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256" r:id="rId3"/>
    <p:sldId id="426" r:id="rId4"/>
    <p:sldId id="425" r:id="rId5"/>
    <p:sldId id="284" r:id="rId6"/>
    <p:sldId id="295" r:id="rId7"/>
    <p:sldId id="310" r:id="rId8"/>
    <p:sldId id="459" r:id="rId9"/>
    <p:sldId id="463" r:id="rId10"/>
    <p:sldId id="461" r:id="rId11"/>
    <p:sldId id="450" r:id="rId12"/>
    <p:sldId id="412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3" r:id="rId22"/>
    <p:sldId id="474" r:id="rId23"/>
    <p:sldId id="475" r:id="rId24"/>
    <p:sldId id="477" r:id="rId25"/>
    <p:sldId id="479" r:id="rId26"/>
    <p:sldId id="480" r:id="rId27"/>
    <p:sldId id="478" r:id="rId28"/>
    <p:sldId id="454" r:id="rId29"/>
    <p:sldId id="456" r:id="rId30"/>
    <p:sldId id="457" r:id="rId3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501" autoAdjust="0"/>
  </p:normalViewPr>
  <p:slideViewPr>
    <p:cSldViewPr>
      <p:cViewPr varScale="1">
        <p:scale>
          <a:sx n="88" d="100"/>
          <a:sy n="88" d="100"/>
        </p:scale>
        <p:origin x="14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F0227-4069-43AE-89E5-21C5E9CE53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B00146-15EA-4502-B121-C0AC5C88B1C6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3200" b="1" dirty="0" smtClean="0"/>
            <a:t>Definicja kryterium </a:t>
          </a:r>
          <a:endParaRPr lang="pl-PL" sz="3200" dirty="0"/>
        </a:p>
      </dgm:t>
    </dgm:pt>
    <dgm:pt modelId="{80084FB0-BB93-4FFE-97D0-4DBE338BF085}" type="parTrans" cxnId="{33785A55-D2F4-478B-9A84-E5E11D19F6D9}">
      <dgm:prSet/>
      <dgm:spPr/>
      <dgm:t>
        <a:bodyPr/>
        <a:lstStyle/>
        <a:p>
          <a:endParaRPr lang="pl-PL"/>
        </a:p>
      </dgm:t>
    </dgm:pt>
    <dgm:pt modelId="{CFBB67D3-5BBB-4EA4-98A6-E5159CCD0ABD}" type="sibTrans" cxnId="{33785A55-D2F4-478B-9A84-E5E11D19F6D9}">
      <dgm:prSet/>
      <dgm:spPr/>
      <dgm:t>
        <a:bodyPr/>
        <a:lstStyle/>
        <a:p>
          <a:endParaRPr lang="pl-PL"/>
        </a:p>
      </dgm:t>
    </dgm:pt>
    <dgm:pt modelId="{16BD0E0C-ADA1-4445-8BF0-C698A4E279F4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pl-PL" sz="2000" u="none" dirty="0" smtClean="0"/>
            <a:t>Sprawdzana  będzie zbieżność zapisów dokumentacji aplikacyjnej z zapisami Strategii ZIT AJ. </a:t>
          </a:r>
          <a:endParaRPr lang="pl-PL" sz="2000" dirty="0"/>
        </a:p>
      </dgm:t>
    </dgm:pt>
    <dgm:pt modelId="{E81FB411-CB02-4D66-AF65-72BB48472C42}" type="parTrans" cxnId="{BF68926B-CB59-4E5F-A11C-ACF8B6E9A481}">
      <dgm:prSet/>
      <dgm:spPr/>
      <dgm:t>
        <a:bodyPr/>
        <a:lstStyle/>
        <a:p>
          <a:endParaRPr lang="pl-PL"/>
        </a:p>
      </dgm:t>
    </dgm:pt>
    <dgm:pt modelId="{1BE449CE-6CD4-4BF1-A7B5-D03C698AF724}" type="sibTrans" cxnId="{BF68926B-CB59-4E5F-A11C-ACF8B6E9A481}">
      <dgm:prSet/>
      <dgm:spPr/>
      <dgm:t>
        <a:bodyPr/>
        <a:lstStyle/>
        <a:p>
          <a:endParaRPr lang="pl-PL"/>
        </a:p>
      </dgm:t>
    </dgm:pt>
    <dgm:pt modelId="{AC11E5B2-9D1B-4CEA-8787-93B3A572CA17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2400" b="1" dirty="0" smtClean="0"/>
            <a:t>Opis znaczenia kryterium </a:t>
          </a:r>
          <a:endParaRPr lang="pl-PL" sz="2400" dirty="0"/>
        </a:p>
      </dgm:t>
    </dgm:pt>
    <dgm:pt modelId="{B5409B3A-D305-4BD1-975D-860E4B9A6ED7}" type="parTrans" cxnId="{0EA3BD04-0A2F-456C-8CC9-1740A9D970AC}">
      <dgm:prSet/>
      <dgm:spPr/>
      <dgm:t>
        <a:bodyPr/>
        <a:lstStyle/>
        <a:p>
          <a:endParaRPr lang="pl-PL"/>
        </a:p>
      </dgm:t>
    </dgm:pt>
    <dgm:pt modelId="{0357C9B5-C55F-4CE0-953F-9BC5E9F6A3C3}" type="sibTrans" cxnId="{0EA3BD04-0A2F-456C-8CC9-1740A9D970AC}">
      <dgm:prSet/>
      <dgm:spPr/>
      <dgm:t>
        <a:bodyPr/>
        <a:lstStyle/>
        <a:p>
          <a:endParaRPr lang="pl-PL"/>
        </a:p>
      </dgm:t>
    </dgm:pt>
    <dgm:pt modelId="{8976246F-F3B0-4AAE-882F-B4D107DF824D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r>
            <a:rPr lang="pl-PL" sz="2000" dirty="0" smtClean="0"/>
            <a:t>Kryterium obligatoryjne</a:t>
          </a:r>
          <a:endParaRPr lang="pl-PL" sz="2000" dirty="0"/>
        </a:p>
      </dgm:t>
    </dgm:pt>
    <dgm:pt modelId="{20F06422-DAA4-4C9E-9A54-0DAEEAF672E2}" type="parTrans" cxnId="{0FA2408E-85DB-4147-A313-7AF2407AD1EE}">
      <dgm:prSet/>
      <dgm:spPr/>
      <dgm:t>
        <a:bodyPr/>
        <a:lstStyle/>
        <a:p>
          <a:endParaRPr lang="pl-PL"/>
        </a:p>
      </dgm:t>
    </dgm:pt>
    <dgm:pt modelId="{D5412429-D550-4DEB-96FC-FF697C57CA8C}" type="sibTrans" cxnId="{0FA2408E-85DB-4147-A313-7AF2407AD1EE}">
      <dgm:prSet/>
      <dgm:spPr/>
      <dgm:t>
        <a:bodyPr/>
        <a:lstStyle/>
        <a:p>
          <a:endParaRPr lang="pl-PL"/>
        </a:p>
      </dgm:t>
    </dgm:pt>
    <dgm:pt modelId="{9EF1F389-BA63-486E-B50A-CC3714F020A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l-PL" sz="2000" u="sng" dirty="0" smtClean="0"/>
            <a:t>Niespełnienie oznacza odrzucenie wniosku</a:t>
          </a:r>
          <a:endParaRPr lang="pl-PL" sz="2000" u="sng" dirty="0"/>
        </a:p>
      </dgm:t>
    </dgm:pt>
    <dgm:pt modelId="{38559EC9-C588-4A35-83A4-1F3417C0A218}" type="parTrans" cxnId="{C5AC7A7D-1969-4D8B-BB20-A7F8EF3A3A5B}">
      <dgm:prSet/>
      <dgm:spPr/>
      <dgm:t>
        <a:bodyPr/>
        <a:lstStyle/>
        <a:p>
          <a:endParaRPr lang="pl-PL"/>
        </a:p>
      </dgm:t>
    </dgm:pt>
    <dgm:pt modelId="{0CA609CD-AB2F-4596-B109-03A051AA16EA}" type="sibTrans" cxnId="{C5AC7A7D-1969-4D8B-BB20-A7F8EF3A3A5B}">
      <dgm:prSet/>
      <dgm:spPr/>
      <dgm:t>
        <a:bodyPr/>
        <a:lstStyle/>
        <a:p>
          <a:endParaRPr lang="pl-PL"/>
        </a:p>
      </dgm:t>
    </dgm:pt>
    <dgm:pt modelId="{CDDA82B6-7484-451F-BBCF-7B1FD0E31617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r>
            <a:rPr lang="pl-PL" sz="2000" dirty="0" smtClean="0"/>
            <a:t>TAK/NIE</a:t>
          </a:r>
          <a:endParaRPr lang="pl-PL" sz="2000" dirty="0"/>
        </a:p>
      </dgm:t>
    </dgm:pt>
    <dgm:pt modelId="{D4805B1F-12A8-4E4C-A4E7-53F729350BFF}" type="parTrans" cxnId="{291EFE5F-E610-483C-AB42-8361D108B7D0}">
      <dgm:prSet/>
      <dgm:spPr/>
      <dgm:t>
        <a:bodyPr/>
        <a:lstStyle/>
        <a:p>
          <a:endParaRPr lang="pl-PL"/>
        </a:p>
      </dgm:t>
    </dgm:pt>
    <dgm:pt modelId="{3915D2A5-B8EE-4E81-9450-78A3429C961F}" type="sibTrans" cxnId="{291EFE5F-E610-483C-AB42-8361D108B7D0}">
      <dgm:prSet/>
      <dgm:spPr/>
      <dgm:t>
        <a:bodyPr/>
        <a:lstStyle/>
        <a:p>
          <a:endParaRPr lang="pl-PL"/>
        </a:p>
      </dgm:t>
    </dgm:pt>
    <dgm:pt modelId="{5E7F6E0F-4E87-45BB-A853-21F1AA76AD5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l-PL" sz="2000" u="none" dirty="0" smtClean="0"/>
            <a:t>Brak możliwości korekty</a:t>
          </a:r>
          <a:endParaRPr lang="pl-PL" sz="2000" u="none" dirty="0"/>
        </a:p>
      </dgm:t>
    </dgm:pt>
    <dgm:pt modelId="{408DEE54-BDF2-4438-BA80-6C612CF173AF}" type="parTrans" cxnId="{E4F8EF37-DC7B-4833-8308-B8C12428A9DA}">
      <dgm:prSet/>
      <dgm:spPr/>
      <dgm:t>
        <a:bodyPr/>
        <a:lstStyle/>
        <a:p>
          <a:endParaRPr lang="pl-PL"/>
        </a:p>
      </dgm:t>
    </dgm:pt>
    <dgm:pt modelId="{D018BE10-940C-43C4-9DC5-A971395ED1D9}" type="sibTrans" cxnId="{E4F8EF37-DC7B-4833-8308-B8C12428A9DA}">
      <dgm:prSet/>
      <dgm:spPr/>
      <dgm:t>
        <a:bodyPr/>
        <a:lstStyle/>
        <a:p>
          <a:endParaRPr lang="pl-PL"/>
        </a:p>
      </dgm:t>
    </dgm:pt>
    <dgm:pt modelId="{13A5C0B0-8E71-4D36-B412-45CCFB1F49E9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pl-PL" sz="2000" dirty="0" smtClean="0"/>
            <a:t>Oceniane będzie, czy przedsięwzięcie ma wpływ na minimalizację negatywnych zjawisk  opisanych w  Strategii ZIT AJ oraz realizację zamierzeń strategicznych ZIT AJ.</a:t>
          </a:r>
          <a:endParaRPr lang="pl-PL" sz="2000" dirty="0"/>
        </a:p>
      </dgm:t>
    </dgm:pt>
    <dgm:pt modelId="{CAF44262-EC18-4F3B-9D48-5D942CD3F4E7}" type="parTrans" cxnId="{8038240D-73A4-41A4-A4B1-4128DF2592EB}">
      <dgm:prSet/>
      <dgm:spPr/>
    </dgm:pt>
    <dgm:pt modelId="{63D64D72-C4E5-4F7D-A5D9-17A41C970DA2}" type="sibTrans" cxnId="{8038240D-73A4-41A4-A4B1-4128DF2592EB}">
      <dgm:prSet/>
      <dgm:spPr/>
    </dgm:pt>
    <dgm:pt modelId="{2661486B-247C-4E1A-8F02-C344A09BFA1B}" type="pres">
      <dgm:prSet presAssocID="{B33F0227-4069-43AE-89E5-21C5E9CE53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BAB1D6-9210-41D9-AB04-72A22BE50FE1}" type="pres">
      <dgm:prSet presAssocID="{BCB00146-15EA-4502-B121-C0AC5C88B1C6}" presName="parentLin" presStyleCnt="0"/>
      <dgm:spPr/>
      <dgm:t>
        <a:bodyPr/>
        <a:lstStyle/>
        <a:p>
          <a:endParaRPr lang="pl-PL"/>
        </a:p>
      </dgm:t>
    </dgm:pt>
    <dgm:pt modelId="{9A67E940-DC68-49E9-9F76-2A257833123E}" type="pres">
      <dgm:prSet presAssocID="{BCB00146-15EA-4502-B121-C0AC5C88B1C6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6EDCFBE-EC3C-4383-9D19-EDF7E94187B5}" type="pres">
      <dgm:prSet presAssocID="{BCB00146-15EA-4502-B121-C0AC5C88B1C6}" presName="parentText" presStyleLbl="node1" presStyleIdx="0" presStyleCnt="2" custScaleY="1410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923B0E-96F0-466B-A2DE-E64160E8D0EC}" type="pres">
      <dgm:prSet presAssocID="{BCB00146-15EA-4502-B121-C0AC5C88B1C6}" presName="negativeSpace" presStyleCnt="0"/>
      <dgm:spPr/>
      <dgm:t>
        <a:bodyPr/>
        <a:lstStyle/>
        <a:p>
          <a:endParaRPr lang="pl-PL"/>
        </a:p>
      </dgm:t>
    </dgm:pt>
    <dgm:pt modelId="{9E68C8B4-653B-41CD-8867-6D4B76C4AEDF}" type="pres">
      <dgm:prSet presAssocID="{BCB00146-15EA-4502-B121-C0AC5C88B1C6}" presName="childText" presStyleLbl="conFgAcc1" presStyleIdx="0" presStyleCnt="2" custScaleX="976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91387F-5935-4B64-9AC7-9049D59AB1B4}" type="pres">
      <dgm:prSet presAssocID="{CFBB67D3-5BBB-4EA4-98A6-E5159CCD0ABD}" presName="spaceBetweenRectangles" presStyleCnt="0"/>
      <dgm:spPr/>
      <dgm:t>
        <a:bodyPr/>
        <a:lstStyle/>
        <a:p>
          <a:endParaRPr lang="pl-PL"/>
        </a:p>
      </dgm:t>
    </dgm:pt>
    <dgm:pt modelId="{26D7D6FE-38A6-4A0A-A2AE-05D6E860276D}" type="pres">
      <dgm:prSet presAssocID="{AC11E5B2-9D1B-4CEA-8787-93B3A572CA17}" presName="parentLin" presStyleCnt="0"/>
      <dgm:spPr/>
      <dgm:t>
        <a:bodyPr/>
        <a:lstStyle/>
        <a:p>
          <a:endParaRPr lang="pl-PL"/>
        </a:p>
      </dgm:t>
    </dgm:pt>
    <dgm:pt modelId="{DE9E6EEB-4AF0-4DB7-80FB-A591A75D03FF}" type="pres">
      <dgm:prSet presAssocID="{AC11E5B2-9D1B-4CEA-8787-93B3A572CA17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CD44274-ECF4-45BF-990A-74DB8DFD38D5}" type="pres">
      <dgm:prSet presAssocID="{AC11E5B2-9D1B-4CEA-8787-93B3A572CA17}" presName="parentText" presStyleLbl="node1" presStyleIdx="1" presStyleCnt="2" custScaleY="14808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3C9A7B-375C-4323-8A88-3A712AA71CB3}" type="pres">
      <dgm:prSet presAssocID="{AC11E5B2-9D1B-4CEA-8787-93B3A572CA17}" presName="negativeSpace" presStyleCnt="0"/>
      <dgm:spPr/>
      <dgm:t>
        <a:bodyPr/>
        <a:lstStyle/>
        <a:p>
          <a:endParaRPr lang="pl-PL"/>
        </a:p>
      </dgm:t>
    </dgm:pt>
    <dgm:pt modelId="{F191104C-2BDE-4FBA-96AE-E978FA566A32}" type="pres">
      <dgm:prSet presAssocID="{AC11E5B2-9D1B-4CEA-8787-93B3A572CA17}" presName="childText" presStyleLbl="conFgAcc1" presStyleIdx="1" presStyleCnt="2" custScaleX="976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DB6209-E06D-4743-BB78-941E18E999D9}" type="presOf" srcId="{8976246F-F3B0-4AAE-882F-B4D107DF824D}" destId="{F191104C-2BDE-4FBA-96AE-E978FA566A32}" srcOrd="0" destOrd="0" presId="urn:microsoft.com/office/officeart/2005/8/layout/list1"/>
    <dgm:cxn modelId="{8038240D-73A4-41A4-A4B1-4128DF2592EB}" srcId="{BCB00146-15EA-4502-B121-C0AC5C88B1C6}" destId="{13A5C0B0-8E71-4D36-B412-45CCFB1F49E9}" srcOrd="1" destOrd="0" parTransId="{CAF44262-EC18-4F3B-9D48-5D942CD3F4E7}" sibTransId="{63D64D72-C4E5-4F7D-A5D9-17A41C970DA2}"/>
    <dgm:cxn modelId="{863DE910-9528-455D-B803-D67A6783D396}" type="presOf" srcId="{AC11E5B2-9D1B-4CEA-8787-93B3A572CA17}" destId="{FCD44274-ECF4-45BF-990A-74DB8DFD38D5}" srcOrd="1" destOrd="0" presId="urn:microsoft.com/office/officeart/2005/8/layout/list1"/>
    <dgm:cxn modelId="{144F615D-9252-4EEA-9D9E-128A340A91AF}" type="presOf" srcId="{BCB00146-15EA-4502-B121-C0AC5C88B1C6}" destId="{9A67E940-DC68-49E9-9F76-2A257833123E}" srcOrd="0" destOrd="0" presId="urn:microsoft.com/office/officeart/2005/8/layout/list1"/>
    <dgm:cxn modelId="{5D73A7F5-3C4A-483A-9E03-EEEF579D1C9A}" type="presOf" srcId="{CDDA82B6-7484-451F-BBCF-7B1FD0E31617}" destId="{F191104C-2BDE-4FBA-96AE-E978FA566A32}" srcOrd="0" destOrd="1" presId="urn:microsoft.com/office/officeart/2005/8/layout/list1"/>
    <dgm:cxn modelId="{99DAAF4C-8769-4ACE-8BDE-CF38B5842F42}" type="presOf" srcId="{5E7F6E0F-4E87-45BB-A853-21F1AA76AD59}" destId="{F191104C-2BDE-4FBA-96AE-E978FA566A32}" srcOrd="0" destOrd="3" presId="urn:microsoft.com/office/officeart/2005/8/layout/list1"/>
    <dgm:cxn modelId="{33785A55-D2F4-478B-9A84-E5E11D19F6D9}" srcId="{B33F0227-4069-43AE-89E5-21C5E9CE53EF}" destId="{BCB00146-15EA-4502-B121-C0AC5C88B1C6}" srcOrd="0" destOrd="0" parTransId="{80084FB0-BB93-4FFE-97D0-4DBE338BF085}" sibTransId="{CFBB67D3-5BBB-4EA4-98A6-E5159CCD0ABD}"/>
    <dgm:cxn modelId="{291EFE5F-E610-483C-AB42-8361D108B7D0}" srcId="{AC11E5B2-9D1B-4CEA-8787-93B3A572CA17}" destId="{CDDA82B6-7484-451F-BBCF-7B1FD0E31617}" srcOrd="1" destOrd="0" parTransId="{D4805B1F-12A8-4E4C-A4E7-53F729350BFF}" sibTransId="{3915D2A5-B8EE-4E81-9450-78A3429C961F}"/>
    <dgm:cxn modelId="{C5AC7A7D-1969-4D8B-BB20-A7F8EF3A3A5B}" srcId="{AC11E5B2-9D1B-4CEA-8787-93B3A572CA17}" destId="{9EF1F389-BA63-486E-B50A-CC3714F020AF}" srcOrd="2" destOrd="0" parTransId="{38559EC9-C588-4A35-83A4-1F3417C0A218}" sibTransId="{0CA609CD-AB2F-4596-B109-03A051AA16EA}"/>
    <dgm:cxn modelId="{0FA2408E-85DB-4147-A313-7AF2407AD1EE}" srcId="{AC11E5B2-9D1B-4CEA-8787-93B3A572CA17}" destId="{8976246F-F3B0-4AAE-882F-B4D107DF824D}" srcOrd="0" destOrd="0" parTransId="{20F06422-DAA4-4C9E-9A54-0DAEEAF672E2}" sibTransId="{D5412429-D550-4DEB-96FC-FF697C57CA8C}"/>
    <dgm:cxn modelId="{27ACDA02-4D9B-4792-9E22-FE55F4DE5712}" type="presOf" srcId="{9EF1F389-BA63-486E-B50A-CC3714F020AF}" destId="{F191104C-2BDE-4FBA-96AE-E978FA566A32}" srcOrd="0" destOrd="2" presId="urn:microsoft.com/office/officeart/2005/8/layout/list1"/>
    <dgm:cxn modelId="{60FDFDA4-0C9B-4FAB-8CA0-66CC73D66503}" type="presOf" srcId="{13A5C0B0-8E71-4D36-B412-45CCFB1F49E9}" destId="{9E68C8B4-653B-41CD-8867-6D4B76C4AEDF}" srcOrd="0" destOrd="1" presId="urn:microsoft.com/office/officeart/2005/8/layout/list1"/>
    <dgm:cxn modelId="{C566D8D6-F9C1-4A38-8BF3-9AE97BC30D8D}" type="presOf" srcId="{16BD0E0C-ADA1-4445-8BF0-C698A4E279F4}" destId="{9E68C8B4-653B-41CD-8867-6D4B76C4AEDF}" srcOrd="0" destOrd="0" presId="urn:microsoft.com/office/officeart/2005/8/layout/list1"/>
    <dgm:cxn modelId="{E4F8EF37-DC7B-4833-8308-B8C12428A9DA}" srcId="{AC11E5B2-9D1B-4CEA-8787-93B3A572CA17}" destId="{5E7F6E0F-4E87-45BB-A853-21F1AA76AD59}" srcOrd="3" destOrd="0" parTransId="{408DEE54-BDF2-4438-BA80-6C612CF173AF}" sibTransId="{D018BE10-940C-43C4-9DC5-A971395ED1D9}"/>
    <dgm:cxn modelId="{BF68926B-CB59-4E5F-A11C-ACF8B6E9A481}" srcId="{BCB00146-15EA-4502-B121-C0AC5C88B1C6}" destId="{16BD0E0C-ADA1-4445-8BF0-C698A4E279F4}" srcOrd="0" destOrd="0" parTransId="{E81FB411-CB02-4D66-AF65-72BB48472C42}" sibTransId="{1BE449CE-6CD4-4BF1-A7B5-D03C698AF724}"/>
    <dgm:cxn modelId="{0EA3BD04-0A2F-456C-8CC9-1740A9D970AC}" srcId="{B33F0227-4069-43AE-89E5-21C5E9CE53EF}" destId="{AC11E5B2-9D1B-4CEA-8787-93B3A572CA17}" srcOrd="1" destOrd="0" parTransId="{B5409B3A-D305-4BD1-975D-860E4B9A6ED7}" sibTransId="{0357C9B5-C55F-4CE0-953F-9BC5E9F6A3C3}"/>
    <dgm:cxn modelId="{56154938-C789-4C48-BDB6-133EBED1756C}" type="presOf" srcId="{BCB00146-15EA-4502-B121-C0AC5C88B1C6}" destId="{A6EDCFBE-EC3C-4383-9D19-EDF7E94187B5}" srcOrd="1" destOrd="0" presId="urn:microsoft.com/office/officeart/2005/8/layout/list1"/>
    <dgm:cxn modelId="{ACF7799A-4FF8-431B-860A-A9AAF886440E}" type="presOf" srcId="{AC11E5B2-9D1B-4CEA-8787-93B3A572CA17}" destId="{DE9E6EEB-4AF0-4DB7-80FB-A591A75D03FF}" srcOrd="0" destOrd="0" presId="urn:microsoft.com/office/officeart/2005/8/layout/list1"/>
    <dgm:cxn modelId="{31759687-B472-4405-B5C5-8D510B5DF402}" type="presOf" srcId="{B33F0227-4069-43AE-89E5-21C5E9CE53EF}" destId="{2661486B-247C-4E1A-8F02-C344A09BFA1B}" srcOrd="0" destOrd="0" presId="urn:microsoft.com/office/officeart/2005/8/layout/list1"/>
    <dgm:cxn modelId="{5D7ACDCE-080B-4D58-B900-E56B71CF15D9}" type="presParOf" srcId="{2661486B-247C-4E1A-8F02-C344A09BFA1B}" destId="{38BAB1D6-9210-41D9-AB04-72A22BE50FE1}" srcOrd="0" destOrd="0" presId="urn:microsoft.com/office/officeart/2005/8/layout/list1"/>
    <dgm:cxn modelId="{2AD36A0F-AA42-43CF-8176-A473960AEE8F}" type="presParOf" srcId="{38BAB1D6-9210-41D9-AB04-72A22BE50FE1}" destId="{9A67E940-DC68-49E9-9F76-2A257833123E}" srcOrd="0" destOrd="0" presId="urn:microsoft.com/office/officeart/2005/8/layout/list1"/>
    <dgm:cxn modelId="{D433FD7E-EF33-4E06-BF60-278E0ADA7A3B}" type="presParOf" srcId="{38BAB1D6-9210-41D9-AB04-72A22BE50FE1}" destId="{A6EDCFBE-EC3C-4383-9D19-EDF7E94187B5}" srcOrd="1" destOrd="0" presId="urn:microsoft.com/office/officeart/2005/8/layout/list1"/>
    <dgm:cxn modelId="{67933408-9426-48D9-9D9F-CD964426ACBB}" type="presParOf" srcId="{2661486B-247C-4E1A-8F02-C344A09BFA1B}" destId="{B5923B0E-96F0-466B-A2DE-E64160E8D0EC}" srcOrd="1" destOrd="0" presId="urn:microsoft.com/office/officeart/2005/8/layout/list1"/>
    <dgm:cxn modelId="{6D49C5E9-955C-406C-99AD-A202D0BEBACD}" type="presParOf" srcId="{2661486B-247C-4E1A-8F02-C344A09BFA1B}" destId="{9E68C8B4-653B-41CD-8867-6D4B76C4AEDF}" srcOrd="2" destOrd="0" presId="urn:microsoft.com/office/officeart/2005/8/layout/list1"/>
    <dgm:cxn modelId="{2828760E-B2F4-4D45-97CF-178E77EBCA22}" type="presParOf" srcId="{2661486B-247C-4E1A-8F02-C344A09BFA1B}" destId="{5091387F-5935-4B64-9AC7-9049D59AB1B4}" srcOrd="3" destOrd="0" presId="urn:microsoft.com/office/officeart/2005/8/layout/list1"/>
    <dgm:cxn modelId="{C23C4062-0390-4191-91A3-3C96197910D4}" type="presParOf" srcId="{2661486B-247C-4E1A-8F02-C344A09BFA1B}" destId="{26D7D6FE-38A6-4A0A-A2AE-05D6E860276D}" srcOrd="4" destOrd="0" presId="urn:microsoft.com/office/officeart/2005/8/layout/list1"/>
    <dgm:cxn modelId="{0D04052E-AFCB-4750-8414-F85FFE87C233}" type="presParOf" srcId="{26D7D6FE-38A6-4A0A-A2AE-05D6E860276D}" destId="{DE9E6EEB-4AF0-4DB7-80FB-A591A75D03FF}" srcOrd="0" destOrd="0" presId="urn:microsoft.com/office/officeart/2005/8/layout/list1"/>
    <dgm:cxn modelId="{8E2A8057-DD1D-453F-A860-D589B082A7A2}" type="presParOf" srcId="{26D7D6FE-38A6-4A0A-A2AE-05D6E860276D}" destId="{FCD44274-ECF4-45BF-990A-74DB8DFD38D5}" srcOrd="1" destOrd="0" presId="urn:microsoft.com/office/officeart/2005/8/layout/list1"/>
    <dgm:cxn modelId="{C4AB0DF7-08A8-4C12-BDBC-117121513E42}" type="presParOf" srcId="{2661486B-247C-4E1A-8F02-C344A09BFA1B}" destId="{A63C9A7B-375C-4323-8A88-3A712AA71CB3}" srcOrd="5" destOrd="0" presId="urn:microsoft.com/office/officeart/2005/8/layout/list1"/>
    <dgm:cxn modelId="{A462F6DB-069F-4137-83F0-BA532A00DBD4}" type="presParOf" srcId="{2661486B-247C-4E1A-8F02-C344A09BFA1B}" destId="{F191104C-2BDE-4FBA-96AE-E978FA566A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F0227-4069-43AE-89E5-21C5E9CE53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B00146-15EA-4502-B121-C0AC5C88B1C6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3200" b="1" dirty="0" smtClean="0"/>
            <a:t>Definicja kryterium </a:t>
          </a:r>
          <a:endParaRPr lang="pl-PL" sz="3200" dirty="0"/>
        </a:p>
      </dgm:t>
    </dgm:pt>
    <dgm:pt modelId="{80084FB0-BB93-4FFE-97D0-4DBE338BF085}" type="parTrans" cxnId="{33785A55-D2F4-478B-9A84-E5E11D19F6D9}">
      <dgm:prSet/>
      <dgm:spPr/>
      <dgm:t>
        <a:bodyPr/>
        <a:lstStyle/>
        <a:p>
          <a:endParaRPr lang="pl-PL"/>
        </a:p>
      </dgm:t>
    </dgm:pt>
    <dgm:pt modelId="{CFBB67D3-5BBB-4EA4-98A6-E5159CCD0ABD}" type="sibTrans" cxnId="{33785A55-D2F4-478B-9A84-E5E11D19F6D9}">
      <dgm:prSet/>
      <dgm:spPr/>
      <dgm:t>
        <a:bodyPr/>
        <a:lstStyle/>
        <a:p>
          <a:endParaRPr lang="pl-PL"/>
        </a:p>
      </dgm:t>
    </dgm:pt>
    <dgm:pt modelId="{16BD0E0C-ADA1-4445-8BF0-C698A4E279F4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Weryfikowany będzie poziom wpływu wskaźników zawartych w projekcie na realizację wartości docelowych wskaźników Strategii ZIT AJ wynikających z Porozumienia (wskaźników Ram Wykonania i pozostałych z RPO).  </a:t>
          </a:r>
          <a:endParaRPr lang="pl-PL" dirty="0"/>
        </a:p>
      </dgm:t>
    </dgm:pt>
    <dgm:pt modelId="{E81FB411-CB02-4D66-AF65-72BB48472C42}" type="parTrans" cxnId="{BF68926B-CB59-4E5F-A11C-ACF8B6E9A481}">
      <dgm:prSet/>
      <dgm:spPr/>
      <dgm:t>
        <a:bodyPr/>
        <a:lstStyle/>
        <a:p>
          <a:endParaRPr lang="pl-PL"/>
        </a:p>
      </dgm:t>
    </dgm:pt>
    <dgm:pt modelId="{1BE449CE-6CD4-4BF1-A7B5-D03C698AF724}" type="sibTrans" cxnId="{BF68926B-CB59-4E5F-A11C-ACF8B6E9A481}">
      <dgm:prSet/>
      <dgm:spPr/>
      <dgm:t>
        <a:bodyPr/>
        <a:lstStyle/>
        <a:p>
          <a:endParaRPr lang="pl-PL"/>
        </a:p>
      </dgm:t>
    </dgm:pt>
    <dgm:pt modelId="{AC11E5B2-9D1B-4CEA-8787-93B3A572CA17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2400" b="1" dirty="0" smtClean="0"/>
            <a:t>Opis znaczenia kryterium </a:t>
          </a:r>
          <a:endParaRPr lang="pl-PL" sz="2400" dirty="0"/>
        </a:p>
      </dgm:t>
    </dgm:pt>
    <dgm:pt modelId="{B5409B3A-D305-4BD1-975D-860E4B9A6ED7}" type="parTrans" cxnId="{0EA3BD04-0A2F-456C-8CC9-1740A9D970AC}">
      <dgm:prSet/>
      <dgm:spPr/>
      <dgm:t>
        <a:bodyPr/>
        <a:lstStyle/>
        <a:p>
          <a:endParaRPr lang="pl-PL"/>
        </a:p>
      </dgm:t>
    </dgm:pt>
    <dgm:pt modelId="{0357C9B5-C55F-4CE0-953F-9BC5E9F6A3C3}" type="sibTrans" cxnId="{0EA3BD04-0A2F-456C-8CC9-1740A9D970AC}">
      <dgm:prSet/>
      <dgm:spPr/>
      <dgm:t>
        <a:bodyPr/>
        <a:lstStyle/>
        <a:p>
          <a:endParaRPr lang="pl-PL"/>
        </a:p>
      </dgm:t>
    </dgm:pt>
    <dgm:pt modelId="{8976246F-F3B0-4AAE-882F-B4D107DF824D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Kryterium punktowe</a:t>
          </a:r>
          <a:endParaRPr lang="pl-PL" dirty="0"/>
        </a:p>
      </dgm:t>
    </dgm:pt>
    <dgm:pt modelId="{20F06422-DAA4-4C9E-9A54-0DAEEAF672E2}" type="parTrans" cxnId="{0FA2408E-85DB-4147-A313-7AF2407AD1EE}">
      <dgm:prSet/>
      <dgm:spPr/>
      <dgm:t>
        <a:bodyPr/>
        <a:lstStyle/>
        <a:p>
          <a:endParaRPr lang="pl-PL"/>
        </a:p>
      </dgm:t>
    </dgm:pt>
    <dgm:pt modelId="{D5412429-D550-4DEB-96FC-FF697C57CA8C}" type="sibTrans" cxnId="{0FA2408E-85DB-4147-A313-7AF2407AD1EE}">
      <dgm:prSet/>
      <dgm:spPr/>
      <dgm:t>
        <a:bodyPr/>
        <a:lstStyle/>
        <a:p>
          <a:endParaRPr lang="pl-PL"/>
        </a:p>
      </dgm:t>
    </dgm:pt>
    <dgm:pt modelId="{152F61CE-44C8-4404-AB38-EF183EE6435F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skala punktowa od 0 do 25</a:t>
          </a:r>
          <a:endParaRPr lang="pl-PL" dirty="0"/>
        </a:p>
      </dgm:t>
    </dgm:pt>
    <dgm:pt modelId="{CEFD83A3-C56B-47CD-A80F-89485F453E65}" type="parTrans" cxnId="{CE62EE62-F08E-49E0-A601-12BD047E751B}">
      <dgm:prSet/>
      <dgm:spPr/>
      <dgm:t>
        <a:bodyPr/>
        <a:lstStyle/>
        <a:p>
          <a:endParaRPr lang="pl-PL"/>
        </a:p>
      </dgm:t>
    </dgm:pt>
    <dgm:pt modelId="{C6330451-EE47-4BE8-8D51-874B8C443241}" type="sibTrans" cxnId="{CE62EE62-F08E-49E0-A601-12BD047E751B}">
      <dgm:prSet/>
      <dgm:spPr/>
      <dgm:t>
        <a:bodyPr/>
        <a:lstStyle/>
        <a:p>
          <a:endParaRPr lang="pl-PL"/>
        </a:p>
      </dgm:t>
    </dgm:pt>
    <dgm:pt modelId="{348A5473-0D5C-4A76-ACFD-97DEE8026BE3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0 punktów </a:t>
          </a:r>
          <a:r>
            <a:rPr lang="pl-PL" u="sng" dirty="0" smtClean="0"/>
            <a:t>nie oznacza </a:t>
          </a:r>
          <a:r>
            <a:rPr lang="pl-PL" dirty="0" smtClean="0"/>
            <a:t>odrzucenia wniosku</a:t>
          </a:r>
          <a:endParaRPr lang="pl-PL" dirty="0"/>
        </a:p>
      </dgm:t>
    </dgm:pt>
    <dgm:pt modelId="{BF9F51B2-3C97-48AD-BB32-45BAAC55F268}" type="parTrans" cxnId="{1C7A24A8-340B-45EE-BA09-8CABEE5E6308}">
      <dgm:prSet/>
      <dgm:spPr/>
      <dgm:t>
        <a:bodyPr/>
        <a:lstStyle/>
        <a:p>
          <a:endParaRPr lang="pl-PL"/>
        </a:p>
      </dgm:t>
    </dgm:pt>
    <dgm:pt modelId="{2BBB004D-ADD0-4C56-8F50-CBD7275F8CD8}" type="sibTrans" cxnId="{1C7A24A8-340B-45EE-BA09-8CABEE5E6308}">
      <dgm:prSet/>
      <dgm:spPr/>
      <dgm:t>
        <a:bodyPr/>
        <a:lstStyle/>
        <a:p>
          <a:endParaRPr lang="pl-PL"/>
        </a:p>
      </dgm:t>
    </dgm:pt>
    <dgm:pt modelId="{2661486B-247C-4E1A-8F02-C344A09BFA1B}" type="pres">
      <dgm:prSet presAssocID="{B33F0227-4069-43AE-89E5-21C5E9CE53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BAB1D6-9210-41D9-AB04-72A22BE50FE1}" type="pres">
      <dgm:prSet presAssocID="{BCB00146-15EA-4502-B121-C0AC5C88B1C6}" presName="parentLin" presStyleCnt="0"/>
      <dgm:spPr/>
      <dgm:t>
        <a:bodyPr/>
        <a:lstStyle/>
        <a:p>
          <a:endParaRPr lang="pl-PL"/>
        </a:p>
      </dgm:t>
    </dgm:pt>
    <dgm:pt modelId="{9A67E940-DC68-49E9-9F76-2A257833123E}" type="pres">
      <dgm:prSet presAssocID="{BCB00146-15EA-4502-B121-C0AC5C88B1C6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6EDCFBE-EC3C-4383-9D19-EDF7E94187B5}" type="pres">
      <dgm:prSet presAssocID="{BCB00146-15EA-4502-B121-C0AC5C88B1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923B0E-96F0-466B-A2DE-E64160E8D0EC}" type="pres">
      <dgm:prSet presAssocID="{BCB00146-15EA-4502-B121-C0AC5C88B1C6}" presName="negativeSpace" presStyleCnt="0"/>
      <dgm:spPr/>
      <dgm:t>
        <a:bodyPr/>
        <a:lstStyle/>
        <a:p>
          <a:endParaRPr lang="pl-PL"/>
        </a:p>
      </dgm:t>
    </dgm:pt>
    <dgm:pt modelId="{9E68C8B4-653B-41CD-8867-6D4B76C4AEDF}" type="pres">
      <dgm:prSet presAssocID="{BCB00146-15EA-4502-B121-C0AC5C88B1C6}" presName="childText" presStyleLbl="conFgAcc1" presStyleIdx="0" presStyleCnt="2" custScaleX="976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91387F-5935-4B64-9AC7-9049D59AB1B4}" type="pres">
      <dgm:prSet presAssocID="{CFBB67D3-5BBB-4EA4-98A6-E5159CCD0ABD}" presName="spaceBetweenRectangles" presStyleCnt="0"/>
      <dgm:spPr/>
      <dgm:t>
        <a:bodyPr/>
        <a:lstStyle/>
        <a:p>
          <a:endParaRPr lang="pl-PL"/>
        </a:p>
      </dgm:t>
    </dgm:pt>
    <dgm:pt modelId="{26D7D6FE-38A6-4A0A-A2AE-05D6E860276D}" type="pres">
      <dgm:prSet presAssocID="{AC11E5B2-9D1B-4CEA-8787-93B3A572CA17}" presName="parentLin" presStyleCnt="0"/>
      <dgm:spPr/>
      <dgm:t>
        <a:bodyPr/>
        <a:lstStyle/>
        <a:p>
          <a:endParaRPr lang="pl-PL"/>
        </a:p>
      </dgm:t>
    </dgm:pt>
    <dgm:pt modelId="{DE9E6EEB-4AF0-4DB7-80FB-A591A75D03FF}" type="pres">
      <dgm:prSet presAssocID="{AC11E5B2-9D1B-4CEA-8787-93B3A572CA17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CD44274-ECF4-45BF-990A-74DB8DFD38D5}" type="pres">
      <dgm:prSet presAssocID="{AC11E5B2-9D1B-4CEA-8787-93B3A572CA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3C9A7B-375C-4323-8A88-3A712AA71CB3}" type="pres">
      <dgm:prSet presAssocID="{AC11E5B2-9D1B-4CEA-8787-93B3A572CA17}" presName="negativeSpace" presStyleCnt="0"/>
      <dgm:spPr/>
      <dgm:t>
        <a:bodyPr/>
        <a:lstStyle/>
        <a:p>
          <a:endParaRPr lang="pl-PL"/>
        </a:p>
      </dgm:t>
    </dgm:pt>
    <dgm:pt modelId="{F191104C-2BDE-4FBA-96AE-E978FA566A32}" type="pres">
      <dgm:prSet presAssocID="{AC11E5B2-9D1B-4CEA-8787-93B3A572CA17}" presName="childText" presStyleLbl="conFgAcc1" presStyleIdx="1" presStyleCnt="2" custScaleX="97649" custLinFactNeighborY="-68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E4A12F-3F49-4D1B-873F-D5A96D91FF88}" type="presOf" srcId="{BCB00146-15EA-4502-B121-C0AC5C88B1C6}" destId="{9A67E940-DC68-49E9-9F76-2A257833123E}" srcOrd="0" destOrd="0" presId="urn:microsoft.com/office/officeart/2005/8/layout/list1"/>
    <dgm:cxn modelId="{CE62EE62-F08E-49E0-A601-12BD047E751B}" srcId="{AC11E5B2-9D1B-4CEA-8787-93B3A572CA17}" destId="{152F61CE-44C8-4404-AB38-EF183EE6435F}" srcOrd="1" destOrd="0" parTransId="{CEFD83A3-C56B-47CD-A80F-89485F453E65}" sibTransId="{C6330451-EE47-4BE8-8D51-874B8C443241}"/>
    <dgm:cxn modelId="{ED1BF0FC-6C5C-4511-A182-39869018F66A}" type="presOf" srcId="{348A5473-0D5C-4A76-ACFD-97DEE8026BE3}" destId="{F191104C-2BDE-4FBA-96AE-E978FA566A32}" srcOrd="0" destOrd="2" presId="urn:microsoft.com/office/officeart/2005/8/layout/list1"/>
    <dgm:cxn modelId="{5F1D7825-7E4A-4185-B397-6CC83AEC61C9}" type="presOf" srcId="{AC11E5B2-9D1B-4CEA-8787-93B3A572CA17}" destId="{DE9E6EEB-4AF0-4DB7-80FB-A591A75D03FF}" srcOrd="0" destOrd="0" presId="urn:microsoft.com/office/officeart/2005/8/layout/list1"/>
    <dgm:cxn modelId="{1C7A24A8-340B-45EE-BA09-8CABEE5E6308}" srcId="{AC11E5B2-9D1B-4CEA-8787-93B3A572CA17}" destId="{348A5473-0D5C-4A76-ACFD-97DEE8026BE3}" srcOrd="2" destOrd="0" parTransId="{BF9F51B2-3C97-48AD-BB32-45BAAC55F268}" sibTransId="{2BBB004D-ADD0-4C56-8F50-CBD7275F8CD8}"/>
    <dgm:cxn modelId="{552C3646-604F-4838-8E73-687D3B6D20B0}" type="presOf" srcId="{16BD0E0C-ADA1-4445-8BF0-C698A4E279F4}" destId="{9E68C8B4-653B-41CD-8867-6D4B76C4AEDF}" srcOrd="0" destOrd="0" presId="urn:microsoft.com/office/officeart/2005/8/layout/list1"/>
    <dgm:cxn modelId="{7FF0F836-6D01-4917-8BDD-C7E12AE9AD9E}" type="presOf" srcId="{BCB00146-15EA-4502-B121-C0AC5C88B1C6}" destId="{A6EDCFBE-EC3C-4383-9D19-EDF7E94187B5}" srcOrd="1" destOrd="0" presId="urn:microsoft.com/office/officeart/2005/8/layout/list1"/>
    <dgm:cxn modelId="{33785A55-D2F4-478B-9A84-E5E11D19F6D9}" srcId="{B33F0227-4069-43AE-89E5-21C5E9CE53EF}" destId="{BCB00146-15EA-4502-B121-C0AC5C88B1C6}" srcOrd="0" destOrd="0" parTransId="{80084FB0-BB93-4FFE-97D0-4DBE338BF085}" sibTransId="{CFBB67D3-5BBB-4EA4-98A6-E5159CCD0ABD}"/>
    <dgm:cxn modelId="{436B802A-3D8F-4C72-95B6-418518E3C9FA}" type="presOf" srcId="{8976246F-F3B0-4AAE-882F-B4D107DF824D}" destId="{F191104C-2BDE-4FBA-96AE-E978FA566A32}" srcOrd="0" destOrd="0" presId="urn:microsoft.com/office/officeart/2005/8/layout/list1"/>
    <dgm:cxn modelId="{0FA2408E-85DB-4147-A313-7AF2407AD1EE}" srcId="{AC11E5B2-9D1B-4CEA-8787-93B3A572CA17}" destId="{8976246F-F3B0-4AAE-882F-B4D107DF824D}" srcOrd="0" destOrd="0" parTransId="{20F06422-DAA4-4C9E-9A54-0DAEEAF672E2}" sibTransId="{D5412429-D550-4DEB-96FC-FF697C57CA8C}"/>
    <dgm:cxn modelId="{014E8FBD-8DBD-4E7C-AFAE-2BA97E3AB1F2}" type="presOf" srcId="{AC11E5B2-9D1B-4CEA-8787-93B3A572CA17}" destId="{FCD44274-ECF4-45BF-990A-74DB8DFD38D5}" srcOrd="1" destOrd="0" presId="urn:microsoft.com/office/officeart/2005/8/layout/list1"/>
    <dgm:cxn modelId="{BF68926B-CB59-4E5F-A11C-ACF8B6E9A481}" srcId="{BCB00146-15EA-4502-B121-C0AC5C88B1C6}" destId="{16BD0E0C-ADA1-4445-8BF0-C698A4E279F4}" srcOrd="0" destOrd="0" parTransId="{E81FB411-CB02-4D66-AF65-72BB48472C42}" sibTransId="{1BE449CE-6CD4-4BF1-A7B5-D03C698AF724}"/>
    <dgm:cxn modelId="{0EA3BD04-0A2F-456C-8CC9-1740A9D970AC}" srcId="{B33F0227-4069-43AE-89E5-21C5E9CE53EF}" destId="{AC11E5B2-9D1B-4CEA-8787-93B3A572CA17}" srcOrd="1" destOrd="0" parTransId="{B5409B3A-D305-4BD1-975D-860E4B9A6ED7}" sibTransId="{0357C9B5-C55F-4CE0-953F-9BC5E9F6A3C3}"/>
    <dgm:cxn modelId="{3EA89DB2-C0CC-49CF-851D-341D31341538}" type="presOf" srcId="{152F61CE-44C8-4404-AB38-EF183EE6435F}" destId="{F191104C-2BDE-4FBA-96AE-E978FA566A32}" srcOrd="0" destOrd="1" presId="urn:microsoft.com/office/officeart/2005/8/layout/list1"/>
    <dgm:cxn modelId="{04900BFA-1960-487A-927A-CE73BA1B6D0F}" type="presOf" srcId="{B33F0227-4069-43AE-89E5-21C5E9CE53EF}" destId="{2661486B-247C-4E1A-8F02-C344A09BFA1B}" srcOrd="0" destOrd="0" presId="urn:microsoft.com/office/officeart/2005/8/layout/list1"/>
    <dgm:cxn modelId="{7B93630C-A7BA-4D89-8F42-9EC9E1B41168}" type="presParOf" srcId="{2661486B-247C-4E1A-8F02-C344A09BFA1B}" destId="{38BAB1D6-9210-41D9-AB04-72A22BE50FE1}" srcOrd="0" destOrd="0" presId="urn:microsoft.com/office/officeart/2005/8/layout/list1"/>
    <dgm:cxn modelId="{42C4296D-E65B-4D5E-80F7-E860EECD2597}" type="presParOf" srcId="{38BAB1D6-9210-41D9-AB04-72A22BE50FE1}" destId="{9A67E940-DC68-49E9-9F76-2A257833123E}" srcOrd="0" destOrd="0" presId="urn:microsoft.com/office/officeart/2005/8/layout/list1"/>
    <dgm:cxn modelId="{C72AACA1-F355-47E9-AECA-7264636E5D49}" type="presParOf" srcId="{38BAB1D6-9210-41D9-AB04-72A22BE50FE1}" destId="{A6EDCFBE-EC3C-4383-9D19-EDF7E94187B5}" srcOrd="1" destOrd="0" presId="urn:microsoft.com/office/officeart/2005/8/layout/list1"/>
    <dgm:cxn modelId="{F88394C1-C30B-40E1-853B-EDD0C6B5AC53}" type="presParOf" srcId="{2661486B-247C-4E1A-8F02-C344A09BFA1B}" destId="{B5923B0E-96F0-466B-A2DE-E64160E8D0EC}" srcOrd="1" destOrd="0" presId="urn:microsoft.com/office/officeart/2005/8/layout/list1"/>
    <dgm:cxn modelId="{04DD0561-477A-47B3-8053-C1B2666E7598}" type="presParOf" srcId="{2661486B-247C-4E1A-8F02-C344A09BFA1B}" destId="{9E68C8B4-653B-41CD-8867-6D4B76C4AEDF}" srcOrd="2" destOrd="0" presId="urn:microsoft.com/office/officeart/2005/8/layout/list1"/>
    <dgm:cxn modelId="{49102D74-2C6E-41CF-A13C-5C7903B86053}" type="presParOf" srcId="{2661486B-247C-4E1A-8F02-C344A09BFA1B}" destId="{5091387F-5935-4B64-9AC7-9049D59AB1B4}" srcOrd="3" destOrd="0" presId="urn:microsoft.com/office/officeart/2005/8/layout/list1"/>
    <dgm:cxn modelId="{1345B2B0-4476-45EE-9ED5-2E30BD71FBD3}" type="presParOf" srcId="{2661486B-247C-4E1A-8F02-C344A09BFA1B}" destId="{26D7D6FE-38A6-4A0A-A2AE-05D6E860276D}" srcOrd="4" destOrd="0" presId="urn:microsoft.com/office/officeart/2005/8/layout/list1"/>
    <dgm:cxn modelId="{82C9DF9C-094A-436B-9286-DAC5144CC1B7}" type="presParOf" srcId="{26D7D6FE-38A6-4A0A-A2AE-05D6E860276D}" destId="{DE9E6EEB-4AF0-4DB7-80FB-A591A75D03FF}" srcOrd="0" destOrd="0" presId="urn:microsoft.com/office/officeart/2005/8/layout/list1"/>
    <dgm:cxn modelId="{4753D3C7-845B-4A5A-8E9A-CA01ABA4A974}" type="presParOf" srcId="{26D7D6FE-38A6-4A0A-A2AE-05D6E860276D}" destId="{FCD44274-ECF4-45BF-990A-74DB8DFD38D5}" srcOrd="1" destOrd="0" presId="urn:microsoft.com/office/officeart/2005/8/layout/list1"/>
    <dgm:cxn modelId="{FBE64CEA-B2AA-4D25-913D-94BF7E2CCCF3}" type="presParOf" srcId="{2661486B-247C-4E1A-8F02-C344A09BFA1B}" destId="{A63C9A7B-375C-4323-8A88-3A712AA71CB3}" srcOrd="5" destOrd="0" presId="urn:microsoft.com/office/officeart/2005/8/layout/list1"/>
    <dgm:cxn modelId="{72F11EC4-3007-4F34-A83E-2C52ACA65328}" type="presParOf" srcId="{2661486B-247C-4E1A-8F02-C344A09BFA1B}" destId="{F191104C-2BDE-4FBA-96AE-E978FA566A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F0227-4069-43AE-89E5-21C5E9CE53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B00146-15EA-4502-B121-C0AC5C88B1C6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3200" b="1" dirty="0" smtClean="0"/>
            <a:t>Definicja kryterium </a:t>
          </a:r>
          <a:endParaRPr lang="pl-PL" sz="3200" dirty="0"/>
        </a:p>
      </dgm:t>
    </dgm:pt>
    <dgm:pt modelId="{80084FB0-BB93-4FFE-97D0-4DBE338BF085}" type="parTrans" cxnId="{33785A55-D2F4-478B-9A84-E5E11D19F6D9}">
      <dgm:prSet/>
      <dgm:spPr/>
      <dgm:t>
        <a:bodyPr/>
        <a:lstStyle/>
        <a:p>
          <a:endParaRPr lang="pl-PL"/>
        </a:p>
      </dgm:t>
    </dgm:pt>
    <dgm:pt modelId="{CFBB67D3-5BBB-4EA4-98A6-E5159CCD0ABD}" type="sibTrans" cxnId="{33785A55-D2F4-478B-9A84-E5E11D19F6D9}">
      <dgm:prSet/>
      <dgm:spPr/>
      <dgm:t>
        <a:bodyPr/>
        <a:lstStyle/>
        <a:p>
          <a:endParaRPr lang="pl-PL"/>
        </a:p>
      </dgm:t>
    </dgm:pt>
    <dgm:pt modelId="{16BD0E0C-ADA1-4445-8BF0-C698A4E279F4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Preferencją objęte będą projekty, w ramach których utworzone zostaną nowe miejsca w ośrodkach edukacji przedszkolnej.</a:t>
          </a:r>
          <a:endParaRPr lang="pl-PL" dirty="0"/>
        </a:p>
      </dgm:t>
    </dgm:pt>
    <dgm:pt modelId="{E81FB411-CB02-4D66-AF65-72BB48472C42}" type="parTrans" cxnId="{BF68926B-CB59-4E5F-A11C-ACF8B6E9A481}">
      <dgm:prSet/>
      <dgm:spPr/>
      <dgm:t>
        <a:bodyPr/>
        <a:lstStyle/>
        <a:p>
          <a:endParaRPr lang="pl-PL"/>
        </a:p>
      </dgm:t>
    </dgm:pt>
    <dgm:pt modelId="{1BE449CE-6CD4-4BF1-A7B5-D03C698AF724}" type="sibTrans" cxnId="{BF68926B-CB59-4E5F-A11C-ACF8B6E9A481}">
      <dgm:prSet/>
      <dgm:spPr/>
      <dgm:t>
        <a:bodyPr/>
        <a:lstStyle/>
        <a:p>
          <a:endParaRPr lang="pl-PL"/>
        </a:p>
      </dgm:t>
    </dgm:pt>
    <dgm:pt modelId="{AC11E5B2-9D1B-4CEA-8787-93B3A572CA17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2400" b="1" dirty="0" smtClean="0"/>
            <a:t>Opis znaczenia kryterium </a:t>
          </a:r>
          <a:endParaRPr lang="pl-PL" sz="2400" dirty="0"/>
        </a:p>
      </dgm:t>
    </dgm:pt>
    <dgm:pt modelId="{B5409B3A-D305-4BD1-975D-860E4B9A6ED7}" type="parTrans" cxnId="{0EA3BD04-0A2F-456C-8CC9-1740A9D970AC}">
      <dgm:prSet/>
      <dgm:spPr/>
      <dgm:t>
        <a:bodyPr/>
        <a:lstStyle/>
        <a:p>
          <a:endParaRPr lang="pl-PL"/>
        </a:p>
      </dgm:t>
    </dgm:pt>
    <dgm:pt modelId="{0357C9B5-C55F-4CE0-953F-9BC5E9F6A3C3}" type="sibTrans" cxnId="{0EA3BD04-0A2F-456C-8CC9-1740A9D970AC}">
      <dgm:prSet/>
      <dgm:spPr/>
      <dgm:t>
        <a:bodyPr/>
        <a:lstStyle/>
        <a:p>
          <a:endParaRPr lang="pl-PL"/>
        </a:p>
      </dgm:t>
    </dgm:pt>
    <dgm:pt modelId="{8976246F-F3B0-4AAE-882F-B4D107DF824D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Kryterium punktowe</a:t>
          </a:r>
          <a:endParaRPr lang="pl-PL" dirty="0"/>
        </a:p>
      </dgm:t>
    </dgm:pt>
    <dgm:pt modelId="{20F06422-DAA4-4C9E-9A54-0DAEEAF672E2}" type="parTrans" cxnId="{0FA2408E-85DB-4147-A313-7AF2407AD1EE}">
      <dgm:prSet/>
      <dgm:spPr/>
      <dgm:t>
        <a:bodyPr/>
        <a:lstStyle/>
        <a:p>
          <a:endParaRPr lang="pl-PL"/>
        </a:p>
      </dgm:t>
    </dgm:pt>
    <dgm:pt modelId="{D5412429-D550-4DEB-96FC-FF697C57CA8C}" type="sibTrans" cxnId="{0FA2408E-85DB-4147-A313-7AF2407AD1EE}">
      <dgm:prSet/>
      <dgm:spPr/>
      <dgm:t>
        <a:bodyPr/>
        <a:lstStyle/>
        <a:p>
          <a:endParaRPr lang="pl-PL"/>
        </a:p>
      </dgm:t>
    </dgm:pt>
    <dgm:pt modelId="{152F61CE-44C8-4404-AB38-EF183EE6435F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skala punktowa od 0 do 5</a:t>
          </a:r>
          <a:endParaRPr lang="pl-PL" dirty="0"/>
        </a:p>
      </dgm:t>
    </dgm:pt>
    <dgm:pt modelId="{CEFD83A3-C56B-47CD-A80F-89485F453E65}" type="parTrans" cxnId="{CE62EE62-F08E-49E0-A601-12BD047E751B}">
      <dgm:prSet/>
      <dgm:spPr/>
      <dgm:t>
        <a:bodyPr/>
        <a:lstStyle/>
        <a:p>
          <a:endParaRPr lang="pl-PL"/>
        </a:p>
      </dgm:t>
    </dgm:pt>
    <dgm:pt modelId="{C6330451-EE47-4BE8-8D51-874B8C443241}" type="sibTrans" cxnId="{CE62EE62-F08E-49E0-A601-12BD047E751B}">
      <dgm:prSet/>
      <dgm:spPr/>
      <dgm:t>
        <a:bodyPr/>
        <a:lstStyle/>
        <a:p>
          <a:endParaRPr lang="pl-PL"/>
        </a:p>
      </dgm:t>
    </dgm:pt>
    <dgm:pt modelId="{348A5473-0D5C-4A76-ACFD-97DEE8026BE3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0 punktów </a:t>
          </a:r>
          <a:r>
            <a:rPr lang="pl-PL" u="sng" dirty="0" smtClean="0"/>
            <a:t>nie oznacza </a:t>
          </a:r>
          <a:r>
            <a:rPr lang="pl-PL" dirty="0" smtClean="0"/>
            <a:t>odrzucenia wniosku</a:t>
          </a:r>
          <a:endParaRPr lang="pl-PL" dirty="0"/>
        </a:p>
      </dgm:t>
    </dgm:pt>
    <dgm:pt modelId="{BF9F51B2-3C97-48AD-BB32-45BAAC55F268}" type="parTrans" cxnId="{1C7A24A8-340B-45EE-BA09-8CABEE5E6308}">
      <dgm:prSet/>
      <dgm:spPr/>
      <dgm:t>
        <a:bodyPr/>
        <a:lstStyle/>
        <a:p>
          <a:endParaRPr lang="pl-PL"/>
        </a:p>
      </dgm:t>
    </dgm:pt>
    <dgm:pt modelId="{2BBB004D-ADD0-4C56-8F50-CBD7275F8CD8}" type="sibTrans" cxnId="{1C7A24A8-340B-45EE-BA09-8CABEE5E6308}">
      <dgm:prSet/>
      <dgm:spPr/>
      <dgm:t>
        <a:bodyPr/>
        <a:lstStyle/>
        <a:p>
          <a:endParaRPr lang="pl-PL"/>
        </a:p>
      </dgm:t>
    </dgm:pt>
    <dgm:pt modelId="{2661486B-247C-4E1A-8F02-C344A09BFA1B}" type="pres">
      <dgm:prSet presAssocID="{B33F0227-4069-43AE-89E5-21C5E9CE53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BAB1D6-9210-41D9-AB04-72A22BE50FE1}" type="pres">
      <dgm:prSet presAssocID="{BCB00146-15EA-4502-B121-C0AC5C88B1C6}" presName="parentLin" presStyleCnt="0"/>
      <dgm:spPr/>
      <dgm:t>
        <a:bodyPr/>
        <a:lstStyle/>
        <a:p>
          <a:endParaRPr lang="pl-PL"/>
        </a:p>
      </dgm:t>
    </dgm:pt>
    <dgm:pt modelId="{9A67E940-DC68-49E9-9F76-2A257833123E}" type="pres">
      <dgm:prSet presAssocID="{BCB00146-15EA-4502-B121-C0AC5C88B1C6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6EDCFBE-EC3C-4383-9D19-EDF7E94187B5}" type="pres">
      <dgm:prSet presAssocID="{BCB00146-15EA-4502-B121-C0AC5C88B1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923B0E-96F0-466B-A2DE-E64160E8D0EC}" type="pres">
      <dgm:prSet presAssocID="{BCB00146-15EA-4502-B121-C0AC5C88B1C6}" presName="negativeSpace" presStyleCnt="0"/>
      <dgm:spPr/>
      <dgm:t>
        <a:bodyPr/>
        <a:lstStyle/>
        <a:p>
          <a:endParaRPr lang="pl-PL"/>
        </a:p>
      </dgm:t>
    </dgm:pt>
    <dgm:pt modelId="{9E68C8B4-653B-41CD-8867-6D4B76C4AEDF}" type="pres">
      <dgm:prSet presAssocID="{BCB00146-15EA-4502-B121-C0AC5C88B1C6}" presName="childText" presStyleLbl="conFgAcc1" presStyleIdx="0" presStyleCnt="2" custScaleX="97553" custLinFactNeighborX="-48" custLinFactNeighborY="86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91387F-5935-4B64-9AC7-9049D59AB1B4}" type="pres">
      <dgm:prSet presAssocID="{CFBB67D3-5BBB-4EA4-98A6-E5159CCD0ABD}" presName="spaceBetweenRectangles" presStyleCnt="0"/>
      <dgm:spPr/>
      <dgm:t>
        <a:bodyPr/>
        <a:lstStyle/>
        <a:p>
          <a:endParaRPr lang="pl-PL"/>
        </a:p>
      </dgm:t>
    </dgm:pt>
    <dgm:pt modelId="{26D7D6FE-38A6-4A0A-A2AE-05D6E860276D}" type="pres">
      <dgm:prSet presAssocID="{AC11E5B2-9D1B-4CEA-8787-93B3A572CA17}" presName="parentLin" presStyleCnt="0"/>
      <dgm:spPr/>
      <dgm:t>
        <a:bodyPr/>
        <a:lstStyle/>
        <a:p>
          <a:endParaRPr lang="pl-PL"/>
        </a:p>
      </dgm:t>
    </dgm:pt>
    <dgm:pt modelId="{DE9E6EEB-4AF0-4DB7-80FB-A591A75D03FF}" type="pres">
      <dgm:prSet presAssocID="{AC11E5B2-9D1B-4CEA-8787-93B3A572CA17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CD44274-ECF4-45BF-990A-74DB8DFD38D5}" type="pres">
      <dgm:prSet presAssocID="{AC11E5B2-9D1B-4CEA-8787-93B3A572CA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3C9A7B-375C-4323-8A88-3A712AA71CB3}" type="pres">
      <dgm:prSet presAssocID="{AC11E5B2-9D1B-4CEA-8787-93B3A572CA17}" presName="negativeSpace" presStyleCnt="0"/>
      <dgm:spPr/>
      <dgm:t>
        <a:bodyPr/>
        <a:lstStyle/>
        <a:p>
          <a:endParaRPr lang="pl-PL"/>
        </a:p>
      </dgm:t>
    </dgm:pt>
    <dgm:pt modelId="{F191104C-2BDE-4FBA-96AE-E978FA566A32}" type="pres">
      <dgm:prSet presAssocID="{AC11E5B2-9D1B-4CEA-8787-93B3A572CA17}" presName="childText" presStyleLbl="conFgAcc1" presStyleIdx="1" presStyleCnt="2" custScaleX="97553" custLinFactNeighborY="-68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62EE62-F08E-49E0-A601-12BD047E751B}" srcId="{AC11E5B2-9D1B-4CEA-8787-93B3A572CA17}" destId="{152F61CE-44C8-4404-AB38-EF183EE6435F}" srcOrd="1" destOrd="0" parTransId="{CEFD83A3-C56B-47CD-A80F-89485F453E65}" sibTransId="{C6330451-EE47-4BE8-8D51-874B8C443241}"/>
    <dgm:cxn modelId="{220E9B19-4BE1-4146-BC84-1D79B62A8B5B}" type="presOf" srcId="{348A5473-0D5C-4A76-ACFD-97DEE8026BE3}" destId="{F191104C-2BDE-4FBA-96AE-E978FA566A32}" srcOrd="0" destOrd="2" presId="urn:microsoft.com/office/officeart/2005/8/layout/list1"/>
    <dgm:cxn modelId="{1C7A24A8-340B-45EE-BA09-8CABEE5E6308}" srcId="{AC11E5B2-9D1B-4CEA-8787-93B3A572CA17}" destId="{348A5473-0D5C-4A76-ACFD-97DEE8026BE3}" srcOrd="2" destOrd="0" parTransId="{BF9F51B2-3C97-48AD-BB32-45BAAC55F268}" sibTransId="{2BBB004D-ADD0-4C56-8F50-CBD7275F8CD8}"/>
    <dgm:cxn modelId="{5F2696C3-693E-4D3C-9CE5-30C16C1FB42C}" type="presOf" srcId="{16BD0E0C-ADA1-4445-8BF0-C698A4E279F4}" destId="{9E68C8B4-653B-41CD-8867-6D4B76C4AEDF}" srcOrd="0" destOrd="0" presId="urn:microsoft.com/office/officeart/2005/8/layout/list1"/>
    <dgm:cxn modelId="{33785A55-D2F4-478B-9A84-E5E11D19F6D9}" srcId="{B33F0227-4069-43AE-89E5-21C5E9CE53EF}" destId="{BCB00146-15EA-4502-B121-C0AC5C88B1C6}" srcOrd="0" destOrd="0" parTransId="{80084FB0-BB93-4FFE-97D0-4DBE338BF085}" sibTransId="{CFBB67D3-5BBB-4EA4-98A6-E5159CCD0ABD}"/>
    <dgm:cxn modelId="{92CAF306-35CD-4C62-B352-BB717088930F}" type="presOf" srcId="{B33F0227-4069-43AE-89E5-21C5E9CE53EF}" destId="{2661486B-247C-4E1A-8F02-C344A09BFA1B}" srcOrd="0" destOrd="0" presId="urn:microsoft.com/office/officeart/2005/8/layout/list1"/>
    <dgm:cxn modelId="{0FA2408E-85DB-4147-A313-7AF2407AD1EE}" srcId="{AC11E5B2-9D1B-4CEA-8787-93B3A572CA17}" destId="{8976246F-F3B0-4AAE-882F-B4D107DF824D}" srcOrd="0" destOrd="0" parTransId="{20F06422-DAA4-4C9E-9A54-0DAEEAF672E2}" sibTransId="{D5412429-D550-4DEB-96FC-FF697C57CA8C}"/>
    <dgm:cxn modelId="{3AAA7E40-68BC-47BD-8638-51C9E6A5EC62}" type="presOf" srcId="{8976246F-F3B0-4AAE-882F-B4D107DF824D}" destId="{F191104C-2BDE-4FBA-96AE-E978FA566A32}" srcOrd="0" destOrd="0" presId="urn:microsoft.com/office/officeart/2005/8/layout/list1"/>
    <dgm:cxn modelId="{97073A24-2C8C-4C45-8066-DCDBD9D921C7}" type="presOf" srcId="{BCB00146-15EA-4502-B121-C0AC5C88B1C6}" destId="{A6EDCFBE-EC3C-4383-9D19-EDF7E94187B5}" srcOrd="1" destOrd="0" presId="urn:microsoft.com/office/officeart/2005/8/layout/list1"/>
    <dgm:cxn modelId="{038491A3-A5A8-4338-918F-7564B1D9DEBD}" type="presOf" srcId="{AC11E5B2-9D1B-4CEA-8787-93B3A572CA17}" destId="{DE9E6EEB-4AF0-4DB7-80FB-A591A75D03FF}" srcOrd="0" destOrd="0" presId="urn:microsoft.com/office/officeart/2005/8/layout/list1"/>
    <dgm:cxn modelId="{A3335C74-C465-475C-A4CF-2D0580E39C7F}" type="presOf" srcId="{152F61CE-44C8-4404-AB38-EF183EE6435F}" destId="{F191104C-2BDE-4FBA-96AE-E978FA566A32}" srcOrd="0" destOrd="1" presId="urn:microsoft.com/office/officeart/2005/8/layout/list1"/>
    <dgm:cxn modelId="{BF68926B-CB59-4E5F-A11C-ACF8B6E9A481}" srcId="{BCB00146-15EA-4502-B121-C0AC5C88B1C6}" destId="{16BD0E0C-ADA1-4445-8BF0-C698A4E279F4}" srcOrd="0" destOrd="0" parTransId="{E81FB411-CB02-4D66-AF65-72BB48472C42}" sibTransId="{1BE449CE-6CD4-4BF1-A7B5-D03C698AF724}"/>
    <dgm:cxn modelId="{0EA3BD04-0A2F-456C-8CC9-1740A9D970AC}" srcId="{B33F0227-4069-43AE-89E5-21C5E9CE53EF}" destId="{AC11E5B2-9D1B-4CEA-8787-93B3A572CA17}" srcOrd="1" destOrd="0" parTransId="{B5409B3A-D305-4BD1-975D-860E4B9A6ED7}" sibTransId="{0357C9B5-C55F-4CE0-953F-9BC5E9F6A3C3}"/>
    <dgm:cxn modelId="{CBFA1D4E-568D-4B64-AE3A-3FA559CC2968}" type="presOf" srcId="{BCB00146-15EA-4502-B121-C0AC5C88B1C6}" destId="{9A67E940-DC68-49E9-9F76-2A257833123E}" srcOrd="0" destOrd="0" presId="urn:microsoft.com/office/officeart/2005/8/layout/list1"/>
    <dgm:cxn modelId="{B43A08BF-246F-45D6-8DAD-C65FF0351F8A}" type="presOf" srcId="{AC11E5B2-9D1B-4CEA-8787-93B3A572CA17}" destId="{FCD44274-ECF4-45BF-990A-74DB8DFD38D5}" srcOrd="1" destOrd="0" presId="urn:microsoft.com/office/officeart/2005/8/layout/list1"/>
    <dgm:cxn modelId="{80FA2B94-1DD2-4830-9745-B2EC6B2DE286}" type="presParOf" srcId="{2661486B-247C-4E1A-8F02-C344A09BFA1B}" destId="{38BAB1D6-9210-41D9-AB04-72A22BE50FE1}" srcOrd="0" destOrd="0" presId="urn:microsoft.com/office/officeart/2005/8/layout/list1"/>
    <dgm:cxn modelId="{0571CB2A-513F-4C58-AB6F-EAAE7C04FC5B}" type="presParOf" srcId="{38BAB1D6-9210-41D9-AB04-72A22BE50FE1}" destId="{9A67E940-DC68-49E9-9F76-2A257833123E}" srcOrd="0" destOrd="0" presId="urn:microsoft.com/office/officeart/2005/8/layout/list1"/>
    <dgm:cxn modelId="{885BC7E1-F1A1-4A43-AC58-B457678AFC34}" type="presParOf" srcId="{38BAB1D6-9210-41D9-AB04-72A22BE50FE1}" destId="{A6EDCFBE-EC3C-4383-9D19-EDF7E94187B5}" srcOrd="1" destOrd="0" presId="urn:microsoft.com/office/officeart/2005/8/layout/list1"/>
    <dgm:cxn modelId="{D847A62D-7399-4644-B8A6-C3B741AF6EB5}" type="presParOf" srcId="{2661486B-247C-4E1A-8F02-C344A09BFA1B}" destId="{B5923B0E-96F0-466B-A2DE-E64160E8D0EC}" srcOrd="1" destOrd="0" presId="urn:microsoft.com/office/officeart/2005/8/layout/list1"/>
    <dgm:cxn modelId="{1BEBFC6B-A0E1-46B6-9A57-8D2AA4345623}" type="presParOf" srcId="{2661486B-247C-4E1A-8F02-C344A09BFA1B}" destId="{9E68C8B4-653B-41CD-8867-6D4B76C4AEDF}" srcOrd="2" destOrd="0" presId="urn:microsoft.com/office/officeart/2005/8/layout/list1"/>
    <dgm:cxn modelId="{7B34166D-838C-427D-908B-2C5FDFF3CE33}" type="presParOf" srcId="{2661486B-247C-4E1A-8F02-C344A09BFA1B}" destId="{5091387F-5935-4B64-9AC7-9049D59AB1B4}" srcOrd="3" destOrd="0" presId="urn:microsoft.com/office/officeart/2005/8/layout/list1"/>
    <dgm:cxn modelId="{95612531-9927-4961-ADF3-28CA58827D3F}" type="presParOf" srcId="{2661486B-247C-4E1A-8F02-C344A09BFA1B}" destId="{26D7D6FE-38A6-4A0A-A2AE-05D6E860276D}" srcOrd="4" destOrd="0" presId="urn:microsoft.com/office/officeart/2005/8/layout/list1"/>
    <dgm:cxn modelId="{6864231A-BD97-40D8-9CDC-AFE17B7AB514}" type="presParOf" srcId="{26D7D6FE-38A6-4A0A-A2AE-05D6E860276D}" destId="{DE9E6EEB-4AF0-4DB7-80FB-A591A75D03FF}" srcOrd="0" destOrd="0" presId="urn:microsoft.com/office/officeart/2005/8/layout/list1"/>
    <dgm:cxn modelId="{2B952119-1382-4285-9335-E11B2A52868A}" type="presParOf" srcId="{26D7D6FE-38A6-4A0A-A2AE-05D6E860276D}" destId="{FCD44274-ECF4-45BF-990A-74DB8DFD38D5}" srcOrd="1" destOrd="0" presId="urn:microsoft.com/office/officeart/2005/8/layout/list1"/>
    <dgm:cxn modelId="{B56B70C9-2BD9-46C7-98C6-BA1159696F07}" type="presParOf" srcId="{2661486B-247C-4E1A-8F02-C344A09BFA1B}" destId="{A63C9A7B-375C-4323-8A88-3A712AA71CB3}" srcOrd="5" destOrd="0" presId="urn:microsoft.com/office/officeart/2005/8/layout/list1"/>
    <dgm:cxn modelId="{D25DB0EC-8714-47E3-92D5-1A9384A53374}" type="presParOf" srcId="{2661486B-247C-4E1A-8F02-C344A09BFA1B}" destId="{F191104C-2BDE-4FBA-96AE-E978FA566A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3F0227-4069-43AE-89E5-21C5E9CE53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B00146-15EA-4502-B121-C0AC5C88B1C6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3200" b="1" dirty="0" smtClean="0"/>
            <a:t>Definicja kryterium </a:t>
          </a:r>
          <a:endParaRPr lang="pl-PL" sz="3200" dirty="0"/>
        </a:p>
      </dgm:t>
    </dgm:pt>
    <dgm:pt modelId="{80084FB0-BB93-4FFE-97D0-4DBE338BF085}" type="parTrans" cxnId="{33785A55-D2F4-478B-9A84-E5E11D19F6D9}">
      <dgm:prSet/>
      <dgm:spPr/>
      <dgm:t>
        <a:bodyPr/>
        <a:lstStyle/>
        <a:p>
          <a:endParaRPr lang="pl-PL"/>
        </a:p>
      </dgm:t>
    </dgm:pt>
    <dgm:pt modelId="{CFBB67D3-5BBB-4EA4-98A6-E5159CCD0ABD}" type="sibTrans" cxnId="{33785A55-D2F4-478B-9A84-E5E11D19F6D9}">
      <dgm:prSet/>
      <dgm:spPr/>
      <dgm:t>
        <a:bodyPr/>
        <a:lstStyle/>
        <a:p>
          <a:endParaRPr lang="pl-PL"/>
        </a:p>
      </dgm:t>
    </dgm:pt>
    <dgm:pt modelId="{16BD0E0C-ADA1-4445-8BF0-C698A4E279F4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W ramach tego kryterium weryfikowane będzie czy projekt zakłada zajęcia dodatkowe zwiększające szanse edukacyjne dzieci, w szczególności dzieci o specjalnych potrzebach edukacyjnych.</a:t>
          </a:r>
          <a:endParaRPr lang="pl-PL" dirty="0"/>
        </a:p>
      </dgm:t>
    </dgm:pt>
    <dgm:pt modelId="{E81FB411-CB02-4D66-AF65-72BB48472C42}" type="parTrans" cxnId="{BF68926B-CB59-4E5F-A11C-ACF8B6E9A481}">
      <dgm:prSet/>
      <dgm:spPr/>
      <dgm:t>
        <a:bodyPr/>
        <a:lstStyle/>
        <a:p>
          <a:endParaRPr lang="pl-PL"/>
        </a:p>
      </dgm:t>
    </dgm:pt>
    <dgm:pt modelId="{1BE449CE-6CD4-4BF1-A7B5-D03C698AF724}" type="sibTrans" cxnId="{BF68926B-CB59-4E5F-A11C-ACF8B6E9A481}">
      <dgm:prSet/>
      <dgm:spPr/>
      <dgm:t>
        <a:bodyPr/>
        <a:lstStyle/>
        <a:p>
          <a:endParaRPr lang="pl-PL"/>
        </a:p>
      </dgm:t>
    </dgm:pt>
    <dgm:pt modelId="{AC11E5B2-9D1B-4CEA-8787-93B3A572CA17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2400" b="1" dirty="0" smtClean="0"/>
            <a:t>Opis znaczenia kryterium </a:t>
          </a:r>
          <a:endParaRPr lang="pl-PL" sz="2400" dirty="0"/>
        </a:p>
      </dgm:t>
    </dgm:pt>
    <dgm:pt modelId="{B5409B3A-D305-4BD1-975D-860E4B9A6ED7}" type="parTrans" cxnId="{0EA3BD04-0A2F-456C-8CC9-1740A9D970AC}">
      <dgm:prSet/>
      <dgm:spPr/>
      <dgm:t>
        <a:bodyPr/>
        <a:lstStyle/>
        <a:p>
          <a:endParaRPr lang="pl-PL"/>
        </a:p>
      </dgm:t>
    </dgm:pt>
    <dgm:pt modelId="{0357C9B5-C55F-4CE0-953F-9BC5E9F6A3C3}" type="sibTrans" cxnId="{0EA3BD04-0A2F-456C-8CC9-1740A9D970AC}">
      <dgm:prSet/>
      <dgm:spPr/>
      <dgm:t>
        <a:bodyPr/>
        <a:lstStyle/>
        <a:p>
          <a:endParaRPr lang="pl-PL"/>
        </a:p>
      </dgm:t>
    </dgm:pt>
    <dgm:pt modelId="{8976246F-F3B0-4AAE-882F-B4D107DF824D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Kryterium punktowe</a:t>
          </a:r>
          <a:endParaRPr lang="pl-PL" dirty="0"/>
        </a:p>
      </dgm:t>
    </dgm:pt>
    <dgm:pt modelId="{20F06422-DAA4-4C9E-9A54-0DAEEAF672E2}" type="parTrans" cxnId="{0FA2408E-85DB-4147-A313-7AF2407AD1EE}">
      <dgm:prSet/>
      <dgm:spPr/>
      <dgm:t>
        <a:bodyPr/>
        <a:lstStyle/>
        <a:p>
          <a:endParaRPr lang="pl-PL"/>
        </a:p>
      </dgm:t>
    </dgm:pt>
    <dgm:pt modelId="{D5412429-D550-4DEB-96FC-FF697C57CA8C}" type="sibTrans" cxnId="{0FA2408E-85DB-4147-A313-7AF2407AD1EE}">
      <dgm:prSet/>
      <dgm:spPr/>
      <dgm:t>
        <a:bodyPr/>
        <a:lstStyle/>
        <a:p>
          <a:endParaRPr lang="pl-PL"/>
        </a:p>
      </dgm:t>
    </dgm:pt>
    <dgm:pt modelId="{152F61CE-44C8-4404-AB38-EF183EE6435F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skala punktowa od 0 do 5</a:t>
          </a:r>
          <a:endParaRPr lang="pl-PL" dirty="0"/>
        </a:p>
      </dgm:t>
    </dgm:pt>
    <dgm:pt modelId="{CEFD83A3-C56B-47CD-A80F-89485F453E65}" type="parTrans" cxnId="{CE62EE62-F08E-49E0-A601-12BD047E751B}">
      <dgm:prSet/>
      <dgm:spPr/>
      <dgm:t>
        <a:bodyPr/>
        <a:lstStyle/>
        <a:p>
          <a:endParaRPr lang="pl-PL"/>
        </a:p>
      </dgm:t>
    </dgm:pt>
    <dgm:pt modelId="{C6330451-EE47-4BE8-8D51-874B8C443241}" type="sibTrans" cxnId="{CE62EE62-F08E-49E0-A601-12BD047E751B}">
      <dgm:prSet/>
      <dgm:spPr/>
      <dgm:t>
        <a:bodyPr/>
        <a:lstStyle/>
        <a:p>
          <a:endParaRPr lang="pl-PL"/>
        </a:p>
      </dgm:t>
    </dgm:pt>
    <dgm:pt modelId="{348A5473-0D5C-4A76-ACFD-97DEE8026BE3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0 punktów </a:t>
          </a:r>
          <a:r>
            <a:rPr lang="pl-PL" u="sng" dirty="0" smtClean="0"/>
            <a:t>nie oznacza </a:t>
          </a:r>
          <a:r>
            <a:rPr lang="pl-PL" dirty="0" smtClean="0"/>
            <a:t>odrzucenia wniosku</a:t>
          </a:r>
          <a:endParaRPr lang="pl-PL" dirty="0"/>
        </a:p>
      </dgm:t>
    </dgm:pt>
    <dgm:pt modelId="{BF9F51B2-3C97-48AD-BB32-45BAAC55F268}" type="parTrans" cxnId="{1C7A24A8-340B-45EE-BA09-8CABEE5E6308}">
      <dgm:prSet/>
      <dgm:spPr/>
      <dgm:t>
        <a:bodyPr/>
        <a:lstStyle/>
        <a:p>
          <a:endParaRPr lang="pl-PL"/>
        </a:p>
      </dgm:t>
    </dgm:pt>
    <dgm:pt modelId="{2BBB004D-ADD0-4C56-8F50-CBD7275F8CD8}" type="sibTrans" cxnId="{1C7A24A8-340B-45EE-BA09-8CABEE5E6308}">
      <dgm:prSet/>
      <dgm:spPr/>
      <dgm:t>
        <a:bodyPr/>
        <a:lstStyle/>
        <a:p>
          <a:endParaRPr lang="pl-PL"/>
        </a:p>
      </dgm:t>
    </dgm:pt>
    <dgm:pt modelId="{2661486B-247C-4E1A-8F02-C344A09BFA1B}" type="pres">
      <dgm:prSet presAssocID="{B33F0227-4069-43AE-89E5-21C5E9CE53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BAB1D6-9210-41D9-AB04-72A22BE50FE1}" type="pres">
      <dgm:prSet presAssocID="{BCB00146-15EA-4502-B121-C0AC5C88B1C6}" presName="parentLin" presStyleCnt="0"/>
      <dgm:spPr/>
      <dgm:t>
        <a:bodyPr/>
        <a:lstStyle/>
        <a:p>
          <a:endParaRPr lang="pl-PL"/>
        </a:p>
      </dgm:t>
    </dgm:pt>
    <dgm:pt modelId="{9A67E940-DC68-49E9-9F76-2A257833123E}" type="pres">
      <dgm:prSet presAssocID="{BCB00146-15EA-4502-B121-C0AC5C88B1C6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6EDCFBE-EC3C-4383-9D19-EDF7E94187B5}" type="pres">
      <dgm:prSet presAssocID="{BCB00146-15EA-4502-B121-C0AC5C88B1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923B0E-96F0-466B-A2DE-E64160E8D0EC}" type="pres">
      <dgm:prSet presAssocID="{BCB00146-15EA-4502-B121-C0AC5C88B1C6}" presName="negativeSpace" presStyleCnt="0"/>
      <dgm:spPr/>
      <dgm:t>
        <a:bodyPr/>
        <a:lstStyle/>
        <a:p>
          <a:endParaRPr lang="pl-PL"/>
        </a:p>
      </dgm:t>
    </dgm:pt>
    <dgm:pt modelId="{9E68C8B4-653B-41CD-8867-6D4B76C4AEDF}" type="pres">
      <dgm:prSet presAssocID="{BCB00146-15EA-4502-B121-C0AC5C88B1C6}" presName="childText" presStyleLbl="conFgAcc1" presStyleIdx="0" presStyleCnt="2" custScaleX="97553" custLinFactNeighborX="-48" custLinFactNeighborY="86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91387F-5935-4B64-9AC7-9049D59AB1B4}" type="pres">
      <dgm:prSet presAssocID="{CFBB67D3-5BBB-4EA4-98A6-E5159CCD0ABD}" presName="spaceBetweenRectangles" presStyleCnt="0"/>
      <dgm:spPr/>
      <dgm:t>
        <a:bodyPr/>
        <a:lstStyle/>
        <a:p>
          <a:endParaRPr lang="pl-PL"/>
        </a:p>
      </dgm:t>
    </dgm:pt>
    <dgm:pt modelId="{26D7D6FE-38A6-4A0A-A2AE-05D6E860276D}" type="pres">
      <dgm:prSet presAssocID="{AC11E5B2-9D1B-4CEA-8787-93B3A572CA17}" presName="parentLin" presStyleCnt="0"/>
      <dgm:spPr/>
      <dgm:t>
        <a:bodyPr/>
        <a:lstStyle/>
        <a:p>
          <a:endParaRPr lang="pl-PL"/>
        </a:p>
      </dgm:t>
    </dgm:pt>
    <dgm:pt modelId="{DE9E6EEB-4AF0-4DB7-80FB-A591A75D03FF}" type="pres">
      <dgm:prSet presAssocID="{AC11E5B2-9D1B-4CEA-8787-93B3A572CA17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CD44274-ECF4-45BF-990A-74DB8DFD38D5}" type="pres">
      <dgm:prSet presAssocID="{AC11E5B2-9D1B-4CEA-8787-93B3A572CA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3C9A7B-375C-4323-8A88-3A712AA71CB3}" type="pres">
      <dgm:prSet presAssocID="{AC11E5B2-9D1B-4CEA-8787-93B3A572CA17}" presName="negativeSpace" presStyleCnt="0"/>
      <dgm:spPr/>
      <dgm:t>
        <a:bodyPr/>
        <a:lstStyle/>
        <a:p>
          <a:endParaRPr lang="pl-PL"/>
        </a:p>
      </dgm:t>
    </dgm:pt>
    <dgm:pt modelId="{F191104C-2BDE-4FBA-96AE-E978FA566A32}" type="pres">
      <dgm:prSet presAssocID="{AC11E5B2-9D1B-4CEA-8787-93B3A572CA17}" presName="childText" presStyleLbl="conFgAcc1" presStyleIdx="1" presStyleCnt="2" custScaleX="97553" custLinFactNeighborY="-68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68926B-CB59-4E5F-A11C-ACF8B6E9A481}" srcId="{BCB00146-15EA-4502-B121-C0AC5C88B1C6}" destId="{16BD0E0C-ADA1-4445-8BF0-C698A4E279F4}" srcOrd="0" destOrd="0" parTransId="{E81FB411-CB02-4D66-AF65-72BB48472C42}" sibTransId="{1BE449CE-6CD4-4BF1-A7B5-D03C698AF724}"/>
    <dgm:cxn modelId="{0FA2408E-85DB-4147-A313-7AF2407AD1EE}" srcId="{AC11E5B2-9D1B-4CEA-8787-93B3A572CA17}" destId="{8976246F-F3B0-4AAE-882F-B4D107DF824D}" srcOrd="0" destOrd="0" parTransId="{20F06422-DAA4-4C9E-9A54-0DAEEAF672E2}" sibTransId="{D5412429-D550-4DEB-96FC-FF697C57CA8C}"/>
    <dgm:cxn modelId="{1D16DB55-B74D-44BC-9CE3-4055B770753F}" type="presOf" srcId="{AC11E5B2-9D1B-4CEA-8787-93B3A572CA17}" destId="{FCD44274-ECF4-45BF-990A-74DB8DFD38D5}" srcOrd="1" destOrd="0" presId="urn:microsoft.com/office/officeart/2005/8/layout/list1"/>
    <dgm:cxn modelId="{C3E261B4-19DD-448E-AEE8-CFC9DE53797E}" type="presOf" srcId="{BCB00146-15EA-4502-B121-C0AC5C88B1C6}" destId="{A6EDCFBE-EC3C-4383-9D19-EDF7E94187B5}" srcOrd="1" destOrd="0" presId="urn:microsoft.com/office/officeart/2005/8/layout/list1"/>
    <dgm:cxn modelId="{8FCE926D-CCB6-4BDE-B6E8-445D07E410CF}" type="presOf" srcId="{8976246F-F3B0-4AAE-882F-B4D107DF824D}" destId="{F191104C-2BDE-4FBA-96AE-E978FA566A32}" srcOrd="0" destOrd="0" presId="urn:microsoft.com/office/officeart/2005/8/layout/list1"/>
    <dgm:cxn modelId="{BC961BB6-442A-42EA-BB29-374E091E02A0}" type="presOf" srcId="{BCB00146-15EA-4502-B121-C0AC5C88B1C6}" destId="{9A67E940-DC68-49E9-9F76-2A257833123E}" srcOrd="0" destOrd="0" presId="urn:microsoft.com/office/officeart/2005/8/layout/list1"/>
    <dgm:cxn modelId="{33785A55-D2F4-478B-9A84-E5E11D19F6D9}" srcId="{B33F0227-4069-43AE-89E5-21C5E9CE53EF}" destId="{BCB00146-15EA-4502-B121-C0AC5C88B1C6}" srcOrd="0" destOrd="0" parTransId="{80084FB0-BB93-4FFE-97D0-4DBE338BF085}" sibTransId="{CFBB67D3-5BBB-4EA4-98A6-E5159CCD0ABD}"/>
    <dgm:cxn modelId="{B9ED263D-28EB-473F-A04C-94E148A355F2}" type="presOf" srcId="{348A5473-0D5C-4A76-ACFD-97DEE8026BE3}" destId="{F191104C-2BDE-4FBA-96AE-E978FA566A32}" srcOrd="0" destOrd="2" presId="urn:microsoft.com/office/officeart/2005/8/layout/list1"/>
    <dgm:cxn modelId="{1C7A24A8-340B-45EE-BA09-8CABEE5E6308}" srcId="{AC11E5B2-9D1B-4CEA-8787-93B3A572CA17}" destId="{348A5473-0D5C-4A76-ACFD-97DEE8026BE3}" srcOrd="2" destOrd="0" parTransId="{BF9F51B2-3C97-48AD-BB32-45BAAC55F268}" sibTransId="{2BBB004D-ADD0-4C56-8F50-CBD7275F8CD8}"/>
    <dgm:cxn modelId="{50195007-9898-465C-B1B9-7A83465AD6F9}" type="presOf" srcId="{AC11E5B2-9D1B-4CEA-8787-93B3A572CA17}" destId="{DE9E6EEB-4AF0-4DB7-80FB-A591A75D03FF}" srcOrd="0" destOrd="0" presId="urn:microsoft.com/office/officeart/2005/8/layout/list1"/>
    <dgm:cxn modelId="{AE480448-DC6E-4B3B-8CD5-CB7B7B1FAB30}" type="presOf" srcId="{B33F0227-4069-43AE-89E5-21C5E9CE53EF}" destId="{2661486B-247C-4E1A-8F02-C344A09BFA1B}" srcOrd="0" destOrd="0" presId="urn:microsoft.com/office/officeart/2005/8/layout/list1"/>
    <dgm:cxn modelId="{0EA3BD04-0A2F-456C-8CC9-1740A9D970AC}" srcId="{B33F0227-4069-43AE-89E5-21C5E9CE53EF}" destId="{AC11E5B2-9D1B-4CEA-8787-93B3A572CA17}" srcOrd="1" destOrd="0" parTransId="{B5409B3A-D305-4BD1-975D-860E4B9A6ED7}" sibTransId="{0357C9B5-C55F-4CE0-953F-9BC5E9F6A3C3}"/>
    <dgm:cxn modelId="{97B796AF-A1A8-49B5-9EEF-CFDE9EAE622C}" type="presOf" srcId="{152F61CE-44C8-4404-AB38-EF183EE6435F}" destId="{F191104C-2BDE-4FBA-96AE-E978FA566A32}" srcOrd="0" destOrd="1" presId="urn:microsoft.com/office/officeart/2005/8/layout/list1"/>
    <dgm:cxn modelId="{E24A72EF-C619-4E3A-86DC-286A8DA5E964}" type="presOf" srcId="{16BD0E0C-ADA1-4445-8BF0-C698A4E279F4}" destId="{9E68C8B4-653B-41CD-8867-6D4B76C4AEDF}" srcOrd="0" destOrd="0" presId="urn:microsoft.com/office/officeart/2005/8/layout/list1"/>
    <dgm:cxn modelId="{CE62EE62-F08E-49E0-A601-12BD047E751B}" srcId="{AC11E5B2-9D1B-4CEA-8787-93B3A572CA17}" destId="{152F61CE-44C8-4404-AB38-EF183EE6435F}" srcOrd="1" destOrd="0" parTransId="{CEFD83A3-C56B-47CD-A80F-89485F453E65}" sibTransId="{C6330451-EE47-4BE8-8D51-874B8C443241}"/>
    <dgm:cxn modelId="{126721CF-DFF7-45BD-85E1-F6E761CD67A6}" type="presParOf" srcId="{2661486B-247C-4E1A-8F02-C344A09BFA1B}" destId="{38BAB1D6-9210-41D9-AB04-72A22BE50FE1}" srcOrd="0" destOrd="0" presId="urn:microsoft.com/office/officeart/2005/8/layout/list1"/>
    <dgm:cxn modelId="{6AD8184A-E509-41CA-A216-F6F49ED6D9CA}" type="presParOf" srcId="{38BAB1D6-9210-41D9-AB04-72A22BE50FE1}" destId="{9A67E940-DC68-49E9-9F76-2A257833123E}" srcOrd="0" destOrd="0" presId="urn:microsoft.com/office/officeart/2005/8/layout/list1"/>
    <dgm:cxn modelId="{FF54F4BC-7D39-4DE0-AE46-077AE15F133C}" type="presParOf" srcId="{38BAB1D6-9210-41D9-AB04-72A22BE50FE1}" destId="{A6EDCFBE-EC3C-4383-9D19-EDF7E94187B5}" srcOrd="1" destOrd="0" presId="urn:microsoft.com/office/officeart/2005/8/layout/list1"/>
    <dgm:cxn modelId="{93647D94-AD9C-4FD3-A309-F68EE2FC733E}" type="presParOf" srcId="{2661486B-247C-4E1A-8F02-C344A09BFA1B}" destId="{B5923B0E-96F0-466B-A2DE-E64160E8D0EC}" srcOrd="1" destOrd="0" presId="urn:microsoft.com/office/officeart/2005/8/layout/list1"/>
    <dgm:cxn modelId="{A4EC2CAA-118B-458F-83EB-80E5B33B354C}" type="presParOf" srcId="{2661486B-247C-4E1A-8F02-C344A09BFA1B}" destId="{9E68C8B4-653B-41CD-8867-6D4B76C4AEDF}" srcOrd="2" destOrd="0" presId="urn:microsoft.com/office/officeart/2005/8/layout/list1"/>
    <dgm:cxn modelId="{CA23849F-4103-4124-8215-D3CB602388AB}" type="presParOf" srcId="{2661486B-247C-4E1A-8F02-C344A09BFA1B}" destId="{5091387F-5935-4B64-9AC7-9049D59AB1B4}" srcOrd="3" destOrd="0" presId="urn:microsoft.com/office/officeart/2005/8/layout/list1"/>
    <dgm:cxn modelId="{C842B16F-142B-4481-AEF8-2F139BB6A8D0}" type="presParOf" srcId="{2661486B-247C-4E1A-8F02-C344A09BFA1B}" destId="{26D7D6FE-38A6-4A0A-A2AE-05D6E860276D}" srcOrd="4" destOrd="0" presId="urn:microsoft.com/office/officeart/2005/8/layout/list1"/>
    <dgm:cxn modelId="{D2BC4E0E-1A21-49BB-8691-335A7C915D6C}" type="presParOf" srcId="{26D7D6FE-38A6-4A0A-A2AE-05D6E860276D}" destId="{DE9E6EEB-4AF0-4DB7-80FB-A591A75D03FF}" srcOrd="0" destOrd="0" presId="urn:microsoft.com/office/officeart/2005/8/layout/list1"/>
    <dgm:cxn modelId="{33D3C12B-19A2-4C5E-A04C-E9BA3C367763}" type="presParOf" srcId="{26D7D6FE-38A6-4A0A-A2AE-05D6E860276D}" destId="{FCD44274-ECF4-45BF-990A-74DB8DFD38D5}" srcOrd="1" destOrd="0" presId="urn:microsoft.com/office/officeart/2005/8/layout/list1"/>
    <dgm:cxn modelId="{56E400B0-859C-4998-895B-9B7DD33B818E}" type="presParOf" srcId="{2661486B-247C-4E1A-8F02-C344A09BFA1B}" destId="{A63C9A7B-375C-4323-8A88-3A712AA71CB3}" srcOrd="5" destOrd="0" presId="urn:microsoft.com/office/officeart/2005/8/layout/list1"/>
    <dgm:cxn modelId="{F2980EB7-3D71-4C6A-A04F-0EFE2EA04E30}" type="presParOf" srcId="{2661486B-247C-4E1A-8F02-C344A09BFA1B}" destId="{F191104C-2BDE-4FBA-96AE-E978FA566A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3F0227-4069-43AE-89E5-21C5E9CE53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B00146-15EA-4502-B121-C0AC5C88B1C6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3200" b="1" dirty="0" smtClean="0"/>
            <a:t>Definicja kryterium </a:t>
          </a:r>
          <a:endParaRPr lang="pl-PL" sz="3200" dirty="0"/>
        </a:p>
      </dgm:t>
    </dgm:pt>
    <dgm:pt modelId="{80084FB0-BB93-4FFE-97D0-4DBE338BF085}" type="parTrans" cxnId="{33785A55-D2F4-478B-9A84-E5E11D19F6D9}">
      <dgm:prSet/>
      <dgm:spPr/>
      <dgm:t>
        <a:bodyPr/>
        <a:lstStyle/>
        <a:p>
          <a:endParaRPr lang="pl-PL"/>
        </a:p>
      </dgm:t>
    </dgm:pt>
    <dgm:pt modelId="{CFBB67D3-5BBB-4EA4-98A6-E5159CCD0ABD}" type="sibTrans" cxnId="{33785A55-D2F4-478B-9A84-E5E11D19F6D9}">
      <dgm:prSet/>
      <dgm:spPr/>
      <dgm:t>
        <a:bodyPr/>
        <a:lstStyle/>
        <a:p>
          <a:endParaRPr lang="pl-PL"/>
        </a:p>
      </dgm:t>
    </dgm:pt>
    <dgm:pt modelId="{16BD0E0C-ADA1-4445-8BF0-C698A4E279F4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Ocenie będzie podlegać typ  </a:t>
          </a:r>
          <a:r>
            <a:rPr lang="pl-PL" b="1" dirty="0" smtClean="0"/>
            <a:t>(A/B/C) </a:t>
          </a:r>
          <a:r>
            <a:rPr lang="pl-PL" dirty="0" smtClean="0"/>
            <a:t>działań przewidziany przez Wnioskodawcę do realizacji (zgodnie z typami działań opisanymi w Szczegółowych Opisie Osi Priorytetowych RPO WD 2014-2020). </a:t>
          </a:r>
          <a:r>
            <a:rPr lang="pl-PL" b="1" u="sng" dirty="0" smtClean="0"/>
            <a:t>Premiowane będą przedsięwzięcia łączące kilka typów projektów.</a:t>
          </a:r>
          <a:endParaRPr lang="pl-PL" dirty="0"/>
        </a:p>
      </dgm:t>
    </dgm:pt>
    <dgm:pt modelId="{E81FB411-CB02-4D66-AF65-72BB48472C42}" type="parTrans" cxnId="{BF68926B-CB59-4E5F-A11C-ACF8B6E9A481}">
      <dgm:prSet/>
      <dgm:spPr/>
      <dgm:t>
        <a:bodyPr/>
        <a:lstStyle/>
        <a:p>
          <a:endParaRPr lang="pl-PL"/>
        </a:p>
      </dgm:t>
    </dgm:pt>
    <dgm:pt modelId="{1BE449CE-6CD4-4BF1-A7B5-D03C698AF724}" type="sibTrans" cxnId="{BF68926B-CB59-4E5F-A11C-ACF8B6E9A481}">
      <dgm:prSet/>
      <dgm:spPr/>
      <dgm:t>
        <a:bodyPr/>
        <a:lstStyle/>
        <a:p>
          <a:endParaRPr lang="pl-PL"/>
        </a:p>
      </dgm:t>
    </dgm:pt>
    <dgm:pt modelId="{AC11E5B2-9D1B-4CEA-8787-93B3A572CA17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2400" b="1" dirty="0" smtClean="0"/>
            <a:t>Opis znaczenia kryterium </a:t>
          </a:r>
          <a:endParaRPr lang="pl-PL" sz="2400" dirty="0"/>
        </a:p>
      </dgm:t>
    </dgm:pt>
    <dgm:pt modelId="{B5409B3A-D305-4BD1-975D-860E4B9A6ED7}" type="parTrans" cxnId="{0EA3BD04-0A2F-456C-8CC9-1740A9D970AC}">
      <dgm:prSet/>
      <dgm:spPr/>
      <dgm:t>
        <a:bodyPr/>
        <a:lstStyle/>
        <a:p>
          <a:endParaRPr lang="pl-PL"/>
        </a:p>
      </dgm:t>
    </dgm:pt>
    <dgm:pt modelId="{0357C9B5-C55F-4CE0-953F-9BC5E9F6A3C3}" type="sibTrans" cxnId="{0EA3BD04-0A2F-456C-8CC9-1740A9D970AC}">
      <dgm:prSet/>
      <dgm:spPr/>
      <dgm:t>
        <a:bodyPr/>
        <a:lstStyle/>
        <a:p>
          <a:endParaRPr lang="pl-PL"/>
        </a:p>
      </dgm:t>
    </dgm:pt>
    <dgm:pt modelId="{8976246F-F3B0-4AAE-882F-B4D107DF824D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Kryterium punktowe</a:t>
          </a:r>
          <a:endParaRPr lang="pl-PL" dirty="0"/>
        </a:p>
      </dgm:t>
    </dgm:pt>
    <dgm:pt modelId="{20F06422-DAA4-4C9E-9A54-0DAEEAF672E2}" type="parTrans" cxnId="{0FA2408E-85DB-4147-A313-7AF2407AD1EE}">
      <dgm:prSet/>
      <dgm:spPr/>
      <dgm:t>
        <a:bodyPr/>
        <a:lstStyle/>
        <a:p>
          <a:endParaRPr lang="pl-PL"/>
        </a:p>
      </dgm:t>
    </dgm:pt>
    <dgm:pt modelId="{D5412429-D550-4DEB-96FC-FF697C57CA8C}" type="sibTrans" cxnId="{0FA2408E-85DB-4147-A313-7AF2407AD1EE}">
      <dgm:prSet/>
      <dgm:spPr/>
      <dgm:t>
        <a:bodyPr/>
        <a:lstStyle/>
        <a:p>
          <a:endParaRPr lang="pl-PL"/>
        </a:p>
      </dgm:t>
    </dgm:pt>
    <dgm:pt modelId="{152F61CE-44C8-4404-AB38-EF183EE6435F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skala punktowa od 0 do 5</a:t>
          </a:r>
          <a:endParaRPr lang="pl-PL" dirty="0"/>
        </a:p>
      </dgm:t>
    </dgm:pt>
    <dgm:pt modelId="{CEFD83A3-C56B-47CD-A80F-89485F453E65}" type="parTrans" cxnId="{CE62EE62-F08E-49E0-A601-12BD047E751B}">
      <dgm:prSet/>
      <dgm:spPr/>
      <dgm:t>
        <a:bodyPr/>
        <a:lstStyle/>
        <a:p>
          <a:endParaRPr lang="pl-PL"/>
        </a:p>
      </dgm:t>
    </dgm:pt>
    <dgm:pt modelId="{C6330451-EE47-4BE8-8D51-874B8C443241}" type="sibTrans" cxnId="{CE62EE62-F08E-49E0-A601-12BD047E751B}">
      <dgm:prSet/>
      <dgm:spPr/>
      <dgm:t>
        <a:bodyPr/>
        <a:lstStyle/>
        <a:p>
          <a:endParaRPr lang="pl-PL"/>
        </a:p>
      </dgm:t>
    </dgm:pt>
    <dgm:pt modelId="{348A5473-0D5C-4A76-ACFD-97DEE8026BE3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0 punktów </a:t>
          </a:r>
          <a:r>
            <a:rPr lang="pl-PL" u="sng" dirty="0" smtClean="0"/>
            <a:t>nie oznacza </a:t>
          </a:r>
          <a:r>
            <a:rPr lang="pl-PL" dirty="0" smtClean="0"/>
            <a:t>odrzucenia wniosku</a:t>
          </a:r>
          <a:endParaRPr lang="pl-PL" dirty="0"/>
        </a:p>
      </dgm:t>
    </dgm:pt>
    <dgm:pt modelId="{BF9F51B2-3C97-48AD-BB32-45BAAC55F268}" type="parTrans" cxnId="{1C7A24A8-340B-45EE-BA09-8CABEE5E6308}">
      <dgm:prSet/>
      <dgm:spPr/>
      <dgm:t>
        <a:bodyPr/>
        <a:lstStyle/>
        <a:p>
          <a:endParaRPr lang="pl-PL"/>
        </a:p>
      </dgm:t>
    </dgm:pt>
    <dgm:pt modelId="{2BBB004D-ADD0-4C56-8F50-CBD7275F8CD8}" type="sibTrans" cxnId="{1C7A24A8-340B-45EE-BA09-8CABEE5E6308}">
      <dgm:prSet/>
      <dgm:spPr/>
      <dgm:t>
        <a:bodyPr/>
        <a:lstStyle/>
        <a:p>
          <a:endParaRPr lang="pl-PL"/>
        </a:p>
      </dgm:t>
    </dgm:pt>
    <dgm:pt modelId="{2661486B-247C-4E1A-8F02-C344A09BFA1B}" type="pres">
      <dgm:prSet presAssocID="{B33F0227-4069-43AE-89E5-21C5E9CE53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BAB1D6-9210-41D9-AB04-72A22BE50FE1}" type="pres">
      <dgm:prSet presAssocID="{BCB00146-15EA-4502-B121-C0AC5C88B1C6}" presName="parentLin" presStyleCnt="0"/>
      <dgm:spPr/>
      <dgm:t>
        <a:bodyPr/>
        <a:lstStyle/>
        <a:p>
          <a:endParaRPr lang="pl-PL"/>
        </a:p>
      </dgm:t>
    </dgm:pt>
    <dgm:pt modelId="{9A67E940-DC68-49E9-9F76-2A257833123E}" type="pres">
      <dgm:prSet presAssocID="{BCB00146-15EA-4502-B121-C0AC5C88B1C6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6EDCFBE-EC3C-4383-9D19-EDF7E94187B5}" type="pres">
      <dgm:prSet presAssocID="{BCB00146-15EA-4502-B121-C0AC5C88B1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923B0E-96F0-466B-A2DE-E64160E8D0EC}" type="pres">
      <dgm:prSet presAssocID="{BCB00146-15EA-4502-B121-C0AC5C88B1C6}" presName="negativeSpace" presStyleCnt="0"/>
      <dgm:spPr/>
      <dgm:t>
        <a:bodyPr/>
        <a:lstStyle/>
        <a:p>
          <a:endParaRPr lang="pl-PL"/>
        </a:p>
      </dgm:t>
    </dgm:pt>
    <dgm:pt modelId="{9E68C8B4-653B-41CD-8867-6D4B76C4AEDF}" type="pres">
      <dgm:prSet presAssocID="{BCB00146-15EA-4502-B121-C0AC5C88B1C6}" presName="childText" presStyleLbl="conFgAcc1" presStyleIdx="0" presStyleCnt="2" custScaleX="94498" custLinFactNeighborX="-429" custLinFactNeighborY="-65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91387F-5935-4B64-9AC7-9049D59AB1B4}" type="pres">
      <dgm:prSet presAssocID="{CFBB67D3-5BBB-4EA4-98A6-E5159CCD0ABD}" presName="spaceBetweenRectangles" presStyleCnt="0"/>
      <dgm:spPr/>
      <dgm:t>
        <a:bodyPr/>
        <a:lstStyle/>
        <a:p>
          <a:endParaRPr lang="pl-PL"/>
        </a:p>
      </dgm:t>
    </dgm:pt>
    <dgm:pt modelId="{26D7D6FE-38A6-4A0A-A2AE-05D6E860276D}" type="pres">
      <dgm:prSet presAssocID="{AC11E5B2-9D1B-4CEA-8787-93B3A572CA17}" presName="parentLin" presStyleCnt="0"/>
      <dgm:spPr/>
      <dgm:t>
        <a:bodyPr/>
        <a:lstStyle/>
        <a:p>
          <a:endParaRPr lang="pl-PL"/>
        </a:p>
      </dgm:t>
    </dgm:pt>
    <dgm:pt modelId="{DE9E6EEB-4AF0-4DB7-80FB-A591A75D03FF}" type="pres">
      <dgm:prSet presAssocID="{AC11E5B2-9D1B-4CEA-8787-93B3A572CA17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CD44274-ECF4-45BF-990A-74DB8DFD38D5}" type="pres">
      <dgm:prSet presAssocID="{AC11E5B2-9D1B-4CEA-8787-93B3A572CA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3C9A7B-375C-4323-8A88-3A712AA71CB3}" type="pres">
      <dgm:prSet presAssocID="{AC11E5B2-9D1B-4CEA-8787-93B3A572CA17}" presName="negativeSpace" presStyleCnt="0"/>
      <dgm:spPr/>
      <dgm:t>
        <a:bodyPr/>
        <a:lstStyle/>
        <a:p>
          <a:endParaRPr lang="pl-PL"/>
        </a:p>
      </dgm:t>
    </dgm:pt>
    <dgm:pt modelId="{F191104C-2BDE-4FBA-96AE-E978FA566A32}" type="pres">
      <dgm:prSet presAssocID="{AC11E5B2-9D1B-4CEA-8787-93B3A572CA17}" presName="childText" presStyleLbl="conFgAcc1" presStyleIdx="1" presStyleCnt="2" custScaleX="95297" custLinFactNeighborY="-68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62EE62-F08E-49E0-A601-12BD047E751B}" srcId="{AC11E5B2-9D1B-4CEA-8787-93B3A572CA17}" destId="{152F61CE-44C8-4404-AB38-EF183EE6435F}" srcOrd="1" destOrd="0" parTransId="{CEFD83A3-C56B-47CD-A80F-89485F453E65}" sibTransId="{C6330451-EE47-4BE8-8D51-874B8C443241}"/>
    <dgm:cxn modelId="{EECC6484-1A8C-4695-A938-92AFCA22292B}" type="presOf" srcId="{16BD0E0C-ADA1-4445-8BF0-C698A4E279F4}" destId="{9E68C8B4-653B-41CD-8867-6D4B76C4AEDF}" srcOrd="0" destOrd="0" presId="urn:microsoft.com/office/officeart/2005/8/layout/list1"/>
    <dgm:cxn modelId="{D7473D10-80B6-4526-BB02-1DCC2FF0ACCD}" type="presOf" srcId="{348A5473-0D5C-4A76-ACFD-97DEE8026BE3}" destId="{F191104C-2BDE-4FBA-96AE-E978FA566A32}" srcOrd="0" destOrd="2" presId="urn:microsoft.com/office/officeart/2005/8/layout/list1"/>
    <dgm:cxn modelId="{83F1A144-9E4C-4BEB-BCDA-DA292F2C6483}" type="presOf" srcId="{AC11E5B2-9D1B-4CEA-8787-93B3A572CA17}" destId="{FCD44274-ECF4-45BF-990A-74DB8DFD38D5}" srcOrd="1" destOrd="0" presId="urn:microsoft.com/office/officeart/2005/8/layout/list1"/>
    <dgm:cxn modelId="{1C7A24A8-340B-45EE-BA09-8CABEE5E6308}" srcId="{AC11E5B2-9D1B-4CEA-8787-93B3A572CA17}" destId="{348A5473-0D5C-4A76-ACFD-97DEE8026BE3}" srcOrd="2" destOrd="0" parTransId="{BF9F51B2-3C97-48AD-BB32-45BAAC55F268}" sibTransId="{2BBB004D-ADD0-4C56-8F50-CBD7275F8CD8}"/>
    <dgm:cxn modelId="{7DEB6FD6-4AB1-49C1-B87F-2427AAF9F26B}" type="presOf" srcId="{AC11E5B2-9D1B-4CEA-8787-93B3A572CA17}" destId="{DE9E6EEB-4AF0-4DB7-80FB-A591A75D03FF}" srcOrd="0" destOrd="0" presId="urn:microsoft.com/office/officeart/2005/8/layout/list1"/>
    <dgm:cxn modelId="{33785A55-D2F4-478B-9A84-E5E11D19F6D9}" srcId="{B33F0227-4069-43AE-89E5-21C5E9CE53EF}" destId="{BCB00146-15EA-4502-B121-C0AC5C88B1C6}" srcOrd="0" destOrd="0" parTransId="{80084FB0-BB93-4FFE-97D0-4DBE338BF085}" sibTransId="{CFBB67D3-5BBB-4EA4-98A6-E5159CCD0ABD}"/>
    <dgm:cxn modelId="{8C6522A0-7F8F-4681-97B5-6BC808B4A681}" type="presOf" srcId="{BCB00146-15EA-4502-B121-C0AC5C88B1C6}" destId="{A6EDCFBE-EC3C-4383-9D19-EDF7E94187B5}" srcOrd="1" destOrd="0" presId="urn:microsoft.com/office/officeart/2005/8/layout/list1"/>
    <dgm:cxn modelId="{C210A29E-E972-44BE-8E7D-DC46392A2DF6}" type="presOf" srcId="{BCB00146-15EA-4502-B121-C0AC5C88B1C6}" destId="{9A67E940-DC68-49E9-9F76-2A257833123E}" srcOrd="0" destOrd="0" presId="urn:microsoft.com/office/officeart/2005/8/layout/list1"/>
    <dgm:cxn modelId="{4EB5A120-3179-442B-82A8-C740F9800990}" type="presOf" srcId="{B33F0227-4069-43AE-89E5-21C5E9CE53EF}" destId="{2661486B-247C-4E1A-8F02-C344A09BFA1B}" srcOrd="0" destOrd="0" presId="urn:microsoft.com/office/officeart/2005/8/layout/list1"/>
    <dgm:cxn modelId="{0FA2408E-85DB-4147-A313-7AF2407AD1EE}" srcId="{AC11E5B2-9D1B-4CEA-8787-93B3A572CA17}" destId="{8976246F-F3B0-4AAE-882F-B4D107DF824D}" srcOrd="0" destOrd="0" parTransId="{20F06422-DAA4-4C9E-9A54-0DAEEAF672E2}" sibTransId="{D5412429-D550-4DEB-96FC-FF697C57CA8C}"/>
    <dgm:cxn modelId="{4BBFBFFE-89C3-4D43-A90C-66E0975DCD42}" type="presOf" srcId="{152F61CE-44C8-4404-AB38-EF183EE6435F}" destId="{F191104C-2BDE-4FBA-96AE-E978FA566A32}" srcOrd="0" destOrd="1" presId="urn:microsoft.com/office/officeart/2005/8/layout/list1"/>
    <dgm:cxn modelId="{BF68926B-CB59-4E5F-A11C-ACF8B6E9A481}" srcId="{BCB00146-15EA-4502-B121-C0AC5C88B1C6}" destId="{16BD0E0C-ADA1-4445-8BF0-C698A4E279F4}" srcOrd="0" destOrd="0" parTransId="{E81FB411-CB02-4D66-AF65-72BB48472C42}" sibTransId="{1BE449CE-6CD4-4BF1-A7B5-D03C698AF724}"/>
    <dgm:cxn modelId="{0EA3BD04-0A2F-456C-8CC9-1740A9D970AC}" srcId="{B33F0227-4069-43AE-89E5-21C5E9CE53EF}" destId="{AC11E5B2-9D1B-4CEA-8787-93B3A572CA17}" srcOrd="1" destOrd="0" parTransId="{B5409B3A-D305-4BD1-975D-860E4B9A6ED7}" sibTransId="{0357C9B5-C55F-4CE0-953F-9BC5E9F6A3C3}"/>
    <dgm:cxn modelId="{98E0A1CF-DB73-45FA-8450-7908C1CE1B0E}" type="presOf" srcId="{8976246F-F3B0-4AAE-882F-B4D107DF824D}" destId="{F191104C-2BDE-4FBA-96AE-E978FA566A32}" srcOrd="0" destOrd="0" presId="urn:microsoft.com/office/officeart/2005/8/layout/list1"/>
    <dgm:cxn modelId="{E4415346-4F2E-4593-A403-A15878C5DBC3}" type="presParOf" srcId="{2661486B-247C-4E1A-8F02-C344A09BFA1B}" destId="{38BAB1D6-9210-41D9-AB04-72A22BE50FE1}" srcOrd="0" destOrd="0" presId="urn:microsoft.com/office/officeart/2005/8/layout/list1"/>
    <dgm:cxn modelId="{25671A5E-D3A3-4107-A933-4DDDFE848D7C}" type="presParOf" srcId="{38BAB1D6-9210-41D9-AB04-72A22BE50FE1}" destId="{9A67E940-DC68-49E9-9F76-2A257833123E}" srcOrd="0" destOrd="0" presId="urn:microsoft.com/office/officeart/2005/8/layout/list1"/>
    <dgm:cxn modelId="{BBFAF73E-6CF3-4DAC-908F-18CA22F46E3D}" type="presParOf" srcId="{38BAB1D6-9210-41D9-AB04-72A22BE50FE1}" destId="{A6EDCFBE-EC3C-4383-9D19-EDF7E94187B5}" srcOrd="1" destOrd="0" presId="urn:microsoft.com/office/officeart/2005/8/layout/list1"/>
    <dgm:cxn modelId="{BD660133-19B7-44A7-9DCA-4523244693D6}" type="presParOf" srcId="{2661486B-247C-4E1A-8F02-C344A09BFA1B}" destId="{B5923B0E-96F0-466B-A2DE-E64160E8D0EC}" srcOrd="1" destOrd="0" presId="urn:microsoft.com/office/officeart/2005/8/layout/list1"/>
    <dgm:cxn modelId="{BDFF09F2-66AE-4492-89F3-B4E6921E246E}" type="presParOf" srcId="{2661486B-247C-4E1A-8F02-C344A09BFA1B}" destId="{9E68C8B4-653B-41CD-8867-6D4B76C4AEDF}" srcOrd="2" destOrd="0" presId="urn:microsoft.com/office/officeart/2005/8/layout/list1"/>
    <dgm:cxn modelId="{D77C4341-2168-44C9-94F3-0341DC3D2982}" type="presParOf" srcId="{2661486B-247C-4E1A-8F02-C344A09BFA1B}" destId="{5091387F-5935-4B64-9AC7-9049D59AB1B4}" srcOrd="3" destOrd="0" presId="urn:microsoft.com/office/officeart/2005/8/layout/list1"/>
    <dgm:cxn modelId="{67876C41-262A-45DA-8632-A61499E10C9E}" type="presParOf" srcId="{2661486B-247C-4E1A-8F02-C344A09BFA1B}" destId="{26D7D6FE-38A6-4A0A-A2AE-05D6E860276D}" srcOrd="4" destOrd="0" presId="urn:microsoft.com/office/officeart/2005/8/layout/list1"/>
    <dgm:cxn modelId="{46AFC169-95BC-4C76-9055-E032EF424A74}" type="presParOf" srcId="{26D7D6FE-38A6-4A0A-A2AE-05D6E860276D}" destId="{DE9E6EEB-4AF0-4DB7-80FB-A591A75D03FF}" srcOrd="0" destOrd="0" presId="urn:microsoft.com/office/officeart/2005/8/layout/list1"/>
    <dgm:cxn modelId="{AB84D90A-E7BA-4812-B596-94728B42DC9C}" type="presParOf" srcId="{26D7D6FE-38A6-4A0A-A2AE-05D6E860276D}" destId="{FCD44274-ECF4-45BF-990A-74DB8DFD38D5}" srcOrd="1" destOrd="0" presId="urn:microsoft.com/office/officeart/2005/8/layout/list1"/>
    <dgm:cxn modelId="{57DCCDE8-D776-4C6E-9F9A-DDDAC9E129AC}" type="presParOf" srcId="{2661486B-247C-4E1A-8F02-C344A09BFA1B}" destId="{A63C9A7B-375C-4323-8A88-3A712AA71CB3}" srcOrd="5" destOrd="0" presId="urn:microsoft.com/office/officeart/2005/8/layout/list1"/>
    <dgm:cxn modelId="{5A77A75B-1074-4440-B894-ED3D07205503}" type="presParOf" srcId="{2661486B-247C-4E1A-8F02-C344A09BFA1B}" destId="{F191104C-2BDE-4FBA-96AE-E978FA566A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F0227-4069-43AE-89E5-21C5E9CE53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B00146-15EA-4502-B121-C0AC5C88B1C6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3200" b="1" dirty="0" smtClean="0"/>
            <a:t>Definicja kryterium </a:t>
          </a:r>
          <a:endParaRPr lang="pl-PL" sz="3200" dirty="0"/>
        </a:p>
      </dgm:t>
    </dgm:pt>
    <dgm:pt modelId="{80084FB0-BB93-4FFE-97D0-4DBE338BF085}" type="parTrans" cxnId="{33785A55-D2F4-478B-9A84-E5E11D19F6D9}">
      <dgm:prSet/>
      <dgm:spPr/>
      <dgm:t>
        <a:bodyPr/>
        <a:lstStyle/>
        <a:p>
          <a:endParaRPr lang="pl-PL"/>
        </a:p>
      </dgm:t>
    </dgm:pt>
    <dgm:pt modelId="{CFBB67D3-5BBB-4EA4-98A6-E5159CCD0ABD}" type="sibTrans" cxnId="{33785A55-D2F4-478B-9A84-E5E11D19F6D9}">
      <dgm:prSet/>
      <dgm:spPr/>
      <dgm:t>
        <a:bodyPr/>
        <a:lstStyle/>
        <a:p>
          <a:endParaRPr lang="pl-PL"/>
        </a:p>
      </dgm:t>
    </dgm:pt>
    <dgm:pt modelId="{16BD0E0C-ADA1-4445-8BF0-C698A4E279F4}">
      <dgm:prSet phldrT="[Tekst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800" dirty="0" smtClean="0"/>
            <a:t>W ramach tego kryterium weryfikowane jest czy projekt jest realizowany na obszarze wiejskim:</a:t>
          </a:r>
          <a:endParaRPr lang="pl-PL" sz="1800" dirty="0"/>
        </a:p>
      </dgm:t>
    </dgm:pt>
    <dgm:pt modelId="{E81FB411-CB02-4D66-AF65-72BB48472C42}" type="parTrans" cxnId="{BF68926B-CB59-4E5F-A11C-ACF8B6E9A481}">
      <dgm:prSet/>
      <dgm:spPr/>
      <dgm:t>
        <a:bodyPr/>
        <a:lstStyle/>
        <a:p>
          <a:endParaRPr lang="pl-PL"/>
        </a:p>
      </dgm:t>
    </dgm:pt>
    <dgm:pt modelId="{1BE449CE-6CD4-4BF1-A7B5-D03C698AF724}" type="sibTrans" cxnId="{BF68926B-CB59-4E5F-A11C-ACF8B6E9A481}">
      <dgm:prSet/>
      <dgm:spPr/>
      <dgm:t>
        <a:bodyPr/>
        <a:lstStyle/>
        <a:p>
          <a:endParaRPr lang="pl-PL"/>
        </a:p>
      </dgm:t>
    </dgm:pt>
    <dgm:pt modelId="{AC11E5B2-9D1B-4CEA-8787-93B3A572CA17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2400" b="1" dirty="0" smtClean="0"/>
            <a:t>Opis znaczenia kryterium </a:t>
          </a:r>
          <a:endParaRPr lang="pl-PL" sz="2400" dirty="0"/>
        </a:p>
      </dgm:t>
    </dgm:pt>
    <dgm:pt modelId="{B5409B3A-D305-4BD1-975D-860E4B9A6ED7}" type="parTrans" cxnId="{0EA3BD04-0A2F-456C-8CC9-1740A9D970AC}">
      <dgm:prSet/>
      <dgm:spPr/>
      <dgm:t>
        <a:bodyPr/>
        <a:lstStyle/>
        <a:p>
          <a:endParaRPr lang="pl-PL"/>
        </a:p>
      </dgm:t>
    </dgm:pt>
    <dgm:pt modelId="{0357C9B5-C55F-4CE0-953F-9BC5E9F6A3C3}" type="sibTrans" cxnId="{0EA3BD04-0A2F-456C-8CC9-1740A9D970AC}">
      <dgm:prSet/>
      <dgm:spPr/>
      <dgm:t>
        <a:bodyPr/>
        <a:lstStyle/>
        <a:p>
          <a:endParaRPr lang="pl-PL"/>
        </a:p>
      </dgm:t>
    </dgm:pt>
    <dgm:pt modelId="{8976246F-F3B0-4AAE-882F-B4D107DF824D}">
      <dgm:prSet phldrT="[Tekst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800" dirty="0" smtClean="0"/>
            <a:t>Kryterium punktowe</a:t>
          </a:r>
          <a:endParaRPr lang="pl-PL" sz="1800" dirty="0"/>
        </a:p>
      </dgm:t>
    </dgm:pt>
    <dgm:pt modelId="{20F06422-DAA4-4C9E-9A54-0DAEEAF672E2}" type="parTrans" cxnId="{0FA2408E-85DB-4147-A313-7AF2407AD1EE}">
      <dgm:prSet/>
      <dgm:spPr/>
      <dgm:t>
        <a:bodyPr/>
        <a:lstStyle/>
        <a:p>
          <a:endParaRPr lang="pl-PL"/>
        </a:p>
      </dgm:t>
    </dgm:pt>
    <dgm:pt modelId="{D5412429-D550-4DEB-96FC-FF697C57CA8C}" type="sibTrans" cxnId="{0FA2408E-85DB-4147-A313-7AF2407AD1EE}">
      <dgm:prSet/>
      <dgm:spPr/>
      <dgm:t>
        <a:bodyPr/>
        <a:lstStyle/>
        <a:p>
          <a:endParaRPr lang="pl-PL"/>
        </a:p>
      </dgm:t>
    </dgm:pt>
    <dgm:pt modelId="{152F61CE-44C8-4404-AB38-EF183EE6435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800" dirty="0" smtClean="0"/>
            <a:t>skala punktowa od 0 do 5</a:t>
          </a:r>
          <a:endParaRPr lang="pl-PL" sz="1800" dirty="0"/>
        </a:p>
      </dgm:t>
    </dgm:pt>
    <dgm:pt modelId="{CEFD83A3-C56B-47CD-A80F-89485F453E65}" type="parTrans" cxnId="{CE62EE62-F08E-49E0-A601-12BD047E751B}">
      <dgm:prSet/>
      <dgm:spPr/>
      <dgm:t>
        <a:bodyPr/>
        <a:lstStyle/>
        <a:p>
          <a:endParaRPr lang="pl-PL"/>
        </a:p>
      </dgm:t>
    </dgm:pt>
    <dgm:pt modelId="{C6330451-EE47-4BE8-8D51-874B8C443241}" type="sibTrans" cxnId="{CE62EE62-F08E-49E0-A601-12BD047E751B}">
      <dgm:prSet/>
      <dgm:spPr/>
      <dgm:t>
        <a:bodyPr/>
        <a:lstStyle/>
        <a:p>
          <a:endParaRPr lang="pl-PL"/>
        </a:p>
      </dgm:t>
    </dgm:pt>
    <dgm:pt modelId="{348A5473-0D5C-4A76-ACFD-97DEE8026BE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800" dirty="0" smtClean="0"/>
            <a:t>0 punktów nie oznacza odrzucenia wniosku</a:t>
          </a:r>
          <a:endParaRPr lang="pl-PL" sz="1800" dirty="0"/>
        </a:p>
      </dgm:t>
    </dgm:pt>
    <dgm:pt modelId="{BF9F51B2-3C97-48AD-BB32-45BAAC55F268}" type="parTrans" cxnId="{1C7A24A8-340B-45EE-BA09-8CABEE5E6308}">
      <dgm:prSet/>
      <dgm:spPr/>
      <dgm:t>
        <a:bodyPr/>
        <a:lstStyle/>
        <a:p>
          <a:endParaRPr lang="pl-PL"/>
        </a:p>
      </dgm:t>
    </dgm:pt>
    <dgm:pt modelId="{2BBB004D-ADD0-4C56-8F50-CBD7275F8CD8}" type="sibTrans" cxnId="{1C7A24A8-340B-45EE-BA09-8CABEE5E6308}">
      <dgm:prSet/>
      <dgm:spPr/>
      <dgm:t>
        <a:bodyPr/>
        <a:lstStyle/>
        <a:p>
          <a:endParaRPr lang="pl-PL"/>
        </a:p>
      </dgm:t>
    </dgm:pt>
    <dgm:pt modelId="{1D8552CB-131E-43C5-AEE5-90ABA68CB189}">
      <dgm:prSet phldrT="[Tekst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800" b="1" i="1" u="sng" dirty="0" smtClean="0"/>
            <a:t>Obszar wiejski definiowany zgodnie</a:t>
          </a:r>
          <a:r>
            <a:rPr lang="pl-PL" sz="1800" i="1" u="sng" dirty="0" smtClean="0"/>
            <a:t> z</a:t>
          </a:r>
          <a:r>
            <a:rPr lang="pl-PL" sz="1800" i="1" dirty="0" smtClean="0"/>
            <a:t> załącznikiem nr 1 do Rozporządzenia Wykonawczego Komisji (UE) NR 215/2014 z dnia 7 marca 2014 r. to obszar o małej gęstości zaludnienia (kod 03) – zgodnie ze stopniem urbanizacji ujętym </a:t>
          </a:r>
          <a:r>
            <a:rPr lang="pl-PL" sz="1800" b="1" i="1" u="sng" dirty="0" smtClean="0"/>
            <a:t>w klasyfikacji DEGURBA</a:t>
          </a:r>
          <a:r>
            <a:rPr lang="pl-PL" sz="1800" i="1" dirty="0" smtClean="0"/>
            <a:t> obszary </a:t>
          </a:r>
          <a:r>
            <a:rPr lang="pl-PL" sz="1800" b="1" i="1" u="sng" dirty="0" smtClean="0"/>
            <a:t>słabo zaludnione to obszary, na których więcej niż 50% populacji zamieszkuje tereny wiejskie</a:t>
          </a:r>
          <a:r>
            <a:rPr lang="pl-PL" sz="1800" i="1" dirty="0" smtClean="0"/>
            <a:t> (tj. gminy, które zostały przyporządkowane do kategorii 3 klasyfikacji DEGURBA). Zestawienie gmin zamieszczone na stronie internetowej EUROSTAT</a:t>
          </a:r>
          <a:endParaRPr lang="pl-PL" sz="1800" dirty="0"/>
        </a:p>
      </dgm:t>
    </dgm:pt>
    <dgm:pt modelId="{9C658A93-F602-40BE-BF69-F20AFFFD36D6}" type="parTrans" cxnId="{347DCFD9-AE63-47CD-A9EC-60A8FB004334}">
      <dgm:prSet/>
      <dgm:spPr/>
    </dgm:pt>
    <dgm:pt modelId="{29512915-BC27-477F-90EF-781123A0BDCD}" type="sibTrans" cxnId="{347DCFD9-AE63-47CD-A9EC-60A8FB004334}">
      <dgm:prSet/>
      <dgm:spPr/>
    </dgm:pt>
    <dgm:pt modelId="{2661486B-247C-4E1A-8F02-C344A09BFA1B}" type="pres">
      <dgm:prSet presAssocID="{B33F0227-4069-43AE-89E5-21C5E9CE53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BAB1D6-9210-41D9-AB04-72A22BE50FE1}" type="pres">
      <dgm:prSet presAssocID="{BCB00146-15EA-4502-B121-C0AC5C88B1C6}" presName="parentLin" presStyleCnt="0"/>
      <dgm:spPr/>
      <dgm:t>
        <a:bodyPr/>
        <a:lstStyle/>
        <a:p>
          <a:endParaRPr lang="pl-PL"/>
        </a:p>
      </dgm:t>
    </dgm:pt>
    <dgm:pt modelId="{9A67E940-DC68-49E9-9F76-2A257833123E}" type="pres">
      <dgm:prSet presAssocID="{BCB00146-15EA-4502-B121-C0AC5C88B1C6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6EDCFBE-EC3C-4383-9D19-EDF7E94187B5}" type="pres">
      <dgm:prSet presAssocID="{BCB00146-15EA-4502-B121-C0AC5C88B1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923B0E-96F0-466B-A2DE-E64160E8D0EC}" type="pres">
      <dgm:prSet presAssocID="{BCB00146-15EA-4502-B121-C0AC5C88B1C6}" presName="negativeSpace" presStyleCnt="0"/>
      <dgm:spPr/>
      <dgm:t>
        <a:bodyPr/>
        <a:lstStyle/>
        <a:p>
          <a:endParaRPr lang="pl-PL"/>
        </a:p>
      </dgm:t>
    </dgm:pt>
    <dgm:pt modelId="{9E68C8B4-653B-41CD-8867-6D4B76C4AEDF}" type="pres">
      <dgm:prSet presAssocID="{BCB00146-15EA-4502-B121-C0AC5C88B1C6}" presName="childText" presStyleLbl="conFgAcc1" presStyleIdx="0" presStyleCnt="2" custScaleX="94498" custLinFactNeighborX="-48" custLinFactNeighborY="86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91387F-5935-4B64-9AC7-9049D59AB1B4}" type="pres">
      <dgm:prSet presAssocID="{CFBB67D3-5BBB-4EA4-98A6-E5159CCD0ABD}" presName="spaceBetweenRectangles" presStyleCnt="0"/>
      <dgm:spPr/>
      <dgm:t>
        <a:bodyPr/>
        <a:lstStyle/>
        <a:p>
          <a:endParaRPr lang="pl-PL"/>
        </a:p>
      </dgm:t>
    </dgm:pt>
    <dgm:pt modelId="{26D7D6FE-38A6-4A0A-A2AE-05D6E860276D}" type="pres">
      <dgm:prSet presAssocID="{AC11E5B2-9D1B-4CEA-8787-93B3A572CA17}" presName="parentLin" presStyleCnt="0"/>
      <dgm:spPr/>
      <dgm:t>
        <a:bodyPr/>
        <a:lstStyle/>
        <a:p>
          <a:endParaRPr lang="pl-PL"/>
        </a:p>
      </dgm:t>
    </dgm:pt>
    <dgm:pt modelId="{DE9E6EEB-4AF0-4DB7-80FB-A591A75D03FF}" type="pres">
      <dgm:prSet presAssocID="{AC11E5B2-9D1B-4CEA-8787-93B3A572CA17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CD44274-ECF4-45BF-990A-74DB8DFD38D5}" type="pres">
      <dgm:prSet presAssocID="{AC11E5B2-9D1B-4CEA-8787-93B3A572CA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3C9A7B-375C-4323-8A88-3A712AA71CB3}" type="pres">
      <dgm:prSet presAssocID="{AC11E5B2-9D1B-4CEA-8787-93B3A572CA17}" presName="negativeSpace" presStyleCnt="0"/>
      <dgm:spPr/>
      <dgm:t>
        <a:bodyPr/>
        <a:lstStyle/>
        <a:p>
          <a:endParaRPr lang="pl-PL"/>
        </a:p>
      </dgm:t>
    </dgm:pt>
    <dgm:pt modelId="{F191104C-2BDE-4FBA-96AE-E978FA566A32}" type="pres">
      <dgm:prSet presAssocID="{AC11E5B2-9D1B-4CEA-8787-93B3A572CA17}" presName="childText" presStyleLbl="conFgAcc1" presStyleIdx="1" presStyleCnt="2" custScaleX="95297" custLinFactNeighborY="-298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62EE62-F08E-49E0-A601-12BD047E751B}" srcId="{AC11E5B2-9D1B-4CEA-8787-93B3A572CA17}" destId="{152F61CE-44C8-4404-AB38-EF183EE6435F}" srcOrd="1" destOrd="0" parTransId="{CEFD83A3-C56B-47CD-A80F-89485F453E65}" sibTransId="{C6330451-EE47-4BE8-8D51-874B8C443241}"/>
    <dgm:cxn modelId="{72C652A1-10A7-47FD-9702-5CD8D1E6B70B}" type="presOf" srcId="{16BD0E0C-ADA1-4445-8BF0-C698A4E279F4}" destId="{9E68C8B4-653B-41CD-8867-6D4B76C4AEDF}" srcOrd="0" destOrd="0" presId="urn:microsoft.com/office/officeart/2005/8/layout/list1"/>
    <dgm:cxn modelId="{090E57C7-BD43-4D77-94D1-17F150840EC4}" type="presOf" srcId="{AC11E5B2-9D1B-4CEA-8787-93B3A572CA17}" destId="{FCD44274-ECF4-45BF-990A-74DB8DFD38D5}" srcOrd="1" destOrd="0" presId="urn:microsoft.com/office/officeart/2005/8/layout/list1"/>
    <dgm:cxn modelId="{35AB47C0-B429-4096-A9C2-4AB5A15E4E46}" type="presOf" srcId="{1D8552CB-131E-43C5-AEE5-90ABA68CB189}" destId="{9E68C8B4-653B-41CD-8867-6D4B76C4AEDF}" srcOrd="0" destOrd="1" presId="urn:microsoft.com/office/officeart/2005/8/layout/list1"/>
    <dgm:cxn modelId="{12195D74-0AD8-42A3-9CA9-A9F14817DC01}" type="presOf" srcId="{BCB00146-15EA-4502-B121-C0AC5C88B1C6}" destId="{9A67E940-DC68-49E9-9F76-2A257833123E}" srcOrd="0" destOrd="0" presId="urn:microsoft.com/office/officeart/2005/8/layout/list1"/>
    <dgm:cxn modelId="{1C7A24A8-340B-45EE-BA09-8CABEE5E6308}" srcId="{AC11E5B2-9D1B-4CEA-8787-93B3A572CA17}" destId="{348A5473-0D5C-4A76-ACFD-97DEE8026BE3}" srcOrd="2" destOrd="0" parTransId="{BF9F51B2-3C97-48AD-BB32-45BAAC55F268}" sibTransId="{2BBB004D-ADD0-4C56-8F50-CBD7275F8CD8}"/>
    <dgm:cxn modelId="{347DCFD9-AE63-47CD-A9EC-60A8FB004334}" srcId="{BCB00146-15EA-4502-B121-C0AC5C88B1C6}" destId="{1D8552CB-131E-43C5-AEE5-90ABA68CB189}" srcOrd="1" destOrd="0" parTransId="{9C658A93-F602-40BE-BF69-F20AFFFD36D6}" sibTransId="{29512915-BC27-477F-90EF-781123A0BDCD}"/>
    <dgm:cxn modelId="{62864DA2-7170-4CD6-99F1-FC227BB86DE0}" type="presOf" srcId="{152F61CE-44C8-4404-AB38-EF183EE6435F}" destId="{F191104C-2BDE-4FBA-96AE-E978FA566A32}" srcOrd="0" destOrd="1" presId="urn:microsoft.com/office/officeart/2005/8/layout/list1"/>
    <dgm:cxn modelId="{33785A55-D2F4-478B-9A84-E5E11D19F6D9}" srcId="{B33F0227-4069-43AE-89E5-21C5E9CE53EF}" destId="{BCB00146-15EA-4502-B121-C0AC5C88B1C6}" srcOrd="0" destOrd="0" parTransId="{80084FB0-BB93-4FFE-97D0-4DBE338BF085}" sibTransId="{CFBB67D3-5BBB-4EA4-98A6-E5159CCD0ABD}"/>
    <dgm:cxn modelId="{0FA2408E-85DB-4147-A313-7AF2407AD1EE}" srcId="{AC11E5B2-9D1B-4CEA-8787-93B3A572CA17}" destId="{8976246F-F3B0-4AAE-882F-B4D107DF824D}" srcOrd="0" destOrd="0" parTransId="{20F06422-DAA4-4C9E-9A54-0DAEEAF672E2}" sibTransId="{D5412429-D550-4DEB-96FC-FF697C57CA8C}"/>
    <dgm:cxn modelId="{106A2314-BA7D-496F-98C5-2C8045FA0EC3}" type="presOf" srcId="{B33F0227-4069-43AE-89E5-21C5E9CE53EF}" destId="{2661486B-247C-4E1A-8F02-C344A09BFA1B}" srcOrd="0" destOrd="0" presId="urn:microsoft.com/office/officeart/2005/8/layout/list1"/>
    <dgm:cxn modelId="{687AE365-7898-476A-BD6B-AC8B18EA9B51}" type="presOf" srcId="{BCB00146-15EA-4502-B121-C0AC5C88B1C6}" destId="{A6EDCFBE-EC3C-4383-9D19-EDF7E94187B5}" srcOrd="1" destOrd="0" presId="urn:microsoft.com/office/officeart/2005/8/layout/list1"/>
    <dgm:cxn modelId="{11F94352-4231-4E6E-95C4-C18E82B8BAAC}" type="presOf" srcId="{AC11E5B2-9D1B-4CEA-8787-93B3A572CA17}" destId="{DE9E6EEB-4AF0-4DB7-80FB-A591A75D03FF}" srcOrd="0" destOrd="0" presId="urn:microsoft.com/office/officeart/2005/8/layout/list1"/>
    <dgm:cxn modelId="{BF68926B-CB59-4E5F-A11C-ACF8B6E9A481}" srcId="{BCB00146-15EA-4502-B121-C0AC5C88B1C6}" destId="{16BD0E0C-ADA1-4445-8BF0-C698A4E279F4}" srcOrd="0" destOrd="0" parTransId="{E81FB411-CB02-4D66-AF65-72BB48472C42}" sibTransId="{1BE449CE-6CD4-4BF1-A7B5-D03C698AF724}"/>
    <dgm:cxn modelId="{0EA3BD04-0A2F-456C-8CC9-1740A9D970AC}" srcId="{B33F0227-4069-43AE-89E5-21C5E9CE53EF}" destId="{AC11E5B2-9D1B-4CEA-8787-93B3A572CA17}" srcOrd="1" destOrd="0" parTransId="{B5409B3A-D305-4BD1-975D-860E4B9A6ED7}" sibTransId="{0357C9B5-C55F-4CE0-953F-9BC5E9F6A3C3}"/>
    <dgm:cxn modelId="{63712AF7-193D-43E2-9497-3DD64D281AFA}" type="presOf" srcId="{348A5473-0D5C-4A76-ACFD-97DEE8026BE3}" destId="{F191104C-2BDE-4FBA-96AE-E978FA566A32}" srcOrd="0" destOrd="2" presId="urn:microsoft.com/office/officeart/2005/8/layout/list1"/>
    <dgm:cxn modelId="{9F43DDF0-4E21-43BA-B362-ABEE59511C50}" type="presOf" srcId="{8976246F-F3B0-4AAE-882F-B4D107DF824D}" destId="{F191104C-2BDE-4FBA-96AE-E978FA566A32}" srcOrd="0" destOrd="0" presId="urn:microsoft.com/office/officeart/2005/8/layout/list1"/>
    <dgm:cxn modelId="{18D7C0EB-53BF-4CB6-BF9D-3BCDDEF752E4}" type="presParOf" srcId="{2661486B-247C-4E1A-8F02-C344A09BFA1B}" destId="{38BAB1D6-9210-41D9-AB04-72A22BE50FE1}" srcOrd="0" destOrd="0" presId="urn:microsoft.com/office/officeart/2005/8/layout/list1"/>
    <dgm:cxn modelId="{D5E04A6B-C97D-4ADE-860C-F5650D36E437}" type="presParOf" srcId="{38BAB1D6-9210-41D9-AB04-72A22BE50FE1}" destId="{9A67E940-DC68-49E9-9F76-2A257833123E}" srcOrd="0" destOrd="0" presId="urn:microsoft.com/office/officeart/2005/8/layout/list1"/>
    <dgm:cxn modelId="{C0C25B83-A8B7-4301-9AC9-E16ACACE26E4}" type="presParOf" srcId="{38BAB1D6-9210-41D9-AB04-72A22BE50FE1}" destId="{A6EDCFBE-EC3C-4383-9D19-EDF7E94187B5}" srcOrd="1" destOrd="0" presId="urn:microsoft.com/office/officeart/2005/8/layout/list1"/>
    <dgm:cxn modelId="{7D66B90D-4E09-4D7E-B02D-DBAE30239A0C}" type="presParOf" srcId="{2661486B-247C-4E1A-8F02-C344A09BFA1B}" destId="{B5923B0E-96F0-466B-A2DE-E64160E8D0EC}" srcOrd="1" destOrd="0" presId="urn:microsoft.com/office/officeart/2005/8/layout/list1"/>
    <dgm:cxn modelId="{775C6D55-2022-432D-91B6-C4004F2736DA}" type="presParOf" srcId="{2661486B-247C-4E1A-8F02-C344A09BFA1B}" destId="{9E68C8B4-653B-41CD-8867-6D4B76C4AEDF}" srcOrd="2" destOrd="0" presId="urn:microsoft.com/office/officeart/2005/8/layout/list1"/>
    <dgm:cxn modelId="{379591B9-CEFC-43F1-85BD-8CD6FCB9C478}" type="presParOf" srcId="{2661486B-247C-4E1A-8F02-C344A09BFA1B}" destId="{5091387F-5935-4B64-9AC7-9049D59AB1B4}" srcOrd="3" destOrd="0" presId="urn:microsoft.com/office/officeart/2005/8/layout/list1"/>
    <dgm:cxn modelId="{88EEEC03-9583-42A9-A80B-0F75DC18E672}" type="presParOf" srcId="{2661486B-247C-4E1A-8F02-C344A09BFA1B}" destId="{26D7D6FE-38A6-4A0A-A2AE-05D6E860276D}" srcOrd="4" destOrd="0" presId="urn:microsoft.com/office/officeart/2005/8/layout/list1"/>
    <dgm:cxn modelId="{59B5B8C4-8A71-4F31-98F4-12DB126FE9B3}" type="presParOf" srcId="{26D7D6FE-38A6-4A0A-A2AE-05D6E860276D}" destId="{DE9E6EEB-4AF0-4DB7-80FB-A591A75D03FF}" srcOrd="0" destOrd="0" presId="urn:microsoft.com/office/officeart/2005/8/layout/list1"/>
    <dgm:cxn modelId="{B49555B3-F650-4553-8593-BA135D1D2361}" type="presParOf" srcId="{26D7D6FE-38A6-4A0A-A2AE-05D6E860276D}" destId="{FCD44274-ECF4-45BF-990A-74DB8DFD38D5}" srcOrd="1" destOrd="0" presId="urn:microsoft.com/office/officeart/2005/8/layout/list1"/>
    <dgm:cxn modelId="{679DA4BF-0FCD-47B0-A140-73DB686165FF}" type="presParOf" srcId="{2661486B-247C-4E1A-8F02-C344A09BFA1B}" destId="{A63C9A7B-375C-4323-8A88-3A712AA71CB3}" srcOrd="5" destOrd="0" presId="urn:microsoft.com/office/officeart/2005/8/layout/list1"/>
    <dgm:cxn modelId="{9585BCA9-8597-4621-9410-F0E74D86DE72}" type="presParOf" srcId="{2661486B-247C-4E1A-8F02-C344A09BFA1B}" destId="{F191104C-2BDE-4FBA-96AE-E978FA566A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3F0227-4069-43AE-89E5-21C5E9CE53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B00146-15EA-4502-B121-C0AC5C88B1C6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3200" b="1" dirty="0" smtClean="0"/>
            <a:t>Definicja kryterium </a:t>
          </a:r>
          <a:endParaRPr lang="pl-PL" sz="3200" dirty="0"/>
        </a:p>
      </dgm:t>
    </dgm:pt>
    <dgm:pt modelId="{80084FB0-BB93-4FFE-97D0-4DBE338BF085}" type="parTrans" cxnId="{33785A55-D2F4-478B-9A84-E5E11D19F6D9}">
      <dgm:prSet/>
      <dgm:spPr/>
      <dgm:t>
        <a:bodyPr/>
        <a:lstStyle/>
        <a:p>
          <a:endParaRPr lang="pl-PL"/>
        </a:p>
      </dgm:t>
    </dgm:pt>
    <dgm:pt modelId="{CFBB67D3-5BBB-4EA4-98A6-E5159CCD0ABD}" type="sibTrans" cxnId="{33785A55-D2F4-478B-9A84-E5E11D19F6D9}">
      <dgm:prSet/>
      <dgm:spPr/>
      <dgm:t>
        <a:bodyPr/>
        <a:lstStyle/>
        <a:p>
          <a:endParaRPr lang="pl-PL"/>
        </a:p>
      </dgm:t>
    </dgm:pt>
    <dgm:pt modelId="{16BD0E0C-ADA1-4445-8BF0-C698A4E279F4}">
      <dgm:prSet phldrT="[Tekst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800" dirty="0" smtClean="0"/>
            <a:t>W ramach tego kryterium będzie weryfikowane czy wnioskowany projekt jest kontynuacją  projektu/ów tego samego Beneficjenta, który/e otrzymał/y dofinansowanie w ramach Poddziałań 3.3.3/7.1.3/10.1.3  RPO WD 2014-2020</a:t>
          </a:r>
          <a:endParaRPr lang="pl-PL" sz="1800" dirty="0"/>
        </a:p>
      </dgm:t>
    </dgm:pt>
    <dgm:pt modelId="{E81FB411-CB02-4D66-AF65-72BB48472C42}" type="parTrans" cxnId="{BF68926B-CB59-4E5F-A11C-ACF8B6E9A481}">
      <dgm:prSet/>
      <dgm:spPr/>
      <dgm:t>
        <a:bodyPr/>
        <a:lstStyle/>
        <a:p>
          <a:endParaRPr lang="pl-PL"/>
        </a:p>
      </dgm:t>
    </dgm:pt>
    <dgm:pt modelId="{1BE449CE-6CD4-4BF1-A7B5-D03C698AF724}" type="sibTrans" cxnId="{BF68926B-CB59-4E5F-A11C-ACF8B6E9A481}">
      <dgm:prSet/>
      <dgm:spPr/>
      <dgm:t>
        <a:bodyPr/>
        <a:lstStyle/>
        <a:p>
          <a:endParaRPr lang="pl-PL"/>
        </a:p>
      </dgm:t>
    </dgm:pt>
    <dgm:pt modelId="{AC11E5B2-9D1B-4CEA-8787-93B3A572CA17}">
      <dgm:prSet phldrT="[Teks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sz="2400" b="1" dirty="0" smtClean="0"/>
            <a:t>Opis znaczenia kryterium </a:t>
          </a:r>
          <a:endParaRPr lang="pl-PL" sz="2400" dirty="0"/>
        </a:p>
      </dgm:t>
    </dgm:pt>
    <dgm:pt modelId="{B5409B3A-D305-4BD1-975D-860E4B9A6ED7}" type="parTrans" cxnId="{0EA3BD04-0A2F-456C-8CC9-1740A9D970AC}">
      <dgm:prSet/>
      <dgm:spPr/>
      <dgm:t>
        <a:bodyPr/>
        <a:lstStyle/>
        <a:p>
          <a:endParaRPr lang="pl-PL"/>
        </a:p>
      </dgm:t>
    </dgm:pt>
    <dgm:pt modelId="{0357C9B5-C55F-4CE0-953F-9BC5E9F6A3C3}" type="sibTrans" cxnId="{0EA3BD04-0A2F-456C-8CC9-1740A9D970AC}">
      <dgm:prSet/>
      <dgm:spPr/>
      <dgm:t>
        <a:bodyPr/>
        <a:lstStyle/>
        <a:p>
          <a:endParaRPr lang="pl-PL"/>
        </a:p>
      </dgm:t>
    </dgm:pt>
    <dgm:pt modelId="{8976246F-F3B0-4AAE-882F-B4D107DF824D}">
      <dgm:prSet phldrT="[Tekst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pl-PL" sz="1800" dirty="0"/>
        </a:p>
      </dgm:t>
    </dgm:pt>
    <dgm:pt modelId="{20F06422-DAA4-4C9E-9A54-0DAEEAF672E2}" type="parTrans" cxnId="{0FA2408E-85DB-4147-A313-7AF2407AD1EE}">
      <dgm:prSet/>
      <dgm:spPr/>
      <dgm:t>
        <a:bodyPr/>
        <a:lstStyle/>
        <a:p>
          <a:endParaRPr lang="pl-PL"/>
        </a:p>
      </dgm:t>
    </dgm:pt>
    <dgm:pt modelId="{D5412429-D550-4DEB-96FC-FF697C57CA8C}" type="sibTrans" cxnId="{0FA2408E-85DB-4147-A313-7AF2407AD1EE}">
      <dgm:prSet/>
      <dgm:spPr/>
      <dgm:t>
        <a:bodyPr/>
        <a:lstStyle/>
        <a:p>
          <a:endParaRPr lang="pl-PL"/>
        </a:p>
      </dgm:t>
    </dgm:pt>
    <dgm:pt modelId="{152F61CE-44C8-4404-AB38-EF183EE6435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800" dirty="0" smtClean="0"/>
            <a:t>Kryterium punktowe</a:t>
          </a:r>
          <a:endParaRPr lang="pl-PL" sz="1800" dirty="0"/>
        </a:p>
      </dgm:t>
    </dgm:pt>
    <dgm:pt modelId="{CEFD83A3-C56B-47CD-A80F-89485F453E65}" type="parTrans" cxnId="{CE62EE62-F08E-49E0-A601-12BD047E751B}">
      <dgm:prSet/>
      <dgm:spPr/>
      <dgm:t>
        <a:bodyPr/>
        <a:lstStyle/>
        <a:p>
          <a:endParaRPr lang="pl-PL"/>
        </a:p>
      </dgm:t>
    </dgm:pt>
    <dgm:pt modelId="{C6330451-EE47-4BE8-8D51-874B8C443241}" type="sibTrans" cxnId="{CE62EE62-F08E-49E0-A601-12BD047E751B}">
      <dgm:prSet/>
      <dgm:spPr/>
      <dgm:t>
        <a:bodyPr/>
        <a:lstStyle/>
        <a:p>
          <a:endParaRPr lang="pl-PL"/>
        </a:p>
      </dgm:t>
    </dgm:pt>
    <dgm:pt modelId="{D5AC7848-97C9-4A25-A843-5CE33426D217}">
      <dgm:prSet custT="1"/>
      <dgm:spPr/>
      <dgm:t>
        <a:bodyPr/>
        <a:lstStyle/>
        <a:p>
          <a:r>
            <a:rPr lang="pl-PL" sz="1800" dirty="0" smtClean="0"/>
            <a:t>skala punktowa od 0 do 5</a:t>
          </a:r>
          <a:endParaRPr lang="pl-PL" sz="1800" dirty="0"/>
        </a:p>
      </dgm:t>
    </dgm:pt>
    <dgm:pt modelId="{19F1CDAB-09E4-419D-A58F-9E89728DE0EA}" type="parTrans" cxnId="{49DDD747-D5EA-4C09-B77A-9ECD2A96FEDB}">
      <dgm:prSet/>
      <dgm:spPr/>
      <dgm:t>
        <a:bodyPr/>
        <a:lstStyle/>
        <a:p>
          <a:endParaRPr lang="pl-PL"/>
        </a:p>
      </dgm:t>
    </dgm:pt>
    <dgm:pt modelId="{5223CC61-39D0-486F-AFBC-2263E8D10795}" type="sibTrans" cxnId="{49DDD747-D5EA-4C09-B77A-9ECD2A96FEDB}">
      <dgm:prSet/>
      <dgm:spPr/>
      <dgm:t>
        <a:bodyPr/>
        <a:lstStyle/>
        <a:p>
          <a:endParaRPr lang="pl-PL"/>
        </a:p>
      </dgm:t>
    </dgm:pt>
    <dgm:pt modelId="{8BADFFDA-9970-49D7-90D0-988EC6FD3A0D}">
      <dgm:prSet custT="1"/>
      <dgm:spPr/>
      <dgm:t>
        <a:bodyPr/>
        <a:lstStyle/>
        <a:p>
          <a:r>
            <a:rPr lang="pl-PL" sz="1800" dirty="0" smtClean="0"/>
            <a:t>0 punktów nie oznacza odrzucenia wniosku</a:t>
          </a:r>
          <a:endParaRPr lang="pl-PL" sz="1800" dirty="0"/>
        </a:p>
      </dgm:t>
    </dgm:pt>
    <dgm:pt modelId="{DCAC3C96-FB53-477D-B42A-8F95E50EDAE1}" type="parTrans" cxnId="{2641B6BE-14C0-463D-9064-FF171554B749}">
      <dgm:prSet/>
      <dgm:spPr/>
      <dgm:t>
        <a:bodyPr/>
        <a:lstStyle/>
        <a:p>
          <a:endParaRPr lang="pl-PL"/>
        </a:p>
      </dgm:t>
    </dgm:pt>
    <dgm:pt modelId="{665177F8-F0D5-4E3E-AB86-ADA51EECB948}" type="sibTrans" cxnId="{2641B6BE-14C0-463D-9064-FF171554B749}">
      <dgm:prSet/>
      <dgm:spPr/>
      <dgm:t>
        <a:bodyPr/>
        <a:lstStyle/>
        <a:p>
          <a:endParaRPr lang="pl-PL"/>
        </a:p>
      </dgm:t>
    </dgm:pt>
    <dgm:pt modelId="{2661486B-247C-4E1A-8F02-C344A09BFA1B}" type="pres">
      <dgm:prSet presAssocID="{B33F0227-4069-43AE-89E5-21C5E9CE53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BAB1D6-9210-41D9-AB04-72A22BE50FE1}" type="pres">
      <dgm:prSet presAssocID="{BCB00146-15EA-4502-B121-C0AC5C88B1C6}" presName="parentLin" presStyleCnt="0"/>
      <dgm:spPr/>
      <dgm:t>
        <a:bodyPr/>
        <a:lstStyle/>
        <a:p>
          <a:endParaRPr lang="pl-PL"/>
        </a:p>
      </dgm:t>
    </dgm:pt>
    <dgm:pt modelId="{9A67E940-DC68-49E9-9F76-2A257833123E}" type="pres">
      <dgm:prSet presAssocID="{BCB00146-15EA-4502-B121-C0AC5C88B1C6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6EDCFBE-EC3C-4383-9D19-EDF7E94187B5}" type="pres">
      <dgm:prSet presAssocID="{BCB00146-15EA-4502-B121-C0AC5C88B1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923B0E-96F0-466B-A2DE-E64160E8D0EC}" type="pres">
      <dgm:prSet presAssocID="{BCB00146-15EA-4502-B121-C0AC5C88B1C6}" presName="negativeSpace" presStyleCnt="0"/>
      <dgm:spPr/>
      <dgm:t>
        <a:bodyPr/>
        <a:lstStyle/>
        <a:p>
          <a:endParaRPr lang="pl-PL"/>
        </a:p>
      </dgm:t>
    </dgm:pt>
    <dgm:pt modelId="{9E68C8B4-653B-41CD-8867-6D4B76C4AEDF}" type="pres">
      <dgm:prSet presAssocID="{BCB00146-15EA-4502-B121-C0AC5C88B1C6}" presName="childText" presStyleLbl="conFgAcc1" presStyleIdx="0" presStyleCnt="2" custScaleX="94498" custLinFactNeighborX="-48" custLinFactNeighborY="86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91387F-5935-4B64-9AC7-9049D59AB1B4}" type="pres">
      <dgm:prSet presAssocID="{CFBB67D3-5BBB-4EA4-98A6-E5159CCD0ABD}" presName="spaceBetweenRectangles" presStyleCnt="0"/>
      <dgm:spPr/>
      <dgm:t>
        <a:bodyPr/>
        <a:lstStyle/>
        <a:p>
          <a:endParaRPr lang="pl-PL"/>
        </a:p>
      </dgm:t>
    </dgm:pt>
    <dgm:pt modelId="{26D7D6FE-38A6-4A0A-A2AE-05D6E860276D}" type="pres">
      <dgm:prSet presAssocID="{AC11E5B2-9D1B-4CEA-8787-93B3A572CA17}" presName="parentLin" presStyleCnt="0"/>
      <dgm:spPr/>
      <dgm:t>
        <a:bodyPr/>
        <a:lstStyle/>
        <a:p>
          <a:endParaRPr lang="pl-PL"/>
        </a:p>
      </dgm:t>
    </dgm:pt>
    <dgm:pt modelId="{DE9E6EEB-4AF0-4DB7-80FB-A591A75D03FF}" type="pres">
      <dgm:prSet presAssocID="{AC11E5B2-9D1B-4CEA-8787-93B3A572CA17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CD44274-ECF4-45BF-990A-74DB8DFD38D5}" type="pres">
      <dgm:prSet presAssocID="{AC11E5B2-9D1B-4CEA-8787-93B3A572CA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3C9A7B-375C-4323-8A88-3A712AA71CB3}" type="pres">
      <dgm:prSet presAssocID="{AC11E5B2-9D1B-4CEA-8787-93B3A572CA17}" presName="negativeSpace" presStyleCnt="0"/>
      <dgm:spPr/>
      <dgm:t>
        <a:bodyPr/>
        <a:lstStyle/>
        <a:p>
          <a:endParaRPr lang="pl-PL"/>
        </a:p>
      </dgm:t>
    </dgm:pt>
    <dgm:pt modelId="{F191104C-2BDE-4FBA-96AE-E978FA566A32}" type="pres">
      <dgm:prSet presAssocID="{AC11E5B2-9D1B-4CEA-8787-93B3A572CA17}" presName="childText" presStyleLbl="conFgAcc1" presStyleIdx="1" presStyleCnt="2" custScaleX="95297" custLinFactNeighborX="-1176" custLinFactNeighborY="-290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484AD7-4DCE-4F73-A6FE-AE9BC119EB6B}" type="presOf" srcId="{152F61CE-44C8-4404-AB38-EF183EE6435F}" destId="{F191104C-2BDE-4FBA-96AE-E978FA566A32}" srcOrd="0" destOrd="1" presId="urn:microsoft.com/office/officeart/2005/8/layout/list1"/>
    <dgm:cxn modelId="{BF68926B-CB59-4E5F-A11C-ACF8B6E9A481}" srcId="{BCB00146-15EA-4502-B121-C0AC5C88B1C6}" destId="{16BD0E0C-ADA1-4445-8BF0-C698A4E279F4}" srcOrd="0" destOrd="0" parTransId="{E81FB411-CB02-4D66-AF65-72BB48472C42}" sibTransId="{1BE449CE-6CD4-4BF1-A7B5-D03C698AF724}"/>
    <dgm:cxn modelId="{7B69064C-9596-434F-8EA6-72A0CEE5C4EC}" type="presOf" srcId="{BCB00146-15EA-4502-B121-C0AC5C88B1C6}" destId="{A6EDCFBE-EC3C-4383-9D19-EDF7E94187B5}" srcOrd="1" destOrd="0" presId="urn:microsoft.com/office/officeart/2005/8/layout/list1"/>
    <dgm:cxn modelId="{0FA2408E-85DB-4147-A313-7AF2407AD1EE}" srcId="{AC11E5B2-9D1B-4CEA-8787-93B3A572CA17}" destId="{8976246F-F3B0-4AAE-882F-B4D107DF824D}" srcOrd="0" destOrd="0" parTransId="{20F06422-DAA4-4C9E-9A54-0DAEEAF672E2}" sibTransId="{D5412429-D550-4DEB-96FC-FF697C57CA8C}"/>
    <dgm:cxn modelId="{33785A55-D2F4-478B-9A84-E5E11D19F6D9}" srcId="{B33F0227-4069-43AE-89E5-21C5E9CE53EF}" destId="{BCB00146-15EA-4502-B121-C0AC5C88B1C6}" srcOrd="0" destOrd="0" parTransId="{80084FB0-BB93-4FFE-97D0-4DBE338BF085}" sibTransId="{CFBB67D3-5BBB-4EA4-98A6-E5159CCD0ABD}"/>
    <dgm:cxn modelId="{CC8A9D6D-1C27-4E10-9B72-6BB74CB92D25}" type="presOf" srcId="{8976246F-F3B0-4AAE-882F-B4D107DF824D}" destId="{F191104C-2BDE-4FBA-96AE-E978FA566A32}" srcOrd="0" destOrd="0" presId="urn:microsoft.com/office/officeart/2005/8/layout/list1"/>
    <dgm:cxn modelId="{2641B6BE-14C0-463D-9064-FF171554B749}" srcId="{AC11E5B2-9D1B-4CEA-8787-93B3A572CA17}" destId="{8BADFFDA-9970-49D7-90D0-988EC6FD3A0D}" srcOrd="3" destOrd="0" parTransId="{DCAC3C96-FB53-477D-B42A-8F95E50EDAE1}" sibTransId="{665177F8-F0D5-4E3E-AB86-ADA51EECB948}"/>
    <dgm:cxn modelId="{49DDD747-D5EA-4C09-B77A-9ECD2A96FEDB}" srcId="{AC11E5B2-9D1B-4CEA-8787-93B3A572CA17}" destId="{D5AC7848-97C9-4A25-A843-5CE33426D217}" srcOrd="2" destOrd="0" parTransId="{19F1CDAB-09E4-419D-A58F-9E89728DE0EA}" sibTransId="{5223CC61-39D0-486F-AFBC-2263E8D10795}"/>
    <dgm:cxn modelId="{0EA3BD04-0A2F-456C-8CC9-1740A9D970AC}" srcId="{B33F0227-4069-43AE-89E5-21C5E9CE53EF}" destId="{AC11E5B2-9D1B-4CEA-8787-93B3A572CA17}" srcOrd="1" destOrd="0" parTransId="{B5409B3A-D305-4BD1-975D-860E4B9A6ED7}" sibTransId="{0357C9B5-C55F-4CE0-953F-9BC5E9F6A3C3}"/>
    <dgm:cxn modelId="{05858E08-DEE6-4F4B-8B1E-F7FB21566917}" type="presOf" srcId="{BCB00146-15EA-4502-B121-C0AC5C88B1C6}" destId="{9A67E940-DC68-49E9-9F76-2A257833123E}" srcOrd="0" destOrd="0" presId="urn:microsoft.com/office/officeart/2005/8/layout/list1"/>
    <dgm:cxn modelId="{97D4B0B3-B68D-4B53-AE7F-32C723C1F99A}" type="presOf" srcId="{16BD0E0C-ADA1-4445-8BF0-C698A4E279F4}" destId="{9E68C8B4-653B-41CD-8867-6D4B76C4AEDF}" srcOrd="0" destOrd="0" presId="urn:microsoft.com/office/officeart/2005/8/layout/list1"/>
    <dgm:cxn modelId="{8626772D-1494-4F64-B28E-0311D5ED5BA9}" type="presOf" srcId="{AC11E5B2-9D1B-4CEA-8787-93B3A572CA17}" destId="{FCD44274-ECF4-45BF-990A-74DB8DFD38D5}" srcOrd="1" destOrd="0" presId="urn:microsoft.com/office/officeart/2005/8/layout/list1"/>
    <dgm:cxn modelId="{CE62EE62-F08E-49E0-A601-12BD047E751B}" srcId="{AC11E5B2-9D1B-4CEA-8787-93B3A572CA17}" destId="{152F61CE-44C8-4404-AB38-EF183EE6435F}" srcOrd="1" destOrd="0" parTransId="{CEFD83A3-C56B-47CD-A80F-89485F453E65}" sibTransId="{C6330451-EE47-4BE8-8D51-874B8C443241}"/>
    <dgm:cxn modelId="{A0E61588-E34D-4EFB-BDE4-E6E5A1C1A759}" type="presOf" srcId="{D5AC7848-97C9-4A25-A843-5CE33426D217}" destId="{F191104C-2BDE-4FBA-96AE-E978FA566A32}" srcOrd="0" destOrd="2" presId="urn:microsoft.com/office/officeart/2005/8/layout/list1"/>
    <dgm:cxn modelId="{2AB63E67-D32F-4403-B14F-2A418AC10C53}" type="presOf" srcId="{8BADFFDA-9970-49D7-90D0-988EC6FD3A0D}" destId="{F191104C-2BDE-4FBA-96AE-E978FA566A32}" srcOrd="0" destOrd="3" presId="urn:microsoft.com/office/officeart/2005/8/layout/list1"/>
    <dgm:cxn modelId="{156E84DB-0E41-4266-8783-DD449E16E3DA}" type="presOf" srcId="{B33F0227-4069-43AE-89E5-21C5E9CE53EF}" destId="{2661486B-247C-4E1A-8F02-C344A09BFA1B}" srcOrd="0" destOrd="0" presId="urn:microsoft.com/office/officeart/2005/8/layout/list1"/>
    <dgm:cxn modelId="{B0B6B904-9814-4A12-B8CB-B796F9DCA1B7}" type="presOf" srcId="{AC11E5B2-9D1B-4CEA-8787-93B3A572CA17}" destId="{DE9E6EEB-4AF0-4DB7-80FB-A591A75D03FF}" srcOrd="0" destOrd="0" presId="urn:microsoft.com/office/officeart/2005/8/layout/list1"/>
    <dgm:cxn modelId="{65738D2D-7EC8-4F23-AE4D-07D4798AC7C6}" type="presParOf" srcId="{2661486B-247C-4E1A-8F02-C344A09BFA1B}" destId="{38BAB1D6-9210-41D9-AB04-72A22BE50FE1}" srcOrd="0" destOrd="0" presId="urn:microsoft.com/office/officeart/2005/8/layout/list1"/>
    <dgm:cxn modelId="{E6D4DDFC-9ACA-4CD3-B37D-1498006D1D22}" type="presParOf" srcId="{38BAB1D6-9210-41D9-AB04-72A22BE50FE1}" destId="{9A67E940-DC68-49E9-9F76-2A257833123E}" srcOrd="0" destOrd="0" presId="urn:microsoft.com/office/officeart/2005/8/layout/list1"/>
    <dgm:cxn modelId="{42FF421C-21D4-4140-AB95-ECF3328DCED5}" type="presParOf" srcId="{38BAB1D6-9210-41D9-AB04-72A22BE50FE1}" destId="{A6EDCFBE-EC3C-4383-9D19-EDF7E94187B5}" srcOrd="1" destOrd="0" presId="urn:microsoft.com/office/officeart/2005/8/layout/list1"/>
    <dgm:cxn modelId="{EC80F010-559B-41DE-A8DF-A483DD091A23}" type="presParOf" srcId="{2661486B-247C-4E1A-8F02-C344A09BFA1B}" destId="{B5923B0E-96F0-466B-A2DE-E64160E8D0EC}" srcOrd="1" destOrd="0" presId="urn:microsoft.com/office/officeart/2005/8/layout/list1"/>
    <dgm:cxn modelId="{D7AE7636-3511-4CC2-889F-735530FD9B15}" type="presParOf" srcId="{2661486B-247C-4E1A-8F02-C344A09BFA1B}" destId="{9E68C8B4-653B-41CD-8867-6D4B76C4AEDF}" srcOrd="2" destOrd="0" presId="urn:microsoft.com/office/officeart/2005/8/layout/list1"/>
    <dgm:cxn modelId="{1464398A-19D4-4BAC-8273-47C2BCEC21D2}" type="presParOf" srcId="{2661486B-247C-4E1A-8F02-C344A09BFA1B}" destId="{5091387F-5935-4B64-9AC7-9049D59AB1B4}" srcOrd="3" destOrd="0" presId="urn:microsoft.com/office/officeart/2005/8/layout/list1"/>
    <dgm:cxn modelId="{6F8CB99E-40EE-40AE-B83E-1AF841B11648}" type="presParOf" srcId="{2661486B-247C-4E1A-8F02-C344A09BFA1B}" destId="{26D7D6FE-38A6-4A0A-A2AE-05D6E860276D}" srcOrd="4" destOrd="0" presId="urn:microsoft.com/office/officeart/2005/8/layout/list1"/>
    <dgm:cxn modelId="{AB625D70-1FCD-4C40-A134-8E9DF1E90F6D}" type="presParOf" srcId="{26D7D6FE-38A6-4A0A-A2AE-05D6E860276D}" destId="{DE9E6EEB-4AF0-4DB7-80FB-A591A75D03FF}" srcOrd="0" destOrd="0" presId="urn:microsoft.com/office/officeart/2005/8/layout/list1"/>
    <dgm:cxn modelId="{F33BA90C-9A1B-43F4-89E8-D111D74E7084}" type="presParOf" srcId="{26D7D6FE-38A6-4A0A-A2AE-05D6E860276D}" destId="{FCD44274-ECF4-45BF-990A-74DB8DFD38D5}" srcOrd="1" destOrd="0" presId="urn:microsoft.com/office/officeart/2005/8/layout/list1"/>
    <dgm:cxn modelId="{1BB5B72D-9E33-4F7E-90DF-3A08C955C693}" type="presParOf" srcId="{2661486B-247C-4E1A-8F02-C344A09BFA1B}" destId="{A63C9A7B-375C-4323-8A88-3A712AA71CB3}" srcOrd="5" destOrd="0" presId="urn:microsoft.com/office/officeart/2005/8/layout/list1"/>
    <dgm:cxn modelId="{6B9368EF-0383-4624-9E84-5809C40EDE47}" type="presParOf" srcId="{2661486B-247C-4E1A-8F02-C344A09BFA1B}" destId="{F191104C-2BDE-4FBA-96AE-E978FA566A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9EB52A-0305-44AE-B671-F0D41254EE9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47F3D5-32FB-431E-BCB4-D7CB4639981B}">
      <dgm:prSet phldrT="[Teks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b="1" dirty="0" smtClean="0"/>
            <a:t>Definicja kryterium </a:t>
          </a:r>
          <a:endParaRPr lang="pl-PL" dirty="0"/>
        </a:p>
      </dgm:t>
    </dgm:pt>
    <dgm:pt modelId="{81B5E689-F82B-47B1-B377-26ADE0D99DAE}" type="parTrans" cxnId="{F407099C-B3CC-4D94-8759-71F23B76DA72}">
      <dgm:prSet/>
      <dgm:spPr/>
      <dgm:t>
        <a:bodyPr/>
        <a:lstStyle/>
        <a:p>
          <a:endParaRPr lang="pl-PL"/>
        </a:p>
      </dgm:t>
    </dgm:pt>
    <dgm:pt modelId="{4C095125-1476-40A0-BBDA-D37F2C982097}" type="sibTrans" cxnId="{F407099C-B3CC-4D94-8759-71F23B76DA72}">
      <dgm:prSet/>
      <dgm:spPr/>
      <dgm:t>
        <a:bodyPr/>
        <a:lstStyle/>
        <a:p>
          <a:endParaRPr lang="pl-PL"/>
        </a:p>
      </dgm:t>
    </dgm:pt>
    <dgm:pt modelId="{D1CB20E5-8734-4C39-AF6F-A625C8F3ABDF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W ramach tego kryterium będzie sprawdzane czy, projekt otrzymał co najmniej 50</a:t>
          </a:r>
          <a:r>
            <a:rPr lang="pl-PL" b="1" dirty="0" smtClean="0"/>
            <a:t> % </a:t>
          </a:r>
          <a:r>
            <a:rPr lang="pl-PL" dirty="0" smtClean="0"/>
            <a:t>możliwych do uzyskania punktów na tym etapie oceny </a:t>
          </a:r>
          <a:r>
            <a:rPr lang="pl-PL" dirty="0" smtClean="0">
              <a:solidFill>
                <a:schemeClr val="tx1"/>
              </a:solidFill>
            </a:rPr>
            <a:t>(</a:t>
          </a:r>
          <a:r>
            <a:rPr lang="pl-PL" b="1" dirty="0" smtClean="0">
              <a:solidFill>
                <a:schemeClr val="tx1"/>
              </a:solidFill>
            </a:rPr>
            <a:t>25 pkt</a:t>
          </a:r>
          <a:r>
            <a:rPr lang="pl-PL" dirty="0" smtClean="0">
              <a:solidFill>
                <a:schemeClr val="tx1"/>
              </a:solidFill>
            </a:rPr>
            <a:t>)</a:t>
          </a:r>
          <a:endParaRPr lang="pl-PL" dirty="0">
            <a:solidFill>
              <a:schemeClr val="tx1"/>
            </a:solidFill>
          </a:endParaRPr>
        </a:p>
      </dgm:t>
    </dgm:pt>
    <dgm:pt modelId="{5BA123B3-D308-458E-8203-EB86256244D2}" type="parTrans" cxnId="{BACA66FA-6158-46A4-931A-D14A6DC713E9}">
      <dgm:prSet/>
      <dgm:spPr/>
      <dgm:t>
        <a:bodyPr/>
        <a:lstStyle/>
        <a:p>
          <a:endParaRPr lang="pl-PL"/>
        </a:p>
      </dgm:t>
    </dgm:pt>
    <dgm:pt modelId="{1B4518B0-FCCD-4E90-AF4F-F80E00376B10}" type="sibTrans" cxnId="{BACA66FA-6158-46A4-931A-D14A6DC713E9}">
      <dgm:prSet/>
      <dgm:spPr/>
      <dgm:t>
        <a:bodyPr/>
        <a:lstStyle/>
        <a:p>
          <a:endParaRPr lang="pl-PL"/>
        </a:p>
      </dgm:t>
    </dgm:pt>
    <dgm:pt modelId="{F9775753-8A03-44AE-99A5-572FE98EBA6F}">
      <dgm:prSet phldrT="[Teks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b="1" dirty="0" smtClean="0"/>
            <a:t>Opis znaczenia kryterium </a:t>
          </a:r>
          <a:endParaRPr lang="pl-PL" dirty="0"/>
        </a:p>
      </dgm:t>
    </dgm:pt>
    <dgm:pt modelId="{964822F2-1551-4AB0-A9CF-E8141568E59B}" type="parTrans" cxnId="{9460A717-9F43-4F1C-A0EE-76C3446A3CE0}">
      <dgm:prSet/>
      <dgm:spPr/>
      <dgm:t>
        <a:bodyPr/>
        <a:lstStyle/>
        <a:p>
          <a:endParaRPr lang="pl-PL"/>
        </a:p>
      </dgm:t>
    </dgm:pt>
    <dgm:pt modelId="{399399C1-2F4F-4425-87AF-384D3A4DF1C6}" type="sibTrans" cxnId="{9460A717-9F43-4F1C-A0EE-76C3446A3CE0}">
      <dgm:prSet/>
      <dgm:spPr/>
      <dgm:t>
        <a:bodyPr/>
        <a:lstStyle/>
        <a:p>
          <a:endParaRPr lang="pl-PL"/>
        </a:p>
      </dgm:t>
    </dgm:pt>
    <dgm:pt modelId="{B3370285-A742-48A4-97A6-CF7FFB69A51C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TAK/NIE</a:t>
          </a:r>
          <a:endParaRPr lang="pl-PL" dirty="0"/>
        </a:p>
      </dgm:t>
    </dgm:pt>
    <dgm:pt modelId="{66735042-A616-42BA-89CB-6EAAA55E097A}" type="parTrans" cxnId="{5C420063-5F14-40A6-8482-E9EC808E8BEC}">
      <dgm:prSet/>
      <dgm:spPr/>
      <dgm:t>
        <a:bodyPr/>
        <a:lstStyle/>
        <a:p>
          <a:endParaRPr lang="pl-PL"/>
        </a:p>
      </dgm:t>
    </dgm:pt>
    <dgm:pt modelId="{4FD5E80A-C656-46AD-A793-1FFFC1848CA4}" type="sibTrans" cxnId="{5C420063-5F14-40A6-8482-E9EC808E8BEC}">
      <dgm:prSet/>
      <dgm:spPr/>
      <dgm:t>
        <a:bodyPr/>
        <a:lstStyle/>
        <a:p>
          <a:endParaRPr lang="pl-PL"/>
        </a:p>
      </dgm:t>
    </dgm:pt>
    <dgm:pt modelId="{B5413946-9DFF-405B-94E6-1BFBA25C922E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dirty="0" smtClean="0"/>
            <a:t>Kryterium obligatoryjne (kluczowe)</a:t>
          </a:r>
          <a:endParaRPr lang="pl-PL" dirty="0"/>
        </a:p>
      </dgm:t>
    </dgm:pt>
    <dgm:pt modelId="{E84745C2-C3EC-4096-9434-2894A651D09F}" type="parTrans" cxnId="{45F33D6F-0BF8-4296-8D62-AA912EEE58F5}">
      <dgm:prSet/>
      <dgm:spPr/>
      <dgm:t>
        <a:bodyPr/>
        <a:lstStyle/>
        <a:p>
          <a:endParaRPr lang="pl-PL"/>
        </a:p>
      </dgm:t>
    </dgm:pt>
    <dgm:pt modelId="{88FF4CCF-7731-4BFF-AA14-808A56D20BD0}" type="sibTrans" cxnId="{45F33D6F-0BF8-4296-8D62-AA912EEE58F5}">
      <dgm:prSet/>
      <dgm:spPr/>
      <dgm:t>
        <a:bodyPr/>
        <a:lstStyle/>
        <a:p>
          <a:endParaRPr lang="pl-PL"/>
        </a:p>
      </dgm:t>
    </dgm:pt>
    <dgm:pt modelId="{A5DE6BFD-78C2-4EA9-9A8C-EC307A535A6A}">
      <dgm:prSet phldrT="[Teks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u="sng" dirty="0" smtClean="0"/>
            <a:t>Niespełnienie oznacza odrzucenia wniosku</a:t>
          </a:r>
          <a:endParaRPr lang="pl-PL" u="sng" dirty="0"/>
        </a:p>
      </dgm:t>
    </dgm:pt>
    <dgm:pt modelId="{72F53C51-FB4E-4E11-9447-A62EA9BAC714}" type="parTrans" cxnId="{869C256E-C2DF-4680-AF15-AC554701890C}">
      <dgm:prSet/>
      <dgm:spPr/>
    </dgm:pt>
    <dgm:pt modelId="{28D0A295-55A0-4F6A-92C8-D8880AC12E4B}" type="sibTrans" cxnId="{869C256E-C2DF-4680-AF15-AC554701890C}">
      <dgm:prSet/>
      <dgm:spPr/>
    </dgm:pt>
    <dgm:pt modelId="{5B37F077-D944-43FF-AF61-540E5139F9C4}" type="pres">
      <dgm:prSet presAssocID="{369EB52A-0305-44AE-B671-F0D41254EE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2FBF7C0-9C13-4845-B629-74F081F47322}" type="pres">
      <dgm:prSet presAssocID="{4F47F3D5-32FB-431E-BCB4-D7CB4639981B}" presName="parentLin" presStyleCnt="0"/>
      <dgm:spPr/>
      <dgm:t>
        <a:bodyPr/>
        <a:lstStyle/>
        <a:p>
          <a:endParaRPr lang="pl-PL"/>
        </a:p>
      </dgm:t>
    </dgm:pt>
    <dgm:pt modelId="{7F32496B-A637-412C-B2A8-153E048FC2A3}" type="pres">
      <dgm:prSet presAssocID="{4F47F3D5-32FB-431E-BCB4-D7CB4639981B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C176DD39-EFDD-428B-805F-1A01238BAD0C}" type="pres">
      <dgm:prSet presAssocID="{4F47F3D5-32FB-431E-BCB4-D7CB463998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C3DF4F-1AA8-4B1C-8AEF-8EF698307A05}" type="pres">
      <dgm:prSet presAssocID="{4F47F3D5-32FB-431E-BCB4-D7CB4639981B}" presName="negativeSpace" presStyleCnt="0"/>
      <dgm:spPr/>
      <dgm:t>
        <a:bodyPr/>
        <a:lstStyle/>
        <a:p>
          <a:endParaRPr lang="pl-PL"/>
        </a:p>
      </dgm:t>
    </dgm:pt>
    <dgm:pt modelId="{361F29E8-2516-4D26-8726-B7B64CD43233}" type="pres">
      <dgm:prSet presAssocID="{4F47F3D5-32FB-431E-BCB4-D7CB4639981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855683-6F5F-48E8-B336-0D461F7C60C5}" type="pres">
      <dgm:prSet presAssocID="{4C095125-1476-40A0-BBDA-D37F2C982097}" presName="spaceBetweenRectangles" presStyleCnt="0"/>
      <dgm:spPr/>
      <dgm:t>
        <a:bodyPr/>
        <a:lstStyle/>
        <a:p>
          <a:endParaRPr lang="pl-PL"/>
        </a:p>
      </dgm:t>
    </dgm:pt>
    <dgm:pt modelId="{3035ADF1-B46B-45D5-94E8-D7DD92622F91}" type="pres">
      <dgm:prSet presAssocID="{F9775753-8A03-44AE-99A5-572FE98EBA6F}" presName="parentLin" presStyleCnt="0"/>
      <dgm:spPr/>
      <dgm:t>
        <a:bodyPr/>
        <a:lstStyle/>
        <a:p>
          <a:endParaRPr lang="pl-PL"/>
        </a:p>
      </dgm:t>
    </dgm:pt>
    <dgm:pt modelId="{B3071EC1-899D-4FBD-B74B-BC32E5BC52B8}" type="pres">
      <dgm:prSet presAssocID="{F9775753-8A03-44AE-99A5-572FE98EBA6F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2D38F825-5927-4837-992D-CAD51DAFE4D9}" type="pres">
      <dgm:prSet presAssocID="{F9775753-8A03-44AE-99A5-572FE98EBA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792FA7-7667-492D-BB25-CC8D36E8EF30}" type="pres">
      <dgm:prSet presAssocID="{F9775753-8A03-44AE-99A5-572FE98EBA6F}" presName="negativeSpace" presStyleCnt="0"/>
      <dgm:spPr/>
      <dgm:t>
        <a:bodyPr/>
        <a:lstStyle/>
        <a:p>
          <a:endParaRPr lang="pl-PL"/>
        </a:p>
      </dgm:t>
    </dgm:pt>
    <dgm:pt modelId="{CE649629-D04F-4C6A-B647-F0EB0256D431}" type="pres">
      <dgm:prSet presAssocID="{F9775753-8A03-44AE-99A5-572FE98EBA6F}" presName="childText" presStyleLbl="conFgAcc1" presStyleIdx="1" presStyleCnt="2" custLinFactNeighborX="0" custLinFactNeighborY="35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4FE5F2-E661-46D1-B619-28AB5170A622}" type="presOf" srcId="{A5DE6BFD-78C2-4EA9-9A8C-EC307A535A6A}" destId="{CE649629-D04F-4C6A-B647-F0EB0256D431}" srcOrd="0" destOrd="2" presId="urn:microsoft.com/office/officeart/2005/8/layout/list1"/>
    <dgm:cxn modelId="{A33AB6C0-6059-4EB9-A1A2-0861DD12DBB9}" type="presOf" srcId="{4F47F3D5-32FB-431E-BCB4-D7CB4639981B}" destId="{7F32496B-A637-412C-B2A8-153E048FC2A3}" srcOrd="0" destOrd="0" presId="urn:microsoft.com/office/officeart/2005/8/layout/list1"/>
    <dgm:cxn modelId="{D2BE68BC-1521-4771-A0D8-EEE641FA59F4}" type="presOf" srcId="{B5413946-9DFF-405B-94E6-1BFBA25C922E}" destId="{CE649629-D04F-4C6A-B647-F0EB0256D431}" srcOrd="0" destOrd="1" presId="urn:microsoft.com/office/officeart/2005/8/layout/list1"/>
    <dgm:cxn modelId="{9460A717-9F43-4F1C-A0EE-76C3446A3CE0}" srcId="{369EB52A-0305-44AE-B671-F0D41254EE9E}" destId="{F9775753-8A03-44AE-99A5-572FE98EBA6F}" srcOrd="1" destOrd="0" parTransId="{964822F2-1551-4AB0-A9CF-E8141568E59B}" sibTransId="{399399C1-2F4F-4425-87AF-384D3A4DF1C6}"/>
    <dgm:cxn modelId="{BACA66FA-6158-46A4-931A-D14A6DC713E9}" srcId="{4F47F3D5-32FB-431E-BCB4-D7CB4639981B}" destId="{D1CB20E5-8734-4C39-AF6F-A625C8F3ABDF}" srcOrd="0" destOrd="0" parTransId="{5BA123B3-D308-458E-8203-EB86256244D2}" sibTransId="{1B4518B0-FCCD-4E90-AF4F-F80E00376B10}"/>
    <dgm:cxn modelId="{5C420063-5F14-40A6-8482-E9EC808E8BEC}" srcId="{F9775753-8A03-44AE-99A5-572FE98EBA6F}" destId="{B3370285-A742-48A4-97A6-CF7FFB69A51C}" srcOrd="0" destOrd="0" parTransId="{66735042-A616-42BA-89CB-6EAAA55E097A}" sibTransId="{4FD5E80A-C656-46AD-A793-1FFFC1848CA4}"/>
    <dgm:cxn modelId="{869C256E-C2DF-4680-AF15-AC554701890C}" srcId="{F9775753-8A03-44AE-99A5-572FE98EBA6F}" destId="{A5DE6BFD-78C2-4EA9-9A8C-EC307A535A6A}" srcOrd="2" destOrd="0" parTransId="{72F53C51-FB4E-4E11-9447-A62EA9BAC714}" sibTransId="{28D0A295-55A0-4F6A-92C8-D8880AC12E4B}"/>
    <dgm:cxn modelId="{F407099C-B3CC-4D94-8759-71F23B76DA72}" srcId="{369EB52A-0305-44AE-B671-F0D41254EE9E}" destId="{4F47F3D5-32FB-431E-BCB4-D7CB4639981B}" srcOrd="0" destOrd="0" parTransId="{81B5E689-F82B-47B1-B377-26ADE0D99DAE}" sibTransId="{4C095125-1476-40A0-BBDA-D37F2C982097}"/>
    <dgm:cxn modelId="{CA1C436E-5C2A-4BCD-95AC-CD654142C750}" type="presOf" srcId="{D1CB20E5-8734-4C39-AF6F-A625C8F3ABDF}" destId="{361F29E8-2516-4D26-8726-B7B64CD43233}" srcOrd="0" destOrd="0" presId="urn:microsoft.com/office/officeart/2005/8/layout/list1"/>
    <dgm:cxn modelId="{BC3EABC8-69CF-4B81-858D-839E10BFD8CF}" type="presOf" srcId="{4F47F3D5-32FB-431E-BCB4-D7CB4639981B}" destId="{C176DD39-EFDD-428B-805F-1A01238BAD0C}" srcOrd="1" destOrd="0" presId="urn:microsoft.com/office/officeart/2005/8/layout/list1"/>
    <dgm:cxn modelId="{71927F4F-CD1E-4D89-A197-9734648DC003}" type="presOf" srcId="{F9775753-8A03-44AE-99A5-572FE98EBA6F}" destId="{B3071EC1-899D-4FBD-B74B-BC32E5BC52B8}" srcOrd="0" destOrd="0" presId="urn:microsoft.com/office/officeart/2005/8/layout/list1"/>
    <dgm:cxn modelId="{45F33D6F-0BF8-4296-8D62-AA912EEE58F5}" srcId="{F9775753-8A03-44AE-99A5-572FE98EBA6F}" destId="{B5413946-9DFF-405B-94E6-1BFBA25C922E}" srcOrd="1" destOrd="0" parTransId="{E84745C2-C3EC-4096-9434-2894A651D09F}" sibTransId="{88FF4CCF-7731-4BFF-AA14-808A56D20BD0}"/>
    <dgm:cxn modelId="{74873100-2D47-4D9D-AA91-5A8DACB2863A}" type="presOf" srcId="{B3370285-A742-48A4-97A6-CF7FFB69A51C}" destId="{CE649629-D04F-4C6A-B647-F0EB0256D431}" srcOrd="0" destOrd="0" presId="urn:microsoft.com/office/officeart/2005/8/layout/list1"/>
    <dgm:cxn modelId="{56B4BD77-B1AD-4DD9-9CE1-CDB6774F27ED}" type="presOf" srcId="{369EB52A-0305-44AE-B671-F0D41254EE9E}" destId="{5B37F077-D944-43FF-AF61-540E5139F9C4}" srcOrd="0" destOrd="0" presId="urn:microsoft.com/office/officeart/2005/8/layout/list1"/>
    <dgm:cxn modelId="{7C1A2058-D146-4BCE-A343-A6AC66F7F630}" type="presOf" srcId="{F9775753-8A03-44AE-99A5-572FE98EBA6F}" destId="{2D38F825-5927-4837-992D-CAD51DAFE4D9}" srcOrd="1" destOrd="0" presId="urn:microsoft.com/office/officeart/2005/8/layout/list1"/>
    <dgm:cxn modelId="{B79520DB-D49F-4E11-8672-6B39827E065B}" type="presParOf" srcId="{5B37F077-D944-43FF-AF61-540E5139F9C4}" destId="{22FBF7C0-9C13-4845-B629-74F081F47322}" srcOrd="0" destOrd="0" presId="urn:microsoft.com/office/officeart/2005/8/layout/list1"/>
    <dgm:cxn modelId="{5D119BE6-0516-4228-8542-BA20DE760F22}" type="presParOf" srcId="{22FBF7C0-9C13-4845-B629-74F081F47322}" destId="{7F32496B-A637-412C-B2A8-153E048FC2A3}" srcOrd="0" destOrd="0" presId="urn:microsoft.com/office/officeart/2005/8/layout/list1"/>
    <dgm:cxn modelId="{AD997B97-9942-4CE7-BA3B-93B24FBBC058}" type="presParOf" srcId="{22FBF7C0-9C13-4845-B629-74F081F47322}" destId="{C176DD39-EFDD-428B-805F-1A01238BAD0C}" srcOrd="1" destOrd="0" presId="urn:microsoft.com/office/officeart/2005/8/layout/list1"/>
    <dgm:cxn modelId="{523DD624-CCD5-4C16-A74B-31607B717ADB}" type="presParOf" srcId="{5B37F077-D944-43FF-AF61-540E5139F9C4}" destId="{A8C3DF4F-1AA8-4B1C-8AEF-8EF698307A05}" srcOrd="1" destOrd="0" presId="urn:microsoft.com/office/officeart/2005/8/layout/list1"/>
    <dgm:cxn modelId="{6EBA5D46-7CBC-4A7C-A6BC-8FA9E8D4EFAA}" type="presParOf" srcId="{5B37F077-D944-43FF-AF61-540E5139F9C4}" destId="{361F29E8-2516-4D26-8726-B7B64CD43233}" srcOrd="2" destOrd="0" presId="urn:microsoft.com/office/officeart/2005/8/layout/list1"/>
    <dgm:cxn modelId="{64FDF1DA-DB7B-4C54-B549-0BFB02EFC5CC}" type="presParOf" srcId="{5B37F077-D944-43FF-AF61-540E5139F9C4}" destId="{46855683-6F5F-48E8-B336-0D461F7C60C5}" srcOrd="3" destOrd="0" presId="urn:microsoft.com/office/officeart/2005/8/layout/list1"/>
    <dgm:cxn modelId="{4B42C566-2F77-4662-A2E9-2BA656B90469}" type="presParOf" srcId="{5B37F077-D944-43FF-AF61-540E5139F9C4}" destId="{3035ADF1-B46B-45D5-94E8-D7DD92622F91}" srcOrd="4" destOrd="0" presId="urn:microsoft.com/office/officeart/2005/8/layout/list1"/>
    <dgm:cxn modelId="{88E10690-F632-4582-BB0E-46EAC0A87BBC}" type="presParOf" srcId="{3035ADF1-B46B-45D5-94E8-D7DD92622F91}" destId="{B3071EC1-899D-4FBD-B74B-BC32E5BC52B8}" srcOrd="0" destOrd="0" presId="urn:microsoft.com/office/officeart/2005/8/layout/list1"/>
    <dgm:cxn modelId="{8AF292CE-9D09-4426-B3B3-AEC9958D09D0}" type="presParOf" srcId="{3035ADF1-B46B-45D5-94E8-D7DD92622F91}" destId="{2D38F825-5927-4837-992D-CAD51DAFE4D9}" srcOrd="1" destOrd="0" presId="urn:microsoft.com/office/officeart/2005/8/layout/list1"/>
    <dgm:cxn modelId="{3894A155-E70E-4E60-A603-54ABF518B24F}" type="presParOf" srcId="{5B37F077-D944-43FF-AF61-540E5139F9C4}" destId="{FB792FA7-7667-492D-BB25-CC8D36E8EF30}" srcOrd="5" destOrd="0" presId="urn:microsoft.com/office/officeart/2005/8/layout/list1"/>
    <dgm:cxn modelId="{38E7D5FD-A0D9-46F6-BA43-0AE8B2610D5A}" type="presParOf" srcId="{5B37F077-D944-43FF-AF61-540E5139F9C4}" destId="{CE649629-D04F-4C6A-B647-F0EB0256D43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C8B4-653B-41CD-8867-6D4B76C4AEDF}">
      <dsp:nvSpPr>
        <dsp:cNvPr id="0" name=""/>
        <dsp:cNvSpPr/>
      </dsp:nvSpPr>
      <dsp:spPr>
        <a:xfrm>
          <a:off x="0" y="371357"/>
          <a:ext cx="8920246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58216" rIns="7096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Preferencją objęte będą projekty, w ramach których utworzone zostaną nowe miejsca w ośrodkach edukacji przedszkolnej.</a:t>
          </a:r>
          <a:endParaRPr lang="pl-PL" sz="2200" kern="1200" dirty="0"/>
        </a:p>
      </dsp:txBody>
      <dsp:txXfrm>
        <a:off x="0" y="371357"/>
        <a:ext cx="8920246" cy="1304100"/>
      </dsp:txXfrm>
    </dsp:sp>
    <dsp:sp modelId="{A6EDCFBE-EC3C-4383-9D19-EDF7E94187B5}">
      <dsp:nvSpPr>
        <dsp:cNvPr id="0" name=""/>
        <dsp:cNvSpPr/>
      </dsp:nvSpPr>
      <dsp:spPr>
        <a:xfrm>
          <a:off x="457200" y="21185"/>
          <a:ext cx="6400800" cy="67896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Definicja kryterium </a:t>
          </a:r>
          <a:endParaRPr lang="pl-PL" sz="3200" kern="1200" dirty="0"/>
        </a:p>
      </dsp:txBody>
      <dsp:txXfrm>
        <a:off x="490344" y="54329"/>
        <a:ext cx="6334512" cy="612672"/>
      </dsp:txXfrm>
    </dsp:sp>
    <dsp:sp modelId="{F191104C-2BDE-4FBA-96AE-E978FA566A32}">
      <dsp:nvSpPr>
        <dsp:cNvPr id="0" name=""/>
        <dsp:cNvSpPr/>
      </dsp:nvSpPr>
      <dsp:spPr>
        <a:xfrm>
          <a:off x="0" y="2105042"/>
          <a:ext cx="8920246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58216" rIns="7096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Kryterium punktowe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skala punktowa od 0 do 5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0 punktów </a:t>
          </a:r>
          <a:r>
            <a:rPr lang="pl-PL" sz="2200" u="sng" kern="1200" dirty="0" smtClean="0"/>
            <a:t>nie oznacza </a:t>
          </a:r>
          <a:r>
            <a:rPr lang="pl-PL" sz="2200" kern="1200" dirty="0" smtClean="0"/>
            <a:t>odrzucenia wniosku</a:t>
          </a:r>
          <a:endParaRPr lang="pl-PL" sz="2200" kern="1200" dirty="0"/>
        </a:p>
      </dsp:txBody>
      <dsp:txXfrm>
        <a:off x="0" y="2105042"/>
        <a:ext cx="8920246" cy="1738800"/>
      </dsp:txXfrm>
    </dsp:sp>
    <dsp:sp modelId="{FCD44274-ECF4-45BF-990A-74DB8DFD38D5}">
      <dsp:nvSpPr>
        <dsp:cNvPr id="0" name=""/>
        <dsp:cNvSpPr/>
      </dsp:nvSpPr>
      <dsp:spPr>
        <a:xfrm>
          <a:off x="457200" y="1788966"/>
          <a:ext cx="6400800" cy="67896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Opis znaczenia kryterium </a:t>
          </a:r>
          <a:endParaRPr lang="pl-PL" sz="2400" kern="1200" dirty="0"/>
        </a:p>
      </dsp:txBody>
      <dsp:txXfrm>
        <a:off x="490344" y="1822110"/>
        <a:ext cx="633451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C8B4-653B-41CD-8867-6D4B76C4AEDF}">
      <dsp:nvSpPr>
        <dsp:cNvPr id="0" name=""/>
        <dsp:cNvSpPr/>
      </dsp:nvSpPr>
      <dsp:spPr>
        <a:xfrm>
          <a:off x="0" y="359289"/>
          <a:ext cx="8920246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37388" rIns="70967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/>
            <a:t>W ramach tego kryterium weryfikowane będzie czy projekt zakłada zajęcia dodatkowe zwiększające szanse edukacyjne dzieci, w szczególności dzieci o specjalnych potrzebach edukacyjnych.</a:t>
          </a:r>
          <a:endParaRPr lang="pl-PL" sz="2100" kern="1200" dirty="0"/>
        </a:p>
      </dsp:txBody>
      <dsp:txXfrm>
        <a:off x="0" y="359289"/>
        <a:ext cx="8920246" cy="1488374"/>
      </dsp:txXfrm>
    </dsp:sp>
    <dsp:sp modelId="{A6EDCFBE-EC3C-4383-9D19-EDF7E94187B5}">
      <dsp:nvSpPr>
        <dsp:cNvPr id="0" name=""/>
        <dsp:cNvSpPr/>
      </dsp:nvSpPr>
      <dsp:spPr>
        <a:xfrm>
          <a:off x="457200" y="39568"/>
          <a:ext cx="6400800" cy="61992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Definicja kryterium </a:t>
          </a:r>
          <a:endParaRPr lang="pl-PL" sz="3200" kern="1200" dirty="0"/>
        </a:p>
      </dsp:txBody>
      <dsp:txXfrm>
        <a:off x="487462" y="69830"/>
        <a:ext cx="6340276" cy="559396"/>
      </dsp:txXfrm>
    </dsp:sp>
    <dsp:sp modelId="{F191104C-2BDE-4FBA-96AE-E978FA566A32}">
      <dsp:nvSpPr>
        <dsp:cNvPr id="0" name=""/>
        <dsp:cNvSpPr/>
      </dsp:nvSpPr>
      <dsp:spPr>
        <a:xfrm>
          <a:off x="0" y="2239894"/>
          <a:ext cx="8920246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37388" rIns="70967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/>
            <a:t>Kryterium punktowe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/>
            <a:t>skala punktowa od 0 do 5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/>
            <a:t>0 punktów </a:t>
          </a:r>
          <a:r>
            <a:rPr lang="pl-PL" sz="2100" u="sng" kern="1200" dirty="0" smtClean="0"/>
            <a:t>nie oznacza </a:t>
          </a:r>
          <a:r>
            <a:rPr lang="pl-PL" sz="2100" kern="1200" dirty="0" smtClean="0"/>
            <a:t>odrzucenia wniosku</a:t>
          </a:r>
          <a:endParaRPr lang="pl-PL" sz="2100" kern="1200" dirty="0"/>
        </a:p>
      </dsp:txBody>
      <dsp:txXfrm>
        <a:off x="0" y="2239894"/>
        <a:ext cx="8920246" cy="1587600"/>
      </dsp:txXfrm>
    </dsp:sp>
    <dsp:sp modelId="{FCD44274-ECF4-45BF-990A-74DB8DFD38D5}">
      <dsp:nvSpPr>
        <dsp:cNvPr id="0" name=""/>
        <dsp:cNvSpPr/>
      </dsp:nvSpPr>
      <dsp:spPr>
        <a:xfrm>
          <a:off x="457200" y="1951303"/>
          <a:ext cx="6400800" cy="61992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Opis znaczenia kryterium </a:t>
          </a:r>
          <a:endParaRPr lang="pl-PL" sz="2400" kern="1200" dirty="0"/>
        </a:p>
      </dsp:txBody>
      <dsp:txXfrm>
        <a:off x="487462" y="1981565"/>
        <a:ext cx="634027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C8B4-653B-41CD-8867-6D4B76C4AEDF}">
      <dsp:nvSpPr>
        <dsp:cNvPr id="0" name=""/>
        <dsp:cNvSpPr/>
      </dsp:nvSpPr>
      <dsp:spPr>
        <a:xfrm>
          <a:off x="0" y="360041"/>
          <a:ext cx="8640897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95732" rIns="70967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Ocenie będzie podlegać typ  </a:t>
          </a:r>
          <a:r>
            <a:rPr lang="pl-PL" sz="1900" b="1" kern="1200" dirty="0" smtClean="0"/>
            <a:t>(A/B/C) </a:t>
          </a:r>
          <a:r>
            <a:rPr lang="pl-PL" sz="1900" kern="1200" dirty="0" smtClean="0"/>
            <a:t>działań przewidziany przez Wnioskodawcę do realizacji (zgodnie z typami działań opisanymi w Szczegółowych Opisie Osi Priorytetowych RPO WD 2014-2020). </a:t>
          </a:r>
          <a:r>
            <a:rPr lang="pl-PL" sz="1900" b="1" u="sng" kern="1200" dirty="0" smtClean="0"/>
            <a:t>Premiowane będą przedsięwzięcia łączące kilka typów projektów.</a:t>
          </a:r>
          <a:endParaRPr lang="pl-PL" sz="1900" kern="1200" dirty="0"/>
        </a:p>
      </dsp:txBody>
      <dsp:txXfrm>
        <a:off x="0" y="360041"/>
        <a:ext cx="8640897" cy="1615950"/>
      </dsp:txXfrm>
    </dsp:sp>
    <dsp:sp modelId="{A6EDCFBE-EC3C-4383-9D19-EDF7E94187B5}">
      <dsp:nvSpPr>
        <dsp:cNvPr id="0" name=""/>
        <dsp:cNvSpPr/>
      </dsp:nvSpPr>
      <dsp:spPr>
        <a:xfrm>
          <a:off x="457200" y="86300"/>
          <a:ext cx="6400800" cy="56088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Definicja kryterium </a:t>
          </a:r>
          <a:endParaRPr lang="pl-PL" sz="3200" kern="1200" dirty="0"/>
        </a:p>
      </dsp:txBody>
      <dsp:txXfrm>
        <a:off x="484580" y="113680"/>
        <a:ext cx="6346040" cy="506120"/>
      </dsp:txXfrm>
    </dsp:sp>
    <dsp:sp modelId="{F191104C-2BDE-4FBA-96AE-E978FA566A32}">
      <dsp:nvSpPr>
        <dsp:cNvPr id="0" name=""/>
        <dsp:cNvSpPr/>
      </dsp:nvSpPr>
      <dsp:spPr>
        <a:xfrm>
          <a:off x="0" y="2346397"/>
          <a:ext cx="8713957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95732" rIns="70967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Kryterium punktowe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skala punktowa od 0 do 5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0 punktów </a:t>
          </a:r>
          <a:r>
            <a:rPr lang="pl-PL" sz="1900" u="sng" kern="1200" dirty="0" smtClean="0"/>
            <a:t>nie oznacza </a:t>
          </a:r>
          <a:r>
            <a:rPr lang="pl-PL" sz="1900" kern="1200" dirty="0" smtClean="0"/>
            <a:t>odrzucenia wniosku</a:t>
          </a:r>
          <a:endParaRPr lang="pl-PL" sz="1900" kern="1200" dirty="0"/>
        </a:p>
      </dsp:txBody>
      <dsp:txXfrm>
        <a:off x="0" y="2346397"/>
        <a:ext cx="8713957" cy="1436400"/>
      </dsp:txXfrm>
    </dsp:sp>
    <dsp:sp modelId="{FCD44274-ECF4-45BF-990A-74DB8DFD38D5}">
      <dsp:nvSpPr>
        <dsp:cNvPr id="0" name=""/>
        <dsp:cNvSpPr/>
      </dsp:nvSpPr>
      <dsp:spPr>
        <a:xfrm>
          <a:off x="457200" y="2085291"/>
          <a:ext cx="6400800" cy="56088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Opis znaczenia kryterium </a:t>
          </a:r>
          <a:endParaRPr lang="pl-PL" sz="2400" kern="1200" dirty="0"/>
        </a:p>
      </dsp:txBody>
      <dsp:txXfrm>
        <a:off x="484580" y="2112671"/>
        <a:ext cx="634604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C8B4-653B-41CD-8867-6D4B76C4AEDF}">
      <dsp:nvSpPr>
        <dsp:cNvPr id="0" name=""/>
        <dsp:cNvSpPr/>
      </dsp:nvSpPr>
      <dsp:spPr>
        <a:xfrm>
          <a:off x="0" y="274134"/>
          <a:ext cx="8640897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74904" rIns="7096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W ramach tego kryterium weryfikowane jest czy projekt jest realizowany na obszarze wiejskim: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i="1" u="sng" kern="1200" dirty="0" smtClean="0"/>
            <a:t>Obszar wiejski definiowany zgodnie</a:t>
          </a:r>
          <a:r>
            <a:rPr lang="pl-PL" sz="1800" i="1" u="sng" kern="1200" dirty="0" smtClean="0"/>
            <a:t> z</a:t>
          </a:r>
          <a:r>
            <a:rPr lang="pl-PL" sz="1800" i="1" kern="1200" dirty="0" smtClean="0"/>
            <a:t> załącznikiem nr 1 do Rozporządzenia Wykonawczego Komisji (UE) NR 215/2014 z dnia 7 marca 2014 r. to obszar o małej gęstości zaludnienia (kod 03) – zgodnie ze stopniem urbanizacji ujętym </a:t>
          </a:r>
          <a:r>
            <a:rPr lang="pl-PL" sz="1800" b="1" i="1" u="sng" kern="1200" dirty="0" smtClean="0"/>
            <a:t>w klasyfikacji DEGURBA</a:t>
          </a:r>
          <a:r>
            <a:rPr lang="pl-PL" sz="1800" i="1" kern="1200" dirty="0" smtClean="0"/>
            <a:t> obszary </a:t>
          </a:r>
          <a:r>
            <a:rPr lang="pl-PL" sz="1800" b="1" i="1" u="sng" kern="1200" dirty="0" smtClean="0"/>
            <a:t>słabo zaludnione to obszary, na których więcej niż 50% populacji zamieszkuje tereny wiejskie</a:t>
          </a:r>
          <a:r>
            <a:rPr lang="pl-PL" sz="1800" i="1" kern="1200" dirty="0" smtClean="0"/>
            <a:t> (tj. gminy, które zostały przyporządkowane do kategorii 3 klasyfikacji DEGURBA). Zestawienie gmin zamieszczone na stronie internetowej EUROSTAT</a:t>
          </a:r>
          <a:endParaRPr lang="pl-PL" sz="1800" kern="1200" dirty="0"/>
        </a:p>
      </dsp:txBody>
      <dsp:txXfrm>
        <a:off x="0" y="274134"/>
        <a:ext cx="8640897" cy="2835000"/>
      </dsp:txXfrm>
    </dsp:sp>
    <dsp:sp modelId="{A6EDCFBE-EC3C-4383-9D19-EDF7E94187B5}">
      <dsp:nvSpPr>
        <dsp:cNvPr id="0" name=""/>
        <dsp:cNvSpPr/>
      </dsp:nvSpPr>
      <dsp:spPr>
        <a:xfrm>
          <a:off x="457200" y="87"/>
          <a:ext cx="6400800" cy="53136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Definicja kryterium </a:t>
          </a:r>
          <a:endParaRPr lang="pl-PL" sz="3200" kern="1200" dirty="0"/>
        </a:p>
      </dsp:txBody>
      <dsp:txXfrm>
        <a:off x="483139" y="26026"/>
        <a:ext cx="6348922" cy="479482"/>
      </dsp:txXfrm>
    </dsp:sp>
    <dsp:sp modelId="{F191104C-2BDE-4FBA-96AE-E978FA566A32}">
      <dsp:nvSpPr>
        <dsp:cNvPr id="0" name=""/>
        <dsp:cNvSpPr/>
      </dsp:nvSpPr>
      <dsp:spPr>
        <a:xfrm>
          <a:off x="0" y="3384377"/>
          <a:ext cx="8713957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74904" rIns="7096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Kryterium punktowe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skala punktowa od 0 do 5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0 punktów nie oznacza odrzucenia wniosku</a:t>
          </a:r>
          <a:endParaRPr lang="pl-PL" sz="1800" kern="1200" dirty="0"/>
        </a:p>
      </dsp:txBody>
      <dsp:txXfrm>
        <a:off x="0" y="3384377"/>
        <a:ext cx="8713957" cy="1360800"/>
      </dsp:txXfrm>
    </dsp:sp>
    <dsp:sp modelId="{FCD44274-ECF4-45BF-990A-74DB8DFD38D5}">
      <dsp:nvSpPr>
        <dsp:cNvPr id="0" name=""/>
        <dsp:cNvSpPr/>
      </dsp:nvSpPr>
      <dsp:spPr>
        <a:xfrm>
          <a:off x="457200" y="3197968"/>
          <a:ext cx="6400800" cy="53136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Opis znaczenia kryterium </a:t>
          </a:r>
          <a:endParaRPr lang="pl-PL" sz="2400" kern="1200" dirty="0"/>
        </a:p>
      </dsp:txBody>
      <dsp:txXfrm>
        <a:off x="483139" y="3223907"/>
        <a:ext cx="6348922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C8B4-653B-41CD-8867-6D4B76C4AEDF}">
      <dsp:nvSpPr>
        <dsp:cNvPr id="0" name=""/>
        <dsp:cNvSpPr/>
      </dsp:nvSpPr>
      <dsp:spPr>
        <a:xfrm>
          <a:off x="0" y="542347"/>
          <a:ext cx="8640897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58216" rIns="7096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W ramach tego kryterium będzie weryfikowane czy wnioskowany projekt jest kontynuacją  projektu/ów tego samego Beneficjenta, który/e otrzymał/y dofinansowanie w ramach Poddziałań 3.3.3/7.1.3/10.1.3  RPO WD 2014-2020</a:t>
          </a:r>
          <a:endParaRPr lang="pl-PL" sz="1800" kern="1200" dirty="0"/>
        </a:p>
      </dsp:txBody>
      <dsp:txXfrm>
        <a:off x="0" y="542347"/>
        <a:ext cx="8640897" cy="1606500"/>
      </dsp:txXfrm>
    </dsp:sp>
    <dsp:sp modelId="{A6EDCFBE-EC3C-4383-9D19-EDF7E94187B5}">
      <dsp:nvSpPr>
        <dsp:cNvPr id="0" name=""/>
        <dsp:cNvSpPr/>
      </dsp:nvSpPr>
      <dsp:spPr>
        <a:xfrm>
          <a:off x="457200" y="24702"/>
          <a:ext cx="6400800" cy="100368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Definicja kryterium </a:t>
          </a:r>
          <a:endParaRPr lang="pl-PL" sz="3200" kern="1200" dirty="0"/>
        </a:p>
      </dsp:txBody>
      <dsp:txXfrm>
        <a:off x="506196" y="73698"/>
        <a:ext cx="6302808" cy="905688"/>
      </dsp:txXfrm>
    </dsp:sp>
    <dsp:sp modelId="{F191104C-2BDE-4FBA-96AE-E978FA566A32}">
      <dsp:nvSpPr>
        <dsp:cNvPr id="0" name=""/>
        <dsp:cNvSpPr/>
      </dsp:nvSpPr>
      <dsp:spPr>
        <a:xfrm>
          <a:off x="0" y="2672457"/>
          <a:ext cx="8713957" cy="198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58216" rIns="7096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Kryterium punktowe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skala punktowa od 0 do 5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0 punktów nie oznacza odrzucenia wniosku</a:t>
          </a:r>
          <a:endParaRPr lang="pl-PL" sz="1800" kern="1200" dirty="0"/>
        </a:p>
      </dsp:txBody>
      <dsp:txXfrm>
        <a:off x="0" y="2672457"/>
        <a:ext cx="8713957" cy="1981350"/>
      </dsp:txXfrm>
    </dsp:sp>
    <dsp:sp modelId="{FCD44274-ECF4-45BF-990A-74DB8DFD38D5}">
      <dsp:nvSpPr>
        <dsp:cNvPr id="0" name=""/>
        <dsp:cNvSpPr/>
      </dsp:nvSpPr>
      <dsp:spPr>
        <a:xfrm>
          <a:off x="457200" y="2316643"/>
          <a:ext cx="6400800" cy="100368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Opis znaczenia kryterium </a:t>
          </a:r>
          <a:endParaRPr lang="pl-PL" sz="2400" kern="1200" dirty="0"/>
        </a:p>
      </dsp:txBody>
      <dsp:txXfrm>
        <a:off x="506196" y="2365639"/>
        <a:ext cx="6302808" cy="905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F29E8-2516-4D26-8726-B7B64CD43233}">
      <dsp:nvSpPr>
        <dsp:cNvPr id="0" name=""/>
        <dsp:cNvSpPr/>
      </dsp:nvSpPr>
      <dsp:spPr>
        <a:xfrm>
          <a:off x="0" y="362032"/>
          <a:ext cx="843528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458216" rIns="65467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W ramach tego kryterium będzie sprawdzane czy, projekt otrzymał co najmniej 50</a:t>
          </a:r>
          <a:r>
            <a:rPr lang="pl-PL" sz="2200" b="1" kern="1200" dirty="0" smtClean="0"/>
            <a:t> % </a:t>
          </a:r>
          <a:r>
            <a:rPr lang="pl-PL" sz="2200" kern="1200" dirty="0" smtClean="0"/>
            <a:t>możliwych do uzyskania punktów na tym etapie oceny </a:t>
          </a:r>
          <a:r>
            <a:rPr lang="pl-PL" sz="2200" kern="1200" dirty="0" smtClean="0">
              <a:solidFill>
                <a:schemeClr val="tx1"/>
              </a:solidFill>
            </a:rPr>
            <a:t>(</a:t>
          </a:r>
          <a:r>
            <a:rPr lang="pl-PL" sz="2200" b="1" kern="1200" dirty="0" smtClean="0">
              <a:solidFill>
                <a:schemeClr val="tx1"/>
              </a:solidFill>
            </a:rPr>
            <a:t>25 pkt</a:t>
          </a:r>
          <a:r>
            <a:rPr lang="pl-PL" sz="2200" kern="1200" dirty="0" smtClean="0">
              <a:solidFill>
                <a:schemeClr val="tx1"/>
              </a:solidFill>
            </a:rPr>
            <a:t>)</a:t>
          </a:r>
          <a:endParaRPr lang="pl-PL" sz="2200" kern="1200" dirty="0">
            <a:solidFill>
              <a:schemeClr val="tx1"/>
            </a:solidFill>
          </a:endParaRPr>
        </a:p>
      </dsp:txBody>
      <dsp:txXfrm>
        <a:off x="0" y="362032"/>
        <a:ext cx="8435280" cy="1559250"/>
      </dsp:txXfrm>
    </dsp:sp>
    <dsp:sp modelId="{C176DD39-EFDD-428B-805F-1A01238BAD0C}">
      <dsp:nvSpPr>
        <dsp:cNvPr id="0" name=""/>
        <dsp:cNvSpPr/>
      </dsp:nvSpPr>
      <dsp:spPr>
        <a:xfrm>
          <a:off x="421764" y="37312"/>
          <a:ext cx="5904696" cy="64944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Definicja kryterium </a:t>
          </a:r>
          <a:endParaRPr lang="pl-PL" sz="2200" kern="1200" dirty="0"/>
        </a:p>
      </dsp:txBody>
      <dsp:txXfrm>
        <a:off x="453467" y="69015"/>
        <a:ext cx="5841290" cy="586034"/>
      </dsp:txXfrm>
    </dsp:sp>
    <dsp:sp modelId="{CE649629-D04F-4C6A-B647-F0EB0256D431}">
      <dsp:nvSpPr>
        <dsp:cNvPr id="0" name=""/>
        <dsp:cNvSpPr/>
      </dsp:nvSpPr>
      <dsp:spPr>
        <a:xfrm>
          <a:off x="0" y="2376265"/>
          <a:ext cx="843528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458216" rIns="65467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TAK/NIE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Kryterium obligatoryjne (kluczowe)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u="sng" kern="1200" dirty="0" smtClean="0"/>
            <a:t>Niespełnienie oznacza odrzucenia wniosku</a:t>
          </a:r>
          <a:endParaRPr lang="pl-PL" sz="2200" u="sng" kern="1200" dirty="0"/>
        </a:p>
      </dsp:txBody>
      <dsp:txXfrm>
        <a:off x="0" y="2376265"/>
        <a:ext cx="8435280" cy="1663200"/>
      </dsp:txXfrm>
    </dsp:sp>
    <dsp:sp modelId="{2D38F825-5927-4837-992D-CAD51DAFE4D9}">
      <dsp:nvSpPr>
        <dsp:cNvPr id="0" name=""/>
        <dsp:cNvSpPr/>
      </dsp:nvSpPr>
      <dsp:spPr>
        <a:xfrm>
          <a:off x="421764" y="2040082"/>
          <a:ext cx="5904696" cy="64944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Opis znaczenia kryterium </a:t>
          </a:r>
          <a:endParaRPr lang="pl-PL" sz="2200" kern="1200" dirty="0"/>
        </a:p>
      </dsp:txBody>
      <dsp:txXfrm>
        <a:off x="453467" y="2071785"/>
        <a:ext cx="5841290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F916E-0A4D-4769-B0C1-D4848F104005}" type="datetimeFigureOut">
              <a:rPr lang="pl-PL" smtClean="0"/>
              <a:t>10.09.2019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BECEF-FBE6-4CD6-88D7-E40879B9A6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75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E651-0328-44B1-A099-24B6C26F7631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9112E-5992-4055-9AE3-9B795A5D626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23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9112E-5992-4055-9AE3-9B795A5D626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29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9112E-5992-4055-9AE3-9B795A5D6268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0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9112E-5992-4055-9AE3-9B795A5D6268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2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9112E-5992-4055-9AE3-9B795A5D6268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3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9112E-5992-4055-9AE3-9B795A5D6268}" type="slidenum">
              <a:rPr lang="pl-PL" smtClean="0">
                <a:solidFill>
                  <a:prstClr val="black"/>
                </a:solidFill>
              </a:rPr>
              <a:pPr/>
              <a:t>23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9112E-5992-4055-9AE3-9B795A5D6268}" type="slidenum">
              <a:rPr lang="pl-PL" smtClean="0">
                <a:solidFill>
                  <a:prstClr val="black"/>
                </a:solidFill>
              </a:rPr>
              <a:pPr/>
              <a:t>25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3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8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2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8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4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5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57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61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89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16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10.09.2019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taj.jeleniagora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zitaj@jeleniagora.p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437112"/>
            <a:ext cx="5761219" cy="798645"/>
          </a:xfrm>
          <a:prstGeom prst="rect">
            <a:avLst/>
          </a:prstGeom>
        </p:spPr>
      </p:pic>
      <p:sp>
        <p:nvSpPr>
          <p:cNvPr id="7" name="Tytuł 2"/>
          <p:cNvSpPr txBox="1">
            <a:spLocks/>
          </p:cNvSpPr>
          <p:nvPr/>
        </p:nvSpPr>
        <p:spPr>
          <a:xfrm>
            <a:off x="785733" y="2852936"/>
            <a:ext cx="7772400" cy="10615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Zintegrowane Inwestycje Terytorialne Aglomeracji Jeleniogórskiej</a:t>
            </a:r>
            <a:endParaRPr lang="pl-PL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3" name="Prostokąt 2"/>
          <p:cNvSpPr/>
          <p:nvPr/>
        </p:nvSpPr>
        <p:spPr>
          <a:xfrm>
            <a:off x="1619673" y="4437112"/>
            <a:ext cx="6938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/>
              <a:t>Wydział Zarządzania Zintegrowanymi Inwestycjami Terytorialnymi Aglomeracji Jeleniogórskiej</a:t>
            </a:r>
          </a:p>
        </p:txBody>
      </p:sp>
      <p:pic>
        <p:nvPicPr>
          <p:cNvPr id="1027" name="Picture 3" descr="FE_PR-DS-UE_EFFR-poziom-PL-k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763" y="4763"/>
            <a:ext cx="576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100" b="1" dirty="0" smtClean="0"/>
              <a:t>KRYTERIUM </a:t>
            </a:r>
            <a:r>
              <a:rPr lang="pl-PL" sz="3100" b="1" dirty="0"/>
              <a:t>NR </a:t>
            </a:r>
            <a:r>
              <a:rPr lang="pl-PL" sz="3100" b="1" dirty="0" smtClean="0"/>
              <a:t>2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pl-PL" sz="3100" b="1" dirty="0"/>
              <a:t>Wpływ realizacji projektu na realizację wartości docelowej wskaźników monitoringu 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>realizacji </a:t>
            </a:r>
            <a:r>
              <a:rPr lang="pl-PL" sz="3100" b="1" dirty="0"/>
              <a:t>celów Strategii ZIT </a:t>
            </a: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dirty="0"/>
              <a:t/>
            </a:r>
            <a:br>
              <a:rPr lang="pl-PL" sz="2200" dirty="0"/>
            </a:br>
            <a:endParaRPr lang="pl-PL" sz="2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986325"/>
              </p:ext>
            </p:extLst>
          </p:nvPr>
        </p:nvGraphicFramePr>
        <p:xfrm>
          <a:off x="0" y="2708920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7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endParaRPr lang="pl-PL" sz="2200" dirty="0" smtClean="0"/>
          </a:p>
          <a:p>
            <a:pPr lvl="0" algn="ctr">
              <a:buNone/>
            </a:pPr>
            <a:endParaRPr lang="pl-PL" sz="2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35174" y="1052736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200" dirty="0" smtClean="0">
              <a:solidFill>
                <a:prstClr val="black"/>
              </a:solidFill>
            </a:endParaRPr>
          </a:p>
          <a:p>
            <a:pPr algn="ctr"/>
            <a:endParaRPr lang="pl-PL" sz="2200" dirty="0">
              <a:solidFill>
                <a:prstClr val="black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065310"/>
              </p:ext>
            </p:extLst>
          </p:nvPr>
        </p:nvGraphicFramePr>
        <p:xfrm>
          <a:off x="323528" y="1132938"/>
          <a:ext cx="8568952" cy="5256585"/>
        </p:xfrm>
        <a:graphic>
          <a:graphicData uri="http://schemas.openxmlformats.org/drawingml/2006/table">
            <a:tbl>
              <a:tblPr firstRow="1" firstCol="1" bandRow="1"/>
              <a:tblGrid>
                <a:gridCol w="1259630"/>
                <a:gridCol w="1836714"/>
                <a:gridCol w="1872208"/>
                <a:gridCol w="1800200"/>
                <a:gridCol w="1800200"/>
              </a:tblGrid>
              <a:tr h="1268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u="sng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miejsc wychowania przedszkolnego dofinansowanych w programie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u="sng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dzieci objętych w ramach programu dodatkowymi zajęciami zwiększającymi ich szanse edukacyjne w</a:t>
                      </a:r>
                      <a:r>
                        <a:rPr lang="pl-PL" sz="1200" u="sng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edukacji przedszkolnej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u="sng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nauczycieli objętych wsparciem w programie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u="sng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nauczycieli, którzy uzyskali kwalifikacje lub nabyli kompetencje po opuszczeniu programu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59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(brak wpływu i wpływ nieznaczący)</a:t>
                      </a: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5 miejsc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10 osób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osoba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Poniżej 73%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 maksymalnej oceny (niski wpływ)</a:t>
                      </a: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 6 do 10 miejsc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 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 11 do 15 osób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osoby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 maksymalnej oceny (średni wpływ)</a:t>
                      </a: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 11 do 15 miejsc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pkt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</a:t>
                      </a:r>
                      <a:r>
                        <a:rPr lang="pl-PL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 do 20 osób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 3 do 4 osób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Powyżej 73% do 75%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maksymalnej oceny (wysoki wpływ)</a:t>
                      </a: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miejsc i więcej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osób i więcej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osób i więcej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pkt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Powyżej 75%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Waga danego wskaźnika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Ocena:</a:t>
                      </a:r>
                      <a:b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(max </a:t>
                      </a: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pkt. – 100%)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pkt.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3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36496" cy="4968552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>Kryterium nr 3</a:t>
            </a:r>
            <a:br>
              <a:rPr lang="pl-PL" sz="5400" b="1" dirty="0" smtClean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b="1" dirty="0"/>
              <a:t>Wpływ projektu na </a:t>
            </a:r>
            <a:r>
              <a:rPr lang="pl-PL" b="1" dirty="0" smtClean="0"/>
              <a:t>wypełnianie luki w dostępie do edukacji przedszkolnej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4098" name="Picture 2" descr="FE_PR-DS-UE_EFFR-poziom-PL-k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763" y="4763"/>
            <a:ext cx="576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922114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100" b="1" dirty="0" smtClean="0"/>
              <a:t>KRYTERIUM </a:t>
            </a:r>
            <a:r>
              <a:rPr lang="pl-PL" sz="3100" b="1" dirty="0"/>
              <a:t>NR </a:t>
            </a:r>
            <a:r>
              <a:rPr lang="pl-PL" sz="3100" b="1" dirty="0" smtClean="0"/>
              <a:t>3 </a:t>
            </a:r>
            <a:br>
              <a:rPr lang="pl-PL" sz="3100" b="1" dirty="0" smtClean="0"/>
            </a:br>
            <a:r>
              <a:rPr lang="pl-PL" sz="2000" b="1" dirty="0"/>
              <a:t>Wpływ projektu na </a:t>
            </a:r>
            <a:r>
              <a:rPr lang="pl-PL" sz="2000" b="1" dirty="0" smtClean="0"/>
              <a:t>wypełnianie luki w dostępie do edukacji przedszkolnej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dirty="0"/>
              <a:t/>
            </a:r>
            <a:br>
              <a:rPr lang="pl-PL" sz="2200" dirty="0"/>
            </a:br>
            <a:endParaRPr lang="pl-PL" sz="2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053848"/>
              </p:ext>
            </p:extLst>
          </p:nvPr>
        </p:nvGraphicFramePr>
        <p:xfrm>
          <a:off x="107504" y="2060848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1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endParaRPr lang="pl-PL" sz="2200" dirty="0" smtClean="0"/>
          </a:p>
          <a:p>
            <a:pPr algn="ctr"/>
            <a:endParaRPr lang="pl-PL" sz="2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80671"/>
              </p:ext>
            </p:extLst>
          </p:nvPr>
        </p:nvGraphicFramePr>
        <p:xfrm>
          <a:off x="0" y="1551669"/>
          <a:ext cx="9144000" cy="338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7884368"/>
              </a:tblGrid>
              <a:tr h="674336">
                <a:tc gridSpan="2">
                  <a:txBody>
                    <a:bodyPr/>
                    <a:lstStyle/>
                    <a:p>
                      <a:pPr algn="l"/>
                      <a:r>
                        <a:rPr lang="pl-PL" sz="2400" dirty="0" smtClean="0">
                          <a:latin typeface="+mj-lt"/>
                        </a:rPr>
                        <a:t>Kryterium nr 3 PUNKTACJA</a:t>
                      </a:r>
                      <a:endParaRPr lang="pl-PL" sz="2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853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pkt</a:t>
                      </a:r>
                      <a:endParaRPr lang="pl-PL" sz="2400" b="1" kern="5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zakłada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utworzenia nowych miejsc przedszkolnych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08712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2400" b="1" kern="50" dirty="0" smtClean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5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</a:t>
                      </a:r>
                      <a:endParaRPr lang="pl-PL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zakłada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utworzenie nowych miejsc przedszkolnych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74381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2400" kern="5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Ocena:</a:t>
                      </a:r>
                      <a:r>
                        <a:rPr lang="pl-PL" sz="2400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 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100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%)</a:t>
                      </a:r>
                      <a:r>
                        <a:rPr lang="pl-PL" sz="2400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036496" cy="453650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>Kryterium nr </a:t>
            </a:r>
            <a:r>
              <a:rPr lang="pl-PL" sz="5400" b="1" dirty="0"/>
              <a:t>4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Wpływ projektu na rozszerzenie oferty ośrodka wychowania przedszkolnego o dodatkowe zajęcia zwiększające szanse edukacyjne dzieci, w szczególności dzieci o specjalnych potrzebach edukacyjnych</a:t>
            </a:r>
            <a: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3074" name="Picture 2" descr="FE_PR-DS-UE_EFFR-poziom-PL-k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763" y="4763"/>
            <a:ext cx="576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922114"/>
          </a:xfrm>
        </p:spPr>
        <p:txBody>
          <a:bodyPr>
            <a:noAutofit/>
          </a:bodyPr>
          <a:lstStyle/>
          <a:p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KRYTERIUM </a:t>
            </a:r>
            <a:r>
              <a:rPr lang="pl-PL" sz="1600" b="1" dirty="0"/>
              <a:t>NR 4</a:t>
            </a:r>
            <a:r>
              <a:rPr lang="pl-PL" sz="1600" b="1" dirty="0" smtClean="0"/>
              <a:t> </a:t>
            </a:r>
            <a:br>
              <a:rPr lang="pl-PL" sz="1600" b="1" dirty="0" smtClean="0"/>
            </a:b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Wpływ projektu na rozszerzenie oferty ośrodka wychowania przedszkolnego o dodatkowe zajęcia zwiększające szanse edukacyjne dzieci, w szczególności dzieci o specjalnych potrzebach edukacyjnych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36240"/>
              </p:ext>
            </p:extLst>
          </p:nvPr>
        </p:nvGraphicFramePr>
        <p:xfrm>
          <a:off x="107504" y="2060848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9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endParaRPr lang="pl-PL" sz="2200" dirty="0" smtClean="0"/>
          </a:p>
          <a:p>
            <a:pPr algn="ctr"/>
            <a:endParaRPr lang="pl-PL" sz="2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57435"/>
              </p:ext>
            </p:extLst>
          </p:nvPr>
        </p:nvGraphicFramePr>
        <p:xfrm>
          <a:off x="0" y="1147773"/>
          <a:ext cx="9144000" cy="408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40600">
                <a:tc>
                  <a:txBody>
                    <a:bodyPr/>
                    <a:lstStyle/>
                    <a:p>
                      <a:pPr algn="l"/>
                      <a:r>
                        <a:rPr lang="pl-PL" sz="2400" dirty="0" smtClean="0">
                          <a:latin typeface="+mj-lt"/>
                        </a:rPr>
                        <a:t>Kryterium nr 4 PUNKTACJA</a:t>
                      </a:r>
                      <a:endParaRPr lang="pl-PL" sz="2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883267">
                <a:tc>
                  <a:txBody>
                    <a:bodyPr/>
                    <a:lstStyle/>
                    <a:p>
                      <a:pPr lvl="0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zakłada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zajęć dodatkowych zwiększających szanse edukacyjne dzieci -  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 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zakłada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zajęcia dodatkowe zwiększające szanse edukacyjne dzieci -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pkt.</a:t>
                      </a:r>
                    </a:p>
                    <a:p>
                      <a:pPr lvl="0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zajęcia dodatkowe zwiększające szanse edukacyjne dzieci , </a:t>
                      </a:r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specjalnych potrzebach edukacyjnych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 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756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2400" kern="5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Ocena:</a:t>
                      </a:r>
                      <a:r>
                        <a:rPr lang="pl-PL" sz="2400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 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100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%)</a:t>
                      </a:r>
                      <a:r>
                        <a:rPr lang="pl-PL" sz="2400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1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36496" cy="496855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5400" b="1" dirty="0" smtClean="0"/>
              <a:t>Kryterium nr 5</a:t>
            </a:r>
            <a:br>
              <a:rPr lang="pl-PL" sz="5400" b="1" dirty="0" smtClean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b="1" dirty="0" smtClean="0"/>
              <a:t>Kompleksowość działań</a:t>
            </a:r>
            <a:r>
              <a:rPr lang="pl-PL" dirty="0"/>
              <a:t/>
            </a:r>
            <a:br>
              <a:rPr lang="pl-PL" dirty="0"/>
            </a:br>
            <a: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7170" name="Picture 2" descr="FE_PR-DS-UE_EFFR-poziom-PL-k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763" y="4763"/>
            <a:ext cx="576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5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922114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100" b="1" dirty="0" smtClean="0"/>
              <a:t>KRYTERIUM </a:t>
            </a:r>
            <a:r>
              <a:rPr lang="pl-PL" sz="3100" b="1" dirty="0"/>
              <a:t>NR </a:t>
            </a:r>
            <a:r>
              <a:rPr lang="pl-PL" sz="3100" b="1" dirty="0" smtClean="0"/>
              <a:t>5 </a:t>
            </a:r>
            <a:br>
              <a:rPr lang="pl-PL" sz="3100" b="1" dirty="0" smtClean="0"/>
            </a:br>
            <a:r>
              <a:rPr lang="pl-PL" sz="2000" b="1" dirty="0" smtClean="0"/>
              <a:t>Kompleksowość działań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dirty="0"/>
              <a:t/>
            </a:r>
            <a:br>
              <a:rPr lang="pl-PL" sz="2200" dirty="0"/>
            </a:br>
            <a:endParaRPr lang="pl-PL" sz="2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3473"/>
              </p:ext>
            </p:extLst>
          </p:nvPr>
        </p:nvGraphicFramePr>
        <p:xfrm>
          <a:off x="107504" y="2060848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6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3532"/>
            <a:ext cx="8229601" cy="1143000"/>
          </a:xfrm>
        </p:spPr>
        <p:txBody>
          <a:bodyPr>
            <a:normAutofit fontScale="90000"/>
          </a:bodyPr>
          <a:lstStyle/>
          <a:p>
            <a:r>
              <a:rPr lang="pl-PL" sz="3800" b="1" dirty="0" smtClean="0"/>
              <a:t/>
            </a:r>
            <a:br>
              <a:rPr lang="pl-PL" sz="3800" b="1" dirty="0" smtClean="0"/>
            </a:br>
            <a:r>
              <a:rPr lang="pl-PL" sz="3800" b="1" dirty="0"/>
              <a:t/>
            </a:r>
            <a:br>
              <a:rPr lang="pl-PL" sz="3800" b="1" dirty="0"/>
            </a:br>
            <a:r>
              <a:rPr lang="pl-PL" sz="3800" b="1" dirty="0" smtClean="0"/>
              <a:t/>
            </a:r>
            <a:br>
              <a:rPr lang="pl-PL" sz="3800" b="1" dirty="0" smtClean="0"/>
            </a:br>
            <a:r>
              <a:rPr lang="pl-PL" sz="3800" b="1" dirty="0" smtClean="0"/>
              <a:t>Obszar realizacji ZIT AJ</a:t>
            </a:r>
            <a:br>
              <a:rPr lang="pl-PL" sz="3800" b="1" dirty="0" smtClean="0"/>
            </a:br>
            <a:r>
              <a:rPr lang="pl-PL" sz="2000" dirty="0">
                <a:solidFill>
                  <a:srgbClr val="000000"/>
                </a:solidFill>
                <a:latin typeface="Arial"/>
                <a:ea typeface="DejaVu Sans"/>
              </a:rPr>
              <a:t>Obszarem realizacji ZIT AJ jest obszar jednostek samorządu terytorialnego,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>
                <a:solidFill>
                  <a:srgbClr val="000000"/>
                </a:solidFill>
                <a:latin typeface="Arial"/>
                <a:ea typeface="DejaVu Sans"/>
              </a:rPr>
              <a:t>które przystąpiły do Porozumienia w celu wspólnej realizacji ZIT.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3600" dirty="0"/>
              <a:t/>
            </a:r>
            <a:br>
              <a:rPr lang="pl-PL" sz="3600" dirty="0"/>
            </a:br>
            <a:endParaRPr lang="pl-PL" sz="3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-396552" y="249289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/>
          </a:p>
          <a:p>
            <a:pPr marL="400050" indent="-400050" algn="ctr">
              <a:buFont typeface="+mj-lt"/>
              <a:buAutoNum type="romanUcPeriod"/>
            </a:pPr>
            <a:endParaRPr lang="pl-PL" sz="2400" b="1" dirty="0" smtClean="0"/>
          </a:p>
          <a:p>
            <a:pPr marL="400050" indent="-400050" algn="ctr">
              <a:buFont typeface="+mj-lt"/>
              <a:buAutoNum type="romanUcPeriod"/>
            </a:pPr>
            <a:endParaRPr lang="pl-PL" sz="2400" dirty="0"/>
          </a:p>
          <a:p>
            <a:pPr marL="400050" indent="-400050" algn="ctr">
              <a:buFont typeface="+mj-lt"/>
              <a:buAutoNum type="romanUcPeriod"/>
            </a:pPr>
            <a:endParaRPr lang="pl-PL" sz="2400" b="1" dirty="0" smtClean="0"/>
          </a:p>
          <a:p>
            <a:pPr marL="400050" indent="-400050" algn="ctr">
              <a:buFont typeface="+mj-lt"/>
              <a:buAutoNum type="romanUcPeriod"/>
            </a:pP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97274"/>
            <a:ext cx="5616624" cy="42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endParaRPr lang="pl-PL" sz="2200" dirty="0" smtClean="0"/>
          </a:p>
          <a:p>
            <a:pPr algn="ctr"/>
            <a:endParaRPr lang="pl-PL" sz="2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24015"/>
              </p:ext>
            </p:extLst>
          </p:nvPr>
        </p:nvGraphicFramePr>
        <p:xfrm>
          <a:off x="0" y="908719"/>
          <a:ext cx="9144000" cy="4121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27724">
                <a:tc>
                  <a:txBody>
                    <a:bodyPr/>
                    <a:lstStyle/>
                    <a:p>
                      <a:pPr algn="l"/>
                      <a:r>
                        <a:rPr lang="pl-PL" sz="2400" dirty="0" smtClean="0">
                          <a:latin typeface="+mj-lt"/>
                        </a:rPr>
                        <a:t>Kryterium nr 5 PUNKTACJA</a:t>
                      </a:r>
                      <a:endParaRPr lang="pl-PL" sz="2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196079">
                <a:tc>
                  <a:txBody>
                    <a:bodyPr/>
                    <a:lstStyle/>
                    <a:p>
                      <a:pPr lvl="0"/>
                      <a:endParaRPr lang="pl-PL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zamierza realizować wyłącznie </a:t>
                      </a:r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jeden typ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 wskazany w SZOOP  dla Działania 10.1 –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zamierza realizować </a:t>
                      </a:r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dwa  typy</a:t>
                      </a:r>
                      <a:r>
                        <a:rPr lang="pl-P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wskazany w SZOOP dla Działania 10.1 - 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zamierza realizować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wszystkie </a:t>
                      </a:r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trzy  typy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 wskazane w SZOOP dla Działania 10.1 -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pl-PL" sz="2400" u="sng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65871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2400" kern="5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Ocena:</a:t>
                      </a:r>
                      <a:r>
                        <a:rPr lang="pl-PL" sz="2400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 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100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%)</a:t>
                      </a:r>
                      <a:r>
                        <a:rPr lang="pl-PL" sz="2400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400" kern="5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8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36496" cy="496855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>Kryterium nr </a:t>
            </a:r>
            <a:r>
              <a:rPr lang="pl-PL" sz="5400" b="1" dirty="0"/>
              <a:t>6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b="1" dirty="0" smtClean="0"/>
              <a:t>Realizacja projektu na obszarach wiejskich</a:t>
            </a:r>
            <a: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8195" name="Picture 3" descr="FE_PR-DS-UE_EFFR-poziom-PL-k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763" y="4763"/>
            <a:ext cx="576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4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778098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100" b="1" dirty="0" smtClean="0"/>
              <a:t>KRYTERIUM </a:t>
            </a:r>
            <a:r>
              <a:rPr lang="pl-PL" sz="3100" b="1" dirty="0"/>
              <a:t>NR 6</a:t>
            </a:r>
            <a:r>
              <a:rPr lang="pl-PL" sz="3100" b="1" dirty="0" smtClean="0"/>
              <a:t> </a:t>
            </a:r>
            <a:br>
              <a:rPr lang="pl-PL" sz="3100" b="1" dirty="0" smtClean="0"/>
            </a:br>
            <a:r>
              <a:rPr lang="pl-PL" sz="2400" b="1" kern="50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Realizacja projektu na obszarach wiejskich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dirty="0"/>
              <a:t/>
            </a:r>
            <a:br>
              <a:rPr lang="pl-PL" sz="2200" dirty="0"/>
            </a:br>
            <a:endParaRPr lang="pl-PL" sz="2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576780"/>
              </p:ext>
            </p:extLst>
          </p:nvPr>
        </p:nvGraphicFramePr>
        <p:xfrm>
          <a:off x="107504" y="1844824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38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764704"/>
            <a:ext cx="8229601" cy="5073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endParaRPr lang="pl-PL" sz="2200" dirty="0" smtClean="0"/>
          </a:p>
          <a:p>
            <a:pPr algn="ctr"/>
            <a:endParaRPr lang="pl-PL" sz="2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16313"/>
              </p:ext>
            </p:extLst>
          </p:nvPr>
        </p:nvGraphicFramePr>
        <p:xfrm>
          <a:off x="457200" y="1600200"/>
          <a:ext cx="8229600" cy="274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27724">
                <a:tc>
                  <a:txBody>
                    <a:bodyPr/>
                    <a:lstStyle/>
                    <a:p>
                      <a:pPr algn="l"/>
                      <a:r>
                        <a:rPr lang="pl-PL" sz="2400" dirty="0" smtClean="0">
                          <a:latin typeface="+mj-lt"/>
                        </a:rPr>
                        <a:t>Kryterium nr 6 PUNKTACJA</a:t>
                      </a:r>
                      <a:endParaRPr lang="pl-PL" sz="2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196079">
                <a:tc>
                  <a:txBody>
                    <a:bodyPr/>
                    <a:lstStyle/>
                    <a:p>
                      <a:pPr lvl="0"/>
                      <a:endParaRPr lang="pl-PL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jest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realizowany na obszarach wiejskich -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pkt.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 realizowany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obszarach w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wiejskich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 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pl-PL" sz="2400" u="sng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65871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2400" kern="5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Ocena:</a:t>
                      </a:r>
                      <a:r>
                        <a:rPr lang="pl-PL" sz="2400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 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100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%)</a:t>
                      </a:r>
                      <a:r>
                        <a:rPr lang="pl-PL" sz="2400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400" kern="5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2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778098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100" b="1" dirty="0" smtClean="0"/>
              <a:t>KRYTERIUM </a:t>
            </a:r>
            <a:r>
              <a:rPr lang="pl-PL" sz="3100" b="1" dirty="0"/>
              <a:t>NR </a:t>
            </a:r>
            <a:r>
              <a:rPr lang="pl-PL" sz="3100" b="1" dirty="0" smtClean="0"/>
              <a:t>7 </a:t>
            </a:r>
            <a:br>
              <a:rPr lang="pl-PL" sz="3100" b="1" dirty="0" smtClean="0"/>
            </a:br>
            <a:r>
              <a:rPr lang="pl-PL" sz="2400" b="1" kern="50" dirty="0" smtClean="0">
                <a:ea typeface="Times New Roman" panose="02020603050405020304" pitchFamily="18" charset="0"/>
                <a:cs typeface="Arial" panose="020B0604020202020204" pitchFamily="34" charset="0"/>
              </a:rPr>
              <a:t>Komplementarność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dirty="0"/>
              <a:t/>
            </a:r>
            <a:br>
              <a:rPr lang="pl-PL" sz="2200" dirty="0"/>
            </a:br>
            <a:endParaRPr lang="pl-PL" sz="2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64781"/>
              </p:ext>
            </p:extLst>
          </p:nvPr>
        </p:nvGraphicFramePr>
        <p:xfrm>
          <a:off x="107504" y="1844824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99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764704"/>
            <a:ext cx="8229601" cy="5073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endParaRPr lang="pl-PL" sz="2200" dirty="0" smtClean="0"/>
          </a:p>
          <a:p>
            <a:pPr algn="ctr"/>
            <a:endParaRPr lang="pl-PL" sz="2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89833"/>
              </p:ext>
            </p:extLst>
          </p:nvPr>
        </p:nvGraphicFramePr>
        <p:xfrm>
          <a:off x="457200" y="1600200"/>
          <a:ext cx="8229600" cy="3846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27724">
                <a:tc>
                  <a:txBody>
                    <a:bodyPr/>
                    <a:lstStyle/>
                    <a:p>
                      <a:pPr algn="l"/>
                      <a:r>
                        <a:rPr lang="pl-PL" sz="2400" dirty="0" smtClean="0">
                          <a:latin typeface="+mj-lt"/>
                        </a:rPr>
                        <a:t>Kryterium nr 7 PUNKTACJA</a:t>
                      </a:r>
                      <a:endParaRPr lang="pl-PL" sz="2400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196079">
                <a:tc>
                  <a:txBody>
                    <a:bodyPr/>
                    <a:lstStyle/>
                    <a:p>
                      <a:pPr lvl="0"/>
                      <a:endParaRPr lang="pl-PL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jest powiązany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realizacją projektu/ów tego samego Beneficjenta, który/e otrzymał/y dofinansowanie w ramach Poddziałań  3.3.3/7.1.3/10.1.3  RPO WD 2014-2020 -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 powiązany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realizacją projektu/ów tego samego Beneficjenta który/e otrzymał/y dofinansowanie w ramach Poddziałań dedykowanych ZIT AJ realizowanych w ramach  Poddziałań  3.3.3/7.1.3/10.1.3 RPO WD 2014-2020 -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pl-PL" sz="2400" u="sng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65871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2400" kern="5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2400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Ocena:</a:t>
                      </a:r>
                      <a:r>
                        <a:rPr lang="pl-PL" sz="2400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 </a:t>
                      </a:r>
                      <a:r>
                        <a:rPr lang="pl-PL" sz="2400" b="1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100</a:t>
                      </a:r>
                      <a:r>
                        <a:rPr lang="pl-PL" sz="2400" b="1" kern="5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%)</a:t>
                      </a:r>
                      <a:r>
                        <a:rPr lang="pl-PL" sz="2400" kern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400" kern="5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9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36496" cy="496855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/>
              <a:t>MINIMUM PUNKTOWE</a:t>
            </a:r>
            <a: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9218" name="Picture 2" descr="FE_PR-DS-UE_EFFR-poziom-PL-k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763" y="4763"/>
            <a:ext cx="576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700" b="1" dirty="0"/>
              <a:t>Uzyskanie przez projekt minimum punktowego </a:t>
            </a:r>
            <a:br>
              <a:rPr lang="pl-PL" sz="2700" b="1" dirty="0"/>
            </a:br>
            <a:endParaRPr lang="pl-PL" sz="27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010145"/>
              </p:ext>
            </p:extLst>
          </p:nvPr>
        </p:nvGraphicFramePr>
        <p:xfrm>
          <a:off x="251520" y="2060848"/>
          <a:ext cx="843528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Wyjaśnienia o charakterze ogólnym publikowane są na stronie </a:t>
            </a:r>
            <a:r>
              <a:rPr lang="pl-PL" sz="2800" dirty="0" smtClean="0"/>
              <a:t>internetowej:</a:t>
            </a:r>
          </a:p>
          <a:p>
            <a:pPr marL="0" indent="0" algn="ctr">
              <a:buNone/>
            </a:pPr>
            <a:r>
              <a:rPr lang="pl-PL" sz="2800" dirty="0"/>
              <a:t> </a:t>
            </a:r>
            <a:r>
              <a:rPr lang="pl-PL" sz="2800" u="sng" dirty="0" smtClean="0">
                <a:hlinkClick r:id="rId3"/>
              </a:rPr>
              <a:t>www.zitaj.jeleniagora.pl</a:t>
            </a:r>
            <a:endParaRPr lang="pl-PL" sz="2800" u="sng" dirty="0" smtClean="0"/>
          </a:p>
          <a:p>
            <a:pPr marL="0" indent="0" algn="ctr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Zapytania </a:t>
            </a:r>
            <a:r>
              <a:rPr lang="pl-PL" sz="2800" dirty="0"/>
              <a:t>w zakresie oceny zgodności projektu ze Strategią ZIT AJ można składać do ZIT AJ</a:t>
            </a:r>
            <a:r>
              <a:rPr lang="pl-PL" sz="2800" dirty="0" smtClean="0"/>
              <a:t>:</a:t>
            </a:r>
          </a:p>
          <a:p>
            <a:r>
              <a:rPr lang="pl-PL" sz="2800" dirty="0" smtClean="0"/>
              <a:t>na </a:t>
            </a:r>
            <a:r>
              <a:rPr lang="pl-PL" sz="2800" dirty="0"/>
              <a:t>adres: </a:t>
            </a:r>
            <a:r>
              <a:rPr lang="pl-PL" sz="2800" dirty="0">
                <a:hlinkClick r:id="rId4"/>
              </a:rPr>
              <a:t>zitaj@jeleniagora.pl</a:t>
            </a:r>
            <a:endParaRPr lang="pl-PL" sz="2800" dirty="0"/>
          </a:p>
          <a:p>
            <a:r>
              <a:rPr lang="pl-PL" sz="2800" dirty="0"/>
              <a:t>telefonicznie: </a:t>
            </a:r>
            <a:r>
              <a:rPr lang="pl-PL" sz="2800" dirty="0" smtClean="0"/>
              <a:t>75 </a:t>
            </a:r>
            <a:r>
              <a:rPr lang="pl-PL" sz="2800" dirty="0"/>
              <a:t>75 46 </a:t>
            </a:r>
            <a:r>
              <a:rPr lang="pl-PL" sz="2800" dirty="0" smtClean="0"/>
              <a:t>288</a:t>
            </a:r>
            <a:endParaRPr lang="pl-PL" sz="2800" dirty="0"/>
          </a:p>
          <a:p>
            <a:pPr marL="0" indent="0" algn="ctr">
              <a:buNone/>
            </a:pPr>
            <a:endParaRPr lang="pl-PL" sz="2200" dirty="0" smtClean="0"/>
          </a:p>
        </p:txBody>
      </p:sp>
    </p:spTree>
    <p:extLst>
      <p:ext uri="{BB962C8B-B14F-4D97-AF65-F5344CB8AC3E}">
        <p14:creationId xmlns:p14="http://schemas.microsoft.com/office/powerpoint/2010/main" val="40978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6348" y="2204864"/>
            <a:ext cx="8229601" cy="216024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 </a:t>
            </a:r>
          </a:p>
          <a:p>
            <a:pPr marL="0" indent="0" algn="ctr">
              <a:buNone/>
            </a:pPr>
            <a:r>
              <a:rPr lang="pl-PL" sz="6600" b="1" dirty="0" smtClean="0"/>
              <a:t>Dziękuję  za uwagę </a:t>
            </a:r>
            <a:endParaRPr lang="pl-PL" sz="6600" b="1" dirty="0"/>
          </a:p>
        </p:txBody>
      </p:sp>
      <p:pic>
        <p:nvPicPr>
          <p:cNvPr id="10242" name="Picture 2" descr="FE_PR-DS-UE_EFFR-poziom-PL-k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763" y="4763"/>
            <a:ext cx="576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1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3532"/>
            <a:ext cx="8229601" cy="1143000"/>
          </a:xfrm>
        </p:spPr>
        <p:txBody>
          <a:bodyPr>
            <a:normAutofit/>
          </a:bodyPr>
          <a:lstStyle/>
          <a:p>
            <a:r>
              <a:rPr lang="pl-PL" sz="3800" b="1" dirty="0" smtClean="0"/>
              <a:t>Członkowie ZIT AJ</a:t>
            </a:r>
            <a:endParaRPr lang="pl-PL" sz="3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162880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/>
          </a:p>
          <a:p>
            <a:pPr marL="400050" indent="-400050" algn="ctr">
              <a:buFont typeface="+mj-lt"/>
              <a:buAutoNum type="romanUcPeriod"/>
            </a:pPr>
            <a:endParaRPr lang="pl-PL" sz="2400" dirty="0"/>
          </a:p>
          <a:p>
            <a:pPr marL="400050" indent="-400050" algn="ctr">
              <a:buFont typeface="+mj-lt"/>
              <a:buAutoNum type="romanUcPeriod"/>
            </a:pPr>
            <a:endParaRPr lang="pl-PL" sz="2400" b="1" dirty="0" smtClean="0"/>
          </a:p>
          <a:p>
            <a:pPr marL="400050" indent="-400050" algn="ctr">
              <a:buFont typeface="+mj-lt"/>
              <a:buAutoNum type="romanUcPeriod"/>
            </a:pP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23301"/>
              </p:ext>
            </p:extLst>
          </p:nvPr>
        </p:nvGraphicFramePr>
        <p:xfrm>
          <a:off x="251519" y="1836532"/>
          <a:ext cx="8712969" cy="418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155"/>
                <a:gridCol w="2085155"/>
                <a:gridCol w="2085155"/>
                <a:gridCol w="2457504"/>
              </a:tblGrid>
              <a:tr h="1443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Gmina miejska</a:t>
                      </a:r>
                      <a:endParaRPr lang="pl-PL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Gmina miejsko-wiejska</a:t>
                      </a:r>
                      <a:endParaRPr lang="pl-PL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Gmina wiejska</a:t>
                      </a:r>
                      <a:endParaRPr lang="pl-PL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Miasto na prawach powiatu</a:t>
                      </a:r>
                      <a:endParaRPr lang="pl-PL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41239">
                <a:tc>
                  <a:txBody>
                    <a:bodyPr/>
                    <a:lstStyle/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Karpacz</a:t>
                      </a:r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Kowary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Piechowice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Szklarska Poręba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Wojcieszów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Złotoryja</a:t>
                      </a:r>
                      <a:endParaRPr lang="pl-PL" sz="1800" dirty="0" smtClean="0"/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Gryfów Śląski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Lubomierz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Mirsk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Wleń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Świerzawa</a:t>
                      </a:r>
                      <a:endParaRPr lang="pl-P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Janowice Wielkie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Jeżów Sudecki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Mysłakowice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Podgórzyn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Stara Kamienica</a:t>
                      </a:r>
                      <a:endParaRPr lang="pl-PL" sz="1800" dirty="0" smtClean="0"/>
                    </a:p>
                    <a:p>
                      <a:pPr algn="just"/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Pielgrzymka</a:t>
                      </a:r>
                      <a:endParaRPr lang="pl-PL" sz="1800" dirty="0" smtClean="0"/>
                    </a:p>
                    <a:p>
                      <a:pPr algn="just"/>
                      <a:endParaRPr lang="pl-PL" sz="1800" dirty="0" smtClean="0"/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Jelenia Góra</a:t>
                      </a:r>
                      <a:endParaRPr lang="pl-PL" sz="1800" dirty="0" smtClean="0"/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9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0363" y="1340768"/>
            <a:ext cx="8229601" cy="1143000"/>
          </a:xfrm>
        </p:spPr>
        <p:txBody>
          <a:bodyPr>
            <a:normAutofit/>
          </a:bodyPr>
          <a:lstStyle/>
          <a:p>
            <a:r>
              <a:rPr lang="pl-PL" sz="3800" b="1" dirty="0"/>
              <a:t>Cel strategiczny ZIT AJ </a:t>
            </a:r>
            <a:endParaRPr lang="pl-PL" sz="3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772816"/>
            <a:ext cx="8229601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pl-PL" sz="2400" dirty="0" smtClean="0"/>
          </a:p>
          <a:p>
            <a:pPr marL="0" lvl="0" indent="0" algn="just">
              <a:buNone/>
            </a:pPr>
            <a:endParaRPr lang="pl-PL" sz="2400" dirty="0" smtClean="0"/>
          </a:p>
          <a:p>
            <a:pPr marL="0" lvl="0" indent="0" algn="ctr">
              <a:buNone/>
            </a:pPr>
            <a:r>
              <a:rPr lang="pl-PL" sz="2400" b="1" i="1" dirty="0"/>
              <a:t>„Integracja obszaru AJ w spójny organizm wzmacniający swoją konkurencyjność poprzez rozwój dostępności komunikacyjnej i innowacyjnej przedsiębiorczości oraz potencjału turystycznego, przyrodniczego i kulturowego, dla poprawy jakości życia mieszkańców”</a:t>
            </a:r>
            <a:endParaRPr lang="pl-PL" sz="2400" dirty="0"/>
          </a:p>
          <a:p>
            <a:pPr marL="0" lvl="0" indent="0" algn="just">
              <a:buNone/>
            </a:pPr>
            <a:endParaRPr lang="pl-PL" sz="2400" dirty="0" smtClean="0"/>
          </a:p>
          <a:p>
            <a:pPr marL="0" lvl="0" indent="0" algn="just">
              <a:buNone/>
            </a:pPr>
            <a:endParaRPr lang="pl-PL" sz="2400" dirty="0"/>
          </a:p>
          <a:p>
            <a:pPr marL="0" lvl="0" indent="0" algn="just">
              <a:buNone/>
            </a:pPr>
            <a:endParaRPr lang="pl-PL" sz="2400" dirty="0" smtClean="0"/>
          </a:p>
          <a:p>
            <a:pPr lvl="0"/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3532"/>
            <a:ext cx="8229601" cy="1007276"/>
          </a:xfrm>
        </p:spPr>
        <p:txBody>
          <a:bodyPr>
            <a:normAutofit/>
          </a:bodyPr>
          <a:lstStyle/>
          <a:p>
            <a:r>
              <a:rPr lang="pl-PL" sz="3800" b="1" dirty="0"/>
              <a:t>Cele szczegółowe ZIT AJ</a:t>
            </a:r>
            <a:endParaRPr lang="pl-PL" sz="3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51520" y="1164648"/>
            <a:ext cx="7416824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/>
          </a:p>
          <a:p>
            <a:pPr marL="400050" indent="-400050">
              <a:buFont typeface="+mj-lt"/>
              <a:buAutoNum type="romanUcPeriod"/>
            </a:pPr>
            <a:r>
              <a:rPr lang="pl-PL" sz="2400" b="1" dirty="0" smtClean="0"/>
              <a:t>Stworzenie dogodnych warunków dla inwestycji generujących nowe miejsca pracy w AJ</a:t>
            </a:r>
          </a:p>
          <a:p>
            <a:pPr marL="400050" indent="-400050">
              <a:buFont typeface="+mj-lt"/>
              <a:buAutoNum type="romanUcPeriod"/>
            </a:pPr>
            <a:endParaRPr lang="pl-PL" sz="2400" b="1" dirty="0" smtClean="0"/>
          </a:p>
          <a:p>
            <a:pPr marL="400050" indent="-400050">
              <a:buFont typeface="+mj-lt"/>
              <a:buAutoNum type="romanUcPeriod"/>
            </a:pPr>
            <a:r>
              <a:rPr lang="pl-PL" sz="2400" b="1" dirty="0" smtClean="0"/>
              <a:t>Dogodna </a:t>
            </a:r>
            <a:r>
              <a:rPr lang="pl-PL" sz="2400" b="1" dirty="0"/>
              <a:t>dostępność komunikacyjna i infrastrukturalna </a:t>
            </a:r>
            <a:r>
              <a:rPr lang="pl-PL" sz="2400" b="1" dirty="0" smtClean="0"/>
              <a:t>AJ</a:t>
            </a:r>
          </a:p>
          <a:p>
            <a:pPr marL="400050" indent="-400050">
              <a:buFont typeface="+mj-lt"/>
              <a:buAutoNum type="romanUcPeriod"/>
            </a:pPr>
            <a:endParaRPr lang="pl-PL" sz="2400" b="1" dirty="0" smtClean="0"/>
          </a:p>
          <a:p>
            <a:pPr marL="400050" indent="-400050">
              <a:buFont typeface="+mj-lt"/>
              <a:buAutoNum type="romanUcPeriod"/>
            </a:pPr>
            <a:r>
              <a:rPr lang="pl-PL" sz="2400" b="1" dirty="0"/>
              <a:t>Atrakcyjna dla mieszkańców i przedsiębiorstw przestrzeń </a:t>
            </a:r>
            <a:r>
              <a:rPr lang="pl-PL" sz="2400" b="1" dirty="0" smtClean="0"/>
              <a:t>AJ</a:t>
            </a:r>
          </a:p>
          <a:p>
            <a:pPr marL="400050" indent="-400050">
              <a:buFont typeface="+mj-lt"/>
              <a:buAutoNum type="romanUcPeriod"/>
            </a:pPr>
            <a:endParaRPr lang="pl-PL" sz="2400" b="1" dirty="0" smtClean="0"/>
          </a:p>
          <a:p>
            <a:pPr marL="400050" indent="-400050">
              <a:buFont typeface="+mj-lt"/>
              <a:buAutoNum type="romanUcPeriod"/>
            </a:pPr>
            <a:r>
              <a:rPr lang="pl-PL" sz="2400" b="1" u="sng" dirty="0" smtClean="0"/>
              <a:t>Aktywni </a:t>
            </a:r>
            <a:r>
              <a:rPr lang="pl-PL" sz="2400" b="1" u="sng" dirty="0"/>
              <a:t>zawodowo i społecznie mieszkańcy </a:t>
            </a:r>
            <a:r>
              <a:rPr lang="pl-PL" sz="2400" b="1" u="sng" dirty="0" smtClean="0"/>
              <a:t>AJ </a:t>
            </a:r>
            <a:r>
              <a:rPr lang="pl-PL" sz="2400" u="sng" dirty="0" smtClean="0"/>
              <a:t>(</a:t>
            </a:r>
            <a:r>
              <a:rPr lang="pl-PL" sz="2400" u="sng" dirty="0"/>
              <a:t>Priorytet </a:t>
            </a:r>
            <a:r>
              <a:rPr lang="pl-PL" sz="2400" u="sng" dirty="0" smtClean="0"/>
              <a:t>4: Aktywna społeczność AJ, </a:t>
            </a:r>
            <a:r>
              <a:rPr lang="pl-PL" sz="2400" u="sng" dirty="0"/>
              <a:t>Działanie </a:t>
            </a:r>
            <a:r>
              <a:rPr lang="pl-PL" sz="2400" u="sng" dirty="0" smtClean="0"/>
              <a:t>4.2- Pobudzanie aktywności i kreatywności społecznej na rzecz AJ)</a:t>
            </a:r>
            <a:endParaRPr lang="pl-PL" sz="2400" u="sng" dirty="0"/>
          </a:p>
          <a:p>
            <a:pPr marL="400050" indent="-400050">
              <a:buFont typeface="+mj-lt"/>
              <a:buAutoNum type="romanUcPeriod"/>
            </a:pPr>
            <a:endParaRPr lang="pl-PL" sz="2400" dirty="0"/>
          </a:p>
          <a:p>
            <a:endParaRPr lang="pl-PL" sz="2400" b="1" u="sng" dirty="0" smtClean="0"/>
          </a:p>
          <a:p>
            <a:endParaRPr lang="pl-PL" sz="2000" dirty="0" smtClean="0"/>
          </a:p>
          <a:p>
            <a:r>
              <a:rPr lang="pl-PL" sz="2000" dirty="0" smtClean="0"/>
              <a:t>	</a:t>
            </a:r>
            <a:endParaRPr lang="pl-PL" sz="2400" b="1" dirty="0" smtClean="0"/>
          </a:p>
          <a:p>
            <a:pPr marL="400050" indent="-400050" algn="ctr">
              <a:buFont typeface="+mj-lt"/>
              <a:buAutoNum type="romanUcPeriod"/>
            </a:pPr>
            <a:endParaRPr lang="pl-PL" sz="2400" b="1" dirty="0" smtClean="0"/>
          </a:p>
          <a:p>
            <a:pPr marL="400050" indent="-400050" algn="ctr">
              <a:buFont typeface="+mj-lt"/>
              <a:buAutoNum type="romanUcPeriod"/>
            </a:pPr>
            <a:endParaRPr lang="pl-PL" sz="2400" dirty="0"/>
          </a:p>
          <a:p>
            <a:pPr marL="400050" indent="-400050" algn="ctr">
              <a:buFont typeface="+mj-lt"/>
              <a:buAutoNum type="romanUcPeriod"/>
            </a:pPr>
            <a:endParaRPr lang="pl-PL" sz="2400" b="1" dirty="0" smtClean="0"/>
          </a:p>
          <a:p>
            <a:pPr marL="400050" indent="-400050" algn="ctr">
              <a:buFont typeface="+mj-lt"/>
              <a:buAutoNum type="romanU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710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36496" cy="4968552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>Kryteria </a:t>
            </a:r>
            <a:r>
              <a:rPr lang="pl-PL" sz="5400" b="1" dirty="0"/>
              <a:t>oceny 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>strategicznej </a:t>
            </a:r>
            <a:r>
              <a:rPr lang="pl-PL" sz="5400" b="1" dirty="0"/>
              <a:t>ZIT </a:t>
            </a:r>
            <a:r>
              <a:rPr lang="pl-PL" sz="5400" b="1" dirty="0" smtClean="0"/>
              <a:t>AJ</a:t>
            </a:r>
            <a:br>
              <a:rPr lang="pl-PL" sz="5400" b="1" dirty="0" smtClean="0"/>
            </a:br>
            <a:r>
              <a:rPr lang="pl-PL" sz="3600" b="1" dirty="0"/>
              <a:t>Nabór </a:t>
            </a:r>
            <a:r>
              <a:rPr lang="pl-PL" sz="3600" b="1" dirty="0" smtClean="0"/>
              <a:t>10.1.3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 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3600" u="sng" dirty="0" smtClean="0"/>
              <a:t>Liczba możliwych do zdobycia punktów będzie stanowić </a:t>
            </a:r>
            <a:r>
              <a:rPr lang="pl-PL" sz="3600" b="1" u="sng" dirty="0" smtClean="0"/>
              <a:t>50 %</a:t>
            </a:r>
            <a:r>
              <a:rPr lang="pl-PL" sz="3600" u="sng" dirty="0" smtClean="0"/>
              <a:t> wszystkich możliwych  do zdobycia punktów (50 pkt.)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471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36496" cy="4968552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>Kryterium nr 1</a:t>
            </a:r>
            <a:br>
              <a:rPr lang="pl-PL" sz="5400" b="1" dirty="0" smtClean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b="1" dirty="0"/>
              <a:t>Zgodność projektu ze Strategią ZIT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6146" name="Picture 2" descr="FE_PR-DS-UE_EFFR-poziom-PL-k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763" y="4763"/>
            <a:ext cx="576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7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363273" cy="1224136"/>
          </a:xfrm>
        </p:spPr>
        <p:txBody>
          <a:bodyPr>
            <a:noAutofit/>
          </a:bodyPr>
          <a:lstStyle/>
          <a:p>
            <a:r>
              <a:rPr lang="pl-PL" sz="2800" b="1" dirty="0"/>
              <a:t>KRYTERIUM NR 1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3200" b="1" dirty="0" smtClean="0"/>
              <a:t>Zgodność projektu ze Strategią ZIT AJ 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87390"/>
              </p:ext>
            </p:extLst>
          </p:nvPr>
        </p:nvGraphicFramePr>
        <p:xfrm>
          <a:off x="0" y="2060848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4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36496" cy="4968552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>Kryterium nr 2</a:t>
            </a:r>
            <a:br>
              <a:rPr lang="pl-PL" sz="5400" b="1" dirty="0" smtClean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b="1" dirty="0"/>
              <a:t>Wpływ realizacji projektu na realizację wartości docelowej wskaźników monitoringu </a:t>
            </a:r>
            <a:r>
              <a:rPr lang="pl-PL" b="1" dirty="0" smtClean="0"/>
              <a:t>realizacji </a:t>
            </a:r>
            <a:br>
              <a:rPr lang="pl-PL" b="1" dirty="0" smtClean="0"/>
            </a:br>
            <a:r>
              <a:rPr lang="pl-PL" b="1" dirty="0" smtClean="0"/>
              <a:t>celów </a:t>
            </a:r>
            <a:r>
              <a:rPr lang="pl-PL" b="1" dirty="0"/>
              <a:t>Strategii ZIT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5122" name="Picture 2" descr="FE_PR-DS-UE_EFFR-poziom-PL-k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4763" y="4763"/>
            <a:ext cx="576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6058</TotalTime>
  <Words>929</Words>
  <Application>Microsoft Office PowerPoint</Application>
  <PresentationFormat>Pokaz na ekranie (4:3)</PresentationFormat>
  <Paragraphs>235</Paragraphs>
  <Slides>29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Calibri</vt:lpstr>
      <vt:lpstr>DejaVu Sans</vt:lpstr>
      <vt:lpstr>Times New Roman</vt:lpstr>
      <vt:lpstr>Verdana</vt:lpstr>
      <vt:lpstr>Motyw pakietu Office</vt:lpstr>
      <vt:lpstr>2_Motyw pakietu Office</vt:lpstr>
      <vt:lpstr>Prezentacja programu PowerPoint</vt:lpstr>
      <vt:lpstr>   Obszar realizacji ZIT AJ Obszarem realizacji ZIT AJ jest obszar jednostek samorządu terytorialnego,  które przystąpiły do Porozumienia w celu wspólnej realizacji ZIT.   </vt:lpstr>
      <vt:lpstr>Członkowie ZIT AJ</vt:lpstr>
      <vt:lpstr>Cel strategiczny ZIT AJ </vt:lpstr>
      <vt:lpstr>Cele szczegółowe ZIT AJ</vt:lpstr>
      <vt:lpstr> Kryteria oceny  strategicznej ZIT AJ Nabór 10.1.3   Liczba możliwych do zdobycia punktów będzie stanowić 50 % wszystkich możliwych  do zdobycia punktów (50 pkt.)   </vt:lpstr>
      <vt:lpstr> Kryterium nr 1  Zgodność projektu ze Strategią ZIT   </vt:lpstr>
      <vt:lpstr>KRYTERIUM NR 1 Zgodność projektu ze Strategią ZIT AJ  </vt:lpstr>
      <vt:lpstr> Kryterium nr 2  Wpływ realizacji projektu na realizację wartości docelowej wskaźników monitoringu realizacji  celów Strategii ZIT   </vt:lpstr>
      <vt:lpstr>         KRYTERIUM NR 2 Wpływ realizacji projektu na realizację wartości docelowej wskaźników monitoringu  realizacji celów Strategii ZIT   </vt:lpstr>
      <vt:lpstr>Prezentacja programu PowerPoint</vt:lpstr>
      <vt:lpstr> Kryterium nr 3  Wpływ projektu na wypełnianie luki w dostępie do edukacji przedszkolnej    </vt:lpstr>
      <vt:lpstr>         KRYTERIUM NR 3  Wpływ projektu na wypełnianie luki w dostępie do edukacji przedszkolnej   </vt:lpstr>
      <vt:lpstr>Prezentacja programu PowerPoint</vt:lpstr>
      <vt:lpstr> Kryterium nr 4  Wpływ projektu na rozszerzenie oferty ośrodka wychowania przedszkolnego o dodatkowe zajęcia zwiększające szanse edukacyjne dzieci, w szczególności dzieci o specjalnych potrzebach edukacyjnych     </vt:lpstr>
      <vt:lpstr>         KRYTERIUM NR 4  Wpływ projektu na rozszerzenie oferty ośrodka wychowania przedszkolnego o dodatkowe zajęcia zwiększające szanse edukacyjne dzieci, w szczególności dzieci o specjalnych potrzebach edukacyjnych   </vt:lpstr>
      <vt:lpstr>Prezentacja programu PowerPoint</vt:lpstr>
      <vt:lpstr>   Kryterium nr 5  Kompleksowość działań      </vt:lpstr>
      <vt:lpstr>         KRYTERIUM NR 5  Kompleksowość działań    </vt:lpstr>
      <vt:lpstr>Prezentacja programu PowerPoint</vt:lpstr>
      <vt:lpstr> Kryterium nr 6  Realizacja projektu na obszarach wiejskich     </vt:lpstr>
      <vt:lpstr>         KRYTERIUM NR 6  Realizacja projektu na obszarach wiejskich   </vt:lpstr>
      <vt:lpstr>Prezentacja programu PowerPoint</vt:lpstr>
      <vt:lpstr>         KRYTERIUM NR 7  Komplementarność   </vt:lpstr>
      <vt:lpstr>Prezentacja programu PowerPoint</vt:lpstr>
      <vt:lpstr>   MINIMUM PUNKTOWE     </vt:lpstr>
      <vt:lpstr>      Uzyskanie przez projekt minimum punktowego  </vt:lpstr>
      <vt:lpstr>Prezentacja programu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Izabela Stywryszko</cp:lastModifiedBy>
  <cp:revision>377</cp:revision>
  <cp:lastPrinted>2018-08-28T07:25:40Z</cp:lastPrinted>
  <dcterms:created xsi:type="dcterms:W3CDTF">2015-04-22T07:48:15Z</dcterms:created>
  <dcterms:modified xsi:type="dcterms:W3CDTF">2019-09-10T06:49:12Z</dcterms:modified>
</cp:coreProperties>
</file>