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720" r:id="rId3"/>
    <p:sldMasterId id="2147483732" r:id="rId4"/>
    <p:sldMasterId id="2147483744" r:id="rId5"/>
    <p:sldMasterId id="2147483756" r:id="rId6"/>
    <p:sldMasterId id="2147483780" r:id="rId7"/>
    <p:sldMasterId id="2147483792" r:id="rId8"/>
    <p:sldMasterId id="2147483924" r:id="rId9"/>
  </p:sldMasterIdLst>
  <p:notesMasterIdLst>
    <p:notesMasterId r:id="rId38"/>
  </p:notesMasterIdLst>
  <p:sldIdLst>
    <p:sldId id="256" r:id="rId10"/>
    <p:sldId id="284" r:id="rId11"/>
    <p:sldId id="295" r:id="rId12"/>
    <p:sldId id="310" r:id="rId13"/>
    <p:sldId id="393" r:id="rId14"/>
    <p:sldId id="302" r:id="rId15"/>
    <p:sldId id="394" r:id="rId16"/>
    <p:sldId id="303" r:id="rId17"/>
    <p:sldId id="308" r:id="rId18"/>
    <p:sldId id="397" r:id="rId19"/>
    <p:sldId id="399" r:id="rId20"/>
    <p:sldId id="401" r:id="rId21"/>
    <p:sldId id="398" r:id="rId22"/>
    <p:sldId id="400" r:id="rId23"/>
    <p:sldId id="411" r:id="rId24"/>
    <p:sldId id="410" r:id="rId25"/>
    <p:sldId id="409" r:id="rId26"/>
    <p:sldId id="324" r:id="rId27"/>
    <p:sldId id="326" r:id="rId28"/>
    <p:sldId id="396" r:id="rId29"/>
    <p:sldId id="328" r:id="rId30"/>
    <p:sldId id="330" r:id="rId31"/>
    <p:sldId id="395" r:id="rId32"/>
    <p:sldId id="334" r:id="rId33"/>
    <p:sldId id="403" r:id="rId34"/>
    <p:sldId id="405" r:id="rId35"/>
    <p:sldId id="336" r:id="rId36"/>
    <p:sldId id="390" r:id="rId3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87" d="100"/>
          <a:sy n="87" d="100"/>
        </p:scale>
        <p:origin x="1500" y="90"/>
      </p:cViewPr>
      <p:guideLst>
        <p:guide orient="horz" pos="2160"/>
        <p:guide pos="2880"/>
      </p:guideLst>
    </p:cSldViewPr>
  </p:slideViewPr>
  <p:outlineViewPr>
    <p:cViewPr>
      <p:scale>
        <a:sx n="33" d="100"/>
        <a:sy n="33" d="100"/>
      </p:scale>
      <p:origin x="0" y="71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A3DA6B-AE93-4E87-8901-43B06ED00952}"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pl-PL"/>
        </a:p>
      </dgm:t>
    </dgm:pt>
    <dgm:pt modelId="{F8AB5C76-348B-42B4-8730-CE694CDDF268}">
      <dgm:prSet phldrT="[Tekst]" custT="1"/>
      <dgm:spPr>
        <a:solidFill>
          <a:schemeClr val="tx2">
            <a:lumMod val="50000"/>
          </a:schemeClr>
        </a:solidFill>
      </dgm:spPr>
      <dgm:t>
        <a:bodyPr/>
        <a:lstStyle/>
        <a:p>
          <a:r>
            <a:rPr lang="pl-PL" sz="2400" b="1" dirty="0" smtClean="0"/>
            <a:t>Definicja kryterium </a:t>
          </a:r>
          <a:endParaRPr lang="pl-PL" sz="2400" dirty="0"/>
        </a:p>
      </dgm:t>
    </dgm:pt>
    <dgm:pt modelId="{791C5C35-0D3C-4AAF-8421-B6EF2DD6F676}" type="parTrans" cxnId="{B9FC6827-4FE1-42DA-B927-9179D17052B0}">
      <dgm:prSet/>
      <dgm:spPr/>
      <dgm:t>
        <a:bodyPr/>
        <a:lstStyle/>
        <a:p>
          <a:endParaRPr lang="pl-PL"/>
        </a:p>
      </dgm:t>
    </dgm:pt>
    <dgm:pt modelId="{84043933-3B44-4F51-A435-1D25E09F5296}" type="sibTrans" cxnId="{B9FC6827-4FE1-42DA-B927-9179D17052B0}">
      <dgm:prSet/>
      <dgm:spPr/>
      <dgm:t>
        <a:bodyPr/>
        <a:lstStyle/>
        <a:p>
          <a:endParaRPr lang="pl-PL"/>
        </a:p>
      </dgm:t>
    </dgm:pt>
    <dgm:pt modelId="{BD3EB08D-0732-46F3-A77A-C4A7271ED307}">
      <dgm:prSet phldrT="[Tekst]" custT="1"/>
      <dgm:spPr/>
      <dgm:t>
        <a:bodyPr/>
        <a:lstStyle/>
        <a:p>
          <a:r>
            <a:rPr lang="pl-PL" sz="2400" dirty="0" smtClean="0"/>
            <a:t>Weryfikacja czy projekt wpisuje się w Strategię ZIT AJ</a:t>
          </a:r>
          <a:endParaRPr lang="pl-PL" sz="2400" dirty="0"/>
        </a:p>
      </dgm:t>
    </dgm:pt>
    <dgm:pt modelId="{2CEA6A1A-509D-4827-B8F9-4DC24C60FCFD}" type="parTrans" cxnId="{A2D25E14-0D1F-4292-9C28-8B72737A1EE0}">
      <dgm:prSet/>
      <dgm:spPr/>
      <dgm:t>
        <a:bodyPr/>
        <a:lstStyle/>
        <a:p>
          <a:endParaRPr lang="pl-PL"/>
        </a:p>
      </dgm:t>
    </dgm:pt>
    <dgm:pt modelId="{2A053158-DAC8-4375-A0E4-DCF07A2B040F}" type="sibTrans" cxnId="{A2D25E14-0D1F-4292-9C28-8B72737A1EE0}">
      <dgm:prSet/>
      <dgm:spPr/>
      <dgm:t>
        <a:bodyPr/>
        <a:lstStyle/>
        <a:p>
          <a:endParaRPr lang="pl-PL"/>
        </a:p>
      </dgm:t>
    </dgm:pt>
    <dgm:pt modelId="{AAFEC11C-E406-4E42-BDD1-EF2AD40FEBCA}">
      <dgm:prSet phldrT="[Tekst]" custT="1"/>
      <dgm:spPr>
        <a:solidFill>
          <a:schemeClr val="tx2">
            <a:lumMod val="50000"/>
          </a:schemeClr>
        </a:solidFill>
      </dgm:spPr>
      <dgm:t>
        <a:bodyPr/>
        <a:lstStyle/>
        <a:p>
          <a:r>
            <a:rPr lang="pl-PL" sz="2400" b="1" dirty="0" smtClean="0"/>
            <a:t>Opis znaczenia kryterium </a:t>
          </a:r>
          <a:endParaRPr lang="pl-PL" sz="2400" dirty="0"/>
        </a:p>
      </dgm:t>
    </dgm:pt>
    <dgm:pt modelId="{D4228A07-34F0-4F30-9008-971E0AC48A48}" type="parTrans" cxnId="{B1764518-C692-4653-9441-7C5B5994F13E}">
      <dgm:prSet/>
      <dgm:spPr/>
      <dgm:t>
        <a:bodyPr/>
        <a:lstStyle/>
        <a:p>
          <a:endParaRPr lang="pl-PL"/>
        </a:p>
      </dgm:t>
    </dgm:pt>
    <dgm:pt modelId="{1CF66E0A-DA65-42FA-A56A-BCF989D4E02E}" type="sibTrans" cxnId="{B1764518-C692-4653-9441-7C5B5994F13E}">
      <dgm:prSet/>
      <dgm:spPr/>
      <dgm:t>
        <a:bodyPr/>
        <a:lstStyle/>
        <a:p>
          <a:endParaRPr lang="pl-PL"/>
        </a:p>
      </dgm:t>
    </dgm:pt>
    <dgm:pt modelId="{A2B747B9-A483-4BEC-9310-2C02BFCC1BEF}">
      <dgm:prSet phldrT="[Tekst]" custT="1"/>
      <dgm:spPr/>
      <dgm:t>
        <a:bodyPr/>
        <a:lstStyle/>
        <a:p>
          <a:r>
            <a:rPr lang="pl-PL" sz="2400" dirty="0" smtClean="0"/>
            <a:t>TAK/NIE</a:t>
          </a:r>
          <a:endParaRPr lang="pl-PL" sz="2400" dirty="0"/>
        </a:p>
      </dgm:t>
    </dgm:pt>
    <dgm:pt modelId="{6C9FD745-810A-4D08-9D0B-6A915E296345}" type="parTrans" cxnId="{0B35FD82-964C-4706-BADA-1FB88B0384A0}">
      <dgm:prSet/>
      <dgm:spPr/>
      <dgm:t>
        <a:bodyPr/>
        <a:lstStyle/>
        <a:p>
          <a:endParaRPr lang="pl-PL"/>
        </a:p>
      </dgm:t>
    </dgm:pt>
    <dgm:pt modelId="{6E6B6FC9-D852-49BE-BE4B-FBC975B8D31F}" type="sibTrans" cxnId="{0B35FD82-964C-4706-BADA-1FB88B0384A0}">
      <dgm:prSet/>
      <dgm:spPr/>
      <dgm:t>
        <a:bodyPr/>
        <a:lstStyle/>
        <a:p>
          <a:endParaRPr lang="pl-PL"/>
        </a:p>
      </dgm:t>
    </dgm:pt>
    <dgm:pt modelId="{603E93DE-2745-46DB-8A27-E31D8DB6DDDA}">
      <dgm:prSet phldrT="[Tekst]" custT="1"/>
      <dgm:spPr/>
      <dgm:t>
        <a:bodyPr/>
        <a:lstStyle/>
        <a:p>
          <a:r>
            <a:rPr lang="pl-PL" sz="2400" dirty="0" smtClean="0"/>
            <a:t>Kryterium obligatoryjne (kluczowe) – niespełnienie oznacza odrzucenie wniosku</a:t>
          </a:r>
          <a:endParaRPr lang="pl-PL" sz="2400" dirty="0"/>
        </a:p>
      </dgm:t>
    </dgm:pt>
    <dgm:pt modelId="{6239B4A7-E967-4906-996C-94D93F0D124B}" type="sibTrans" cxnId="{A8219C23-866F-4F10-B599-1D9341D49676}">
      <dgm:prSet/>
      <dgm:spPr/>
      <dgm:t>
        <a:bodyPr/>
        <a:lstStyle/>
        <a:p>
          <a:endParaRPr lang="pl-PL"/>
        </a:p>
      </dgm:t>
    </dgm:pt>
    <dgm:pt modelId="{31F3CEB1-C2F2-4EF7-A589-CC820D507693}" type="parTrans" cxnId="{A8219C23-866F-4F10-B599-1D9341D49676}">
      <dgm:prSet/>
      <dgm:spPr/>
      <dgm:t>
        <a:bodyPr/>
        <a:lstStyle/>
        <a:p>
          <a:endParaRPr lang="pl-PL"/>
        </a:p>
      </dgm:t>
    </dgm:pt>
    <dgm:pt modelId="{65931F63-3714-402F-9550-C832CBE858AD}" type="pres">
      <dgm:prSet presAssocID="{E9A3DA6B-AE93-4E87-8901-43B06ED00952}" presName="linear" presStyleCnt="0">
        <dgm:presLayoutVars>
          <dgm:dir/>
          <dgm:animLvl val="lvl"/>
          <dgm:resizeHandles val="exact"/>
        </dgm:presLayoutVars>
      </dgm:prSet>
      <dgm:spPr/>
      <dgm:t>
        <a:bodyPr/>
        <a:lstStyle/>
        <a:p>
          <a:endParaRPr lang="pl-PL"/>
        </a:p>
      </dgm:t>
    </dgm:pt>
    <dgm:pt modelId="{0F4F4EDA-1EDE-41D6-A3F7-3C3CC546AA23}" type="pres">
      <dgm:prSet presAssocID="{F8AB5C76-348B-42B4-8730-CE694CDDF268}" presName="parentLin" presStyleCnt="0"/>
      <dgm:spPr/>
      <dgm:t>
        <a:bodyPr/>
        <a:lstStyle/>
        <a:p>
          <a:endParaRPr lang="pl-PL"/>
        </a:p>
      </dgm:t>
    </dgm:pt>
    <dgm:pt modelId="{288D8EB7-F760-40BF-A809-F09248515887}" type="pres">
      <dgm:prSet presAssocID="{F8AB5C76-348B-42B4-8730-CE694CDDF268}" presName="parentLeftMargin" presStyleLbl="node1" presStyleIdx="0" presStyleCnt="2"/>
      <dgm:spPr/>
      <dgm:t>
        <a:bodyPr/>
        <a:lstStyle/>
        <a:p>
          <a:endParaRPr lang="pl-PL"/>
        </a:p>
      </dgm:t>
    </dgm:pt>
    <dgm:pt modelId="{68456774-487D-4596-B5AA-E3E5F65F425D}" type="pres">
      <dgm:prSet presAssocID="{F8AB5C76-348B-42B4-8730-CE694CDDF268}" presName="parentText" presStyleLbl="node1" presStyleIdx="0" presStyleCnt="2" custScaleY="64559" custLinFactNeighborX="-6256" custLinFactNeighborY="3273">
        <dgm:presLayoutVars>
          <dgm:chMax val="0"/>
          <dgm:bulletEnabled val="1"/>
        </dgm:presLayoutVars>
      </dgm:prSet>
      <dgm:spPr/>
      <dgm:t>
        <a:bodyPr/>
        <a:lstStyle/>
        <a:p>
          <a:endParaRPr lang="pl-PL"/>
        </a:p>
      </dgm:t>
    </dgm:pt>
    <dgm:pt modelId="{D5F6262D-5012-431B-9581-B2BD4C11DAC6}" type="pres">
      <dgm:prSet presAssocID="{F8AB5C76-348B-42B4-8730-CE694CDDF268}" presName="negativeSpace" presStyleCnt="0"/>
      <dgm:spPr/>
      <dgm:t>
        <a:bodyPr/>
        <a:lstStyle/>
        <a:p>
          <a:endParaRPr lang="pl-PL"/>
        </a:p>
      </dgm:t>
    </dgm:pt>
    <dgm:pt modelId="{AC5409EB-2CCF-42F2-9A8F-446629E52C7C}" type="pres">
      <dgm:prSet presAssocID="{F8AB5C76-348B-42B4-8730-CE694CDDF268}" presName="childText" presStyleLbl="conFgAcc1" presStyleIdx="0" presStyleCnt="2">
        <dgm:presLayoutVars>
          <dgm:bulletEnabled val="1"/>
        </dgm:presLayoutVars>
      </dgm:prSet>
      <dgm:spPr/>
      <dgm:t>
        <a:bodyPr/>
        <a:lstStyle/>
        <a:p>
          <a:endParaRPr lang="pl-PL"/>
        </a:p>
      </dgm:t>
    </dgm:pt>
    <dgm:pt modelId="{44E3C98F-3D63-4CB3-A59C-C275EA1AE7F5}" type="pres">
      <dgm:prSet presAssocID="{84043933-3B44-4F51-A435-1D25E09F5296}" presName="spaceBetweenRectangles" presStyleCnt="0"/>
      <dgm:spPr/>
      <dgm:t>
        <a:bodyPr/>
        <a:lstStyle/>
        <a:p>
          <a:endParaRPr lang="pl-PL"/>
        </a:p>
      </dgm:t>
    </dgm:pt>
    <dgm:pt modelId="{FB515A05-D941-4A44-B5D9-8DE70EC2C0F8}" type="pres">
      <dgm:prSet presAssocID="{AAFEC11C-E406-4E42-BDD1-EF2AD40FEBCA}" presName="parentLin" presStyleCnt="0"/>
      <dgm:spPr/>
      <dgm:t>
        <a:bodyPr/>
        <a:lstStyle/>
        <a:p>
          <a:endParaRPr lang="pl-PL"/>
        </a:p>
      </dgm:t>
    </dgm:pt>
    <dgm:pt modelId="{9BB67EF6-629F-4E83-BE1C-0AF596674052}" type="pres">
      <dgm:prSet presAssocID="{AAFEC11C-E406-4E42-BDD1-EF2AD40FEBCA}" presName="parentLeftMargin" presStyleLbl="node1" presStyleIdx="0" presStyleCnt="2"/>
      <dgm:spPr/>
      <dgm:t>
        <a:bodyPr/>
        <a:lstStyle/>
        <a:p>
          <a:endParaRPr lang="pl-PL"/>
        </a:p>
      </dgm:t>
    </dgm:pt>
    <dgm:pt modelId="{653E8C6F-9477-4E4A-B3C1-C0CA6ED51ACB}" type="pres">
      <dgm:prSet presAssocID="{AAFEC11C-E406-4E42-BDD1-EF2AD40FEBCA}" presName="parentText" presStyleLbl="node1" presStyleIdx="1" presStyleCnt="2" custScaleY="61991" custLinFactNeighborX="-6256" custLinFactNeighborY="11213">
        <dgm:presLayoutVars>
          <dgm:chMax val="0"/>
          <dgm:bulletEnabled val="1"/>
        </dgm:presLayoutVars>
      </dgm:prSet>
      <dgm:spPr/>
      <dgm:t>
        <a:bodyPr/>
        <a:lstStyle/>
        <a:p>
          <a:endParaRPr lang="pl-PL"/>
        </a:p>
      </dgm:t>
    </dgm:pt>
    <dgm:pt modelId="{9D1F677A-0BFB-405B-84F9-BE99478C9C1E}" type="pres">
      <dgm:prSet presAssocID="{AAFEC11C-E406-4E42-BDD1-EF2AD40FEBCA}" presName="negativeSpace" presStyleCnt="0"/>
      <dgm:spPr/>
      <dgm:t>
        <a:bodyPr/>
        <a:lstStyle/>
        <a:p>
          <a:endParaRPr lang="pl-PL"/>
        </a:p>
      </dgm:t>
    </dgm:pt>
    <dgm:pt modelId="{0532035D-FDC7-44C7-9CC8-609CC32D390E}" type="pres">
      <dgm:prSet presAssocID="{AAFEC11C-E406-4E42-BDD1-EF2AD40FEBCA}" presName="childText" presStyleLbl="conFgAcc1" presStyleIdx="1" presStyleCnt="2">
        <dgm:presLayoutVars>
          <dgm:bulletEnabled val="1"/>
        </dgm:presLayoutVars>
      </dgm:prSet>
      <dgm:spPr/>
      <dgm:t>
        <a:bodyPr/>
        <a:lstStyle/>
        <a:p>
          <a:endParaRPr lang="pl-PL"/>
        </a:p>
      </dgm:t>
    </dgm:pt>
  </dgm:ptLst>
  <dgm:cxnLst>
    <dgm:cxn modelId="{B9FC6827-4FE1-42DA-B927-9179D17052B0}" srcId="{E9A3DA6B-AE93-4E87-8901-43B06ED00952}" destId="{F8AB5C76-348B-42B4-8730-CE694CDDF268}" srcOrd="0" destOrd="0" parTransId="{791C5C35-0D3C-4AAF-8421-B6EF2DD6F676}" sibTransId="{84043933-3B44-4F51-A435-1D25E09F5296}"/>
    <dgm:cxn modelId="{C068E522-F68F-49E5-A6F8-0511E7EF81A7}" type="presOf" srcId="{F8AB5C76-348B-42B4-8730-CE694CDDF268}" destId="{288D8EB7-F760-40BF-A809-F09248515887}" srcOrd="0" destOrd="0" presId="urn:microsoft.com/office/officeart/2005/8/layout/list1"/>
    <dgm:cxn modelId="{0B35FD82-964C-4706-BADA-1FB88B0384A0}" srcId="{AAFEC11C-E406-4E42-BDD1-EF2AD40FEBCA}" destId="{A2B747B9-A483-4BEC-9310-2C02BFCC1BEF}" srcOrd="0" destOrd="0" parTransId="{6C9FD745-810A-4D08-9D0B-6A915E296345}" sibTransId="{6E6B6FC9-D852-49BE-BE4B-FBC975B8D31F}"/>
    <dgm:cxn modelId="{A8219C23-866F-4F10-B599-1D9341D49676}" srcId="{AAFEC11C-E406-4E42-BDD1-EF2AD40FEBCA}" destId="{603E93DE-2745-46DB-8A27-E31D8DB6DDDA}" srcOrd="1" destOrd="0" parTransId="{31F3CEB1-C2F2-4EF7-A589-CC820D507693}" sibTransId="{6239B4A7-E967-4906-996C-94D93F0D124B}"/>
    <dgm:cxn modelId="{CC080376-0FD2-4256-A9DC-280D76310BD6}" type="presOf" srcId="{A2B747B9-A483-4BEC-9310-2C02BFCC1BEF}" destId="{0532035D-FDC7-44C7-9CC8-609CC32D390E}" srcOrd="0" destOrd="0" presId="urn:microsoft.com/office/officeart/2005/8/layout/list1"/>
    <dgm:cxn modelId="{B1764518-C692-4653-9441-7C5B5994F13E}" srcId="{E9A3DA6B-AE93-4E87-8901-43B06ED00952}" destId="{AAFEC11C-E406-4E42-BDD1-EF2AD40FEBCA}" srcOrd="1" destOrd="0" parTransId="{D4228A07-34F0-4F30-9008-971E0AC48A48}" sibTransId="{1CF66E0A-DA65-42FA-A56A-BCF989D4E02E}"/>
    <dgm:cxn modelId="{D6EC4641-C912-48EA-B667-DD01CADB4E57}" type="presOf" srcId="{BD3EB08D-0732-46F3-A77A-C4A7271ED307}" destId="{AC5409EB-2CCF-42F2-9A8F-446629E52C7C}" srcOrd="0" destOrd="0" presId="urn:microsoft.com/office/officeart/2005/8/layout/list1"/>
    <dgm:cxn modelId="{89C230B1-E2D1-4469-8945-77937E353F73}" type="presOf" srcId="{603E93DE-2745-46DB-8A27-E31D8DB6DDDA}" destId="{0532035D-FDC7-44C7-9CC8-609CC32D390E}" srcOrd="0" destOrd="1" presId="urn:microsoft.com/office/officeart/2005/8/layout/list1"/>
    <dgm:cxn modelId="{A2D25E14-0D1F-4292-9C28-8B72737A1EE0}" srcId="{F8AB5C76-348B-42B4-8730-CE694CDDF268}" destId="{BD3EB08D-0732-46F3-A77A-C4A7271ED307}" srcOrd="0" destOrd="0" parTransId="{2CEA6A1A-509D-4827-B8F9-4DC24C60FCFD}" sibTransId="{2A053158-DAC8-4375-A0E4-DCF07A2B040F}"/>
    <dgm:cxn modelId="{9474FA83-4002-4A2C-AD1C-159DFD20AC1F}" type="presOf" srcId="{E9A3DA6B-AE93-4E87-8901-43B06ED00952}" destId="{65931F63-3714-402F-9550-C832CBE858AD}" srcOrd="0" destOrd="0" presId="urn:microsoft.com/office/officeart/2005/8/layout/list1"/>
    <dgm:cxn modelId="{EAA04215-1F8A-4228-9560-106C3DA86141}" type="presOf" srcId="{AAFEC11C-E406-4E42-BDD1-EF2AD40FEBCA}" destId="{9BB67EF6-629F-4E83-BE1C-0AF596674052}" srcOrd="0" destOrd="0" presId="urn:microsoft.com/office/officeart/2005/8/layout/list1"/>
    <dgm:cxn modelId="{82A7CAD7-FDE5-432E-9707-0FDF520D314C}" type="presOf" srcId="{AAFEC11C-E406-4E42-BDD1-EF2AD40FEBCA}" destId="{653E8C6F-9477-4E4A-B3C1-C0CA6ED51ACB}" srcOrd="1" destOrd="0" presId="urn:microsoft.com/office/officeart/2005/8/layout/list1"/>
    <dgm:cxn modelId="{3C3A2CCD-5F0C-4092-92E8-0EADF64110E0}" type="presOf" srcId="{F8AB5C76-348B-42B4-8730-CE694CDDF268}" destId="{68456774-487D-4596-B5AA-E3E5F65F425D}" srcOrd="1" destOrd="0" presId="urn:microsoft.com/office/officeart/2005/8/layout/list1"/>
    <dgm:cxn modelId="{D5D0CB8C-7FF7-48EA-A751-463E579E4382}" type="presParOf" srcId="{65931F63-3714-402F-9550-C832CBE858AD}" destId="{0F4F4EDA-1EDE-41D6-A3F7-3C3CC546AA23}" srcOrd="0" destOrd="0" presId="urn:microsoft.com/office/officeart/2005/8/layout/list1"/>
    <dgm:cxn modelId="{BBDCF9CC-BC65-449D-8FD0-1288E7D7BAF2}" type="presParOf" srcId="{0F4F4EDA-1EDE-41D6-A3F7-3C3CC546AA23}" destId="{288D8EB7-F760-40BF-A809-F09248515887}" srcOrd="0" destOrd="0" presId="urn:microsoft.com/office/officeart/2005/8/layout/list1"/>
    <dgm:cxn modelId="{2579391D-8999-4F33-83F0-5D7E278F99A5}" type="presParOf" srcId="{0F4F4EDA-1EDE-41D6-A3F7-3C3CC546AA23}" destId="{68456774-487D-4596-B5AA-E3E5F65F425D}" srcOrd="1" destOrd="0" presId="urn:microsoft.com/office/officeart/2005/8/layout/list1"/>
    <dgm:cxn modelId="{1FCDB67C-6B96-4763-8871-5C8165DD0655}" type="presParOf" srcId="{65931F63-3714-402F-9550-C832CBE858AD}" destId="{D5F6262D-5012-431B-9581-B2BD4C11DAC6}" srcOrd="1" destOrd="0" presId="urn:microsoft.com/office/officeart/2005/8/layout/list1"/>
    <dgm:cxn modelId="{6D136B26-6424-47E0-842F-172F872E0649}" type="presParOf" srcId="{65931F63-3714-402F-9550-C832CBE858AD}" destId="{AC5409EB-2CCF-42F2-9A8F-446629E52C7C}" srcOrd="2" destOrd="0" presId="urn:microsoft.com/office/officeart/2005/8/layout/list1"/>
    <dgm:cxn modelId="{2F45072C-9B1F-4995-9247-9F8471C627EE}" type="presParOf" srcId="{65931F63-3714-402F-9550-C832CBE858AD}" destId="{44E3C98F-3D63-4CB3-A59C-C275EA1AE7F5}" srcOrd="3" destOrd="0" presId="urn:microsoft.com/office/officeart/2005/8/layout/list1"/>
    <dgm:cxn modelId="{A421C379-167F-44AA-BEE7-6C347C16EE2B}" type="presParOf" srcId="{65931F63-3714-402F-9550-C832CBE858AD}" destId="{FB515A05-D941-4A44-B5D9-8DE70EC2C0F8}" srcOrd="4" destOrd="0" presId="urn:microsoft.com/office/officeart/2005/8/layout/list1"/>
    <dgm:cxn modelId="{1FAD3D19-2717-4415-98F5-F61C7CA14489}" type="presParOf" srcId="{FB515A05-D941-4A44-B5D9-8DE70EC2C0F8}" destId="{9BB67EF6-629F-4E83-BE1C-0AF596674052}" srcOrd="0" destOrd="0" presId="urn:microsoft.com/office/officeart/2005/8/layout/list1"/>
    <dgm:cxn modelId="{4B660FC4-A71F-4BAA-9330-EB937A490758}" type="presParOf" srcId="{FB515A05-D941-4A44-B5D9-8DE70EC2C0F8}" destId="{653E8C6F-9477-4E4A-B3C1-C0CA6ED51ACB}" srcOrd="1" destOrd="0" presId="urn:microsoft.com/office/officeart/2005/8/layout/list1"/>
    <dgm:cxn modelId="{7A7F7B4A-F5F0-4881-8DA1-8376D8F5417F}" type="presParOf" srcId="{65931F63-3714-402F-9550-C832CBE858AD}" destId="{9D1F677A-0BFB-405B-84F9-BE99478C9C1E}" srcOrd="5" destOrd="0" presId="urn:microsoft.com/office/officeart/2005/8/layout/list1"/>
    <dgm:cxn modelId="{640612C9-DEFB-4F42-8A54-71458ACB9178}" type="presParOf" srcId="{65931F63-3714-402F-9550-C832CBE858AD}" destId="{0532035D-FDC7-44C7-9CC8-609CC32D390E}"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3F0227-4069-43AE-89E5-21C5E9CE53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BCB00146-15EA-4502-B121-C0AC5C88B1C6}">
      <dgm:prSet phldrT="[Tekst]" custT="1"/>
      <dgm:spPr>
        <a:solidFill>
          <a:schemeClr val="tx2">
            <a:lumMod val="50000"/>
          </a:schemeClr>
        </a:solidFill>
      </dgm:spPr>
      <dgm:t>
        <a:bodyPr/>
        <a:lstStyle/>
        <a:p>
          <a:r>
            <a:rPr lang="pl-PL" sz="2400" b="1" dirty="0" smtClean="0"/>
            <a:t>Definicja kryterium </a:t>
          </a:r>
          <a:endParaRPr lang="pl-PL" sz="2400" dirty="0"/>
        </a:p>
      </dgm:t>
    </dgm:pt>
    <dgm:pt modelId="{80084FB0-BB93-4FFE-97D0-4DBE338BF085}" type="parTrans" cxnId="{33785A55-D2F4-478B-9A84-E5E11D19F6D9}">
      <dgm:prSet/>
      <dgm:spPr/>
      <dgm:t>
        <a:bodyPr/>
        <a:lstStyle/>
        <a:p>
          <a:endParaRPr lang="pl-PL"/>
        </a:p>
      </dgm:t>
    </dgm:pt>
    <dgm:pt modelId="{CFBB67D3-5BBB-4EA4-98A6-E5159CCD0ABD}" type="sibTrans" cxnId="{33785A55-D2F4-478B-9A84-E5E11D19F6D9}">
      <dgm:prSet/>
      <dgm:spPr/>
      <dgm:t>
        <a:bodyPr/>
        <a:lstStyle/>
        <a:p>
          <a:endParaRPr lang="pl-PL"/>
        </a:p>
      </dgm:t>
    </dgm:pt>
    <dgm:pt modelId="{16BD0E0C-ADA1-4445-8BF0-C698A4E279F4}">
      <dgm:prSet phldrT="[Tekst]" custT="1"/>
      <dgm:spPr/>
      <dgm:t>
        <a:bodyPr/>
        <a:lstStyle/>
        <a:p>
          <a:r>
            <a:rPr lang="pl-PL" sz="2400" dirty="0" smtClean="0"/>
            <a:t>W ramach kryterium będzie sprawdzane czy wybrane wskaźniki produktu i rezultatu odzwierciedlają zakres rzeczowy projektu, a założone do osiągnięcia wartości są realne do osiągnięcia (nie zostały sztucznie zawyżone lub zaniżone)</a:t>
          </a:r>
          <a:endParaRPr lang="pl-PL" sz="2400" dirty="0"/>
        </a:p>
      </dgm:t>
    </dgm:pt>
    <dgm:pt modelId="{E81FB411-CB02-4D66-AF65-72BB48472C42}" type="parTrans" cxnId="{BF68926B-CB59-4E5F-A11C-ACF8B6E9A481}">
      <dgm:prSet/>
      <dgm:spPr/>
      <dgm:t>
        <a:bodyPr/>
        <a:lstStyle/>
        <a:p>
          <a:endParaRPr lang="pl-PL"/>
        </a:p>
      </dgm:t>
    </dgm:pt>
    <dgm:pt modelId="{1BE449CE-6CD4-4BF1-A7B5-D03C698AF724}" type="sibTrans" cxnId="{BF68926B-CB59-4E5F-A11C-ACF8B6E9A481}">
      <dgm:prSet/>
      <dgm:spPr/>
      <dgm:t>
        <a:bodyPr/>
        <a:lstStyle/>
        <a:p>
          <a:endParaRPr lang="pl-PL"/>
        </a:p>
      </dgm:t>
    </dgm:pt>
    <dgm:pt modelId="{AC11E5B2-9D1B-4CEA-8787-93B3A572CA17}">
      <dgm:prSet phldrT="[Tekst]" custT="1"/>
      <dgm:spPr>
        <a:solidFill>
          <a:schemeClr val="tx2">
            <a:lumMod val="50000"/>
          </a:schemeClr>
        </a:solidFill>
      </dgm:spPr>
      <dgm:t>
        <a:bodyPr/>
        <a:lstStyle/>
        <a:p>
          <a:r>
            <a:rPr lang="pl-PL" sz="2400" b="1" dirty="0" smtClean="0"/>
            <a:t>Opis znaczenia kryterium </a:t>
          </a:r>
          <a:endParaRPr lang="pl-PL" sz="2400" dirty="0"/>
        </a:p>
      </dgm:t>
    </dgm:pt>
    <dgm:pt modelId="{B5409B3A-D305-4BD1-975D-860E4B9A6ED7}" type="parTrans" cxnId="{0EA3BD04-0A2F-456C-8CC9-1740A9D970AC}">
      <dgm:prSet/>
      <dgm:spPr/>
      <dgm:t>
        <a:bodyPr/>
        <a:lstStyle/>
        <a:p>
          <a:endParaRPr lang="pl-PL"/>
        </a:p>
      </dgm:t>
    </dgm:pt>
    <dgm:pt modelId="{0357C9B5-C55F-4CE0-953F-9BC5E9F6A3C3}" type="sibTrans" cxnId="{0EA3BD04-0A2F-456C-8CC9-1740A9D970AC}">
      <dgm:prSet/>
      <dgm:spPr/>
      <dgm:t>
        <a:bodyPr/>
        <a:lstStyle/>
        <a:p>
          <a:endParaRPr lang="pl-PL"/>
        </a:p>
      </dgm:t>
    </dgm:pt>
    <dgm:pt modelId="{8976246F-F3B0-4AAE-882F-B4D107DF824D}">
      <dgm:prSet phldrT="[Tekst]" custT="1"/>
      <dgm:spPr/>
      <dgm:t>
        <a:bodyPr/>
        <a:lstStyle/>
        <a:p>
          <a:r>
            <a:rPr lang="pl-PL" sz="2400" dirty="0" smtClean="0"/>
            <a:t>TAK/NIE/NIE DOTYCZY</a:t>
          </a:r>
          <a:endParaRPr lang="pl-PL" sz="2400" dirty="0"/>
        </a:p>
      </dgm:t>
    </dgm:pt>
    <dgm:pt modelId="{20F06422-DAA4-4C9E-9A54-0DAEEAF672E2}" type="parTrans" cxnId="{0FA2408E-85DB-4147-A313-7AF2407AD1EE}">
      <dgm:prSet/>
      <dgm:spPr/>
      <dgm:t>
        <a:bodyPr/>
        <a:lstStyle/>
        <a:p>
          <a:endParaRPr lang="pl-PL"/>
        </a:p>
      </dgm:t>
    </dgm:pt>
    <dgm:pt modelId="{D5412429-D550-4DEB-96FC-FF697C57CA8C}" type="sibTrans" cxnId="{0FA2408E-85DB-4147-A313-7AF2407AD1EE}">
      <dgm:prSet/>
      <dgm:spPr/>
      <dgm:t>
        <a:bodyPr/>
        <a:lstStyle/>
        <a:p>
          <a:endParaRPr lang="pl-PL"/>
        </a:p>
      </dgm:t>
    </dgm:pt>
    <dgm:pt modelId="{CD95D322-AB58-4112-B8AB-DC79E90C718A}">
      <dgm:prSet phldrT="[Tekst]" custT="1"/>
      <dgm:spPr/>
      <dgm:t>
        <a:bodyPr/>
        <a:lstStyle/>
        <a:p>
          <a:r>
            <a:rPr lang="pl-PL" sz="2400" dirty="0" smtClean="0"/>
            <a:t>Kryterium obligatoryjne (kluczowe) – niespełnienie oznacza odrzucenie wniosku </a:t>
          </a:r>
          <a:endParaRPr lang="pl-PL" sz="2400" dirty="0"/>
        </a:p>
      </dgm:t>
    </dgm:pt>
    <dgm:pt modelId="{D06583FF-A1AE-48A8-874B-05E865BD768A}" type="parTrans" cxnId="{7CECB3A1-8C4B-48B2-A176-3EDA53F296AF}">
      <dgm:prSet/>
      <dgm:spPr/>
      <dgm:t>
        <a:bodyPr/>
        <a:lstStyle/>
        <a:p>
          <a:endParaRPr lang="pl-PL"/>
        </a:p>
      </dgm:t>
    </dgm:pt>
    <dgm:pt modelId="{B228389F-28BD-4AE2-9305-BE0FC470157F}" type="sibTrans" cxnId="{7CECB3A1-8C4B-48B2-A176-3EDA53F296AF}">
      <dgm:prSet/>
      <dgm:spPr/>
      <dgm:t>
        <a:bodyPr/>
        <a:lstStyle/>
        <a:p>
          <a:endParaRPr lang="pl-PL"/>
        </a:p>
      </dgm:t>
    </dgm:pt>
    <dgm:pt modelId="{2661486B-247C-4E1A-8F02-C344A09BFA1B}" type="pres">
      <dgm:prSet presAssocID="{B33F0227-4069-43AE-89E5-21C5E9CE53EF}" presName="linear" presStyleCnt="0">
        <dgm:presLayoutVars>
          <dgm:dir/>
          <dgm:animLvl val="lvl"/>
          <dgm:resizeHandles val="exact"/>
        </dgm:presLayoutVars>
      </dgm:prSet>
      <dgm:spPr/>
      <dgm:t>
        <a:bodyPr/>
        <a:lstStyle/>
        <a:p>
          <a:endParaRPr lang="pl-PL"/>
        </a:p>
      </dgm:t>
    </dgm:pt>
    <dgm:pt modelId="{38BAB1D6-9210-41D9-AB04-72A22BE50FE1}" type="pres">
      <dgm:prSet presAssocID="{BCB00146-15EA-4502-B121-C0AC5C88B1C6}" presName="parentLin" presStyleCnt="0"/>
      <dgm:spPr/>
      <dgm:t>
        <a:bodyPr/>
        <a:lstStyle/>
        <a:p>
          <a:endParaRPr lang="pl-PL"/>
        </a:p>
      </dgm:t>
    </dgm:pt>
    <dgm:pt modelId="{9A67E940-DC68-49E9-9F76-2A257833123E}" type="pres">
      <dgm:prSet presAssocID="{BCB00146-15EA-4502-B121-C0AC5C88B1C6}" presName="parentLeftMargin" presStyleLbl="node1" presStyleIdx="0" presStyleCnt="2"/>
      <dgm:spPr/>
      <dgm:t>
        <a:bodyPr/>
        <a:lstStyle/>
        <a:p>
          <a:endParaRPr lang="pl-PL"/>
        </a:p>
      </dgm:t>
    </dgm:pt>
    <dgm:pt modelId="{A6EDCFBE-EC3C-4383-9D19-EDF7E94187B5}" type="pres">
      <dgm:prSet presAssocID="{BCB00146-15EA-4502-B121-C0AC5C88B1C6}" presName="parentText" presStyleLbl="node1" presStyleIdx="0" presStyleCnt="2">
        <dgm:presLayoutVars>
          <dgm:chMax val="0"/>
          <dgm:bulletEnabled val="1"/>
        </dgm:presLayoutVars>
      </dgm:prSet>
      <dgm:spPr/>
      <dgm:t>
        <a:bodyPr/>
        <a:lstStyle/>
        <a:p>
          <a:endParaRPr lang="pl-PL"/>
        </a:p>
      </dgm:t>
    </dgm:pt>
    <dgm:pt modelId="{B5923B0E-96F0-466B-A2DE-E64160E8D0EC}" type="pres">
      <dgm:prSet presAssocID="{BCB00146-15EA-4502-B121-C0AC5C88B1C6}" presName="negativeSpace" presStyleCnt="0"/>
      <dgm:spPr/>
      <dgm:t>
        <a:bodyPr/>
        <a:lstStyle/>
        <a:p>
          <a:endParaRPr lang="pl-PL"/>
        </a:p>
      </dgm:t>
    </dgm:pt>
    <dgm:pt modelId="{9E68C8B4-653B-41CD-8867-6D4B76C4AEDF}" type="pres">
      <dgm:prSet presAssocID="{BCB00146-15EA-4502-B121-C0AC5C88B1C6}" presName="childText" presStyleLbl="conFgAcc1" presStyleIdx="0" presStyleCnt="2">
        <dgm:presLayoutVars>
          <dgm:bulletEnabled val="1"/>
        </dgm:presLayoutVars>
      </dgm:prSet>
      <dgm:spPr/>
      <dgm:t>
        <a:bodyPr/>
        <a:lstStyle/>
        <a:p>
          <a:endParaRPr lang="pl-PL"/>
        </a:p>
      </dgm:t>
    </dgm:pt>
    <dgm:pt modelId="{5091387F-5935-4B64-9AC7-9049D59AB1B4}" type="pres">
      <dgm:prSet presAssocID="{CFBB67D3-5BBB-4EA4-98A6-E5159CCD0ABD}" presName="spaceBetweenRectangles" presStyleCnt="0"/>
      <dgm:spPr/>
      <dgm:t>
        <a:bodyPr/>
        <a:lstStyle/>
        <a:p>
          <a:endParaRPr lang="pl-PL"/>
        </a:p>
      </dgm:t>
    </dgm:pt>
    <dgm:pt modelId="{26D7D6FE-38A6-4A0A-A2AE-05D6E860276D}" type="pres">
      <dgm:prSet presAssocID="{AC11E5B2-9D1B-4CEA-8787-93B3A572CA17}" presName="parentLin" presStyleCnt="0"/>
      <dgm:spPr/>
      <dgm:t>
        <a:bodyPr/>
        <a:lstStyle/>
        <a:p>
          <a:endParaRPr lang="pl-PL"/>
        </a:p>
      </dgm:t>
    </dgm:pt>
    <dgm:pt modelId="{DE9E6EEB-4AF0-4DB7-80FB-A591A75D03FF}" type="pres">
      <dgm:prSet presAssocID="{AC11E5B2-9D1B-4CEA-8787-93B3A572CA17}" presName="parentLeftMargin" presStyleLbl="node1" presStyleIdx="0" presStyleCnt="2"/>
      <dgm:spPr/>
      <dgm:t>
        <a:bodyPr/>
        <a:lstStyle/>
        <a:p>
          <a:endParaRPr lang="pl-PL"/>
        </a:p>
      </dgm:t>
    </dgm:pt>
    <dgm:pt modelId="{FCD44274-ECF4-45BF-990A-74DB8DFD38D5}" type="pres">
      <dgm:prSet presAssocID="{AC11E5B2-9D1B-4CEA-8787-93B3A572CA17}" presName="parentText" presStyleLbl="node1" presStyleIdx="1" presStyleCnt="2">
        <dgm:presLayoutVars>
          <dgm:chMax val="0"/>
          <dgm:bulletEnabled val="1"/>
        </dgm:presLayoutVars>
      </dgm:prSet>
      <dgm:spPr/>
      <dgm:t>
        <a:bodyPr/>
        <a:lstStyle/>
        <a:p>
          <a:endParaRPr lang="pl-PL"/>
        </a:p>
      </dgm:t>
    </dgm:pt>
    <dgm:pt modelId="{A63C9A7B-375C-4323-8A88-3A712AA71CB3}" type="pres">
      <dgm:prSet presAssocID="{AC11E5B2-9D1B-4CEA-8787-93B3A572CA17}" presName="negativeSpace" presStyleCnt="0"/>
      <dgm:spPr/>
      <dgm:t>
        <a:bodyPr/>
        <a:lstStyle/>
        <a:p>
          <a:endParaRPr lang="pl-PL"/>
        </a:p>
      </dgm:t>
    </dgm:pt>
    <dgm:pt modelId="{F191104C-2BDE-4FBA-96AE-E978FA566A32}" type="pres">
      <dgm:prSet presAssocID="{AC11E5B2-9D1B-4CEA-8787-93B3A572CA17}" presName="childText" presStyleLbl="conFgAcc1" presStyleIdx="1" presStyleCnt="2">
        <dgm:presLayoutVars>
          <dgm:bulletEnabled val="1"/>
        </dgm:presLayoutVars>
      </dgm:prSet>
      <dgm:spPr/>
      <dgm:t>
        <a:bodyPr/>
        <a:lstStyle/>
        <a:p>
          <a:endParaRPr lang="pl-PL"/>
        </a:p>
      </dgm:t>
    </dgm:pt>
  </dgm:ptLst>
  <dgm:cxnLst>
    <dgm:cxn modelId="{5BB0526A-48A8-4095-B9FE-869CB956866C}" type="presOf" srcId="{CD95D322-AB58-4112-B8AB-DC79E90C718A}" destId="{F191104C-2BDE-4FBA-96AE-E978FA566A32}" srcOrd="0" destOrd="1" presId="urn:microsoft.com/office/officeart/2005/8/layout/list1"/>
    <dgm:cxn modelId="{4B914E0A-F3BE-44E4-82C8-F04C0C63A333}" type="presOf" srcId="{B33F0227-4069-43AE-89E5-21C5E9CE53EF}" destId="{2661486B-247C-4E1A-8F02-C344A09BFA1B}" srcOrd="0" destOrd="0" presId="urn:microsoft.com/office/officeart/2005/8/layout/list1"/>
    <dgm:cxn modelId="{7CECB3A1-8C4B-48B2-A176-3EDA53F296AF}" srcId="{AC11E5B2-9D1B-4CEA-8787-93B3A572CA17}" destId="{CD95D322-AB58-4112-B8AB-DC79E90C718A}" srcOrd="1" destOrd="0" parTransId="{D06583FF-A1AE-48A8-874B-05E865BD768A}" sibTransId="{B228389F-28BD-4AE2-9305-BE0FC470157F}"/>
    <dgm:cxn modelId="{D0FEFFBC-A663-49CF-8BB6-B4D09433D141}" type="presOf" srcId="{8976246F-F3B0-4AAE-882F-B4D107DF824D}" destId="{F191104C-2BDE-4FBA-96AE-E978FA566A32}" srcOrd="0" destOrd="0" presId="urn:microsoft.com/office/officeart/2005/8/layout/list1"/>
    <dgm:cxn modelId="{33785A55-D2F4-478B-9A84-E5E11D19F6D9}" srcId="{B33F0227-4069-43AE-89E5-21C5E9CE53EF}" destId="{BCB00146-15EA-4502-B121-C0AC5C88B1C6}" srcOrd="0" destOrd="0" parTransId="{80084FB0-BB93-4FFE-97D0-4DBE338BF085}" sibTransId="{CFBB67D3-5BBB-4EA4-98A6-E5159CCD0ABD}"/>
    <dgm:cxn modelId="{D0C58F9C-050B-44F8-91DF-331629D0B688}" type="presOf" srcId="{16BD0E0C-ADA1-4445-8BF0-C698A4E279F4}" destId="{9E68C8B4-653B-41CD-8867-6D4B76C4AEDF}" srcOrd="0" destOrd="0" presId="urn:microsoft.com/office/officeart/2005/8/layout/list1"/>
    <dgm:cxn modelId="{0FA2408E-85DB-4147-A313-7AF2407AD1EE}" srcId="{AC11E5B2-9D1B-4CEA-8787-93B3A572CA17}" destId="{8976246F-F3B0-4AAE-882F-B4D107DF824D}" srcOrd="0" destOrd="0" parTransId="{20F06422-DAA4-4C9E-9A54-0DAEEAF672E2}" sibTransId="{D5412429-D550-4DEB-96FC-FF697C57CA8C}"/>
    <dgm:cxn modelId="{37F01197-59ED-4A8A-B3F2-FEBC3F037596}" type="presOf" srcId="{BCB00146-15EA-4502-B121-C0AC5C88B1C6}" destId="{9A67E940-DC68-49E9-9F76-2A257833123E}" srcOrd="0" destOrd="0" presId="urn:microsoft.com/office/officeart/2005/8/layout/list1"/>
    <dgm:cxn modelId="{283EAD42-E329-4157-BFD4-544C7997B7D5}" type="presOf" srcId="{AC11E5B2-9D1B-4CEA-8787-93B3A572CA17}" destId="{DE9E6EEB-4AF0-4DB7-80FB-A591A75D03FF}" srcOrd="0" destOrd="0" presId="urn:microsoft.com/office/officeart/2005/8/layout/list1"/>
    <dgm:cxn modelId="{BF68926B-CB59-4E5F-A11C-ACF8B6E9A481}" srcId="{BCB00146-15EA-4502-B121-C0AC5C88B1C6}" destId="{16BD0E0C-ADA1-4445-8BF0-C698A4E279F4}" srcOrd="0" destOrd="0" parTransId="{E81FB411-CB02-4D66-AF65-72BB48472C42}" sibTransId="{1BE449CE-6CD4-4BF1-A7B5-D03C698AF724}"/>
    <dgm:cxn modelId="{0EA3BD04-0A2F-456C-8CC9-1740A9D970AC}" srcId="{B33F0227-4069-43AE-89E5-21C5E9CE53EF}" destId="{AC11E5B2-9D1B-4CEA-8787-93B3A572CA17}" srcOrd="1" destOrd="0" parTransId="{B5409B3A-D305-4BD1-975D-860E4B9A6ED7}" sibTransId="{0357C9B5-C55F-4CE0-953F-9BC5E9F6A3C3}"/>
    <dgm:cxn modelId="{1331C227-8400-4B41-BC6F-4D455A87C049}" type="presOf" srcId="{BCB00146-15EA-4502-B121-C0AC5C88B1C6}" destId="{A6EDCFBE-EC3C-4383-9D19-EDF7E94187B5}" srcOrd="1" destOrd="0" presId="urn:microsoft.com/office/officeart/2005/8/layout/list1"/>
    <dgm:cxn modelId="{E5155D53-565F-4D02-8DE7-B86A3251EAD9}" type="presOf" srcId="{AC11E5B2-9D1B-4CEA-8787-93B3A572CA17}" destId="{FCD44274-ECF4-45BF-990A-74DB8DFD38D5}" srcOrd="1" destOrd="0" presId="urn:microsoft.com/office/officeart/2005/8/layout/list1"/>
    <dgm:cxn modelId="{1572E572-5F0B-454A-B4FB-26D816E83FAF}" type="presParOf" srcId="{2661486B-247C-4E1A-8F02-C344A09BFA1B}" destId="{38BAB1D6-9210-41D9-AB04-72A22BE50FE1}" srcOrd="0" destOrd="0" presId="urn:microsoft.com/office/officeart/2005/8/layout/list1"/>
    <dgm:cxn modelId="{DC89C815-1ACC-47CE-8716-AEDEA51613A6}" type="presParOf" srcId="{38BAB1D6-9210-41D9-AB04-72A22BE50FE1}" destId="{9A67E940-DC68-49E9-9F76-2A257833123E}" srcOrd="0" destOrd="0" presId="urn:microsoft.com/office/officeart/2005/8/layout/list1"/>
    <dgm:cxn modelId="{B56F397F-2A9B-42DB-BDF1-FA4975968DDC}" type="presParOf" srcId="{38BAB1D6-9210-41D9-AB04-72A22BE50FE1}" destId="{A6EDCFBE-EC3C-4383-9D19-EDF7E94187B5}" srcOrd="1" destOrd="0" presId="urn:microsoft.com/office/officeart/2005/8/layout/list1"/>
    <dgm:cxn modelId="{EA777068-346A-41EF-959A-4114E570B157}" type="presParOf" srcId="{2661486B-247C-4E1A-8F02-C344A09BFA1B}" destId="{B5923B0E-96F0-466B-A2DE-E64160E8D0EC}" srcOrd="1" destOrd="0" presId="urn:microsoft.com/office/officeart/2005/8/layout/list1"/>
    <dgm:cxn modelId="{98D11F82-8661-4455-B4FA-9D4789CCF5EE}" type="presParOf" srcId="{2661486B-247C-4E1A-8F02-C344A09BFA1B}" destId="{9E68C8B4-653B-41CD-8867-6D4B76C4AEDF}" srcOrd="2" destOrd="0" presId="urn:microsoft.com/office/officeart/2005/8/layout/list1"/>
    <dgm:cxn modelId="{293DC462-0726-4BBC-90D7-17D0C209AB92}" type="presParOf" srcId="{2661486B-247C-4E1A-8F02-C344A09BFA1B}" destId="{5091387F-5935-4B64-9AC7-9049D59AB1B4}" srcOrd="3" destOrd="0" presId="urn:microsoft.com/office/officeart/2005/8/layout/list1"/>
    <dgm:cxn modelId="{76C05B19-643F-4464-9DD9-62BB3EBEA47E}" type="presParOf" srcId="{2661486B-247C-4E1A-8F02-C344A09BFA1B}" destId="{26D7D6FE-38A6-4A0A-A2AE-05D6E860276D}" srcOrd="4" destOrd="0" presId="urn:microsoft.com/office/officeart/2005/8/layout/list1"/>
    <dgm:cxn modelId="{822E8AE3-63D7-44A5-AE9A-E8343045D834}" type="presParOf" srcId="{26D7D6FE-38A6-4A0A-A2AE-05D6E860276D}" destId="{DE9E6EEB-4AF0-4DB7-80FB-A591A75D03FF}" srcOrd="0" destOrd="0" presId="urn:microsoft.com/office/officeart/2005/8/layout/list1"/>
    <dgm:cxn modelId="{9C86263D-77C8-4A1C-95B0-E3384E7D96BA}" type="presParOf" srcId="{26D7D6FE-38A6-4A0A-A2AE-05D6E860276D}" destId="{FCD44274-ECF4-45BF-990A-74DB8DFD38D5}" srcOrd="1" destOrd="0" presId="urn:microsoft.com/office/officeart/2005/8/layout/list1"/>
    <dgm:cxn modelId="{CA577180-E623-47DB-B496-B1BE1BFEA51E}" type="presParOf" srcId="{2661486B-247C-4E1A-8F02-C344A09BFA1B}" destId="{A63C9A7B-375C-4323-8A88-3A712AA71CB3}" srcOrd="5" destOrd="0" presId="urn:microsoft.com/office/officeart/2005/8/layout/list1"/>
    <dgm:cxn modelId="{08949B99-B268-4533-A818-BA6A81A636CF}" type="presParOf" srcId="{2661486B-247C-4E1A-8F02-C344A09BFA1B}" destId="{F191104C-2BDE-4FBA-96AE-E978FA566A32}"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3F0227-4069-43AE-89E5-21C5E9CE53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BCB00146-15EA-4502-B121-C0AC5C88B1C6}">
      <dgm:prSet phldrT="[Tekst]"/>
      <dgm:spPr>
        <a:solidFill>
          <a:schemeClr val="tx2">
            <a:lumMod val="50000"/>
          </a:schemeClr>
        </a:solidFill>
      </dgm:spPr>
      <dgm:t>
        <a:bodyPr/>
        <a:lstStyle/>
        <a:p>
          <a:r>
            <a:rPr lang="pl-PL" b="1" dirty="0" smtClean="0"/>
            <a:t>Definicja kryterium </a:t>
          </a:r>
          <a:endParaRPr lang="pl-PL" dirty="0"/>
        </a:p>
      </dgm:t>
    </dgm:pt>
    <dgm:pt modelId="{80084FB0-BB93-4FFE-97D0-4DBE338BF085}" type="parTrans" cxnId="{33785A55-D2F4-478B-9A84-E5E11D19F6D9}">
      <dgm:prSet/>
      <dgm:spPr/>
      <dgm:t>
        <a:bodyPr/>
        <a:lstStyle/>
        <a:p>
          <a:endParaRPr lang="pl-PL"/>
        </a:p>
      </dgm:t>
    </dgm:pt>
    <dgm:pt modelId="{CFBB67D3-5BBB-4EA4-98A6-E5159CCD0ABD}" type="sibTrans" cxnId="{33785A55-D2F4-478B-9A84-E5E11D19F6D9}">
      <dgm:prSet/>
      <dgm:spPr/>
      <dgm:t>
        <a:bodyPr/>
        <a:lstStyle/>
        <a:p>
          <a:endParaRPr lang="pl-PL"/>
        </a:p>
      </dgm:t>
    </dgm:pt>
    <dgm:pt modelId="{16BD0E0C-ADA1-4445-8BF0-C698A4E279F4}">
      <dgm:prSet phldrT="[Tekst]"/>
      <dgm:spPr/>
      <dgm:t>
        <a:bodyPr/>
        <a:lstStyle/>
        <a:p>
          <a:r>
            <a:rPr lang="pl-PL" dirty="0" smtClean="0"/>
            <a:t>Weryfikowany będzie faktyczny wpływ przedsięwzięcia na minimalizację negatywnych zjawisk  opisanych w  Strategii ZIT AJ oraz faktyczny wpływ projektu na realizację zamierzeń strategicznych ZIT AJ. Sprawdzana  będzie zbieżność zapisów dokumentacji aplikacyjnej z zapisami Strategii ZIT AJ. Ocena w tym aspekcie będzie opisowa i będzie zawierała szczegółowe  uzasadnienie dla przyznanej liczby punktów.</a:t>
          </a:r>
          <a:endParaRPr lang="pl-PL" dirty="0"/>
        </a:p>
      </dgm:t>
    </dgm:pt>
    <dgm:pt modelId="{E81FB411-CB02-4D66-AF65-72BB48472C42}" type="parTrans" cxnId="{BF68926B-CB59-4E5F-A11C-ACF8B6E9A481}">
      <dgm:prSet/>
      <dgm:spPr/>
      <dgm:t>
        <a:bodyPr/>
        <a:lstStyle/>
        <a:p>
          <a:endParaRPr lang="pl-PL"/>
        </a:p>
      </dgm:t>
    </dgm:pt>
    <dgm:pt modelId="{1BE449CE-6CD4-4BF1-A7B5-D03C698AF724}" type="sibTrans" cxnId="{BF68926B-CB59-4E5F-A11C-ACF8B6E9A481}">
      <dgm:prSet/>
      <dgm:spPr/>
      <dgm:t>
        <a:bodyPr/>
        <a:lstStyle/>
        <a:p>
          <a:endParaRPr lang="pl-PL"/>
        </a:p>
      </dgm:t>
    </dgm:pt>
    <dgm:pt modelId="{AC11E5B2-9D1B-4CEA-8787-93B3A572CA17}">
      <dgm:prSet phldrT="[Tekst]"/>
      <dgm:spPr>
        <a:solidFill>
          <a:schemeClr val="tx2">
            <a:lumMod val="50000"/>
          </a:schemeClr>
        </a:solidFill>
      </dgm:spPr>
      <dgm:t>
        <a:bodyPr/>
        <a:lstStyle/>
        <a:p>
          <a:r>
            <a:rPr lang="pl-PL" b="1" dirty="0" smtClean="0"/>
            <a:t>Opis znaczenia kryterium </a:t>
          </a:r>
          <a:endParaRPr lang="pl-PL" dirty="0"/>
        </a:p>
      </dgm:t>
    </dgm:pt>
    <dgm:pt modelId="{B5409B3A-D305-4BD1-975D-860E4B9A6ED7}" type="parTrans" cxnId="{0EA3BD04-0A2F-456C-8CC9-1740A9D970AC}">
      <dgm:prSet/>
      <dgm:spPr/>
      <dgm:t>
        <a:bodyPr/>
        <a:lstStyle/>
        <a:p>
          <a:endParaRPr lang="pl-PL"/>
        </a:p>
      </dgm:t>
    </dgm:pt>
    <dgm:pt modelId="{0357C9B5-C55F-4CE0-953F-9BC5E9F6A3C3}" type="sibTrans" cxnId="{0EA3BD04-0A2F-456C-8CC9-1740A9D970AC}">
      <dgm:prSet/>
      <dgm:spPr/>
      <dgm:t>
        <a:bodyPr/>
        <a:lstStyle/>
        <a:p>
          <a:endParaRPr lang="pl-PL"/>
        </a:p>
      </dgm:t>
    </dgm:pt>
    <dgm:pt modelId="{8976246F-F3B0-4AAE-882F-B4D107DF824D}">
      <dgm:prSet phldrT="[Tekst]"/>
      <dgm:spPr/>
      <dgm:t>
        <a:bodyPr/>
        <a:lstStyle/>
        <a:p>
          <a:r>
            <a:rPr lang="pl-PL" dirty="0" smtClean="0"/>
            <a:t>Kryterium punktowe</a:t>
          </a:r>
          <a:endParaRPr lang="pl-PL" dirty="0"/>
        </a:p>
      </dgm:t>
    </dgm:pt>
    <dgm:pt modelId="{20F06422-DAA4-4C9E-9A54-0DAEEAF672E2}" type="parTrans" cxnId="{0FA2408E-85DB-4147-A313-7AF2407AD1EE}">
      <dgm:prSet/>
      <dgm:spPr/>
      <dgm:t>
        <a:bodyPr/>
        <a:lstStyle/>
        <a:p>
          <a:endParaRPr lang="pl-PL"/>
        </a:p>
      </dgm:t>
    </dgm:pt>
    <dgm:pt modelId="{D5412429-D550-4DEB-96FC-FF697C57CA8C}" type="sibTrans" cxnId="{0FA2408E-85DB-4147-A313-7AF2407AD1EE}">
      <dgm:prSet/>
      <dgm:spPr/>
      <dgm:t>
        <a:bodyPr/>
        <a:lstStyle/>
        <a:p>
          <a:endParaRPr lang="pl-PL"/>
        </a:p>
      </dgm:t>
    </dgm:pt>
    <dgm:pt modelId="{152F61CE-44C8-4404-AB38-EF183EE6435F}">
      <dgm:prSet/>
      <dgm:spPr/>
      <dgm:t>
        <a:bodyPr/>
        <a:lstStyle/>
        <a:p>
          <a:r>
            <a:rPr lang="pl-PL" dirty="0" smtClean="0"/>
            <a:t>skala punktowa od 0 do 25</a:t>
          </a:r>
          <a:endParaRPr lang="pl-PL" dirty="0"/>
        </a:p>
      </dgm:t>
    </dgm:pt>
    <dgm:pt modelId="{CEFD83A3-C56B-47CD-A80F-89485F453E65}" type="parTrans" cxnId="{CE62EE62-F08E-49E0-A601-12BD047E751B}">
      <dgm:prSet/>
      <dgm:spPr/>
      <dgm:t>
        <a:bodyPr/>
        <a:lstStyle/>
        <a:p>
          <a:endParaRPr lang="pl-PL"/>
        </a:p>
      </dgm:t>
    </dgm:pt>
    <dgm:pt modelId="{C6330451-EE47-4BE8-8D51-874B8C443241}" type="sibTrans" cxnId="{CE62EE62-F08E-49E0-A601-12BD047E751B}">
      <dgm:prSet/>
      <dgm:spPr/>
      <dgm:t>
        <a:bodyPr/>
        <a:lstStyle/>
        <a:p>
          <a:endParaRPr lang="pl-PL"/>
        </a:p>
      </dgm:t>
    </dgm:pt>
    <dgm:pt modelId="{2661486B-247C-4E1A-8F02-C344A09BFA1B}" type="pres">
      <dgm:prSet presAssocID="{B33F0227-4069-43AE-89E5-21C5E9CE53EF}" presName="linear" presStyleCnt="0">
        <dgm:presLayoutVars>
          <dgm:dir/>
          <dgm:animLvl val="lvl"/>
          <dgm:resizeHandles val="exact"/>
        </dgm:presLayoutVars>
      </dgm:prSet>
      <dgm:spPr/>
      <dgm:t>
        <a:bodyPr/>
        <a:lstStyle/>
        <a:p>
          <a:endParaRPr lang="pl-PL"/>
        </a:p>
      </dgm:t>
    </dgm:pt>
    <dgm:pt modelId="{38BAB1D6-9210-41D9-AB04-72A22BE50FE1}" type="pres">
      <dgm:prSet presAssocID="{BCB00146-15EA-4502-B121-C0AC5C88B1C6}" presName="parentLin" presStyleCnt="0"/>
      <dgm:spPr/>
      <dgm:t>
        <a:bodyPr/>
        <a:lstStyle/>
        <a:p>
          <a:endParaRPr lang="pl-PL"/>
        </a:p>
      </dgm:t>
    </dgm:pt>
    <dgm:pt modelId="{9A67E940-DC68-49E9-9F76-2A257833123E}" type="pres">
      <dgm:prSet presAssocID="{BCB00146-15EA-4502-B121-C0AC5C88B1C6}" presName="parentLeftMargin" presStyleLbl="node1" presStyleIdx="0" presStyleCnt="2"/>
      <dgm:spPr/>
      <dgm:t>
        <a:bodyPr/>
        <a:lstStyle/>
        <a:p>
          <a:endParaRPr lang="pl-PL"/>
        </a:p>
      </dgm:t>
    </dgm:pt>
    <dgm:pt modelId="{A6EDCFBE-EC3C-4383-9D19-EDF7E94187B5}" type="pres">
      <dgm:prSet presAssocID="{BCB00146-15EA-4502-B121-C0AC5C88B1C6}" presName="parentText" presStyleLbl="node1" presStyleIdx="0" presStyleCnt="2">
        <dgm:presLayoutVars>
          <dgm:chMax val="0"/>
          <dgm:bulletEnabled val="1"/>
        </dgm:presLayoutVars>
      </dgm:prSet>
      <dgm:spPr/>
      <dgm:t>
        <a:bodyPr/>
        <a:lstStyle/>
        <a:p>
          <a:endParaRPr lang="pl-PL"/>
        </a:p>
      </dgm:t>
    </dgm:pt>
    <dgm:pt modelId="{B5923B0E-96F0-466B-A2DE-E64160E8D0EC}" type="pres">
      <dgm:prSet presAssocID="{BCB00146-15EA-4502-B121-C0AC5C88B1C6}" presName="negativeSpace" presStyleCnt="0"/>
      <dgm:spPr/>
      <dgm:t>
        <a:bodyPr/>
        <a:lstStyle/>
        <a:p>
          <a:endParaRPr lang="pl-PL"/>
        </a:p>
      </dgm:t>
    </dgm:pt>
    <dgm:pt modelId="{9E68C8B4-653B-41CD-8867-6D4B76C4AEDF}" type="pres">
      <dgm:prSet presAssocID="{BCB00146-15EA-4502-B121-C0AC5C88B1C6}" presName="childText" presStyleLbl="conFgAcc1" presStyleIdx="0" presStyleCnt="2">
        <dgm:presLayoutVars>
          <dgm:bulletEnabled val="1"/>
        </dgm:presLayoutVars>
      </dgm:prSet>
      <dgm:spPr/>
      <dgm:t>
        <a:bodyPr/>
        <a:lstStyle/>
        <a:p>
          <a:endParaRPr lang="pl-PL"/>
        </a:p>
      </dgm:t>
    </dgm:pt>
    <dgm:pt modelId="{5091387F-5935-4B64-9AC7-9049D59AB1B4}" type="pres">
      <dgm:prSet presAssocID="{CFBB67D3-5BBB-4EA4-98A6-E5159CCD0ABD}" presName="spaceBetweenRectangles" presStyleCnt="0"/>
      <dgm:spPr/>
      <dgm:t>
        <a:bodyPr/>
        <a:lstStyle/>
        <a:p>
          <a:endParaRPr lang="pl-PL"/>
        </a:p>
      </dgm:t>
    </dgm:pt>
    <dgm:pt modelId="{26D7D6FE-38A6-4A0A-A2AE-05D6E860276D}" type="pres">
      <dgm:prSet presAssocID="{AC11E5B2-9D1B-4CEA-8787-93B3A572CA17}" presName="parentLin" presStyleCnt="0"/>
      <dgm:spPr/>
      <dgm:t>
        <a:bodyPr/>
        <a:lstStyle/>
        <a:p>
          <a:endParaRPr lang="pl-PL"/>
        </a:p>
      </dgm:t>
    </dgm:pt>
    <dgm:pt modelId="{DE9E6EEB-4AF0-4DB7-80FB-A591A75D03FF}" type="pres">
      <dgm:prSet presAssocID="{AC11E5B2-9D1B-4CEA-8787-93B3A572CA17}" presName="parentLeftMargin" presStyleLbl="node1" presStyleIdx="0" presStyleCnt="2"/>
      <dgm:spPr/>
      <dgm:t>
        <a:bodyPr/>
        <a:lstStyle/>
        <a:p>
          <a:endParaRPr lang="pl-PL"/>
        </a:p>
      </dgm:t>
    </dgm:pt>
    <dgm:pt modelId="{FCD44274-ECF4-45BF-990A-74DB8DFD38D5}" type="pres">
      <dgm:prSet presAssocID="{AC11E5B2-9D1B-4CEA-8787-93B3A572CA17}" presName="parentText" presStyleLbl="node1" presStyleIdx="1" presStyleCnt="2">
        <dgm:presLayoutVars>
          <dgm:chMax val="0"/>
          <dgm:bulletEnabled val="1"/>
        </dgm:presLayoutVars>
      </dgm:prSet>
      <dgm:spPr/>
      <dgm:t>
        <a:bodyPr/>
        <a:lstStyle/>
        <a:p>
          <a:endParaRPr lang="pl-PL"/>
        </a:p>
      </dgm:t>
    </dgm:pt>
    <dgm:pt modelId="{A63C9A7B-375C-4323-8A88-3A712AA71CB3}" type="pres">
      <dgm:prSet presAssocID="{AC11E5B2-9D1B-4CEA-8787-93B3A572CA17}" presName="negativeSpace" presStyleCnt="0"/>
      <dgm:spPr/>
      <dgm:t>
        <a:bodyPr/>
        <a:lstStyle/>
        <a:p>
          <a:endParaRPr lang="pl-PL"/>
        </a:p>
      </dgm:t>
    </dgm:pt>
    <dgm:pt modelId="{F191104C-2BDE-4FBA-96AE-E978FA566A32}" type="pres">
      <dgm:prSet presAssocID="{AC11E5B2-9D1B-4CEA-8787-93B3A572CA17}" presName="childText" presStyleLbl="conFgAcc1" presStyleIdx="1" presStyleCnt="2">
        <dgm:presLayoutVars>
          <dgm:bulletEnabled val="1"/>
        </dgm:presLayoutVars>
      </dgm:prSet>
      <dgm:spPr/>
      <dgm:t>
        <a:bodyPr/>
        <a:lstStyle/>
        <a:p>
          <a:endParaRPr lang="pl-PL"/>
        </a:p>
      </dgm:t>
    </dgm:pt>
  </dgm:ptLst>
  <dgm:cxnLst>
    <dgm:cxn modelId="{33785A55-D2F4-478B-9A84-E5E11D19F6D9}" srcId="{B33F0227-4069-43AE-89E5-21C5E9CE53EF}" destId="{BCB00146-15EA-4502-B121-C0AC5C88B1C6}" srcOrd="0" destOrd="0" parTransId="{80084FB0-BB93-4FFE-97D0-4DBE338BF085}" sibTransId="{CFBB67D3-5BBB-4EA4-98A6-E5159CCD0ABD}"/>
    <dgm:cxn modelId="{935CDFA8-9E7C-4AB2-A944-4BA2E94354F9}" type="presOf" srcId="{AC11E5B2-9D1B-4CEA-8787-93B3A572CA17}" destId="{DE9E6EEB-4AF0-4DB7-80FB-A591A75D03FF}" srcOrd="0" destOrd="0" presId="urn:microsoft.com/office/officeart/2005/8/layout/list1"/>
    <dgm:cxn modelId="{14BE2A32-7BE9-4076-9C75-8AD7B16C450D}" type="presOf" srcId="{152F61CE-44C8-4404-AB38-EF183EE6435F}" destId="{F191104C-2BDE-4FBA-96AE-E978FA566A32}" srcOrd="0" destOrd="1" presId="urn:microsoft.com/office/officeart/2005/8/layout/list1"/>
    <dgm:cxn modelId="{3F9C4A37-4B66-43D6-B1B6-0219E54D1384}" type="presOf" srcId="{8976246F-F3B0-4AAE-882F-B4D107DF824D}" destId="{F191104C-2BDE-4FBA-96AE-E978FA566A32}" srcOrd="0" destOrd="0" presId="urn:microsoft.com/office/officeart/2005/8/layout/list1"/>
    <dgm:cxn modelId="{0C631494-0536-41A8-A71D-FFE5059CC5AE}" type="presOf" srcId="{16BD0E0C-ADA1-4445-8BF0-C698A4E279F4}" destId="{9E68C8B4-653B-41CD-8867-6D4B76C4AEDF}" srcOrd="0" destOrd="0" presId="urn:microsoft.com/office/officeart/2005/8/layout/list1"/>
    <dgm:cxn modelId="{358E2D05-5EF1-43B4-8182-4646E50322E2}" type="presOf" srcId="{BCB00146-15EA-4502-B121-C0AC5C88B1C6}" destId="{9A67E940-DC68-49E9-9F76-2A257833123E}" srcOrd="0" destOrd="0" presId="urn:microsoft.com/office/officeart/2005/8/layout/list1"/>
    <dgm:cxn modelId="{0EA3BD04-0A2F-456C-8CC9-1740A9D970AC}" srcId="{B33F0227-4069-43AE-89E5-21C5E9CE53EF}" destId="{AC11E5B2-9D1B-4CEA-8787-93B3A572CA17}" srcOrd="1" destOrd="0" parTransId="{B5409B3A-D305-4BD1-975D-860E4B9A6ED7}" sibTransId="{0357C9B5-C55F-4CE0-953F-9BC5E9F6A3C3}"/>
    <dgm:cxn modelId="{AF842F80-97C3-4663-8A82-DF0617AC0810}" type="presOf" srcId="{B33F0227-4069-43AE-89E5-21C5E9CE53EF}" destId="{2661486B-247C-4E1A-8F02-C344A09BFA1B}" srcOrd="0" destOrd="0" presId="urn:microsoft.com/office/officeart/2005/8/layout/list1"/>
    <dgm:cxn modelId="{0FA2408E-85DB-4147-A313-7AF2407AD1EE}" srcId="{AC11E5B2-9D1B-4CEA-8787-93B3A572CA17}" destId="{8976246F-F3B0-4AAE-882F-B4D107DF824D}" srcOrd="0" destOrd="0" parTransId="{20F06422-DAA4-4C9E-9A54-0DAEEAF672E2}" sibTransId="{D5412429-D550-4DEB-96FC-FF697C57CA8C}"/>
    <dgm:cxn modelId="{CE62EE62-F08E-49E0-A601-12BD047E751B}" srcId="{AC11E5B2-9D1B-4CEA-8787-93B3A572CA17}" destId="{152F61CE-44C8-4404-AB38-EF183EE6435F}" srcOrd="1" destOrd="0" parTransId="{CEFD83A3-C56B-47CD-A80F-89485F453E65}" sibTransId="{C6330451-EE47-4BE8-8D51-874B8C443241}"/>
    <dgm:cxn modelId="{E76532B2-F55D-4736-B5D1-420D633FA1AC}" type="presOf" srcId="{BCB00146-15EA-4502-B121-C0AC5C88B1C6}" destId="{A6EDCFBE-EC3C-4383-9D19-EDF7E94187B5}" srcOrd="1" destOrd="0" presId="urn:microsoft.com/office/officeart/2005/8/layout/list1"/>
    <dgm:cxn modelId="{16FC893D-D314-4536-91D5-E2026A558A52}" type="presOf" srcId="{AC11E5B2-9D1B-4CEA-8787-93B3A572CA17}" destId="{FCD44274-ECF4-45BF-990A-74DB8DFD38D5}" srcOrd="1" destOrd="0" presId="urn:microsoft.com/office/officeart/2005/8/layout/list1"/>
    <dgm:cxn modelId="{BF68926B-CB59-4E5F-A11C-ACF8B6E9A481}" srcId="{BCB00146-15EA-4502-B121-C0AC5C88B1C6}" destId="{16BD0E0C-ADA1-4445-8BF0-C698A4E279F4}" srcOrd="0" destOrd="0" parTransId="{E81FB411-CB02-4D66-AF65-72BB48472C42}" sibTransId="{1BE449CE-6CD4-4BF1-A7B5-D03C698AF724}"/>
    <dgm:cxn modelId="{8CC1070C-8342-4CB8-B9EC-4B8036CCB641}" type="presParOf" srcId="{2661486B-247C-4E1A-8F02-C344A09BFA1B}" destId="{38BAB1D6-9210-41D9-AB04-72A22BE50FE1}" srcOrd="0" destOrd="0" presId="urn:microsoft.com/office/officeart/2005/8/layout/list1"/>
    <dgm:cxn modelId="{92DE168D-6E31-43AB-8044-101AEDF85E70}" type="presParOf" srcId="{38BAB1D6-9210-41D9-AB04-72A22BE50FE1}" destId="{9A67E940-DC68-49E9-9F76-2A257833123E}" srcOrd="0" destOrd="0" presId="urn:microsoft.com/office/officeart/2005/8/layout/list1"/>
    <dgm:cxn modelId="{1876BD91-4903-48E7-B24F-941BF5918C74}" type="presParOf" srcId="{38BAB1D6-9210-41D9-AB04-72A22BE50FE1}" destId="{A6EDCFBE-EC3C-4383-9D19-EDF7E94187B5}" srcOrd="1" destOrd="0" presId="urn:microsoft.com/office/officeart/2005/8/layout/list1"/>
    <dgm:cxn modelId="{C7649AFD-311E-469E-9B4F-A4D39E119D66}" type="presParOf" srcId="{2661486B-247C-4E1A-8F02-C344A09BFA1B}" destId="{B5923B0E-96F0-466B-A2DE-E64160E8D0EC}" srcOrd="1" destOrd="0" presId="urn:microsoft.com/office/officeart/2005/8/layout/list1"/>
    <dgm:cxn modelId="{A1B4F94D-2AF3-42ED-BDCE-8120132EF122}" type="presParOf" srcId="{2661486B-247C-4E1A-8F02-C344A09BFA1B}" destId="{9E68C8B4-653B-41CD-8867-6D4B76C4AEDF}" srcOrd="2" destOrd="0" presId="urn:microsoft.com/office/officeart/2005/8/layout/list1"/>
    <dgm:cxn modelId="{819F92CF-5E48-43AD-AF19-EB4AAA36DA61}" type="presParOf" srcId="{2661486B-247C-4E1A-8F02-C344A09BFA1B}" destId="{5091387F-5935-4B64-9AC7-9049D59AB1B4}" srcOrd="3" destOrd="0" presId="urn:microsoft.com/office/officeart/2005/8/layout/list1"/>
    <dgm:cxn modelId="{526BF8B2-361E-49F3-ADBD-10DFE8DE37EE}" type="presParOf" srcId="{2661486B-247C-4E1A-8F02-C344A09BFA1B}" destId="{26D7D6FE-38A6-4A0A-A2AE-05D6E860276D}" srcOrd="4" destOrd="0" presId="urn:microsoft.com/office/officeart/2005/8/layout/list1"/>
    <dgm:cxn modelId="{BBC549AB-5A6A-4840-9D94-F116210606CD}" type="presParOf" srcId="{26D7D6FE-38A6-4A0A-A2AE-05D6E860276D}" destId="{DE9E6EEB-4AF0-4DB7-80FB-A591A75D03FF}" srcOrd="0" destOrd="0" presId="urn:microsoft.com/office/officeart/2005/8/layout/list1"/>
    <dgm:cxn modelId="{7EE23F68-74A5-479F-A574-7ABD3B1A6431}" type="presParOf" srcId="{26D7D6FE-38A6-4A0A-A2AE-05D6E860276D}" destId="{FCD44274-ECF4-45BF-990A-74DB8DFD38D5}" srcOrd="1" destOrd="0" presId="urn:microsoft.com/office/officeart/2005/8/layout/list1"/>
    <dgm:cxn modelId="{129C0B4A-23FE-4A73-8001-54C427C5CAC3}" type="presParOf" srcId="{2661486B-247C-4E1A-8F02-C344A09BFA1B}" destId="{A63C9A7B-375C-4323-8A88-3A712AA71CB3}" srcOrd="5" destOrd="0" presId="urn:microsoft.com/office/officeart/2005/8/layout/list1"/>
    <dgm:cxn modelId="{60428E14-3E42-4779-996E-9AD10230BF04}" type="presParOf" srcId="{2661486B-247C-4E1A-8F02-C344A09BFA1B}" destId="{F191104C-2BDE-4FBA-96AE-E978FA566A32}"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3F0227-4069-43AE-89E5-21C5E9CE53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BCB00146-15EA-4502-B121-C0AC5C88B1C6}">
      <dgm:prSet phldrT="[Tekst]" custT="1"/>
      <dgm:spPr>
        <a:solidFill>
          <a:schemeClr val="tx2">
            <a:lumMod val="50000"/>
          </a:schemeClr>
        </a:solidFill>
      </dgm:spPr>
      <dgm:t>
        <a:bodyPr/>
        <a:lstStyle/>
        <a:p>
          <a:r>
            <a:rPr lang="pl-PL" sz="2400" dirty="0" smtClean="0"/>
            <a:t>Przy ocenie wpływu projektu na </a:t>
          </a:r>
          <a:r>
            <a:rPr lang="pl-PL" sz="2400" b="1" dirty="0" smtClean="0"/>
            <a:t>realizację Strategii ZIT AJ będą brane pod uwagę następujące elementy:</a:t>
          </a:r>
          <a:endParaRPr lang="pl-PL" sz="2400" b="1" dirty="0"/>
        </a:p>
      </dgm:t>
    </dgm:pt>
    <dgm:pt modelId="{80084FB0-BB93-4FFE-97D0-4DBE338BF085}" type="parTrans" cxnId="{33785A55-D2F4-478B-9A84-E5E11D19F6D9}">
      <dgm:prSet/>
      <dgm:spPr/>
      <dgm:t>
        <a:bodyPr/>
        <a:lstStyle/>
        <a:p>
          <a:endParaRPr lang="pl-PL"/>
        </a:p>
      </dgm:t>
    </dgm:pt>
    <dgm:pt modelId="{CFBB67D3-5BBB-4EA4-98A6-E5159CCD0ABD}" type="sibTrans" cxnId="{33785A55-D2F4-478B-9A84-E5E11D19F6D9}">
      <dgm:prSet/>
      <dgm:spPr/>
      <dgm:t>
        <a:bodyPr/>
        <a:lstStyle/>
        <a:p>
          <a:endParaRPr lang="pl-PL"/>
        </a:p>
      </dgm:t>
    </dgm:pt>
    <dgm:pt modelId="{16BD0E0C-ADA1-4445-8BF0-C698A4E279F4}">
      <dgm:prSet phldrT="[Tekst]" custT="1"/>
      <dgm:spPr/>
      <dgm:t>
        <a:bodyPr/>
        <a:lstStyle/>
        <a:p>
          <a:r>
            <a:rPr lang="pl-PL" sz="2400" dirty="0" smtClean="0"/>
            <a:t>Adekwatność celów i działań</a:t>
          </a:r>
          <a:r>
            <a:rPr lang="pl-PL" sz="2400" b="1" dirty="0" smtClean="0"/>
            <a:t> </a:t>
          </a:r>
          <a:r>
            <a:rPr lang="pl-PL" sz="2400" dirty="0" smtClean="0"/>
            <a:t>opisanych w projekcie do celów i działań</a:t>
          </a:r>
          <a:r>
            <a:rPr lang="pl-PL" sz="2400" b="1" dirty="0" smtClean="0"/>
            <a:t> </a:t>
          </a:r>
          <a:r>
            <a:rPr lang="pl-PL" sz="2400" dirty="0" smtClean="0"/>
            <a:t>wskazanych w Strategii ZIT AJ</a:t>
          </a:r>
          <a:br>
            <a:rPr lang="pl-PL" sz="2400" dirty="0" smtClean="0"/>
          </a:br>
          <a:r>
            <a:rPr lang="pl-PL" sz="2400" dirty="0" smtClean="0"/>
            <a:t>(skala punktowa od 0 do 10 pkt);</a:t>
          </a:r>
          <a:endParaRPr lang="pl-PL" sz="2400" dirty="0"/>
        </a:p>
      </dgm:t>
    </dgm:pt>
    <dgm:pt modelId="{E81FB411-CB02-4D66-AF65-72BB48472C42}" type="parTrans" cxnId="{BF68926B-CB59-4E5F-A11C-ACF8B6E9A481}">
      <dgm:prSet/>
      <dgm:spPr/>
      <dgm:t>
        <a:bodyPr/>
        <a:lstStyle/>
        <a:p>
          <a:endParaRPr lang="pl-PL"/>
        </a:p>
      </dgm:t>
    </dgm:pt>
    <dgm:pt modelId="{1BE449CE-6CD4-4BF1-A7B5-D03C698AF724}" type="sibTrans" cxnId="{BF68926B-CB59-4E5F-A11C-ACF8B6E9A481}">
      <dgm:prSet/>
      <dgm:spPr/>
      <dgm:t>
        <a:bodyPr/>
        <a:lstStyle/>
        <a:p>
          <a:endParaRPr lang="pl-PL"/>
        </a:p>
      </dgm:t>
    </dgm:pt>
    <dgm:pt modelId="{EA86C9A1-6565-4FE5-B2E1-688A89FB5912}">
      <dgm:prSet phldrT="[Tekst]" custT="1"/>
      <dgm:spPr/>
      <dgm:t>
        <a:bodyPr/>
        <a:lstStyle/>
        <a:p>
          <a:r>
            <a:rPr lang="pl-PL" sz="2400" dirty="0" smtClean="0"/>
            <a:t>Wpływ projektu na niwelowanie niekorzystnych zjawisk społecznych wskazanych w Strategii ZIT AJ </a:t>
          </a:r>
          <a:br>
            <a:rPr lang="pl-PL" sz="2400" dirty="0" smtClean="0"/>
          </a:br>
          <a:r>
            <a:rPr lang="pl-PL" sz="2400" dirty="0" smtClean="0"/>
            <a:t>(skala punktowa od 0 do 15 pkt);</a:t>
          </a:r>
          <a:endParaRPr lang="pl-PL" sz="2400" dirty="0"/>
        </a:p>
      </dgm:t>
    </dgm:pt>
    <dgm:pt modelId="{CD76C277-E4DC-4547-8A65-F0AD31F0E1A1}" type="parTrans" cxnId="{459EBAF8-6801-4115-88B6-C05A50FB2FBB}">
      <dgm:prSet/>
      <dgm:spPr/>
      <dgm:t>
        <a:bodyPr/>
        <a:lstStyle/>
        <a:p>
          <a:endParaRPr lang="pl-PL"/>
        </a:p>
      </dgm:t>
    </dgm:pt>
    <dgm:pt modelId="{AA6B429D-5EB1-4BFA-A308-2B4C3FCCC758}" type="sibTrans" cxnId="{459EBAF8-6801-4115-88B6-C05A50FB2FBB}">
      <dgm:prSet/>
      <dgm:spPr/>
      <dgm:t>
        <a:bodyPr/>
        <a:lstStyle/>
        <a:p>
          <a:endParaRPr lang="pl-PL"/>
        </a:p>
      </dgm:t>
    </dgm:pt>
    <dgm:pt modelId="{2661486B-247C-4E1A-8F02-C344A09BFA1B}" type="pres">
      <dgm:prSet presAssocID="{B33F0227-4069-43AE-89E5-21C5E9CE53EF}" presName="linear" presStyleCnt="0">
        <dgm:presLayoutVars>
          <dgm:dir/>
          <dgm:animLvl val="lvl"/>
          <dgm:resizeHandles val="exact"/>
        </dgm:presLayoutVars>
      </dgm:prSet>
      <dgm:spPr/>
      <dgm:t>
        <a:bodyPr/>
        <a:lstStyle/>
        <a:p>
          <a:endParaRPr lang="pl-PL"/>
        </a:p>
      </dgm:t>
    </dgm:pt>
    <dgm:pt modelId="{38BAB1D6-9210-41D9-AB04-72A22BE50FE1}" type="pres">
      <dgm:prSet presAssocID="{BCB00146-15EA-4502-B121-C0AC5C88B1C6}" presName="parentLin" presStyleCnt="0"/>
      <dgm:spPr/>
      <dgm:t>
        <a:bodyPr/>
        <a:lstStyle/>
        <a:p>
          <a:endParaRPr lang="pl-PL"/>
        </a:p>
      </dgm:t>
    </dgm:pt>
    <dgm:pt modelId="{9A67E940-DC68-49E9-9F76-2A257833123E}" type="pres">
      <dgm:prSet presAssocID="{BCB00146-15EA-4502-B121-C0AC5C88B1C6}" presName="parentLeftMargin" presStyleLbl="node1" presStyleIdx="0" presStyleCnt="1"/>
      <dgm:spPr/>
      <dgm:t>
        <a:bodyPr/>
        <a:lstStyle/>
        <a:p>
          <a:endParaRPr lang="pl-PL"/>
        </a:p>
      </dgm:t>
    </dgm:pt>
    <dgm:pt modelId="{A6EDCFBE-EC3C-4383-9D19-EDF7E94187B5}" type="pres">
      <dgm:prSet presAssocID="{BCB00146-15EA-4502-B121-C0AC5C88B1C6}" presName="parentText" presStyleLbl="node1" presStyleIdx="0" presStyleCnt="1" custScaleY="93347" custLinFactNeighborX="-36189" custLinFactNeighborY="0">
        <dgm:presLayoutVars>
          <dgm:chMax val="0"/>
          <dgm:bulletEnabled val="1"/>
        </dgm:presLayoutVars>
      </dgm:prSet>
      <dgm:spPr/>
      <dgm:t>
        <a:bodyPr/>
        <a:lstStyle/>
        <a:p>
          <a:endParaRPr lang="pl-PL"/>
        </a:p>
      </dgm:t>
    </dgm:pt>
    <dgm:pt modelId="{B5923B0E-96F0-466B-A2DE-E64160E8D0EC}" type="pres">
      <dgm:prSet presAssocID="{BCB00146-15EA-4502-B121-C0AC5C88B1C6}" presName="negativeSpace" presStyleCnt="0"/>
      <dgm:spPr/>
      <dgm:t>
        <a:bodyPr/>
        <a:lstStyle/>
        <a:p>
          <a:endParaRPr lang="pl-PL"/>
        </a:p>
      </dgm:t>
    </dgm:pt>
    <dgm:pt modelId="{9E68C8B4-653B-41CD-8867-6D4B76C4AEDF}" type="pres">
      <dgm:prSet presAssocID="{BCB00146-15EA-4502-B121-C0AC5C88B1C6}" presName="childText" presStyleLbl="conFgAcc1" presStyleIdx="0" presStyleCnt="1">
        <dgm:presLayoutVars>
          <dgm:bulletEnabled val="1"/>
        </dgm:presLayoutVars>
      </dgm:prSet>
      <dgm:spPr/>
      <dgm:t>
        <a:bodyPr/>
        <a:lstStyle/>
        <a:p>
          <a:endParaRPr lang="pl-PL"/>
        </a:p>
      </dgm:t>
    </dgm:pt>
  </dgm:ptLst>
  <dgm:cxnLst>
    <dgm:cxn modelId="{3DFBC83B-BC22-4E64-8588-E445AFC5BAB2}" type="presOf" srcId="{16BD0E0C-ADA1-4445-8BF0-C698A4E279F4}" destId="{9E68C8B4-653B-41CD-8867-6D4B76C4AEDF}" srcOrd="0" destOrd="0" presId="urn:microsoft.com/office/officeart/2005/8/layout/list1"/>
    <dgm:cxn modelId="{33785A55-D2F4-478B-9A84-E5E11D19F6D9}" srcId="{B33F0227-4069-43AE-89E5-21C5E9CE53EF}" destId="{BCB00146-15EA-4502-B121-C0AC5C88B1C6}" srcOrd="0" destOrd="0" parTransId="{80084FB0-BB93-4FFE-97D0-4DBE338BF085}" sibTransId="{CFBB67D3-5BBB-4EA4-98A6-E5159CCD0ABD}"/>
    <dgm:cxn modelId="{459EBAF8-6801-4115-88B6-C05A50FB2FBB}" srcId="{BCB00146-15EA-4502-B121-C0AC5C88B1C6}" destId="{EA86C9A1-6565-4FE5-B2E1-688A89FB5912}" srcOrd="1" destOrd="0" parTransId="{CD76C277-E4DC-4547-8A65-F0AD31F0E1A1}" sibTransId="{AA6B429D-5EB1-4BFA-A308-2B4C3FCCC758}"/>
    <dgm:cxn modelId="{153BFD57-AAA0-4831-B388-CDEE504ECD7B}" type="presOf" srcId="{BCB00146-15EA-4502-B121-C0AC5C88B1C6}" destId="{9A67E940-DC68-49E9-9F76-2A257833123E}" srcOrd="0" destOrd="0" presId="urn:microsoft.com/office/officeart/2005/8/layout/list1"/>
    <dgm:cxn modelId="{5516F321-187A-4F6A-85F2-8B7E80700900}" type="presOf" srcId="{B33F0227-4069-43AE-89E5-21C5E9CE53EF}" destId="{2661486B-247C-4E1A-8F02-C344A09BFA1B}" srcOrd="0" destOrd="0" presId="urn:microsoft.com/office/officeart/2005/8/layout/list1"/>
    <dgm:cxn modelId="{72AF4A20-A3EE-49D9-A17D-9DFE1A1FD6AF}" type="presOf" srcId="{EA86C9A1-6565-4FE5-B2E1-688A89FB5912}" destId="{9E68C8B4-653B-41CD-8867-6D4B76C4AEDF}" srcOrd="0" destOrd="1" presId="urn:microsoft.com/office/officeart/2005/8/layout/list1"/>
    <dgm:cxn modelId="{DB68D92E-D4EE-485A-AE3B-E37A310163D5}" type="presOf" srcId="{BCB00146-15EA-4502-B121-C0AC5C88B1C6}" destId="{A6EDCFBE-EC3C-4383-9D19-EDF7E94187B5}" srcOrd="1" destOrd="0" presId="urn:microsoft.com/office/officeart/2005/8/layout/list1"/>
    <dgm:cxn modelId="{BF68926B-CB59-4E5F-A11C-ACF8B6E9A481}" srcId="{BCB00146-15EA-4502-B121-C0AC5C88B1C6}" destId="{16BD0E0C-ADA1-4445-8BF0-C698A4E279F4}" srcOrd="0" destOrd="0" parTransId="{E81FB411-CB02-4D66-AF65-72BB48472C42}" sibTransId="{1BE449CE-6CD4-4BF1-A7B5-D03C698AF724}"/>
    <dgm:cxn modelId="{906201AC-CED6-4D4D-9F13-A456F504208A}" type="presParOf" srcId="{2661486B-247C-4E1A-8F02-C344A09BFA1B}" destId="{38BAB1D6-9210-41D9-AB04-72A22BE50FE1}" srcOrd="0" destOrd="0" presId="urn:microsoft.com/office/officeart/2005/8/layout/list1"/>
    <dgm:cxn modelId="{1134CC1F-3E82-405C-B7BC-ADF206BD98FE}" type="presParOf" srcId="{38BAB1D6-9210-41D9-AB04-72A22BE50FE1}" destId="{9A67E940-DC68-49E9-9F76-2A257833123E}" srcOrd="0" destOrd="0" presId="urn:microsoft.com/office/officeart/2005/8/layout/list1"/>
    <dgm:cxn modelId="{200CE5DC-5E5B-4DA8-ABF7-2EEA73216664}" type="presParOf" srcId="{38BAB1D6-9210-41D9-AB04-72A22BE50FE1}" destId="{A6EDCFBE-EC3C-4383-9D19-EDF7E94187B5}" srcOrd="1" destOrd="0" presId="urn:microsoft.com/office/officeart/2005/8/layout/list1"/>
    <dgm:cxn modelId="{EEB2109B-B000-4121-8EF3-D0C9A79C653A}" type="presParOf" srcId="{2661486B-247C-4E1A-8F02-C344A09BFA1B}" destId="{B5923B0E-96F0-466B-A2DE-E64160E8D0EC}" srcOrd="1" destOrd="0" presId="urn:microsoft.com/office/officeart/2005/8/layout/list1"/>
    <dgm:cxn modelId="{4C131DCA-79AD-4B61-BBBC-B656BE60C486}" type="presParOf" srcId="{2661486B-247C-4E1A-8F02-C344A09BFA1B}" destId="{9E68C8B4-653B-41CD-8867-6D4B76C4AED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3F0227-4069-43AE-89E5-21C5E9CE53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BCB00146-15EA-4502-B121-C0AC5C88B1C6}">
      <dgm:prSet phldrT="[Tekst]" custT="1"/>
      <dgm:spPr>
        <a:solidFill>
          <a:schemeClr val="tx2">
            <a:lumMod val="50000"/>
          </a:schemeClr>
        </a:solidFill>
      </dgm:spPr>
      <dgm:t>
        <a:bodyPr/>
        <a:lstStyle/>
        <a:p>
          <a:r>
            <a:rPr lang="pl-PL" sz="2400" b="1" dirty="0" smtClean="0"/>
            <a:t>Definicja kryterium </a:t>
          </a:r>
          <a:endParaRPr lang="pl-PL" sz="2400" dirty="0"/>
        </a:p>
      </dgm:t>
    </dgm:pt>
    <dgm:pt modelId="{80084FB0-BB93-4FFE-97D0-4DBE338BF085}" type="parTrans" cxnId="{33785A55-D2F4-478B-9A84-E5E11D19F6D9}">
      <dgm:prSet/>
      <dgm:spPr/>
      <dgm:t>
        <a:bodyPr/>
        <a:lstStyle/>
        <a:p>
          <a:endParaRPr lang="pl-PL"/>
        </a:p>
      </dgm:t>
    </dgm:pt>
    <dgm:pt modelId="{CFBB67D3-5BBB-4EA4-98A6-E5159CCD0ABD}" type="sibTrans" cxnId="{33785A55-D2F4-478B-9A84-E5E11D19F6D9}">
      <dgm:prSet/>
      <dgm:spPr/>
      <dgm:t>
        <a:bodyPr/>
        <a:lstStyle/>
        <a:p>
          <a:endParaRPr lang="pl-PL"/>
        </a:p>
      </dgm:t>
    </dgm:pt>
    <dgm:pt modelId="{16BD0E0C-ADA1-4445-8BF0-C698A4E279F4}">
      <dgm:prSet phldrT="[Tekst]" custT="1"/>
      <dgm:spPr/>
      <dgm:t>
        <a:bodyPr/>
        <a:lstStyle/>
        <a:p>
          <a:r>
            <a:rPr lang="pl-PL" sz="2400" dirty="0" smtClean="0"/>
            <a:t>Weryfikowany będzie poziom wpływu wskaźników zawartych w projekcie na realizację wartości docelowych wskaźników Strategii ZIT AJ wynikających z Porozumienia (wskaźników Ram Wykonania i pozostałych z RPO). </a:t>
          </a:r>
          <a:endParaRPr lang="pl-PL" sz="2400" dirty="0"/>
        </a:p>
      </dgm:t>
    </dgm:pt>
    <dgm:pt modelId="{E81FB411-CB02-4D66-AF65-72BB48472C42}" type="parTrans" cxnId="{BF68926B-CB59-4E5F-A11C-ACF8B6E9A481}">
      <dgm:prSet/>
      <dgm:spPr/>
      <dgm:t>
        <a:bodyPr/>
        <a:lstStyle/>
        <a:p>
          <a:endParaRPr lang="pl-PL"/>
        </a:p>
      </dgm:t>
    </dgm:pt>
    <dgm:pt modelId="{1BE449CE-6CD4-4BF1-A7B5-D03C698AF724}" type="sibTrans" cxnId="{BF68926B-CB59-4E5F-A11C-ACF8B6E9A481}">
      <dgm:prSet/>
      <dgm:spPr/>
      <dgm:t>
        <a:bodyPr/>
        <a:lstStyle/>
        <a:p>
          <a:endParaRPr lang="pl-PL"/>
        </a:p>
      </dgm:t>
    </dgm:pt>
    <dgm:pt modelId="{AC11E5B2-9D1B-4CEA-8787-93B3A572CA17}">
      <dgm:prSet phldrT="[Tekst]" custT="1"/>
      <dgm:spPr>
        <a:solidFill>
          <a:schemeClr val="tx2">
            <a:lumMod val="50000"/>
          </a:schemeClr>
        </a:solidFill>
      </dgm:spPr>
      <dgm:t>
        <a:bodyPr/>
        <a:lstStyle/>
        <a:p>
          <a:r>
            <a:rPr lang="pl-PL" sz="2400" b="1" dirty="0" smtClean="0"/>
            <a:t>Opis znaczenia kryterium </a:t>
          </a:r>
          <a:endParaRPr lang="pl-PL" sz="2400" dirty="0"/>
        </a:p>
      </dgm:t>
    </dgm:pt>
    <dgm:pt modelId="{B5409B3A-D305-4BD1-975D-860E4B9A6ED7}" type="parTrans" cxnId="{0EA3BD04-0A2F-456C-8CC9-1740A9D970AC}">
      <dgm:prSet/>
      <dgm:spPr/>
      <dgm:t>
        <a:bodyPr/>
        <a:lstStyle/>
        <a:p>
          <a:endParaRPr lang="pl-PL"/>
        </a:p>
      </dgm:t>
    </dgm:pt>
    <dgm:pt modelId="{0357C9B5-C55F-4CE0-953F-9BC5E9F6A3C3}" type="sibTrans" cxnId="{0EA3BD04-0A2F-456C-8CC9-1740A9D970AC}">
      <dgm:prSet/>
      <dgm:spPr/>
      <dgm:t>
        <a:bodyPr/>
        <a:lstStyle/>
        <a:p>
          <a:endParaRPr lang="pl-PL"/>
        </a:p>
      </dgm:t>
    </dgm:pt>
    <dgm:pt modelId="{8976246F-F3B0-4AAE-882F-B4D107DF824D}">
      <dgm:prSet phldrT="[Tekst]" custT="1"/>
      <dgm:spPr/>
      <dgm:t>
        <a:bodyPr/>
        <a:lstStyle/>
        <a:p>
          <a:r>
            <a:rPr lang="pl-PL" sz="2400" dirty="0" smtClean="0"/>
            <a:t>Kryterium punktowe</a:t>
          </a:r>
          <a:endParaRPr lang="pl-PL" sz="2400" dirty="0"/>
        </a:p>
      </dgm:t>
    </dgm:pt>
    <dgm:pt modelId="{20F06422-DAA4-4C9E-9A54-0DAEEAF672E2}" type="parTrans" cxnId="{0FA2408E-85DB-4147-A313-7AF2407AD1EE}">
      <dgm:prSet/>
      <dgm:spPr/>
      <dgm:t>
        <a:bodyPr/>
        <a:lstStyle/>
        <a:p>
          <a:endParaRPr lang="pl-PL"/>
        </a:p>
      </dgm:t>
    </dgm:pt>
    <dgm:pt modelId="{D5412429-D550-4DEB-96FC-FF697C57CA8C}" type="sibTrans" cxnId="{0FA2408E-85DB-4147-A313-7AF2407AD1EE}">
      <dgm:prSet/>
      <dgm:spPr/>
      <dgm:t>
        <a:bodyPr/>
        <a:lstStyle/>
        <a:p>
          <a:endParaRPr lang="pl-PL"/>
        </a:p>
      </dgm:t>
    </dgm:pt>
    <dgm:pt modelId="{152F61CE-44C8-4404-AB38-EF183EE6435F}">
      <dgm:prSet custT="1"/>
      <dgm:spPr/>
      <dgm:t>
        <a:bodyPr/>
        <a:lstStyle/>
        <a:p>
          <a:r>
            <a:rPr lang="pl-PL" sz="2400" dirty="0" smtClean="0"/>
            <a:t>skala punktowa od 0 do 20</a:t>
          </a:r>
          <a:endParaRPr lang="pl-PL" sz="2400" dirty="0"/>
        </a:p>
      </dgm:t>
    </dgm:pt>
    <dgm:pt modelId="{CEFD83A3-C56B-47CD-A80F-89485F453E65}" type="parTrans" cxnId="{CE62EE62-F08E-49E0-A601-12BD047E751B}">
      <dgm:prSet/>
      <dgm:spPr/>
      <dgm:t>
        <a:bodyPr/>
        <a:lstStyle/>
        <a:p>
          <a:endParaRPr lang="pl-PL"/>
        </a:p>
      </dgm:t>
    </dgm:pt>
    <dgm:pt modelId="{C6330451-EE47-4BE8-8D51-874B8C443241}" type="sibTrans" cxnId="{CE62EE62-F08E-49E0-A601-12BD047E751B}">
      <dgm:prSet/>
      <dgm:spPr/>
      <dgm:t>
        <a:bodyPr/>
        <a:lstStyle/>
        <a:p>
          <a:endParaRPr lang="pl-PL"/>
        </a:p>
      </dgm:t>
    </dgm:pt>
    <dgm:pt modelId="{2661486B-247C-4E1A-8F02-C344A09BFA1B}" type="pres">
      <dgm:prSet presAssocID="{B33F0227-4069-43AE-89E5-21C5E9CE53EF}" presName="linear" presStyleCnt="0">
        <dgm:presLayoutVars>
          <dgm:dir/>
          <dgm:animLvl val="lvl"/>
          <dgm:resizeHandles val="exact"/>
        </dgm:presLayoutVars>
      </dgm:prSet>
      <dgm:spPr/>
      <dgm:t>
        <a:bodyPr/>
        <a:lstStyle/>
        <a:p>
          <a:endParaRPr lang="pl-PL"/>
        </a:p>
      </dgm:t>
    </dgm:pt>
    <dgm:pt modelId="{38BAB1D6-9210-41D9-AB04-72A22BE50FE1}" type="pres">
      <dgm:prSet presAssocID="{BCB00146-15EA-4502-B121-C0AC5C88B1C6}" presName="parentLin" presStyleCnt="0"/>
      <dgm:spPr/>
      <dgm:t>
        <a:bodyPr/>
        <a:lstStyle/>
        <a:p>
          <a:endParaRPr lang="pl-PL"/>
        </a:p>
      </dgm:t>
    </dgm:pt>
    <dgm:pt modelId="{9A67E940-DC68-49E9-9F76-2A257833123E}" type="pres">
      <dgm:prSet presAssocID="{BCB00146-15EA-4502-B121-C0AC5C88B1C6}" presName="parentLeftMargin" presStyleLbl="node1" presStyleIdx="0" presStyleCnt="2"/>
      <dgm:spPr/>
      <dgm:t>
        <a:bodyPr/>
        <a:lstStyle/>
        <a:p>
          <a:endParaRPr lang="pl-PL"/>
        </a:p>
      </dgm:t>
    </dgm:pt>
    <dgm:pt modelId="{A6EDCFBE-EC3C-4383-9D19-EDF7E94187B5}" type="pres">
      <dgm:prSet presAssocID="{BCB00146-15EA-4502-B121-C0AC5C88B1C6}" presName="parentText" presStyleLbl="node1" presStyleIdx="0" presStyleCnt="2" custLinFactNeighborX="-13123" custLinFactNeighborY="-2192">
        <dgm:presLayoutVars>
          <dgm:chMax val="0"/>
          <dgm:bulletEnabled val="1"/>
        </dgm:presLayoutVars>
      </dgm:prSet>
      <dgm:spPr/>
      <dgm:t>
        <a:bodyPr/>
        <a:lstStyle/>
        <a:p>
          <a:endParaRPr lang="pl-PL"/>
        </a:p>
      </dgm:t>
    </dgm:pt>
    <dgm:pt modelId="{B5923B0E-96F0-466B-A2DE-E64160E8D0EC}" type="pres">
      <dgm:prSet presAssocID="{BCB00146-15EA-4502-B121-C0AC5C88B1C6}" presName="negativeSpace" presStyleCnt="0"/>
      <dgm:spPr/>
      <dgm:t>
        <a:bodyPr/>
        <a:lstStyle/>
        <a:p>
          <a:endParaRPr lang="pl-PL"/>
        </a:p>
      </dgm:t>
    </dgm:pt>
    <dgm:pt modelId="{9E68C8B4-653B-41CD-8867-6D4B76C4AEDF}" type="pres">
      <dgm:prSet presAssocID="{BCB00146-15EA-4502-B121-C0AC5C88B1C6}" presName="childText" presStyleLbl="conFgAcc1" presStyleIdx="0" presStyleCnt="2">
        <dgm:presLayoutVars>
          <dgm:bulletEnabled val="1"/>
        </dgm:presLayoutVars>
      </dgm:prSet>
      <dgm:spPr/>
      <dgm:t>
        <a:bodyPr/>
        <a:lstStyle/>
        <a:p>
          <a:endParaRPr lang="pl-PL"/>
        </a:p>
      </dgm:t>
    </dgm:pt>
    <dgm:pt modelId="{5091387F-5935-4B64-9AC7-9049D59AB1B4}" type="pres">
      <dgm:prSet presAssocID="{CFBB67D3-5BBB-4EA4-98A6-E5159CCD0ABD}" presName="spaceBetweenRectangles" presStyleCnt="0"/>
      <dgm:spPr/>
      <dgm:t>
        <a:bodyPr/>
        <a:lstStyle/>
        <a:p>
          <a:endParaRPr lang="pl-PL"/>
        </a:p>
      </dgm:t>
    </dgm:pt>
    <dgm:pt modelId="{26D7D6FE-38A6-4A0A-A2AE-05D6E860276D}" type="pres">
      <dgm:prSet presAssocID="{AC11E5B2-9D1B-4CEA-8787-93B3A572CA17}" presName="parentLin" presStyleCnt="0"/>
      <dgm:spPr/>
      <dgm:t>
        <a:bodyPr/>
        <a:lstStyle/>
        <a:p>
          <a:endParaRPr lang="pl-PL"/>
        </a:p>
      </dgm:t>
    </dgm:pt>
    <dgm:pt modelId="{DE9E6EEB-4AF0-4DB7-80FB-A591A75D03FF}" type="pres">
      <dgm:prSet presAssocID="{AC11E5B2-9D1B-4CEA-8787-93B3A572CA17}" presName="parentLeftMargin" presStyleLbl="node1" presStyleIdx="0" presStyleCnt="2"/>
      <dgm:spPr/>
      <dgm:t>
        <a:bodyPr/>
        <a:lstStyle/>
        <a:p>
          <a:endParaRPr lang="pl-PL"/>
        </a:p>
      </dgm:t>
    </dgm:pt>
    <dgm:pt modelId="{FCD44274-ECF4-45BF-990A-74DB8DFD38D5}" type="pres">
      <dgm:prSet presAssocID="{AC11E5B2-9D1B-4CEA-8787-93B3A572CA17}" presName="parentText" presStyleLbl="node1" presStyleIdx="1" presStyleCnt="2">
        <dgm:presLayoutVars>
          <dgm:chMax val="0"/>
          <dgm:bulletEnabled val="1"/>
        </dgm:presLayoutVars>
      </dgm:prSet>
      <dgm:spPr/>
      <dgm:t>
        <a:bodyPr/>
        <a:lstStyle/>
        <a:p>
          <a:endParaRPr lang="pl-PL"/>
        </a:p>
      </dgm:t>
    </dgm:pt>
    <dgm:pt modelId="{A63C9A7B-375C-4323-8A88-3A712AA71CB3}" type="pres">
      <dgm:prSet presAssocID="{AC11E5B2-9D1B-4CEA-8787-93B3A572CA17}" presName="negativeSpace" presStyleCnt="0"/>
      <dgm:spPr/>
      <dgm:t>
        <a:bodyPr/>
        <a:lstStyle/>
        <a:p>
          <a:endParaRPr lang="pl-PL"/>
        </a:p>
      </dgm:t>
    </dgm:pt>
    <dgm:pt modelId="{F191104C-2BDE-4FBA-96AE-E978FA566A32}" type="pres">
      <dgm:prSet presAssocID="{AC11E5B2-9D1B-4CEA-8787-93B3A572CA17}" presName="childText" presStyleLbl="conFgAcc1" presStyleIdx="1" presStyleCnt="2">
        <dgm:presLayoutVars>
          <dgm:bulletEnabled val="1"/>
        </dgm:presLayoutVars>
      </dgm:prSet>
      <dgm:spPr/>
      <dgm:t>
        <a:bodyPr/>
        <a:lstStyle/>
        <a:p>
          <a:endParaRPr lang="pl-PL"/>
        </a:p>
      </dgm:t>
    </dgm:pt>
  </dgm:ptLst>
  <dgm:cxnLst>
    <dgm:cxn modelId="{CE62EE62-F08E-49E0-A601-12BD047E751B}" srcId="{AC11E5B2-9D1B-4CEA-8787-93B3A572CA17}" destId="{152F61CE-44C8-4404-AB38-EF183EE6435F}" srcOrd="1" destOrd="0" parTransId="{CEFD83A3-C56B-47CD-A80F-89485F453E65}" sibTransId="{C6330451-EE47-4BE8-8D51-874B8C443241}"/>
    <dgm:cxn modelId="{7A1DDAE3-25EC-48C3-8EF6-821F3A7E782C}" type="presOf" srcId="{B33F0227-4069-43AE-89E5-21C5E9CE53EF}" destId="{2661486B-247C-4E1A-8F02-C344A09BFA1B}" srcOrd="0" destOrd="0" presId="urn:microsoft.com/office/officeart/2005/8/layout/list1"/>
    <dgm:cxn modelId="{9999C2C7-52C9-49BA-9795-298499E2ED32}" type="presOf" srcId="{BCB00146-15EA-4502-B121-C0AC5C88B1C6}" destId="{A6EDCFBE-EC3C-4383-9D19-EDF7E94187B5}" srcOrd="1" destOrd="0" presId="urn:microsoft.com/office/officeart/2005/8/layout/list1"/>
    <dgm:cxn modelId="{33785A55-D2F4-478B-9A84-E5E11D19F6D9}" srcId="{B33F0227-4069-43AE-89E5-21C5E9CE53EF}" destId="{BCB00146-15EA-4502-B121-C0AC5C88B1C6}" srcOrd="0" destOrd="0" parTransId="{80084FB0-BB93-4FFE-97D0-4DBE338BF085}" sibTransId="{CFBB67D3-5BBB-4EA4-98A6-E5159CCD0ABD}"/>
    <dgm:cxn modelId="{C9162544-A0BF-41E3-8DC8-0259E11706AC}" type="presOf" srcId="{AC11E5B2-9D1B-4CEA-8787-93B3A572CA17}" destId="{FCD44274-ECF4-45BF-990A-74DB8DFD38D5}" srcOrd="1" destOrd="0" presId="urn:microsoft.com/office/officeart/2005/8/layout/list1"/>
    <dgm:cxn modelId="{A39E1CEA-DAFC-4A95-A89B-3F6235D0C4C3}" type="presOf" srcId="{BCB00146-15EA-4502-B121-C0AC5C88B1C6}" destId="{9A67E940-DC68-49E9-9F76-2A257833123E}" srcOrd="0" destOrd="0" presId="urn:microsoft.com/office/officeart/2005/8/layout/list1"/>
    <dgm:cxn modelId="{796BE74F-DBDC-4212-8FBE-7FA59D71D4A8}" type="presOf" srcId="{AC11E5B2-9D1B-4CEA-8787-93B3A572CA17}" destId="{DE9E6EEB-4AF0-4DB7-80FB-A591A75D03FF}" srcOrd="0" destOrd="0" presId="urn:microsoft.com/office/officeart/2005/8/layout/list1"/>
    <dgm:cxn modelId="{CFB5BB7D-2DBB-4A6B-9B6A-50182D1EE5ED}" type="presOf" srcId="{152F61CE-44C8-4404-AB38-EF183EE6435F}" destId="{F191104C-2BDE-4FBA-96AE-E978FA566A32}" srcOrd="0" destOrd="1" presId="urn:microsoft.com/office/officeart/2005/8/layout/list1"/>
    <dgm:cxn modelId="{E9494A1A-9534-4C55-BFDA-5DB8422CC446}" type="presOf" srcId="{8976246F-F3B0-4AAE-882F-B4D107DF824D}" destId="{F191104C-2BDE-4FBA-96AE-E978FA566A32}" srcOrd="0" destOrd="0" presId="urn:microsoft.com/office/officeart/2005/8/layout/list1"/>
    <dgm:cxn modelId="{0FA2408E-85DB-4147-A313-7AF2407AD1EE}" srcId="{AC11E5B2-9D1B-4CEA-8787-93B3A572CA17}" destId="{8976246F-F3B0-4AAE-882F-B4D107DF824D}" srcOrd="0" destOrd="0" parTransId="{20F06422-DAA4-4C9E-9A54-0DAEEAF672E2}" sibTransId="{D5412429-D550-4DEB-96FC-FF697C57CA8C}"/>
    <dgm:cxn modelId="{F881E10E-2379-48D3-9B55-D638CEB761D5}" type="presOf" srcId="{16BD0E0C-ADA1-4445-8BF0-C698A4E279F4}" destId="{9E68C8B4-653B-41CD-8867-6D4B76C4AEDF}" srcOrd="0" destOrd="0" presId="urn:microsoft.com/office/officeart/2005/8/layout/list1"/>
    <dgm:cxn modelId="{BF68926B-CB59-4E5F-A11C-ACF8B6E9A481}" srcId="{BCB00146-15EA-4502-B121-C0AC5C88B1C6}" destId="{16BD0E0C-ADA1-4445-8BF0-C698A4E279F4}" srcOrd="0" destOrd="0" parTransId="{E81FB411-CB02-4D66-AF65-72BB48472C42}" sibTransId="{1BE449CE-6CD4-4BF1-A7B5-D03C698AF724}"/>
    <dgm:cxn modelId="{0EA3BD04-0A2F-456C-8CC9-1740A9D970AC}" srcId="{B33F0227-4069-43AE-89E5-21C5E9CE53EF}" destId="{AC11E5B2-9D1B-4CEA-8787-93B3A572CA17}" srcOrd="1" destOrd="0" parTransId="{B5409B3A-D305-4BD1-975D-860E4B9A6ED7}" sibTransId="{0357C9B5-C55F-4CE0-953F-9BC5E9F6A3C3}"/>
    <dgm:cxn modelId="{16369F2A-E8B3-40C0-AEAD-59A28CA19BCC}" type="presParOf" srcId="{2661486B-247C-4E1A-8F02-C344A09BFA1B}" destId="{38BAB1D6-9210-41D9-AB04-72A22BE50FE1}" srcOrd="0" destOrd="0" presId="urn:microsoft.com/office/officeart/2005/8/layout/list1"/>
    <dgm:cxn modelId="{EF7B51C9-5084-4443-B834-0FA0660CF030}" type="presParOf" srcId="{38BAB1D6-9210-41D9-AB04-72A22BE50FE1}" destId="{9A67E940-DC68-49E9-9F76-2A257833123E}" srcOrd="0" destOrd="0" presId="urn:microsoft.com/office/officeart/2005/8/layout/list1"/>
    <dgm:cxn modelId="{61D4F17C-C1D2-4CB7-99ED-F631217D48F4}" type="presParOf" srcId="{38BAB1D6-9210-41D9-AB04-72A22BE50FE1}" destId="{A6EDCFBE-EC3C-4383-9D19-EDF7E94187B5}" srcOrd="1" destOrd="0" presId="urn:microsoft.com/office/officeart/2005/8/layout/list1"/>
    <dgm:cxn modelId="{E0552769-712A-46D2-948D-452B73699AE6}" type="presParOf" srcId="{2661486B-247C-4E1A-8F02-C344A09BFA1B}" destId="{B5923B0E-96F0-466B-A2DE-E64160E8D0EC}" srcOrd="1" destOrd="0" presId="urn:microsoft.com/office/officeart/2005/8/layout/list1"/>
    <dgm:cxn modelId="{498333BD-2C66-4548-A3EB-74C76A413DB7}" type="presParOf" srcId="{2661486B-247C-4E1A-8F02-C344A09BFA1B}" destId="{9E68C8B4-653B-41CD-8867-6D4B76C4AEDF}" srcOrd="2" destOrd="0" presId="urn:microsoft.com/office/officeart/2005/8/layout/list1"/>
    <dgm:cxn modelId="{EFE96628-1652-40F7-9C00-9CAF2B114737}" type="presParOf" srcId="{2661486B-247C-4E1A-8F02-C344A09BFA1B}" destId="{5091387F-5935-4B64-9AC7-9049D59AB1B4}" srcOrd="3" destOrd="0" presId="urn:microsoft.com/office/officeart/2005/8/layout/list1"/>
    <dgm:cxn modelId="{D66C391C-844C-4704-BAEE-1CA83E6E4E60}" type="presParOf" srcId="{2661486B-247C-4E1A-8F02-C344A09BFA1B}" destId="{26D7D6FE-38A6-4A0A-A2AE-05D6E860276D}" srcOrd="4" destOrd="0" presId="urn:microsoft.com/office/officeart/2005/8/layout/list1"/>
    <dgm:cxn modelId="{F0AF3B25-1D1F-403E-ACB3-CB4432317A87}" type="presParOf" srcId="{26D7D6FE-38A6-4A0A-A2AE-05D6E860276D}" destId="{DE9E6EEB-4AF0-4DB7-80FB-A591A75D03FF}" srcOrd="0" destOrd="0" presId="urn:microsoft.com/office/officeart/2005/8/layout/list1"/>
    <dgm:cxn modelId="{ECC5B6F7-AAA8-4C41-A7A1-A3D916DE9248}" type="presParOf" srcId="{26D7D6FE-38A6-4A0A-A2AE-05D6E860276D}" destId="{FCD44274-ECF4-45BF-990A-74DB8DFD38D5}" srcOrd="1" destOrd="0" presId="urn:microsoft.com/office/officeart/2005/8/layout/list1"/>
    <dgm:cxn modelId="{92B04CCD-BA68-4A91-B86A-DBCCCB740773}" type="presParOf" srcId="{2661486B-247C-4E1A-8F02-C344A09BFA1B}" destId="{A63C9A7B-375C-4323-8A88-3A712AA71CB3}" srcOrd="5" destOrd="0" presId="urn:microsoft.com/office/officeart/2005/8/layout/list1"/>
    <dgm:cxn modelId="{65562289-4E56-49F4-B7C6-3B56F21364AA}" type="presParOf" srcId="{2661486B-247C-4E1A-8F02-C344A09BFA1B}" destId="{F191104C-2BDE-4FBA-96AE-E978FA566A32}"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8901813-5607-4615-B125-40D39D1A7BB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88191FD6-ABD0-447B-BD7E-5381AD6492B0}">
      <dgm:prSet phldrT="[Tekst]" custT="1"/>
      <dgm:spPr>
        <a:solidFill>
          <a:schemeClr val="tx2">
            <a:lumMod val="50000"/>
          </a:schemeClr>
        </a:solidFill>
      </dgm:spPr>
      <dgm:t>
        <a:bodyPr/>
        <a:lstStyle/>
        <a:p>
          <a:r>
            <a:rPr lang="pl-PL" sz="2400" b="1" dirty="0" smtClean="0"/>
            <a:t>Definicja kryterium </a:t>
          </a:r>
          <a:endParaRPr lang="pl-PL" sz="2400" dirty="0"/>
        </a:p>
      </dgm:t>
    </dgm:pt>
    <dgm:pt modelId="{37624E32-2ADE-4FFA-8DD4-82DBCD98DE84}" type="parTrans" cxnId="{A7674189-0308-42C2-8A55-A02AE09121D9}">
      <dgm:prSet/>
      <dgm:spPr/>
      <dgm:t>
        <a:bodyPr/>
        <a:lstStyle/>
        <a:p>
          <a:endParaRPr lang="pl-PL"/>
        </a:p>
      </dgm:t>
    </dgm:pt>
    <dgm:pt modelId="{DF4A1745-5B53-491D-8269-20FFF83C7D8B}" type="sibTrans" cxnId="{A7674189-0308-42C2-8A55-A02AE09121D9}">
      <dgm:prSet/>
      <dgm:spPr/>
      <dgm:t>
        <a:bodyPr/>
        <a:lstStyle/>
        <a:p>
          <a:endParaRPr lang="pl-PL"/>
        </a:p>
      </dgm:t>
    </dgm:pt>
    <dgm:pt modelId="{C09CAA24-1617-41F1-9C21-DDA238759C99}">
      <dgm:prSet phldrT="[Tekst]" custT="1"/>
      <dgm:spPr/>
      <dgm:t>
        <a:bodyPr/>
        <a:lstStyle/>
        <a:p>
          <a:r>
            <a:rPr lang="pl-PL" sz="2400" dirty="0" smtClean="0"/>
            <a:t>W ramach tego kryterium będzie weryfikowane czy istnieją projekty powiązane ze zgłoszonym projektem, które zostały zrealizowane, bądź są w trakcie realizacji, bądź zostały zgłoszone w ramach tego samego naboru</a:t>
          </a:r>
          <a:endParaRPr lang="pl-PL" sz="2400" dirty="0"/>
        </a:p>
      </dgm:t>
    </dgm:pt>
    <dgm:pt modelId="{DE8332AF-B937-4B25-A399-278FEF3B7EB3}" type="parTrans" cxnId="{00289F6E-071C-42B1-A5F5-A01C4F71000C}">
      <dgm:prSet/>
      <dgm:spPr/>
      <dgm:t>
        <a:bodyPr/>
        <a:lstStyle/>
        <a:p>
          <a:endParaRPr lang="pl-PL"/>
        </a:p>
      </dgm:t>
    </dgm:pt>
    <dgm:pt modelId="{404BEDFC-5834-46B1-B214-71A20BD80106}" type="sibTrans" cxnId="{00289F6E-071C-42B1-A5F5-A01C4F71000C}">
      <dgm:prSet/>
      <dgm:spPr/>
      <dgm:t>
        <a:bodyPr/>
        <a:lstStyle/>
        <a:p>
          <a:endParaRPr lang="pl-PL"/>
        </a:p>
      </dgm:t>
    </dgm:pt>
    <dgm:pt modelId="{6D6ED128-CCCB-46F9-9EB4-4B0C0F10FF96}">
      <dgm:prSet phldrT="[Tekst]" custT="1"/>
      <dgm:spPr/>
      <dgm:t>
        <a:bodyPr/>
        <a:lstStyle/>
        <a:p>
          <a:r>
            <a:rPr lang="pl-PL" sz="2400" dirty="0" smtClean="0"/>
            <a:t>Projekty te mogą polegać na wykorzystywaniu efektów realizacji innego projektu, wzmocnieniu trwałości efektów jednego przedsięwzięcia realizacją drugiego, bardziej kompleksowym potraktowaniem problemu m.in. poprzez zaadresowanie projektu do tej samej grupy docelowej, tego samego beneficjenta, tego samego terytorium, uzależnienia realizacji jednego projektu od przeprowadzenia innego przedsięwzięcia itd.</a:t>
          </a:r>
          <a:endParaRPr lang="pl-PL" sz="2400" dirty="0"/>
        </a:p>
      </dgm:t>
    </dgm:pt>
    <dgm:pt modelId="{1CEF0ACB-320A-46CD-B270-E1529C9A2FC0}" type="parTrans" cxnId="{F1DC30AB-6902-40B6-A2A1-BA8AF84BF1CB}">
      <dgm:prSet/>
      <dgm:spPr/>
      <dgm:t>
        <a:bodyPr/>
        <a:lstStyle/>
        <a:p>
          <a:endParaRPr lang="pl-PL"/>
        </a:p>
      </dgm:t>
    </dgm:pt>
    <dgm:pt modelId="{1A4F0BCA-A6EE-47A4-808B-07F6AEBA51AB}" type="sibTrans" cxnId="{F1DC30AB-6902-40B6-A2A1-BA8AF84BF1CB}">
      <dgm:prSet/>
      <dgm:spPr/>
      <dgm:t>
        <a:bodyPr/>
        <a:lstStyle/>
        <a:p>
          <a:endParaRPr lang="pl-PL"/>
        </a:p>
      </dgm:t>
    </dgm:pt>
    <dgm:pt modelId="{7D636099-4919-4958-9F35-5A2710B5F535}" type="pres">
      <dgm:prSet presAssocID="{D8901813-5607-4615-B125-40D39D1A7BB6}" presName="linear" presStyleCnt="0">
        <dgm:presLayoutVars>
          <dgm:dir/>
          <dgm:animLvl val="lvl"/>
          <dgm:resizeHandles val="exact"/>
        </dgm:presLayoutVars>
      </dgm:prSet>
      <dgm:spPr/>
      <dgm:t>
        <a:bodyPr/>
        <a:lstStyle/>
        <a:p>
          <a:endParaRPr lang="pl-PL"/>
        </a:p>
      </dgm:t>
    </dgm:pt>
    <dgm:pt modelId="{6BE617E5-4597-4CFB-B09E-CB837C4AC7C7}" type="pres">
      <dgm:prSet presAssocID="{88191FD6-ABD0-447B-BD7E-5381AD6492B0}" presName="parentLin" presStyleCnt="0"/>
      <dgm:spPr/>
      <dgm:t>
        <a:bodyPr/>
        <a:lstStyle/>
        <a:p>
          <a:endParaRPr lang="pl-PL"/>
        </a:p>
      </dgm:t>
    </dgm:pt>
    <dgm:pt modelId="{E8C6DCEA-5B7E-48D8-9394-F7024BC8114C}" type="pres">
      <dgm:prSet presAssocID="{88191FD6-ABD0-447B-BD7E-5381AD6492B0}" presName="parentLeftMargin" presStyleLbl="node1" presStyleIdx="0" presStyleCnt="1"/>
      <dgm:spPr/>
      <dgm:t>
        <a:bodyPr/>
        <a:lstStyle/>
        <a:p>
          <a:endParaRPr lang="pl-PL"/>
        </a:p>
      </dgm:t>
    </dgm:pt>
    <dgm:pt modelId="{DE19788E-CB1E-4686-8529-019E14551624}" type="pres">
      <dgm:prSet presAssocID="{88191FD6-ABD0-447B-BD7E-5381AD6492B0}" presName="parentText" presStyleLbl="node1" presStyleIdx="0" presStyleCnt="1" custScaleX="79966" custScaleY="69518">
        <dgm:presLayoutVars>
          <dgm:chMax val="0"/>
          <dgm:bulletEnabled val="1"/>
        </dgm:presLayoutVars>
      </dgm:prSet>
      <dgm:spPr/>
      <dgm:t>
        <a:bodyPr/>
        <a:lstStyle/>
        <a:p>
          <a:endParaRPr lang="pl-PL"/>
        </a:p>
      </dgm:t>
    </dgm:pt>
    <dgm:pt modelId="{6BA83759-A082-47EE-84F7-30053D68BA96}" type="pres">
      <dgm:prSet presAssocID="{88191FD6-ABD0-447B-BD7E-5381AD6492B0}" presName="negativeSpace" presStyleCnt="0"/>
      <dgm:spPr/>
      <dgm:t>
        <a:bodyPr/>
        <a:lstStyle/>
        <a:p>
          <a:endParaRPr lang="pl-PL"/>
        </a:p>
      </dgm:t>
    </dgm:pt>
    <dgm:pt modelId="{36213A6D-5AD7-47E1-B637-0BB3A3B64CD3}" type="pres">
      <dgm:prSet presAssocID="{88191FD6-ABD0-447B-BD7E-5381AD6492B0}" presName="childText" presStyleLbl="conFgAcc1" presStyleIdx="0" presStyleCnt="1">
        <dgm:presLayoutVars>
          <dgm:bulletEnabled val="1"/>
        </dgm:presLayoutVars>
      </dgm:prSet>
      <dgm:spPr/>
      <dgm:t>
        <a:bodyPr/>
        <a:lstStyle/>
        <a:p>
          <a:endParaRPr lang="pl-PL"/>
        </a:p>
      </dgm:t>
    </dgm:pt>
  </dgm:ptLst>
  <dgm:cxnLst>
    <dgm:cxn modelId="{F70CBBFB-653F-49EB-9E3F-2DD546A58561}" type="presOf" srcId="{6D6ED128-CCCB-46F9-9EB4-4B0C0F10FF96}" destId="{36213A6D-5AD7-47E1-B637-0BB3A3B64CD3}" srcOrd="0" destOrd="1" presId="urn:microsoft.com/office/officeart/2005/8/layout/list1"/>
    <dgm:cxn modelId="{15E4422C-0A7C-41A7-826B-D3E119173DF9}" type="presOf" srcId="{88191FD6-ABD0-447B-BD7E-5381AD6492B0}" destId="{E8C6DCEA-5B7E-48D8-9394-F7024BC8114C}" srcOrd="0" destOrd="0" presId="urn:microsoft.com/office/officeart/2005/8/layout/list1"/>
    <dgm:cxn modelId="{2184AFC6-680D-433C-BF1C-A01740D338E5}" type="presOf" srcId="{C09CAA24-1617-41F1-9C21-DDA238759C99}" destId="{36213A6D-5AD7-47E1-B637-0BB3A3B64CD3}" srcOrd="0" destOrd="0" presId="urn:microsoft.com/office/officeart/2005/8/layout/list1"/>
    <dgm:cxn modelId="{A7674189-0308-42C2-8A55-A02AE09121D9}" srcId="{D8901813-5607-4615-B125-40D39D1A7BB6}" destId="{88191FD6-ABD0-447B-BD7E-5381AD6492B0}" srcOrd="0" destOrd="0" parTransId="{37624E32-2ADE-4FFA-8DD4-82DBCD98DE84}" sibTransId="{DF4A1745-5B53-491D-8269-20FFF83C7D8B}"/>
    <dgm:cxn modelId="{F1DC30AB-6902-40B6-A2A1-BA8AF84BF1CB}" srcId="{88191FD6-ABD0-447B-BD7E-5381AD6492B0}" destId="{6D6ED128-CCCB-46F9-9EB4-4B0C0F10FF96}" srcOrd="1" destOrd="0" parTransId="{1CEF0ACB-320A-46CD-B270-E1529C9A2FC0}" sibTransId="{1A4F0BCA-A6EE-47A4-808B-07F6AEBA51AB}"/>
    <dgm:cxn modelId="{30AB61DF-6B86-4938-AE27-85BEFE62D62C}" type="presOf" srcId="{88191FD6-ABD0-447B-BD7E-5381AD6492B0}" destId="{DE19788E-CB1E-4686-8529-019E14551624}" srcOrd="1" destOrd="0" presId="urn:microsoft.com/office/officeart/2005/8/layout/list1"/>
    <dgm:cxn modelId="{0188A6F7-8F1A-48C5-B1AC-F847DE597AC3}" type="presOf" srcId="{D8901813-5607-4615-B125-40D39D1A7BB6}" destId="{7D636099-4919-4958-9F35-5A2710B5F535}" srcOrd="0" destOrd="0" presId="urn:microsoft.com/office/officeart/2005/8/layout/list1"/>
    <dgm:cxn modelId="{00289F6E-071C-42B1-A5F5-A01C4F71000C}" srcId="{88191FD6-ABD0-447B-BD7E-5381AD6492B0}" destId="{C09CAA24-1617-41F1-9C21-DDA238759C99}" srcOrd="0" destOrd="0" parTransId="{DE8332AF-B937-4B25-A399-278FEF3B7EB3}" sibTransId="{404BEDFC-5834-46B1-B214-71A20BD80106}"/>
    <dgm:cxn modelId="{F96CE5EF-9FCD-416B-B875-ABA036CE7146}" type="presParOf" srcId="{7D636099-4919-4958-9F35-5A2710B5F535}" destId="{6BE617E5-4597-4CFB-B09E-CB837C4AC7C7}" srcOrd="0" destOrd="0" presId="urn:microsoft.com/office/officeart/2005/8/layout/list1"/>
    <dgm:cxn modelId="{7A6ED98E-A794-47C9-84BE-68806859112B}" type="presParOf" srcId="{6BE617E5-4597-4CFB-B09E-CB837C4AC7C7}" destId="{E8C6DCEA-5B7E-48D8-9394-F7024BC8114C}" srcOrd="0" destOrd="0" presId="urn:microsoft.com/office/officeart/2005/8/layout/list1"/>
    <dgm:cxn modelId="{A2AC8689-E66E-48EB-85DA-669212AE72EC}" type="presParOf" srcId="{6BE617E5-4597-4CFB-B09E-CB837C4AC7C7}" destId="{DE19788E-CB1E-4686-8529-019E14551624}" srcOrd="1" destOrd="0" presId="urn:microsoft.com/office/officeart/2005/8/layout/list1"/>
    <dgm:cxn modelId="{6675A454-0C6C-4859-AC97-FC99842627A9}" type="presParOf" srcId="{7D636099-4919-4958-9F35-5A2710B5F535}" destId="{6BA83759-A082-47EE-84F7-30053D68BA96}" srcOrd="1" destOrd="0" presId="urn:microsoft.com/office/officeart/2005/8/layout/list1"/>
    <dgm:cxn modelId="{4F772288-14DE-4FB5-B93B-3E47E7332557}" type="presParOf" srcId="{7D636099-4919-4958-9F35-5A2710B5F535}" destId="{36213A6D-5AD7-47E1-B637-0BB3A3B64CD3}"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69EB52A-0305-44AE-B671-F0D41254EE9E}"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pl-PL"/>
        </a:p>
      </dgm:t>
    </dgm:pt>
    <dgm:pt modelId="{4F47F3D5-32FB-431E-BCB4-D7CB4639981B}">
      <dgm:prSet phldrT="[Tekst]" custT="1"/>
      <dgm:spPr>
        <a:solidFill>
          <a:schemeClr val="tx2">
            <a:lumMod val="50000"/>
          </a:schemeClr>
        </a:solidFill>
      </dgm:spPr>
      <dgm:t>
        <a:bodyPr/>
        <a:lstStyle/>
        <a:p>
          <a:r>
            <a:rPr lang="pl-PL" sz="2400" b="1" dirty="0" smtClean="0"/>
            <a:t>Definicja kryterium</a:t>
          </a:r>
          <a:r>
            <a:rPr lang="pl-PL" sz="3400" b="1" dirty="0" smtClean="0"/>
            <a:t> </a:t>
          </a:r>
          <a:endParaRPr lang="pl-PL" sz="3400" dirty="0"/>
        </a:p>
      </dgm:t>
    </dgm:pt>
    <dgm:pt modelId="{81B5E689-F82B-47B1-B377-26ADE0D99DAE}" type="parTrans" cxnId="{F407099C-B3CC-4D94-8759-71F23B76DA72}">
      <dgm:prSet/>
      <dgm:spPr/>
      <dgm:t>
        <a:bodyPr/>
        <a:lstStyle/>
        <a:p>
          <a:endParaRPr lang="pl-PL"/>
        </a:p>
      </dgm:t>
    </dgm:pt>
    <dgm:pt modelId="{4C095125-1476-40A0-BBDA-D37F2C982097}" type="sibTrans" cxnId="{F407099C-B3CC-4D94-8759-71F23B76DA72}">
      <dgm:prSet/>
      <dgm:spPr/>
      <dgm:t>
        <a:bodyPr/>
        <a:lstStyle/>
        <a:p>
          <a:endParaRPr lang="pl-PL"/>
        </a:p>
      </dgm:t>
    </dgm:pt>
    <dgm:pt modelId="{D1CB20E5-8734-4C39-AF6F-A625C8F3ABDF}">
      <dgm:prSet phldrT="[Tekst]" custT="1"/>
      <dgm:spPr/>
      <dgm:t>
        <a:bodyPr/>
        <a:lstStyle/>
        <a:p>
          <a:r>
            <a:rPr lang="pl-PL" sz="2400" dirty="0" smtClean="0"/>
            <a:t>W ramach tego kryterium będzie sprawdzane czy, projekt otrzymał co najmniej 15% możliwych do uzyskania punktów na tym etapie oceny (</a:t>
          </a:r>
          <a:r>
            <a:rPr lang="pl-PL" sz="2400" b="1" dirty="0" smtClean="0"/>
            <a:t>7,5 pkt</a:t>
          </a:r>
          <a:r>
            <a:rPr lang="pl-PL" sz="2400" dirty="0" smtClean="0"/>
            <a:t>)</a:t>
          </a:r>
          <a:endParaRPr lang="pl-PL" sz="2400" dirty="0"/>
        </a:p>
      </dgm:t>
    </dgm:pt>
    <dgm:pt modelId="{5BA123B3-D308-458E-8203-EB86256244D2}" type="parTrans" cxnId="{BACA66FA-6158-46A4-931A-D14A6DC713E9}">
      <dgm:prSet/>
      <dgm:spPr/>
      <dgm:t>
        <a:bodyPr/>
        <a:lstStyle/>
        <a:p>
          <a:endParaRPr lang="pl-PL"/>
        </a:p>
      </dgm:t>
    </dgm:pt>
    <dgm:pt modelId="{1B4518B0-FCCD-4E90-AF4F-F80E00376B10}" type="sibTrans" cxnId="{BACA66FA-6158-46A4-931A-D14A6DC713E9}">
      <dgm:prSet/>
      <dgm:spPr/>
      <dgm:t>
        <a:bodyPr/>
        <a:lstStyle/>
        <a:p>
          <a:endParaRPr lang="pl-PL"/>
        </a:p>
      </dgm:t>
    </dgm:pt>
    <dgm:pt modelId="{F9775753-8A03-44AE-99A5-572FE98EBA6F}">
      <dgm:prSet phldrT="[Tekst]" custT="1"/>
      <dgm:spPr>
        <a:solidFill>
          <a:schemeClr val="tx2">
            <a:lumMod val="50000"/>
          </a:schemeClr>
        </a:solidFill>
      </dgm:spPr>
      <dgm:t>
        <a:bodyPr/>
        <a:lstStyle/>
        <a:p>
          <a:r>
            <a:rPr lang="pl-PL" sz="2400" b="1" dirty="0" smtClean="0"/>
            <a:t>Opis znaczenia kryterium </a:t>
          </a:r>
          <a:endParaRPr lang="pl-PL" sz="2400" dirty="0"/>
        </a:p>
      </dgm:t>
    </dgm:pt>
    <dgm:pt modelId="{964822F2-1551-4AB0-A9CF-E8141568E59B}" type="parTrans" cxnId="{9460A717-9F43-4F1C-A0EE-76C3446A3CE0}">
      <dgm:prSet/>
      <dgm:spPr/>
      <dgm:t>
        <a:bodyPr/>
        <a:lstStyle/>
        <a:p>
          <a:endParaRPr lang="pl-PL"/>
        </a:p>
      </dgm:t>
    </dgm:pt>
    <dgm:pt modelId="{399399C1-2F4F-4425-87AF-384D3A4DF1C6}" type="sibTrans" cxnId="{9460A717-9F43-4F1C-A0EE-76C3446A3CE0}">
      <dgm:prSet/>
      <dgm:spPr/>
      <dgm:t>
        <a:bodyPr/>
        <a:lstStyle/>
        <a:p>
          <a:endParaRPr lang="pl-PL"/>
        </a:p>
      </dgm:t>
    </dgm:pt>
    <dgm:pt modelId="{B3370285-A742-48A4-97A6-CF7FFB69A51C}">
      <dgm:prSet phldrT="[Tekst]" custT="1"/>
      <dgm:spPr/>
      <dgm:t>
        <a:bodyPr/>
        <a:lstStyle/>
        <a:p>
          <a:r>
            <a:rPr lang="pl-PL" sz="2400" dirty="0" smtClean="0"/>
            <a:t>TAK/NIE</a:t>
          </a:r>
          <a:endParaRPr lang="pl-PL" sz="2400" dirty="0"/>
        </a:p>
      </dgm:t>
    </dgm:pt>
    <dgm:pt modelId="{66735042-A616-42BA-89CB-6EAAA55E097A}" type="parTrans" cxnId="{5C420063-5F14-40A6-8482-E9EC808E8BEC}">
      <dgm:prSet/>
      <dgm:spPr/>
      <dgm:t>
        <a:bodyPr/>
        <a:lstStyle/>
        <a:p>
          <a:endParaRPr lang="pl-PL"/>
        </a:p>
      </dgm:t>
    </dgm:pt>
    <dgm:pt modelId="{4FD5E80A-C656-46AD-A793-1FFFC1848CA4}" type="sibTrans" cxnId="{5C420063-5F14-40A6-8482-E9EC808E8BEC}">
      <dgm:prSet/>
      <dgm:spPr/>
      <dgm:t>
        <a:bodyPr/>
        <a:lstStyle/>
        <a:p>
          <a:endParaRPr lang="pl-PL"/>
        </a:p>
      </dgm:t>
    </dgm:pt>
    <dgm:pt modelId="{B5413946-9DFF-405B-94E6-1BFBA25C922E}">
      <dgm:prSet phldrT="[Tekst]" custT="1"/>
      <dgm:spPr/>
      <dgm:t>
        <a:bodyPr/>
        <a:lstStyle/>
        <a:p>
          <a:r>
            <a:rPr lang="pl-PL" sz="2400" dirty="0" smtClean="0"/>
            <a:t>Kryterium obligatoryjne (kluczowe) – niespełnienie oznacza odrzucenia wniosku</a:t>
          </a:r>
          <a:endParaRPr lang="pl-PL" sz="2400" dirty="0"/>
        </a:p>
      </dgm:t>
    </dgm:pt>
    <dgm:pt modelId="{E84745C2-C3EC-4096-9434-2894A651D09F}" type="parTrans" cxnId="{45F33D6F-0BF8-4296-8D62-AA912EEE58F5}">
      <dgm:prSet/>
      <dgm:spPr/>
      <dgm:t>
        <a:bodyPr/>
        <a:lstStyle/>
        <a:p>
          <a:endParaRPr lang="pl-PL"/>
        </a:p>
      </dgm:t>
    </dgm:pt>
    <dgm:pt modelId="{88FF4CCF-7731-4BFF-AA14-808A56D20BD0}" type="sibTrans" cxnId="{45F33D6F-0BF8-4296-8D62-AA912EEE58F5}">
      <dgm:prSet/>
      <dgm:spPr/>
      <dgm:t>
        <a:bodyPr/>
        <a:lstStyle/>
        <a:p>
          <a:endParaRPr lang="pl-PL"/>
        </a:p>
      </dgm:t>
    </dgm:pt>
    <dgm:pt modelId="{5B37F077-D944-43FF-AF61-540E5139F9C4}" type="pres">
      <dgm:prSet presAssocID="{369EB52A-0305-44AE-B671-F0D41254EE9E}" presName="linear" presStyleCnt="0">
        <dgm:presLayoutVars>
          <dgm:dir/>
          <dgm:animLvl val="lvl"/>
          <dgm:resizeHandles val="exact"/>
        </dgm:presLayoutVars>
      </dgm:prSet>
      <dgm:spPr/>
      <dgm:t>
        <a:bodyPr/>
        <a:lstStyle/>
        <a:p>
          <a:endParaRPr lang="pl-PL"/>
        </a:p>
      </dgm:t>
    </dgm:pt>
    <dgm:pt modelId="{22FBF7C0-9C13-4845-B629-74F081F47322}" type="pres">
      <dgm:prSet presAssocID="{4F47F3D5-32FB-431E-BCB4-D7CB4639981B}" presName="parentLin" presStyleCnt="0"/>
      <dgm:spPr/>
      <dgm:t>
        <a:bodyPr/>
        <a:lstStyle/>
        <a:p>
          <a:endParaRPr lang="pl-PL"/>
        </a:p>
      </dgm:t>
    </dgm:pt>
    <dgm:pt modelId="{7F32496B-A637-412C-B2A8-153E048FC2A3}" type="pres">
      <dgm:prSet presAssocID="{4F47F3D5-32FB-431E-BCB4-D7CB4639981B}" presName="parentLeftMargin" presStyleLbl="node1" presStyleIdx="0" presStyleCnt="2"/>
      <dgm:spPr/>
      <dgm:t>
        <a:bodyPr/>
        <a:lstStyle/>
        <a:p>
          <a:endParaRPr lang="pl-PL"/>
        </a:p>
      </dgm:t>
    </dgm:pt>
    <dgm:pt modelId="{C176DD39-EFDD-428B-805F-1A01238BAD0C}" type="pres">
      <dgm:prSet presAssocID="{4F47F3D5-32FB-431E-BCB4-D7CB4639981B}" presName="parentText" presStyleLbl="node1" presStyleIdx="0" presStyleCnt="2">
        <dgm:presLayoutVars>
          <dgm:chMax val="0"/>
          <dgm:bulletEnabled val="1"/>
        </dgm:presLayoutVars>
      </dgm:prSet>
      <dgm:spPr/>
      <dgm:t>
        <a:bodyPr/>
        <a:lstStyle/>
        <a:p>
          <a:endParaRPr lang="pl-PL"/>
        </a:p>
      </dgm:t>
    </dgm:pt>
    <dgm:pt modelId="{A8C3DF4F-1AA8-4B1C-8AEF-8EF698307A05}" type="pres">
      <dgm:prSet presAssocID="{4F47F3D5-32FB-431E-BCB4-D7CB4639981B}" presName="negativeSpace" presStyleCnt="0"/>
      <dgm:spPr/>
      <dgm:t>
        <a:bodyPr/>
        <a:lstStyle/>
        <a:p>
          <a:endParaRPr lang="pl-PL"/>
        </a:p>
      </dgm:t>
    </dgm:pt>
    <dgm:pt modelId="{361F29E8-2516-4D26-8726-B7B64CD43233}" type="pres">
      <dgm:prSet presAssocID="{4F47F3D5-32FB-431E-BCB4-D7CB4639981B}" presName="childText" presStyleLbl="conFgAcc1" presStyleIdx="0" presStyleCnt="2">
        <dgm:presLayoutVars>
          <dgm:bulletEnabled val="1"/>
        </dgm:presLayoutVars>
      </dgm:prSet>
      <dgm:spPr/>
      <dgm:t>
        <a:bodyPr/>
        <a:lstStyle/>
        <a:p>
          <a:endParaRPr lang="pl-PL"/>
        </a:p>
      </dgm:t>
    </dgm:pt>
    <dgm:pt modelId="{46855683-6F5F-48E8-B336-0D461F7C60C5}" type="pres">
      <dgm:prSet presAssocID="{4C095125-1476-40A0-BBDA-D37F2C982097}" presName="spaceBetweenRectangles" presStyleCnt="0"/>
      <dgm:spPr/>
      <dgm:t>
        <a:bodyPr/>
        <a:lstStyle/>
        <a:p>
          <a:endParaRPr lang="pl-PL"/>
        </a:p>
      </dgm:t>
    </dgm:pt>
    <dgm:pt modelId="{3035ADF1-B46B-45D5-94E8-D7DD92622F91}" type="pres">
      <dgm:prSet presAssocID="{F9775753-8A03-44AE-99A5-572FE98EBA6F}" presName="parentLin" presStyleCnt="0"/>
      <dgm:spPr/>
      <dgm:t>
        <a:bodyPr/>
        <a:lstStyle/>
        <a:p>
          <a:endParaRPr lang="pl-PL"/>
        </a:p>
      </dgm:t>
    </dgm:pt>
    <dgm:pt modelId="{B3071EC1-899D-4FBD-B74B-BC32E5BC52B8}" type="pres">
      <dgm:prSet presAssocID="{F9775753-8A03-44AE-99A5-572FE98EBA6F}" presName="parentLeftMargin" presStyleLbl="node1" presStyleIdx="0" presStyleCnt="2"/>
      <dgm:spPr/>
      <dgm:t>
        <a:bodyPr/>
        <a:lstStyle/>
        <a:p>
          <a:endParaRPr lang="pl-PL"/>
        </a:p>
      </dgm:t>
    </dgm:pt>
    <dgm:pt modelId="{2D38F825-5927-4837-992D-CAD51DAFE4D9}" type="pres">
      <dgm:prSet presAssocID="{F9775753-8A03-44AE-99A5-572FE98EBA6F}" presName="parentText" presStyleLbl="node1" presStyleIdx="1" presStyleCnt="2">
        <dgm:presLayoutVars>
          <dgm:chMax val="0"/>
          <dgm:bulletEnabled val="1"/>
        </dgm:presLayoutVars>
      </dgm:prSet>
      <dgm:spPr/>
      <dgm:t>
        <a:bodyPr/>
        <a:lstStyle/>
        <a:p>
          <a:endParaRPr lang="pl-PL"/>
        </a:p>
      </dgm:t>
    </dgm:pt>
    <dgm:pt modelId="{FB792FA7-7667-492D-BB25-CC8D36E8EF30}" type="pres">
      <dgm:prSet presAssocID="{F9775753-8A03-44AE-99A5-572FE98EBA6F}" presName="negativeSpace" presStyleCnt="0"/>
      <dgm:spPr/>
      <dgm:t>
        <a:bodyPr/>
        <a:lstStyle/>
        <a:p>
          <a:endParaRPr lang="pl-PL"/>
        </a:p>
      </dgm:t>
    </dgm:pt>
    <dgm:pt modelId="{CE649629-D04F-4C6A-B647-F0EB0256D431}" type="pres">
      <dgm:prSet presAssocID="{F9775753-8A03-44AE-99A5-572FE98EBA6F}" presName="childText" presStyleLbl="conFgAcc1" presStyleIdx="1" presStyleCnt="2">
        <dgm:presLayoutVars>
          <dgm:bulletEnabled val="1"/>
        </dgm:presLayoutVars>
      </dgm:prSet>
      <dgm:spPr/>
      <dgm:t>
        <a:bodyPr/>
        <a:lstStyle/>
        <a:p>
          <a:endParaRPr lang="pl-PL"/>
        </a:p>
      </dgm:t>
    </dgm:pt>
  </dgm:ptLst>
  <dgm:cxnLst>
    <dgm:cxn modelId="{45F33D6F-0BF8-4296-8D62-AA912EEE58F5}" srcId="{F9775753-8A03-44AE-99A5-572FE98EBA6F}" destId="{B5413946-9DFF-405B-94E6-1BFBA25C922E}" srcOrd="1" destOrd="0" parTransId="{E84745C2-C3EC-4096-9434-2894A651D09F}" sibTransId="{88FF4CCF-7731-4BFF-AA14-808A56D20BD0}"/>
    <dgm:cxn modelId="{9460A717-9F43-4F1C-A0EE-76C3446A3CE0}" srcId="{369EB52A-0305-44AE-B671-F0D41254EE9E}" destId="{F9775753-8A03-44AE-99A5-572FE98EBA6F}" srcOrd="1" destOrd="0" parTransId="{964822F2-1551-4AB0-A9CF-E8141568E59B}" sibTransId="{399399C1-2F4F-4425-87AF-384D3A4DF1C6}"/>
    <dgm:cxn modelId="{1ED5BEEE-8314-4786-B0D3-A1289E499302}" type="presOf" srcId="{D1CB20E5-8734-4C39-AF6F-A625C8F3ABDF}" destId="{361F29E8-2516-4D26-8726-B7B64CD43233}" srcOrd="0" destOrd="0" presId="urn:microsoft.com/office/officeart/2005/8/layout/list1"/>
    <dgm:cxn modelId="{14EBD5AD-13AC-4F0B-A886-1DD8C3AE36BD}" type="presOf" srcId="{F9775753-8A03-44AE-99A5-572FE98EBA6F}" destId="{B3071EC1-899D-4FBD-B74B-BC32E5BC52B8}" srcOrd="0" destOrd="0" presId="urn:microsoft.com/office/officeart/2005/8/layout/list1"/>
    <dgm:cxn modelId="{DA30E9CF-2B79-4ACA-9829-3A81FDB787F9}" type="presOf" srcId="{B3370285-A742-48A4-97A6-CF7FFB69A51C}" destId="{CE649629-D04F-4C6A-B647-F0EB0256D431}" srcOrd="0" destOrd="0" presId="urn:microsoft.com/office/officeart/2005/8/layout/list1"/>
    <dgm:cxn modelId="{5C420063-5F14-40A6-8482-E9EC808E8BEC}" srcId="{F9775753-8A03-44AE-99A5-572FE98EBA6F}" destId="{B3370285-A742-48A4-97A6-CF7FFB69A51C}" srcOrd="0" destOrd="0" parTransId="{66735042-A616-42BA-89CB-6EAAA55E097A}" sibTransId="{4FD5E80A-C656-46AD-A793-1FFFC1848CA4}"/>
    <dgm:cxn modelId="{4E6CE8C4-DE5C-4EE0-9124-41EF0B1399D1}" type="presOf" srcId="{369EB52A-0305-44AE-B671-F0D41254EE9E}" destId="{5B37F077-D944-43FF-AF61-540E5139F9C4}" srcOrd="0" destOrd="0" presId="urn:microsoft.com/office/officeart/2005/8/layout/list1"/>
    <dgm:cxn modelId="{43332DCC-9FF0-4425-89A5-2F1B2357C928}" type="presOf" srcId="{4F47F3D5-32FB-431E-BCB4-D7CB4639981B}" destId="{7F32496B-A637-412C-B2A8-153E048FC2A3}" srcOrd="0" destOrd="0" presId="urn:microsoft.com/office/officeart/2005/8/layout/list1"/>
    <dgm:cxn modelId="{2EBC3537-7DB1-470D-89A1-3CD81C431F71}" type="presOf" srcId="{F9775753-8A03-44AE-99A5-572FE98EBA6F}" destId="{2D38F825-5927-4837-992D-CAD51DAFE4D9}" srcOrd="1" destOrd="0" presId="urn:microsoft.com/office/officeart/2005/8/layout/list1"/>
    <dgm:cxn modelId="{BACA66FA-6158-46A4-931A-D14A6DC713E9}" srcId="{4F47F3D5-32FB-431E-BCB4-D7CB4639981B}" destId="{D1CB20E5-8734-4C39-AF6F-A625C8F3ABDF}" srcOrd="0" destOrd="0" parTransId="{5BA123B3-D308-458E-8203-EB86256244D2}" sibTransId="{1B4518B0-FCCD-4E90-AF4F-F80E00376B10}"/>
    <dgm:cxn modelId="{5743EE87-8E6F-407F-9F99-902CFF3FE07B}" type="presOf" srcId="{B5413946-9DFF-405B-94E6-1BFBA25C922E}" destId="{CE649629-D04F-4C6A-B647-F0EB0256D431}" srcOrd="0" destOrd="1" presId="urn:microsoft.com/office/officeart/2005/8/layout/list1"/>
    <dgm:cxn modelId="{A2357B04-F60C-446F-8EAD-6B646670D3FB}" type="presOf" srcId="{4F47F3D5-32FB-431E-BCB4-D7CB4639981B}" destId="{C176DD39-EFDD-428B-805F-1A01238BAD0C}" srcOrd="1" destOrd="0" presId="urn:microsoft.com/office/officeart/2005/8/layout/list1"/>
    <dgm:cxn modelId="{F407099C-B3CC-4D94-8759-71F23B76DA72}" srcId="{369EB52A-0305-44AE-B671-F0D41254EE9E}" destId="{4F47F3D5-32FB-431E-BCB4-D7CB4639981B}" srcOrd="0" destOrd="0" parTransId="{81B5E689-F82B-47B1-B377-26ADE0D99DAE}" sibTransId="{4C095125-1476-40A0-BBDA-D37F2C982097}"/>
    <dgm:cxn modelId="{4B79CC8C-7AC8-436F-B0DC-B3E2A031FF86}" type="presParOf" srcId="{5B37F077-D944-43FF-AF61-540E5139F9C4}" destId="{22FBF7C0-9C13-4845-B629-74F081F47322}" srcOrd="0" destOrd="0" presId="urn:microsoft.com/office/officeart/2005/8/layout/list1"/>
    <dgm:cxn modelId="{7CA251AF-174A-4456-ADF5-D7C0622DEFA2}" type="presParOf" srcId="{22FBF7C0-9C13-4845-B629-74F081F47322}" destId="{7F32496B-A637-412C-B2A8-153E048FC2A3}" srcOrd="0" destOrd="0" presId="urn:microsoft.com/office/officeart/2005/8/layout/list1"/>
    <dgm:cxn modelId="{D861267D-2DE3-48B0-B880-CE23FB4A5FDC}" type="presParOf" srcId="{22FBF7C0-9C13-4845-B629-74F081F47322}" destId="{C176DD39-EFDD-428B-805F-1A01238BAD0C}" srcOrd="1" destOrd="0" presId="urn:microsoft.com/office/officeart/2005/8/layout/list1"/>
    <dgm:cxn modelId="{A03E4C0D-E58D-4BDC-AFC6-1385D961EFE8}" type="presParOf" srcId="{5B37F077-D944-43FF-AF61-540E5139F9C4}" destId="{A8C3DF4F-1AA8-4B1C-8AEF-8EF698307A05}" srcOrd="1" destOrd="0" presId="urn:microsoft.com/office/officeart/2005/8/layout/list1"/>
    <dgm:cxn modelId="{1E04F4EA-B852-48B6-A5DF-CF205D83C4B4}" type="presParOf" srcId="{5B37F077-D944-43FF-AF61-540E5139F9C4}" destId="{361F29E8-2516-4D26-8726-B7B64CD43233}" srcOrd="2" destOrd="0" presId="urn:microsoft.com/office/officeart/2005/8/layout/list1"/>
    <dgm:cxn modelId="{0AC56350-FAD4-4CCE-9AA3-064BA2144C05}" type="presParOf" srcId="{5B37F077-D944-43FF-AF61-540E5139F9C4}" destId="{46855683-6F5F-48E8-B336-0D461F7C60C5}" srcOrd="3" destOrd="0" presId="urn:microsoft.com/office/officeart/2005/8/layout/list1"/>
    <dgm:cxn modelId="{DFEE7E97-7FD0-4E1B-8D12-E3BE48D7621F}" type="presParOf" srcId="{5B37F077-D944-43FF-AF61-540E5139F9C4}" destId="{3035ADF1-B46B-45D5-94E8-D7DD92622F91}" srcOrd="4" destOrd="0" presId="urn:microsoft.com/office/officeart/2005/8/layout/list1"/>
    <dgm:cxn modelId="{36A96875-227E-4B14-8C2C-A8319DF7F0D2}" type="presParOf" srcId="{3035ADF1-B46B-45D5-94E8-D7DD92622F91}" destId="{B3071EC1-899D-4FBD-B74B-BC32E5BC52B8}" srcOrd="0" destOrd="0" presId="urn:microsoft.com/office/officeart/2005/8/layout/list1"/>
    <dgm:cxn modelId="{B24F5CCB-E0F9-4DC1-9EE1-1DD6C4A37873}" type="presParOf" srcId="{3035ADF1-B46B-45D5-94E8-D7DD92622F91}" destId="{2D38F825-5927-4837-992D-CAD51DAFE4D9}" srcOrd="1" destOrd="0" presId="urn:microsoft.com/office/officeart/2005/8/layout/list1"/>
    <dgm:cxn modelId="{BC1F42C6-6258-4EF0-B5C7-A8DD5FFC333D}" type="presParOf" srcId="{5B37F077-D944-43FF-AF61-540E5139F9C4}" destId="{FB792FA7-7667-492D-BB25-CC8D36E8EF30}" srcOrd="5" destOrd="0" presId="urn:microsoft.com/office/officeart/2005/8/layout/list1"/>
    <dgm:cxn modelId="{30F6315A-C99D-467D-9BD0-CDB7EE01A4BF}" type="presParOf" srcId="{5B37F077-D944-43FF-AF61-540E5139F9C4}" destId="{CE649629-D04F-4C6A-B647-F0EB0256D431}"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69EB52A-0305-44AE-B671-F0D41254EE9E}"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pl-PL"/>
        </a:p>
      </dgm:t>
    </dgm:pt>
    <dgm:pt modelId="{58EEF7A8-67B4-4C5D-A33F-B4D30BDC3381}">
      <dgm:prSet phldrT="[Tekst]" custT="1"/>
      <dgm:spPr>
        <a:solidFill>
          <a:schemeClr val="tx2">
            <a:lumMod val="50000"/>
          </a:schemeClr>
        </a:solidFill>
      </dgm:spPr>
      <dgm:t>
        <a:bodyPr/>
        <a:lstStyle/>
        <a:p>
          <a:r>
            <a:rPr lang="pl-PL" sz="2400" b="0" dirty="0" smtClean="0"/>
            <a:t>Lista projektów po ocenie zgodności ze Strategią ZIT AJ</a:t>
          </a:r>
          <a:endParaRPr lang="pl-PL" sz="2400" b="0" dirty="0"/>
        </a:p>
      </dgm:t>
    </dgm:pt>
    <dgm:pt modelId="{25ACAF82-4808-43D9-B68C-9C4433C6A2A2}" type="parTrans" cxnId="{834780D6-A414-4EA9-B237-9301FA27BF3F}">
      <dgm:prSet/>
      <dgm:spPr/>
      <dgm:t>
        <a:bodyPr/>
        <a:lstStyle/>
        <a:p>
          <a:endParaRPr lang="pl-PL"/>
        </a:p>
      </dgm:t>
    </dgm:pt>
    <dgm:pt modelId="{90F0CDC5-CCE8-426B-9FD5-C74E3B1FA198}" type="sibTrans" cxnId="{834780D6-A414-4EA9-B237-9301FA27BF3F}">
      <dgm:prSet/>
      <dgm:spPr/>
      <dgm:t>
        <a:bodyPr/>
        <a:lstStyle/>
        <a:p>
          <a:endParaRPr lang="pl-PL"/>
        </a:p>
      </dgm:t>
    </dgm:pt>
    <dgm:pt modelId="{B5413946-9DFF-405B-94E6-1BFBA25C922E}">
      <dgm:prSet phldrT="[Tekst]" custT="1"/>
      <dgm:spPr/>
      <dgm:t>
        <a:bodyPr/>
        <a:lstStyle/>
        <a:p>
          <a:r>
            <a:rPr lang="pl-PL" sz="2400" u="none" dirty="0" smtClean="0"/>
            <a:t>W przypadku dwóch lub więcej projektów o równej liczbie punktów, miejsce na </a:t>
          </a:r>
          <a:r>
            <a:rPr lang="pl-PL" sz="2400" b="1" u="none" dirty="0" smtClean="0"/>
            <a:t>Liście wniosków zakwalifikowanych do kolejnego etapu oceny</a:t>
          </a:r>
          <a:r>
            <a:rPr lang="pl-PL" sz="2400" u="none" dirty="0" smtClean="0"/>
            <a:t> ustalane jest na podstawie uzyskanej liczby punktów za grupy kryteriów punktowych w kolejności:</a:t>
          </a:r>
          <a:br>
            <a:rPr lang="pl-PL" sz="2400" u="none" dirty="0" smtClean="0"/>
          </a:br>
          <a:r>
            <a:rPr lang="pl-PL" sz="2400" u="none" dirty="0" smtClean="0"/>
            <a:t>- kryterium „Wpływ projektu na realizację Strategii ZIT AJ” </a:t>
          </a:r>
          <a:br>
            <a:rPr lang="pl-PL" sz="2400" u="none" dirty="0" smtClean="0"/>
          </a:br>
          <a:r>
            <a:rPr lang="pl-PL" sz="2400" u="none" dirty="0" smtClean="0"/>
            <a:t>- kryterium „Wpływ realizacji projektu na realizację wartości docelowej wskaźników monitoringu realizacji celów Strategii ZIT AJ wynikających z Porozumienia” </a:t>
          </a:r>
          <a:br>
            <a:rPr lang="pl-PL" sz="2400" u="none" dirty="0" smtClean="0"/>
          </a:br>
          <a:r>
            <a:rPr lang="pl-PL" sz="2400" u="none" dirty="0" smtClean="0"/>
            <a:t>- kryterium „Komplementarny charakter projektu”</a:t>
          </a:r>
          <a:endParaRPr lang="pl-PL" sz="2400" u="none" dirty="0"/>
        </a:p>
      </dgm:t>
    </dgm:pt>
    <dgm:pt modelId="{88FF4CCF-7731-4BFF-AA14-808A56D20BD0}" type="sibTrans" cxnId="{45F33D6F-0BF8-4296-8D62-AA912EEE58F5}">
      <dgm:prSet/>
      <dgm:spPr/>
      <dgm:t>
        <a:bodyPr/>
        <a:lstStyle/>
        <a:p>
          <a:endParaRPr lang="pl-PL"/>
        </a:p>
      </dgm:t>
    </dgm:pt>
    <dgm:pt modelId="{E84745C2-C3EC-4096-9434-2894A651D09F}" type="parTrans" cxnId="{45F33D6F-0BF8-4296-8D62-AA912EEE58F5}">
      <dgm:prSet/>
      <dgm:spPr/>
      <dgm:t>
        <a:bodyPr/>
        <a:lstStyle/>
        <a:p>
          <a:endParaRPr lang="pl-PL"/>
        </a:p>
      </dgm:t>
    </dgm:pt>
    <dgm:pt modelId="{5B37F077-D944-43FF-AF61-540E5139F9C4}" type="pres">
      <dgm:prSet presAssocID="{369EB52A-0305-44AE-B671-F0D41254EE9E}" presName="linear" presStyleCnt="0">
        <dgm:presLayoutVars>
          <dgm:dir/>
          <dgm:animLvl val="lvl"/>
          <dgm:resizeHandles val="exact"/>
        </dgm:presLayoutVars>
      </dgm:prSet>
      <dgm:spPr/>
      <dgm:t>
        <a:bodyPr/>
        <a:lstStyle/>
        <a:p>
          <a:endParaRPr lang="pl-PL"/>
        </a:p>
      </dgm:t>
    </dgm:pt>
    <dgm:pt modelId="{0116B470-4BA2-4C46-BCF8-24F123048042}" type="pres">
      <dgm:prSet presAssocID="{58EEF7A8-67B4-4C5D-A33F-B4D30BDC3381}" presName="parentLin" presStyleCnt="0"/>
      <dgm:spPr/>
    </dgm:pt>
    <dgm:pt modelId="{8DC7D187-AD17-4B3C-B24A-F149F6E0D25C}" type="pres">
      <dgm:prSet presAssocID="{58EEF7A8-67B4-4C5D-A33F-B4D30BDC3381}" presName="parentLeftMargin" presStyleLbl="node1" presStyleIdx="0" presStyleCnt="1"/>
      <dgm:spPr/>
      <dgm:t>
        <a:bodyPr/>
        <a:lstStyle/>
        <a:p>
          <a:endParaRPr lang="pl-PL"/>
        </a:p>
      </dgm:t>
    </dgm:pt>
    <dgm:pt modelId="{16DAECB1-FEAD-495A-B39B-6818709D4031}" type="pres">
      <dgm:prSet presAssocID="{58EEF7A8-67B4-4C5D-A33F-B4D30BDC3381}" presName="parentText" presStyleLbl="node1" presStyleIdx="0" presStyleCnt="1" custScaleY="78932" custLinFactNeighborX="2262" custLinFactNeighborY="-2291">
        <dgm:presLayoutVars>
          <dgm:chMax val="0"/>
          <dgm:bulletEnabled val="1"/>
        </dgm:presLayoutVars>
      </dgm:prSet>
      <dgm:spPr/>
      <dgm:t>
        <a:bodyPr/>
        <a:lstStyle/>
        <a:p>
          <a:endParaRPr lang="pl-PL"/>
        </a:p>
      </dgm:t>
    </dgm:pt>
    <dgm:pt modelId="{AF6934ED-891B-4195-92E9-AA18FBD677D3}" type="pres">
      <dgm:prSet presAssocID="{58EEF7A8-67B4-4C5D-A33F-B4D30BDC3381}" presName="negativeSpace" presStyleCnt="0"/>
      <dgm:spPr/>
    </dgm:pt>
    <dgm:pt modelId="{358D461A-1B89-4DD3-96E4-B5E871A2254C}" type="pres">
      <dgm:prSet presAssocID="{58EEF7A8-67B4-4C5D-A33F-B4D30BDC3381}" presName="childText" presStyleLbl="conFgAcc1" presStyleIdx="0" presStyleCnt="1">
        <dgm:presLayoutVars>
          <dgm:bulletEnabled val="1"/>
        </dgm:presLayoutVars>
      </dgm:prSet>
      <dgm:spPr/>
      <dgm:t>
        <a:bodyPr/>
        <a:lstStyle/>
        <a:p>
          <a:endParaRPr lang="pl-PL"/>
        </a:p>
      </dgm:t>
    </dgm:pt>
  </dgm:ptLst>
  <dgm:cxnLst>
    <dgm:cxn modelId="{BC20B0FF-9B95-46C7-87F9-73FA4385E724}" type="presOf" srcId="{B5413946-9DFF-405B-94E6-1BFBA25C922E}" destId="{358D461A-1B89-4DD3-96E4-B5E871A2254C}" srcOrd="0" destOrd="0" presId="urn:microsoft.com/office/officeart/2005/8/layout/list1"/>
    <dgm:cxn modelId="{45F33D6F-0BF8-4296-8D62-AA912EEE58F5}" srcId="{58EEF7A8-67B4-4C5D-A33F-B4D30BDC3381}" destId="{B5413946-9DFF-405B-94E6-1BFBA25C922E}" srcOrd="0" destOrd="0" parTransId="{E84745C2-C3EC-4096-9434-2894A651D09F}" sibTransId="{88FF4CCF-7731-4BFF-AA14-808A56D20BD0}"/>
    <dgm:cxn modelId="{56D868F3-DDE2-477B-954E-498BBAFE84EB}" type="presOf" srcId="{58EEF7A8-67B4-4C5D-A33F-B4D30BDC3381}" destId="{8DC7D187-AD17-4B3C-B24A-F149F6E0D25C}" srcOrd="0" destOrd="0" presId="urn:microsoft.com/office/officeart/2005/8/layout/list1"/>
    <dgm:cxn modelId="{F60D99EE-5094-4DC2-8F84-11E5B97FED56}" type="presOf" srcId="{58EEF7A8-67B4-4C5D-A33F-B4D30BDC3381}" destId="{16DAECB1-FEAD-495A-B39B-6818709D4031}" srcOrd="1" destOrd="0" presId="urn:microsoft.com/office/officeart/2005/8/layout/list1"/>
    <dgm:cxn modelId="{834780D6-A414-4EA9-B237-9301FA27BF3F}" srcId="{369EB52A-0305-44AE-B671-F0D41254EE9E}" destId="{58EEF7A8-67B4-4C5D-A33F-B4D30BDC3381}" srcOrd="0" destOrd="0" parTransId="{25ACAF82-4808-43D9-B68C-9C4433C6A2A2}" sibTransId="{90F0CDC5-CCE8-426B-9FD5-C74E3B1FA198}"/>
    <dgm:cxn modelId="{4053715E-858A-439C-B9F7-41F20752744E}" type="presOf" srcId="{369EB52A-0305-44AE-B671-F0D41254EE9E}" destId="{5B37F077-D944-43FF-AF61-540E5139F9C4}" srcOrd="0" destOrd="0" presId="urn:microsoft.com/office/officeart/2005/8/layout/list1"/>
    <dgm:cxn modelId="{732EE53C-FD75-434D-A93A-7EBF1F82F412}" type="presParOf" srcId="{5B37F077-D944-43FF-AF61-540E5139F9C4}" destId="{0116B470-4BA2-4C46-BCF8-24F123048042}" srcOrd="0" destOrd="0" presId="urn:microsoft.com/office/officeart/2005/8/layout/list1"/>
    <dgm:cxn modelId="{F2A8A496-3560-4C41-B8D3-4329653305D5}" type="presParOf" srcId="{0116B470-4BA2-4C46-BCF8-24F123048042}" destId="{8DC7D187-AD17-4B3C-B24A-F149F6E0D25C}" srcOrd="0" destOrd="0" presId="urn:microsoft.com/office/officeart/2005/8/layout/list1"/>
    <dgm:cxn modelId="{F04164FD-DEF6-488C-B54D-15FA1EAC3B10}" type="presParOf" srcId="{0116B470-4BA2-4C46-BCF8-24F123048042}" destId="{16DAECB1-FEAD-495A-B39B-6818709D4031}" srcOrd="1" destOrd="0" presId="urn:microsoft.com/office/officeart/2005/8/layout/list1"/>
    <dgm:cxn modelId="{E99CFA71-2BFD-4C11-9E49-BB0E14A66EE7}" type="presParOf" srcId="{5B37F077-D944-43FF-AF61-540E5139F9C4}" destId="{AF6934ED-891B-4195-92E9-AA18FBD677D3}" srcOrd="1" destOrd="0" presId="urn:microsoft.com/office/officeart/2005/8/layout/list1"/>
    <dgm:cxn modelId="{6EA4B2B8-FCE8-44FD-8934-33F24D681607}" type="presParOf" srcId="{5B37F077-D944-43FF-AF61-540E5139F9C4}" destId="{358D461A-1B89-4DD3-96E4-B5E871A2254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69EB52A-0305-44AE-B671-F0D41254EE9E}"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pl-PL"/>
        </a:p>
      </dgm:t>
    </dgm:pt>
    <dgm:pt modelId="{B3370285-A742-48A4-97A6-CF7FFB69A51C}">
      <dgm:prSet phldrT="[Tekst]" custT="1"/>
      <dgm:spPr>
        <a:solidFill>
          <a:schemeClr val="tx2">
            <a:lumMod val="50000"/>
          </a:schemeClr>
        </a:solidFill>
      </dgm:spPr>
      <dgm:t>
        <a:bodyPr/>
        <a:lstStyle/>
        <a:p>
          <a:r>
            <a:rPr lang="pl-PL" sz="2400" dirty="0" smtClean="0"/>
            <a:t>Waga oceny w zakresie zgodności ze Strategią ZIT AJ</a:t>
          </a:r>
          <a:endParaRPr lang="pl-PL" sz="2400" dirty="0"/>
        </a:p>
      </dgm:t>
    </dgm:pt>
    <dgm:pt modelId="{4FD5E80A-C656-46AD-A793-1FFFC1848CA4}" type="sibTrans" cxnId="{5C420063-5F14-40A6-8482-E9EC808E8BEC}">
      <dgm:prSet/>
      <dgm:spPr/>
      <dgm:t>
        <a:bodyPr/>
        <a:lstStyle/>
        <a:p>
          <a:endParaRPr lang="pl-PL"/>
        </a:p>
      </dgm:t>
    </dgm:pt>
    <dgm:pt modelId="{66735042-A616-42BA-89CB-6EAAA55E097A}" type="parTrans" cxnId="{5C420063-5F14-40A6-8482-E9EC808E8BEC}">
      <dgm:prSet/>
      <dgm:spPr/>
      <dgm:t>
        <a:bodyPr/>
        <a:lstStyle/>
        <a:p>
          <a:endParaRPr lang="pl-PL"/>
        </a:p>
      </dgm:t>
    </dgm:pt>
    <dgm:pt modelId="{B5413946-9DFF-405B-94E6-1BFBA25C922E}">
      <dgm:prSet phldrT="[Tekst]" custT="1"/>
      <dgm:spPr/>
      <dgm:t>
        <a:bodyPr/>
        <a:lstStyle/>
        <a:p>
          <a:r>
            <a:rPr lang="pl-PL" sz="2400" dirty="0" smtClean="0"/>
            <a:t>Za spełnianie kryteriów zgodności ze strategią ZIT AJ Wnioskodawca może otrzymać maksymalnie 50 punktów </a:t>
          </a:r>
          <a:endParaRPr lang="pl-PL" sz="2400" dirty="0"/>
        </a:p>
      </dgm:t>
    </dgm:pt>
    <dgm:pt modelId="{88FF4CCF-7731-4BFF-AA14-808A56D20BD0}" type="sibTrans" cxnId="{45F33D6F-0BF8-4296-8D62-AA912EEE58F5}">
      <dgm:prSet/>
      <dgm:spPr/>
      <dgm:t>
        <a:bodyPr/>
        <a:lstStyle/>
        <a:p>
          <a:endParaRPr lang="pl-PL"/>
        </a:p>
      </dgm:t>
    </dgm:pt>
    <dgm:pt modelId="{E84745C2-C3EC-4096-9434-2894A651D09F}" type="parTrans" cxnId="{45F33D6F-0BF8-4296-8D62-AA912EEE58F5}">
      <dgm:prSet/>
      <dgm:spPr/>
      <dgm:t>
        <a:bodyPr/>
        <a:lstStyle/>
        <a:p>
          <a:endParaRPr lang="pl-PL"/>
        </a:p>
      </dgm:t>
    </dgm:pt>
    <dgm:pt modelId="{486614A3-B22F-400F-96FD-42CCE07A9423}">
      <dgm:prSet phldrT="[Tekst]" custT="1"/>
      <dgm:spPr/>
      <dgm:t>
        <a:bodyPr/>
        <a:lstStyle/>
        <a:p>
          <a:endParaRPr lang="pl-PL" sz="2400" dirty="0"/>
        </a:p>
      </dgm:t>
    </dgm:pt>
    <dgm:pt modelId="{6514A631-B1DE-4150-A3F9-1FDC9D8F4DDA}" type="parTrans" cxnId="{1FF8C585-98B2-40FF-B314-320DEDC23070}">
      <dgm:prSet/>
      <dgm:spPr/>
    </dgm:pt>
    <dgm:pt modelId="{C60A6A8E-0B5D-4F12-A42B-DB13FAB1433A}" type="sibTrans" cxnId="{1FF8C585-98B2-40FF-B314-320DEDC23070}">
      <dgm:prSet/>
      <dgm:spPr/>
    </dgm:pt>
    <dgm:pt modelId="{5B37F077-D944-43FF-AF61-540E5139F9C4}" type="pres">
      <dgm:prSet presAssocID="{369EB52A-0305-44AE-B671-F0D41254EE9E}" presName="linear" presStyleCnt="0">
        <dgm:presLayoutVars>
          <dgm:dir/>
          <dgm:animLvl val="lvl"/>
          <dgm:resizeHandles val="exact"/>
        </dgm:presLayoutVars>
      </dgm:prSet>
      <dgm:spPr/>
      <dgm:t>
        <a:bodyPr/>
        <a:lstStyle/>
        <a:p>
          <a:endParaRPr lang="pl-PL"/>
        </a:p>
      </dgm:t>
    </dgm:pt>
    <dgm:pt modelId="{DD60F75A-3431-4AA0-B3D9-5626EA937593}" type="pres">
      <dgm:prSet presAssocID="{B3370285-A742-48A4-97A6-CF7FFB69A51C}" presName="parentLin" presStyleCnt="0"/>
      <dgm:spPr/>
    </dgm:pt>
    <dgm:pt modelId="{5001B97A-2981-4ADD-89A9-B9F08430CA90}" type="pres">
      <dgm:prSet presAssocID="{B3370285-A742-48A4-97A6-CF7FFB69A51C}" presName="parentLeftMargin" presStyleLbl="node1" presStyleIdx="0" presStyleCnt="1"/>
      <dgm:spPr/>
      <dgm:t>
        <a:bodyPr/>
        <a:lstStyle/>
        <a:p>
          <a:endParaRPr lang="pl-PL"/>
        </a:p>
      </dgm:t>
    </dgm:pt>
    <dgm:pt modelId="{16C939BD-A8CC-4AB7-8EB7-26B247A12425}" type="pres">
      <dgm:prSet presAssocID="{B3370285-A742-48A4-97A6-CF7FFB69A51C}" presName="parentText" presStyleLbl="node1" presStyleIdx="0" presStyleCnt="1" custScaleX="114216" custScaleY="71035" custLinFactNeighborX="-6256" custLinFactNeighborY="297">
        <dgm:presLayoutVars>
          <dgm:chMax val="0"/>
          <dgm:bulletEnabled val="1"/>
        </dgm:presLayoutVars>
      </dgm:prSet>
      <dgm:spPr/>
      <dgm:t>
        <a:bodyPr/>
        <a:lstStyle/>
        <a:p>
          <a:endParaRPr lang="pl-PL"/>
        </a:p>
      </dgm:t>
    </dgm:pt>
    <dgm:pt modelId="{AB101589-B536-40AB-B401-034A8EA632A8}" type="pres">
      <dgm:prSet presAssocID="{B3370285-A742-48A4-97A6-CF7FFB69A51C}" presName="negativeSpace" presStyleCnt="0"/>
      <dgm:spPr/>
    </dgm:pt>
    <dgm:pt modelId="{410E0C83-F739-4CDA-ACEA-440E1FC081C9}" type="pres">
      <dgm:prSet presAssocID="{B3370285-A742-48A4-97A6-CF7FFB69A51C}" presName="childText" presStyleLbl="conFgAcc1" presStyleIdx="0" presStyleCnt="1" custScaleY="160974" custLinFactNeighborY="-11692">
        <dgm:presLayoutVars>
          <dgm:bulletEnabled val="1"/>
        </dgm:presLayoutVars>
      </dgm:prSet>
      <dgm:spPr/>
      <dgm:t>
        <a:bodyPr/>
        <a:lstStyle/>
        <a:p>
          <a:endParaRPr lang="pl-PL"/>
        </a:p>
      </dgm:t>
    </dgm:pt>
  </dgm:ptLst>
  <dgm:cxnLst>
    <dgm:cxn modelId="{16C69D7D-7F30-4222-B67E-3043466E8BD1}" type="presOf" srcId="{B3370285-A742-48A4-97A6-CF7FFB69A51C}" destId="{16C939BD-A8CC-4AB7-8EB7-26B247A12425}" srcOrd="1" destOrd="0" presId="urn:microsoft.com/office/officeart/2005/8/layout/list1"/>
    <dgm:cxn modelId="{B76F8214-9649-40E6-99FB-E6B1381C84A8}" type="presOf" srcId="{B5413946-9DFF-405B-94E6-1BFBA25C922E}" destId="{410E0C83-F739-4CDA-ACEA-440E1FC081C9}" srcOrd="0" destOrd="1" presId="urn:microsoft.com/office/officeart/2005/8/layout/list1"/>
    <dgm:cxn modelId="{6F59DFBB-9E61-46ED-803E-020D5A184267}" type="presOf" srcId="{369EB52A-0305-44AE-B671-F0D41254EE9E}" destId="{5B37F077-D944-43FF-AF61-540E5139F9C4}" srcOrd="0" destOrd="0" presId="urn:microsoft.com/office/officeart/2005/8/layout/list1"/>
    <dgm:cxn modelId="{679457A5-8081-43BB-A368-3319AE7FEE01}" type="presOf" srcId="{486614A3-B22F-400F-96FD-42CCE07A9423}" destId="{410E0C83-F739-4CDA-ACEA-440E1FC081C9}" srcOrd="0" destOrd="0" presId="urn:microsoft.com/office/officeart/2005/8/layout/list1"/>
    <dgm:cxn modelId="{45F33D6F-0BF8-4296-8D62-AA912EEE58F5}" srcId="{B3370285-A742-48A4-97A6-CF7FFB69A51C}" destId="{B5413946-9DFF-405B-94E6-1BFBA25C922E}" srcOrd="1" destOrd="0" parTransId="{E84745C2-C3EC-4096-9434-2894A651D09F}" sibTransId="{88FF4CCF-7731-4BFF-AA14-808A56D20BD0}"/>
    <dgm:cxn modelId="{5120D123-1C4B-45B1-8E91-882494050EEF}" type="presOf" srcId="{B3370285-A742-48A4-97A6-CF7FFB69A51C}" destId="{5001B97A-2981-4ADD-89A9-B9F08430CA90}" srcOrd="0" destOrd="0" presId="urn:microsoft.com/office/officeart/2005/8/layout/list1"/>
    <dgm:cxn modelId="{5C420063-5F14-40A6-8482-E9EC808E8BEC}" srcId="{369EB52A-0305-44AE-B671-F0D41254EE9E}" destId="{B3370285-A742-48A4-97A6-CF7FFB69A51C}" srcOrd="0" destOrd="0" parTransId="{66735042-A616-42BA-89CB-6EAAA55E097A}" sibTransId="{4FD5E80A-C656-46AD-A793-1FFFC1848CA4}"/>
    <dgm:cxn modelId="{1FF8C585-98B2-40FF-B314-320DEDC23070}" srcId="{B3370285-A742-48A4-97A6-CF7FFB69A51C}" destId="{486614A3-B22F-400F-96FD-42CCE07A9423}" srcOrd="0" destOrd="0" parTransId="{6514A631-B1DE-4150-A3F9-1FDC9D8F4DDA}" sibTransId="{C60A6A8E-0B5D-4F12-A42B-DB13FAB1433A}"/>
    <dgm:cxn modelId="{8F7946B6-2618-4686-869B-B5BFFFC244E3}" type="presParOf" srcId="{5B37F077-D944-43FF-AF61-540E5139F9C4}" destId="{DD60F75A-3431-4AA0-B3D9-5626EA937593}" srcOrd="0" destOrd="0" presId="urn:microsoft.com/office/officeart/2005/8/layout/list1"/>
    <dgm:cxn modelId="{786B0543-E08E-4CA9-AEAD-F789530FC942}" type="presParOf" srcId="{DD60F75A-3431-4AA0-B3D9-5626EA937593}" destId="{5001B97A-2981-4ADD-89A9-B9F08430CA90}" srcOrd="0" destOrd="0" presId="urn:microsoft.com/office/officeart/2005/8/layout/list1"/>
    <dgm:cxn modelId="{2ACD6C60-5416-43EB-BAFB-075119AC6377}" type="presParOf" srcId="{DD60F75A-3431-4AA0-B3D9-5626EA937593}" destId="{16C939BD-A8CC-4AB7-8EB7-26B247A12425}" srcOrd="1" destOrd="0" presId="urn:microsoft.com/office/officeart/2005/8/layout/list1"/>
    <dgm:cxn modelId="{3C775904-9E0D-4B7B-AAF9-4A915445F475}" type="presParOf" srcId="{5B37F077-D944-43FF-AF61-540E5139F9C4}" destId="{AB101589-B536-40AB-B401-034A8EA632A8}" srcOrd="1" destOrd="0" presId="urn:microsoft.com/office/officeart/2005/8/layout/list1"/>
    <dgm:cxn modelId="{4961265A-B411-4F8E-94E3-284E7B9F34CD}" type="presParOf" srcId="{5B37F077-D944-43FF-AF61-540E5139F9C4}" destId="{410E0C83-F739-4CDA-ACEA-440E1FC081C9}"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409EB-2CCF-42F2-9A8F-446629E52C7C}">
      <dsp:nvSpPr>
        <dsp:cNvPr id="0" name=""/>
        <dsp:cNvSpPr/>
      </dsp:nvSpPr>
      <dsp:spPr>
        <a:xfrm>
          <a:off x="0" y="441203"/>
          <a:ext cx="9144000" cy="189393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1353820" rIns="709676" bIns="170688" numCol="1" spcCol="1270" anchor="t" anchorCtr="0">
          <a:noAutofit/>
        </a:bodyPr>
        <a:lstStyle/>
        <a:p>
          <a:pPr marL="228600" lvl="1" indent="-228600" algn="l" defTabSz="1066800">
            <a:lnSpc>
              <a:spcPct val="90000"/>
            </a:lnSpc>
            <a:spcBef>
              <a:spcPct val="0"/>
            </a:spcBef>
            <a:spcAft>
              <a:spcPct val="15000"/>
            </a:spcAft>
            <a:buChar char="••"/>
          </a:pPr>
          <a:r>
            <a:rPr lang="pl-PL" sz="2400" kern="1200" dirty="0" smtClean="0"/>
            <a:t>Weryfikacja czy projekt wpisuje się w Strategię ZIT AJ</a:t>
          </a:r>
          <a:endParaRPr lang="pl-PL" sz="2400" kern="1200" dirty="0"/>
        </a:p>
      </dsp:txBody>
      <dsp:txXfrm>
        <a:off x="0" y="441203"/>
        <a:ext cx="9144000" cy="1893937"/>
      </dsp:txXfrm>
    </dsp:sp>
    <dsp:sp modelId="{68456774-487D-4596-B5AA-E3E5F65F425D}">
      <dsp:nvSpPr>
        <dsp:cNvPr id="0" name=""/>
        <dsp:cNvSpPr/>
      </dsp:nvSpPr>
      <dsp:spPr>
        <a:xfrm>
          <a:off x="428597" y="224647"/>
          <a:ext cx="6400800" cy="1238758"/>
        </a:xfrm>
        <a:prstGeom prst="roundRect">
          <a:avLst/>
        </a:prstGeom>
        <a:solidFill>
          <a:schemeClr val="tx2">
            <a:lumMod val="5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pl-PL" sz="2400" b="1" kern="1200" dirty="0" smtClean="0"/>
            <a:t>Definicja kryterium </a:t>
          </a:r>
          <a:endParaRPr lang="pl-PL" sz="2400" kern="1200" dirty="0"/>
        </a:p>
      </dsp:txBody>
      <dsp:txXfrm>
        <a:off x="489068" y="285118"/>
        <a:ext cx="6279858" cy="1117816"/>
      </dsp:txXfrm>
    </dsp:sp>
    <dsp:sp modelId="{0532035D-FDC7-44C7-9CC8-609CC32D390E}">
      <dsp:nvSpPr>
        <dsp:cNvPr id="0" name=""/>
        <dsp:cNvSpPr/>
      </dsp:nvSpPr>
      <dsp:spPr>
        <a:xfrm>
          <a:off x="0" y="2916224"/>
          <a:ext cx="9144000" cy="261056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1353820" rIns="709676" bIns="170688" numCol="1" spcCol="1270" anchor="t" anchorCtr="0">
          <a:noAutofit/>
        </a:bodyPr>
        <a:lstStyle/>
        <a:p>
          <a:pPr marL="228600" lvl="1" indent="-228600" algn="l" defTabSz="1066800">
            <a:lnSpc>
              <a:spcPct val="90000"/>
            </a:lnSpc>
            <a:spcBef>
              <a:spcPct val="0"/>
            </a:spcBef>
            <a:spcAft>
              <a:spcPct val="15000"/>
            </a:spcAft>
            <a:buChar char="••"/>
          </a:pPr>
          <a:r>
            <a:rPr lang="pl-PL" sz="2400" kern="1200" dirty="0" smtClean="0"/>
            <a:t>TAK/NIE</a:t>
          </a:r>
          <a:endParaRPr lang="pl-PL" sz="2400" kern="1200" dirty="0"/>
        </a:p>
        <a:p>
          <a:pPr marL="228600" lvl="1" indent="-228600" algn="l" defTabSz="1066800">
            <a:lnSpc>
              <a:spcPct val="90000"/>
            </a:lnSpc>
            <a:spcBef>
              <a:spcPct val="0"/>
            </a:spcBef>
            <a:spcAft>
              <a:spcPct val="15000"/>
            </a:spcAft>
            <a:buChar char="••"/>
          </a:pPr>
          <a:r>
            <a:rPr lang="pl-PL" sz="2400" kern="1200" dirty="0" smtClean="0"/>
            <a:t>Kryterium obligatoryjne (kluczowe) – niespełnienie oznacza odrzucenie wniosku</a:t>
          </a:r>
          <a:endParaRPr lang="pl-PL" sz="2400" kern="1200" dirty="0"/>
        </a:p>
      </dsp:txBody>
      <dsp:txXfrm>
        <a:off x="0" y="2916224"/>
        <a:ext cx="9144000" cy="2610562"/>
      </dsp:txXfrm>
    </dsp:sp>
    <dsp:sp modelId="{653E8C6F-9477-4E4A-B3C1-C0CA6ED51ACB}">
      <dsp:nvSpPr>
        <dsp:cNvPr id="0" name=""/>
        <dsp:cNvSpPr/>
      </dsp:nvSpPr>
      <dsp:spPr>
        <a:xfrm>
          <a:off x="428597" y="2901295"/>
          <a:ext cx="6400800" cy="1189483"/>
        </a:xfrm>
        <a:prstGeom prst="roundRect">
          <a:avLst/>
        </a:prstGeom>
        <a:solidFill>
          <a:schemeClr val="tx2">
            <a:lumMod val="5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1935" tIns="0" rIns="241935" bIns="0" numCol="1" spcCol="1270" anchor="ctr" anchorCtr="0">
          <a:noAutofit/>
        </a:bodyPr>
        <a:lstStyle/>
        <a:p>
          <a:pPr lvl="0" algn="l" defTabSz="1066800">
            <a:lnSpc>
              <a:spcPct val="90000"/>
            </a:lnSpc>
            <a:spcBef>
              <a:spcPct val="0"/>
            </a:spcBef>
            <a:spcAft>
              <a:spcPct val="35000"/>
            </a:spcAft>
          </a:pPr>
          <a:r>
            <a:rPr lang="pl-PL" sz="2400" b="1" kern="1200" dirty="0" smtClean="0"/>
            <a:t>Opis znaczenia kryterium </a:t>
          </a:r>
          <a:endParaRPr lang="pl-PL" sz="2400" kern="1200" dirty="0"/>
        </a:p>
      </dsp:txBody>
      <dsp:txXfrm>
        <a:off x="486663" y="2959361"/>
        <a:ext cx="6284668" cy="10733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8C8B4-653B-41CD-8867-6D4B76C4AEDF}">
      <dsp:nvSpPr>
        <dsp:cNvPr id="0" name=""/>
        <dsp:cNvSpPr/>
      </dsp:nvSpPr>
      <dsp:spPr>
        <a:xfrm>
          <a:off x="0" y="520290"/>
          <a:ext cx="9036496" cy="25467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1332" tIns="687324" rIns="701332" bIns="170688" numCol="1" spcCol="1270" anchor="t" anchorCtr="0">
          <a:noAutofit/>
        </a:bodyPr>
        <a:lstStyle/>
        <a:p>
          <a:pPr marL="228600" lvl="1" indent="-228600" algn="l" defTabSz="1066800">
            <a:lnSpc>
              <a:spcPct val="90000"/>
            </a:lnSpc>
            <a:spcBef>
              <a:spcPct val="0"/>
            </a:spcBef>
            <a:spcAft>
              <a:spcPct val="15000"/>
            </a:spcAft>
            <a:buChar char="••"/>
          </a:pPr>
          <a:r>
            <a:rPr lang="pl-PL" sz="2400" kern="1200" dirty="0" smtClean="0"/>
            <a:t>W ramach kryterium będzie sprawdzane czy wybrane wskaźniki produktu i rezultatu odzwierciedlają zakres rzeczowy projektu, a założone do osiągnięcia wartości są realne do osiągnięcia (nie zostały sztucznie zawyżone lub zaniżone)</a:t>
          </a:r>
          <a:endParaRPr lang="pl-PL" sz="2400" kern="1200" dirty="0"/>
        </a:p>
      </dsp:txBody>
      <dsp:txXfrm>
        <a:off x="0" y="520290"/>
        <a:ext cx="9036496" cy="2546775"/>
      </dsp:txXfrm>
    </dsp:sp>
    <dsp:sp modelId="{A6EDCFBE-EC3C-4383-9D19-EDF7E94187B5}">
      <dsp:nvSpPr>
        <dsp:cNvPr id="0" name=""/>
        <dsp:cNvSpPr/>
      </dsp:nvSpPr>
      <dsp:spPr>
        <a:xfrm>
          <a:off x="451824" y="33210"/>
          <a:ext cx="6325547" cy="974160"/>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091" tIns="0" rIns="239091" bIns="0" numCol="1" spcCol="1270" anchor="ctr" anchorCtr="0">
          <a:noAutofit/>
        </a:bodyPr>
        <a:lstStyle/>
        <a:p>
          <a:pPr lvl="0" algn="l" defTabSz="1066800">
            <a:lnSpc>
              <a:spcPct val="90000"/>
            </a:lnSpc>
            <a:spcBef>
              <a:spcPct val="0"/>
            </a:spcBef>
            <a:spcAft>
              <a:spcPct val="35000"/>
            </a:spcAft>
          </a:pPr>
          <a:r>
            <a:rPr lang="pl-PL" sz="2400" b="1" kern="1200" dirty="0" smtClean="0"/>
            <a:t>Definicja kryterium </a:t>
          </a:r>
          <a:endParaRPr lang="pl-PL" sz="2400" kern="1200" dirty="0"/>
        </a:p>
      </dsp:txBody>
      <dsp:txXfrm>
        <a:off x="499379" y="80765"/>
        <a:ext cx="6230437" cy="879050"/>
      </dsp:txXfrm>
    </dsp:sp>
    <dsp:sp modelId="{F191104C-2BDE-4FBA-96AE-E978FA566A32}">
      <dsp:nvSpPr>
        <dsp:cNvPr id="0" name=""/>
        <dsp:cNvSpPr/>
      </dsp:nvSpPr>
      <dsp:spPr>
        <a:xfrm>
          <a:off x="0" y="3732346"/>
          <a:ext cx="9036496" cy="19230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1332" tIns="687324" rIns="701332" bIns="170688" numCol="1" spcCol="1270" anchor="t" anchorCtr="0">
          <a:noAutofit/>
        </a:bodyPr>
        <a:lstStyle/>
        <a:p>
          <a:pPr marL="228600" lvl="1" indent="-228600" algn="l" defTabSz="1066800">
            <a:lnSpc>
              <a:spcPct val="90000"/>
            </a:lnSpc>
            <a:spcBef>
              <a:spcPct val="0"/>
            </a:spcBef>
            <a:spcAft>
              <a:spcPct val="15000"/>
            </a:spcAft>
            <a:buChar char="••"/>
          </a:pPr>
          <a:r>
            <a:rPr lang="pl-PL" sz="2400" kern="1200" dirty="0" smtClean="0"/>
            <a:t>TAK/NIE/NIE DOTYCZY</a:t>
          </a:r>
          <a:endParaRPr lang="pl-PL" sz="2400" kern="1200" dirty="0"/>
        </a:p>
        <a:p>
          <a:pPr marL="228600" lvl="1" indent="-228600" algn="l" defTabSz="1066800">
            <a:lnSpc>
              <a:spcPct val="90000"/>
            </a:lnSpc>
            <a:spcBef>
              <a:spcPct val="0"/>
            </a:spcBef>
            <a:spcAft>
              <a:spcPct val="15000"/>
            </a:spcAft>
            <a:buChar char="••"/>
          </a:pPr>
          <a:r>
            <a:rPr lang="pl-PL" sz="2400" kern="1200" dirty="0" smtClean="0"/>
            <a:t>Kryterium obligatoryjne (kluczowe) – niespełnienie oznacza odrzucenie wniosku </a:t>
          </a:r>
          <a:endParaRPr lang="pl-PL" sz="2400" kern="1200" dirty="0"/>
        </a:p>
      </dsp:txBody>
      <dsp:txXfrm>
        <a:off x="0" y="3732346"/>
        <a:ext cx="9036496" cy="1923075"/>
      </dsp:txXfrm>
    </dsp:sp>
    <dsp:sp modelId="{FCD44274-ECF4-45BF-990A-74DB8DFD38D5}">
      <dsp:nvSpPr>
        <dsp:cNvPr id="0" name=""/>
        <dsp:cNvSpPr/>
      </dsp:nvSpPr>
      <dsp:spPr>
        <a:xfrm>
          <a:off x="451824" y="3245266"/>
          <a:ext cx="6325547" cy="974160"/>
        </a:xfrm>
        <a:prstGeom prst="round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091" tIns="0" rIns="239091" bIns="0" numCol="1" spcCol="1270" anchor="ctr" anchorCtr="0">
          <a:noAutofit/>
        </a:bodyPr>
        <a:lstStyle/>
        <a:p>
          <a:pPr lvl="0" algn="l" defTabSz="1066800">
            <a:lnSpc>
              <a:spcPct val="90000"/>
            </a:lnSpc>
            <a:spcBef>
              <a:spcPct val="0"/>
            </a:spcBef>
            <a:spcAft>
              <a:spcPct val="35000"/>
            </a:spcAft>
          </a:pPr>
          <a:r>
            <a:rPr lang="pl-PL" sz="2400" b="1" kern="1200" dirty="0" smtClean="0"/>
            <a:t>Opis znaczenia kryterium </a:t>
          </a:r>
          <a:endParaRPr lang="pl-PL" sz="2400" kern="1200" dirty="0"/>
        </a:p>
      </dsp:txBody>
      <dsp:txXfrm>
        <a:off x="499379" y="3292821"/>
        <a:ext cx="6230437" cy="8790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11E651-0328-44B1-A099-24B6C26F7631}" type="datetimeFigureOut">
              <a:rPr lang="pl-PL" smtClean="0"/>
              <a:pPr/>
              <a:t>2015-11-06</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9112E-5992-4055-9AE3-9B795A5D6268}" type="slidenum">
              <a:rPr lang="pl-PL" smtClean="0"/>
              <a:pPr/>
              <a:t>‹#›</a:t>
            </a:fld>
            <a:endParaRPr lang="pl-PL"/>
          </a:p>
        </p:txBody>
      </p:sp>
    </p:spTree>
    <p:extLst>
      <p:ext uri="{BB962C8B-B14F-4D97-AF65-F5344CB8AC3E}">
        <p14:creationId xmlns:p14="http://schemas.microsoft.com/office/powerpoint/2010/main" val="292823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572000" cy="3429000"/>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5E9112E-5992-4055-9AE3-9B795A5D6268}" type="slidenum">
              <a:rPr lang="pl-PL" smtClean="0"/>
              <a:pPr/>
              <a:t>2</a:t>
            </a:fld>
            <a:endParaRPr lang="pl-PL"/>
          </a:p>
        </p:txBody>
      </p:sp>
    </p:spTree>
    <p:extLst>
      <p:ext uri="{BB962C8B-B14F-4D97-AF65-F5344CB8AC3E}">
        <p14:creationId xmlns:p14="http://schemas.microsoft.com/office/powerpoint/2010/main" val="3672296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5E9112E-5992-4055-9AE3-9B795A5D6268}" type="slidenum">
              <a:rPr lang="pl-PL" smtClean="0"/>
              <a:pPr/>
              <a:t>22</a:t>
            </a:fld>
            <a:endParaRPr lang="pl-PL"/>
          </a:p>
        </p:txBody>
      </p:sp>
    </p:spTree>
    <p:extLst>
      <p:ext uri="{BB962C8B-B14F-4D97-AF65-F5344CB8AC3E}">
        <p14:creationId xmlns:p14="http://schemas.microsoft.com/office/powerpoint/2010/main" val="109504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1324912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288287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360464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99283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8027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6538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69449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44850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118575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320613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856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4369752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11789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716167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15015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396868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955248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382565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446215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086443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516723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335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22859092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343829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813788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678466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236572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690631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557693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172575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652968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882754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193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4184550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987814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9042498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202082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470617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099855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802882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666283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331094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371085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59882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56928782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9941143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5786312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9473569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839356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74713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5125105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99462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3698319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6280081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12165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26599124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163705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0254503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9623276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376853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1524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6909601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0443834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2642627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2046861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83733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99763253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5688137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3821488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9061994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0106495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118227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4284784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9545933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1220165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729305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94371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240574921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0748627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9656393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3173762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8101523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9082903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1328356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3972479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4230982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5769498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1" y="2130427"/>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433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pPr/>
              <a:t>2015-11-06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1653238-6498-42C9-B41E-DC417AC75BA7}" type="slidenum">
              <a:rPr lang="pl-PL" smtClean="0"/>
              <a:pPr/>
              <a:t>‹#›</a:t>
            </a:fld>
            <a:endParaRPr lang="pl-PL"/>
          </a:p>
        </p:txBody>
      </p:sp>
    </p:spTree>
    <p:extLst>
      <p:ext uri="{BB962C8B-B14F-4D97-AF65-F5344CB8AC3E}">
        <p14:creationId xmlns:p14="http://schemas.microsoft.com/office/powerpoint/2010/main" val="357286257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867515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5497062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0050467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1944748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5048610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7918418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0203908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9"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059878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2967678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1" y="274640"/>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5423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pPr/>
              <a:t>2015-11-06</a:t>
            </a:fld>
            <a:endParaRPr lang="pl-PL"/>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pPr/>
              <a:t>‹#›</a:t>
            </a:fld>
            <a:endParaRPr lang="pl-PL"/>
          </a:p>
        </p:txBody>
      </p:sp>
    </p:spTree>
    <p:extLst>
      <p:ext uri="{BB962C8B-B14F-4D97-AF65-F5344CB8AC3E}">
        <p14:creationId xmlns:p14="http://schemas.microsoft.com/office/powerpoint/2010/main" val="4119850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521551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0545744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4890018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5212577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6627820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3843112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1431066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1"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2"/>
            <a:ext cx="8229601"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2"/>
            <a:ext cx="21336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0BA3F-33EE-4B10-A7A9-11EA9EFA526F}" type="datetimeFigureOut">
              <a:rPr lang="pl-PL" smtClean="0">
                <a:solidFill>
                  <a:prstClr val="black">
                    <a:tint val="75000"/>
                  </a:prstClr>
                </a:solidFill>
              </a:rPr>
              <a:pPr/>
              <a:t>2015-11-06</a:t>
            </a:fld>
            <a:endParaRPr lang="pl-PL">
              <a:solidFill>
                <a:prstClr val="black">
                  <a:tint val="75000"/>
                </a:prstClr>
              </a:solidFill>
            </a:endParaRPr>
          </a:p>
        </p:txBody>
      </p:sp>
      <p:sp>
        <p:nvSpPr>
          <p:cNvPr id="5" name="Symbol zastępczy stopki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53238-6498-42C9-B41E-DC417AC75BA7}"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31281321"/>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3.png"/><Relationship Id="rId1" Type="http://schemas.openxmlformats.org/officeDocument/2006/relationships/slideLayout" Target="../slideLayouts/slideLayout4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7.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3.png"/><Relationship Id="rId1" Type="http://schemas.openxmlformats.org/officeDocument/2006/relationships/slideLayout" Target="../slideLayouts/slideLayout6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3.png"/><Relationship Id="rId1" Type="http://schemas.openxmlformats.org/officeDocument/2006/relationships/slideLayout" Target="../slideLayouts/slideLayout6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3.png"/><Relationship Id="rId1" Type="http://schemas.openxmlformats.org/officeDocument/2006/relationships/slideLayout" Target="../slideLayouts/slideLayout68.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7.xml.rels><?xml version="1.0" encoding="UTF-8" standalone="yes"?>
<Relationships xmlns="http://schemas.openxmlformats.org/package/2006/relationships"><Relationship Id="rId3" Type="http://schemas.openxmlformats.org/officeDocument/2006/relationships/hyperlink" Target="http://www.zitaj.jeleniagora.pl/" TargetMode="External"/><Relationship Id="rId2" Type="http://schemas.openxmlformats.org/officeDocument/2006/relationships/image" Target="../media/image3.png"/><Relationship Id="rId1" Type="http://schemas.openxmlformats.org/officeDocument/2006/relationships/slideLayout" Target="../slideLayouts/slideLayout79.xml"/><Relationship Id="rId5" Type="http://schemas.openxmlformats.org/officeDocument/2006/relationships/image" Target="../media/image4.png"/><Relationship Id="rId4" Type="http://schemas.openxmlformats.org/officeDocument/2006/relationships/hyperlink" Target="mailto:zitaj@jeleniagora.pl"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90.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1" y="260650"/>
            <a:ext cx="4680520" cy="469169"/>
          </a:xfrm>
          <a:prstGeom prst="rect">
            <a:avLst/>
          </a:prstGeom>
        </p:spPr>
      </p:pic>
      <p:sp>
        <p:nvSpPr>
          <p:cNvPr id="7" name="Tytuł 2"/>
          <p:cNvSpPr txBox="1">
            <a:spLocks/>
          </p:cNvSpPr>
          <p:nvPr/>
        </p:nvSpPr>
        <p:spPr>
          <a:xfrm>
            <a:off x="785733" y="2852936"/>
            <a:ext cx="7772400" cy="106155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pl-PL" sz="4000" b="1" dirty="0" smtClean="0">
                <a:latin typeface="Verdana" panose="020B0604030504040204" pitchFamily="34" charset="0"/>
                <a:ea typeface="Verdana" panose="020B0604030504040204" pitchFamily="34" charset="0"/>
                <a:cs typeface="Verdana" panose="020B0604030504040204" pitchFamily="34" charset="0"/>
              </a:rPr>
              <a:t>Zintegrowane Inwestycje Terytorialne Aglomeracji Jeleniogórskiej</a:t>
            </a:r>
            <a:endParaRPr lang="pl-PL" sz="4000" b="1" dirty="0">
              <a:latin typeface="Verdana" panose="020B0604030504040204" pitchFamily="34" charset="0"/>
              <a:ea typeface="Verdana" panose="020B0604030504040204" pitchFamily="34" charset="0"/>
              <a:cs typeface="Verdana" panose="020B0604030504040204" pitchFamily="34" charset="0"/>
            </a:endParaRPr>
          </a:p>
        </p:txBody>
      </p:sp>
      <p:sp>
        <p:nvSpPr>
          <p:cNvPr id="8" name="Podtytuł 2"/>
          <p:cNvSpPr>
            <a:spLocks noGrp="1"/>
          </p:cNvSpPr>
          <p:nvPr>
            <p:ph type="subTitle" idx="1"/>
          </p:nvPr>
        </p:nvSpPr>
        <p:spPr>
          <a:xfrm>
            <a:off x="413999" y="4221088"/>
            <a:ext cx="8144134" cy="1008112"/>
          </a:xfrm>
          <a:ln>
            <a:noFill/>
          </a:ln>
        </p:spPr>
        <p:txBody>
          <a:bodyPr vert="horz" lIns="91440" tIns="45720" rIns="91440" bIns="45720" rtlCol="0" anchor="t">
            <a:normAutofit lnSpcReduction="10000"/>
          </a:bodyPr>
          <a:lstStyle/>
          <a:p>
            <a:pPr algn="r"/>
            <a:endParaRPr lang="pl-PL" sz="2000" dirty="0" smtClean="0"/>
          </a:p>
          <a:p>
            <a:pPr algn="r"/>
            <a:r>
              <a:rPr lang="pl-PL" sz="2000" dirty="0" smtClean="0"/>
              <a:t>Wydział </a:t>
            </a:r>
            <a:r>
              <a:rPr lang="pl-PL" sz="2000" dirty="0"/>
              <a:t>Zarządzania Zintegrowanymi Inwestycjami Terytorialnymi </a:t>
            </a:r>
            <a:r>
              <a:rPr lang="pl-PL" sz="2000" dirty="0" smtClean="0"/>
              <a:t>Aglomeracji </a:t>
            </a:r>
            <a:r>
              <a:rPr lang="pl-PL" sz="2000" dirty="0"/>
              <a:t>Jeleniogórskiej</a:t>
            </a:r>
          </a:p>
        </p:txBody>
      </p:sp>
    </p:spTree>
    <p:extLst>
      <p:ext uri="{BB962C8B-B14F-4D97-AF65-F5344CB8AC3E}">
        <p14:creationId xmlns:p14="http://schemas.microsoft.com/office/powerpoint/2010/main" val="34054910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196752"/>
            <a:ext cx="8712968" cy="5400600"/>
          </a:xfrm>
        </p:spPr>
        <p:txBody>
          <a:bodyPr>
            <a:normAutofit/>
          </a:bodyPr>
          <a:lstStyle/>
          <a:p>
            <a:pPr lvl="0"/>
            <a:r>
              <a:rPr lang="pl-PL" sz="6000" b="1" dirty="0" smtClean="0"/>
              <a:t/>
            </a:r>
            <a:br>
              <a:rPr lang="pl-PL" sz="6000" b="1" dirty="0" smtClean="0"/>
            </a:br>
            <a:r>
              <a:rPr lang="pl-PL" sz="3800" b="1" dirty="0" smtClean="0"/>
              <a:t>KRYTERIUM NR 3</a:t>
            </a:r>
            <a:r>
              <a:rPr lang="pl-PL" sz="3800" b="1" dirty="0"/>
              <a:t/>
            </a:r>
            <a:br>
              <a:rPr lang="pl-PL" sz="3800" b="1" dirty="0"/>
            </a:br>
            <a:r>
              <a:rPr lang="pl-PL" sz="3800" dirty="0" smtClean="0"/>
              <a:t/>
            </a:r>
            <a:br>
              <a:rPr lang="pl-PL" sz="3800" dirty="0" smtClean="0"/>
            </a:br>
            <a:r>
              <a:rPr lang="pl-PL" sz="3800" dirty="0" smtClean="0"/>
              <a:t>Wpływ </a:t>
            </a:r>
            <a:r>
              <a:rPr lang="pl-PL" sz="3800" dirty="0"/>
              <a:t>projektu na realizację </a:t>
            </a:r>
            <a:r>
              <a:rPr lang="pl-PL" sz="3800" dirty="0" smtClean="0"/>
              <a:t/>
            </a:r>
            <a:br>
              <a:rPr lang="pl-PL" sz="3800" dirty="0" smtClean="0"/>
            </a:br>
            <a:r>
              <a:rPr lang="pl-PL" sz="3800" dirty="0" smtClean="0"/>
              <a:t>Strategii </a:t>
            </a:r>
            <a:r>
              <a:rPr lang="pl-PL" sz="3800" dirty="0"/>
              <a:t>ZIT AJ</a:t>
            </a:r>
            <a:r>
              <a:rPr lang="pl-PL" sz="4000" dirty="0"/>
              <a:t/>
            </a:r>
            <a:br>
              <a:rPr lang="pl-PL" sz="4000" dirty="0"/>
            </a:br>
            <a:r>
              <a:rPr lang="pl-PL" sz="4000" dirty="0"/>
              <a:t/>
            </a:r>
            <a:br>
              <a:rPr lang="pl-PL" sz="4000" dirty="0"/>
            </a:br>
            <a:r>
              <a:rPr lang="pl-PL" sz="4000" dirty="0"/>
              <a:t/>
            </a:r>
            <a:br>
              <a:rPr lang="pl-PL" sz="4000" dirty="0"/>
            </a:br>
            <a:endParaRPr lang="pl-PL" sz="38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3466448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2860372793"/>
              </p:ext>
            </p:extLst>
          </p:nvPr>
        </p:nvGraphicFramePr>
        <p:xfrm>
          <a:off x="107504" y="980728"/>
          <a:ext cx="9036496"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2463" y="260648"/>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6761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936317697"/>
              </p:ext>
            </p:extLst>
          </p:nvPr>
        </p:nvGraphicFramePr>
        <p:xfrm>
          <a:off x="107504" y="980728"/>
          <a:ext cx="9036496"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2463" y="260648"/>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2323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196752"/>
            <a:ext cx="8712968" cy="5400600"/>
          </a:xfrm>
        </p:spPr>
        <p:txBody>
          <a:bodyPr>
            <a:normAutofit fontScale="90000"/>
          </a:bodyPr>
          <a:lstStyle/>
          <a:p>
            <a:r>
              <a:rPr lang="pl-PL" sz="6000" b="1" dirty="0" smtClean="0"/>
              <a:t/>
            </a:r>
            <a:br>
              <a:rPr lang="pl-PL" sz="6000" b="1" dirty="0" smtClean="0"/>
            </a:br>
            <a:r>
              <a:rPr lang="pl-PL" sz="4200" b="1" dirty="0" smtClean="0"/>
              <a:t>KRYTERIUM NR 4</a:t>
            </a:r>
            <a:r>
              <a:rPr lang="pl-PL" sz="4200" b="1" dirty="0"/>
              <a:t/>
            </a:r>
            <a:br>
              <a:rPr lang="pl-PL" sz="4200" b="1" dirty="0"/>
            </a:br>
            <a:r>
              <a:rPr lang="pl-PL" sz="4200" dirty="0" smtClean="0"/>
              <a:t/>
            </a:r>
            <a:br>
              <a:rPr lang="pl-PL" sz="4200" dirty="0" smtClean="0"/>
            </a:br>
            <a:r>
              <a:rPr lang="pl-PL" sz="4200" dirty="0"/>
              <a:t>Wpływ realizacji projektu na realizację wartości docelowej wskaźników monitoringu realizacji celów Strategii ZIT AJ wynikających z Porozumienia </a:t>
            </a:r>
            <a:r>
              <a:rPr lang="pl-PL" sz="4800" dirty="0"/>
              <a:t/>
            </a:r>
            <a:br>
              <a:rPr lang="pl-PL" sz="4800" dirty="0"/>
            </a:br>
            <a:r>
              <a:rPr lang="pl-PL" sz="4000" dirty="0"/>
              <a:t/>
            </a:r>
            <a:br>
              <a:rPr lang="pl-PL" sz="4000" dirty="0"/>
            </a:br>
            <a:r>
              <a:rPr lang="pl-PL" sz="4000" dirty="0"/>
              <a:t/>
            </a:r>
            <a:br>
              <a:rPr lang="pl-PL" sz="4000" dirty="0"/>
            </a:br>
            <a:r>
              <a:rPr lang="pl-PL" sz="4000" dirty="0"/>
              <a:t/>
            </a:r>
            <a:br>
              <a:rPr lang="pl-PL" sz="4000" dirty="0"/>
            </a:br>
            <a:endParaRPr lang="pl-PL" sz="38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3806974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1581984982"/>
              </p:ext>
            </p:extLst>
          </p:nvPr>
        </p:nvGraphicFramePr>
        <p:xfrm>
          <a:off x="107504" y="980728"/>
          <a:ext cx="9036496"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2463" y="260648"/>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2662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lvl="1" algn="ctr">
              <a:buNone/>
            </a:pPr>
            <a:endParaRPr lang="pl-PL" sz="2200" dirty="0" smtClean="0"/>
          </a:p>
          <a:p>
            <a:pPr lvl="0" algn="ctr">
              <a:buNone/>
            </a:pPr>
            <a:endParaRPr lang="pl-PL" sz="22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
        <p:nvSpPr>
          <p:cNvPr id="2" name="pole tekstowe 1"/>
          <p:cNvSpPr txBox="1"/>
          <p:nvPr/>
        </p:nvSpPr>
        <p:spPr>
          <a:xfrm>
            <a:off x="535174" y="1052736"/>
            <a:ext cx="7560840" cy="769441"/>
          </a:xfrm>
          <a:prstGeom prst="rect">
            <a:avLst/>
          </a:prstGeom>
          <a:noFill/>
        </p:spPr>
        <p:txBody>
          <a:bodyPr wrap="square" rtlCol="0">
            <a:spAutoFit/>
          </a:bodyPr>
          <a:lstStyle/>
          <a:p>
            <a:pPr algn="ctr"/>
            <a:endParaRPr lang="pl-PL" sz="2200" dirty="0" smtClean="0">
              <a:solidFill>
                <a:prstClr val="black"/>
              </a:solidFill>
            </a:endParaRPr>
          </a:p>
          <a:p>
            <a:pPr algn="ctr"/>
            <a:endParaRPr lang="pl-PL" sz="2200" dirty="0">
              <a:solidFill>
                <a:prstClr val="black"/>
              </a:solidFill>
            </a:endParaRPr>
          </a:p>
        </p:txBody>
      </p:sp>
      <p:graphicFrame>
        <p:nvGraphicFramePr>
          <p:cNvPr id="6" name="Tabela 5"/>
          <p:cNvGraphicFramePr>
            <a:graphicFrameLocks noGrp="1"/>
          </p:cNvGraphicFramePr>
          <p:nvPr>
            <p:extLst/>
          </p:nvPr>
        </p:nvGraphicFramePr>
        <p:xfrm>
          <a:off x="1" y="980728"/>
          <a:ext cx="9143999" cy="3028365"/>
        </p:xfrm>
        <a:graphic>
          <a:graphicData uri="http://schemas.openxmlformats.org/drawingml/2006/table">
            <a:tbl>
              <a:tblPr firstRow="1" firstCol="1" bandRow="1">
                <a:tableStyleId>{5C22544A-7EE6-4342-B048-85BDC9FD1C3A}</a:tableStyleId>
              </a:tblPr>
              <a:tblGrid>
                <a:gridCol w="1337840"/>
                <a:gridCol w="1938015"/>
                <a:gridCol w="1944216"/>
                <a:gridCol w="2016224"/>
                <a:gridCol w="1907704"/>
              </a:tblGrid>
              <a:tr h="3028365">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smtClean="0">
                          <a:solidFill>
                            <a:schemeClr val="bg1"/>
                          </a:solidFill>
                          <a:effectLst/>
                        </a:rPr>
                        <a:t>Wyszczególnienie</a:t>
                      </a:r>
                      <a:endParaRPr lang="pl-PL"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marL="0" marR="0" indent="0" algn="ctr" defTabSz="914400" rtl="0" eaLnBrk="1" fontAlgn="auto" latinLnBrk="0" hangingPunct="1">
                        <a:lnSpc>
                          <a:spcPts val="1600"/>
                        </a:lnSpc>
                        <a:spcBef>
                          <a:spcPts val="1000"/>
                        </a:spcBef>
                        <a:spcAft>
                          <a:spcPts val="0"/>
                        </a:spcAft>
                        <a:buClrTx/>
                        <a:buSzTx/>
                        <a:buFontTx/>
                        <a:buNone/>
                        <a:tabLst/>
                        <a:defRPr/>
                      </a:pPr>
                      <a:r>
                        <a:rPr lang="pl-PL" sz="1600" b="1" kern="1200" dirty="0" smtClean="0">
                          <a:solidFill>
                            <a:schemeClr val="lt1"/>
                          </a:solidFill>
                          <a:effectLst/>
                          <a:latin typeface="+mn-lt"/>
                          <a:ea typeface="+mn-ea"/>
                          <a:cs typeface="+mn-cs"/>
                        </a:rPr>
                        <a:t>liczba osób  opiekujących się dziećmi w wieku do lat 3 objętych wsparciem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w programie - programowy </a:t>
                      </a:r>
                    </a:p>
                    <a:p>
                      <a:pPr algn="ctr">
                        <a:lnSpc>
                          <a:spcPts val="1600"/>
                        </a:lnSpc>
                        <a:spcBef>
                          <a:spcPts val="1000"/>
                        </a:spcBef>
                        <a:spcAft>
                          <a:spcPts val="0"/>
                        </a:spcAft>
                      </a:pPr>
                      <a:r>
                        <a:rPr lang="pl-PL" sz="1600" dirty="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kern="50" dirty="0" smtClean="0">
                          <a:solidFill>
                            <a:schemeClr val="bg1"/>
                          </a:solidFill>
                          <a:effectLst/>
                          <a:latin typeface="+mn-lt"/>
                        </a:rPr>
                        <a:t>liczba utworzonych miejsc opieki nad dziećmi w wieku </a:t>
                      </a:r>
                      <a:br>
                        <a:rPr lang="pl-PL" sz="1600" kern="50" dirty="0" smtClean="0">
                          <a:solidFill>
                            <a:schemeClr val="bg1"/>
                          </a:solidFill>
                          <a:effectLst/>
                          <a:latin typeface="+mn-lt"/>
                        </a:rPr>
                      </a:br>
                      <a:r>
                        <a:rPr lang="pl-PL" sz="1600" kern="50" dirty="0" smtClean="0">
                          <a:solidFill>
                            <a:schemeClr val="bg1"/>
                          </a:solidFill>
                          <a:effectLst/>
                          <a:latin typeface="+mn-lt"/>
                        </a:rPr>
                        <a:t>do lat 3 – programowy</a:t>
                      </a: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b="1" kern="1200" dirty="0" smtClean="0">
                          <a:solidFill>
                            <a:schemeClr val="lt1"/>
                          </a:solidFill>
                          <a:effectLst/>
                          <a:latin typeface="+mn-lt"/>
                          <a:ea typeface="+mn-ea"/>
                          <a:cs typeface="+mn-cs"/>
                        </a:rPr>
                        <a:t>liczba osób, które powróciły na rynek pracy po przerwie związanej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z urodzeniem / wychowaniem dziecka,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liczba osób pozostających  bez pracy, które znalazły pracę lub poszukują pracy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1910522955"/>
              </p:ext>
            </p:extLst>
          </p:nvPr>
        </p:nvGraphicFramePr>
        <p:xfrm>
          <a:off x="-1" y="3645025"/>
          <a:ext cx="9144000" cy="3096344"/>
        </p:xfrm>
        <a:graphic>
          <a:graphicData uri="http://schemas.openxmlformats.org/drawingml/2006/table">
            <a:tbl>
              <a:tblPr firstRow="1" firstCol="1" bandRow="1">
                <a:tableStyleId>{5C22544A-7EE6-4342-B048-85BDC9FD1C3A}</a:tableStyleId>
              </a:tblPr>
              <a:tblGrid>
                <a:gridCol w="1337841"/>
                <a:gridCol w="1938016"/>
                <a:gridCol w="1944216"/>
                <a:gridCol w="1944216"/>
                <a:gridCol w="1979711"/>
              </a:tblGrid>
              <a:tr h="3096344">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smtClean="0">
                          <a:solidFill>
                            <a:schemeClr val="bg1"/>
                          </a:solidFill>
                          <a:effectLst/>
                          <a:latin typeface="+mn-lt"/>
                        </a:rPr>
                        <a:t>0 pkt (brak wpływu i wpływ nieznaczący)</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75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poniżej 10 osób </a:t>
                      </a:r>
                      <a:r>
                        <a:rPr lang="pl-PL" sz="1800" b="0" kern="1200" dirty="0" smtClean="0">
                          <a:solidFill>
                            <a:schemeClr val="tx1"/>
                          </a:solidFill>
                          <a:effectLst/>
                          <a:latin typeface="+mn-lt"/>
                          <a:ea typeface="+mn-ea"/>
                          <a:cs typeface="+mn-cs"/>
                        </a:rPr>
                        <a:t>(dla gmin miejsko-wiejskich/ wiejskich: </a:t>
                      </a:r>
                    </a:p>
                    <a:p>
                      <a:pPr algn="ctr"/>
                      <a:r>
                        <a:rPr lang="pl-PL" sz="1800" b="0" kern="1200" dirty="0" smtClean="0">
                          <a:solidFill>
                            <a:schemeClr val="tx1"/>
                          </a:solidFill>
                          <a:effectLst/>
                          <a:latin typeface="+mn-lt"/>
                          <a:ea typeface="+mn-ea"/>
                          <a:cs typeface="+mn-cs"/>
                        </a:rPr>
                        <a:t>  </a:t>
                      </a:r>
                      <a:r>
                        <a:rPr lang="pl-PL" sz="1800" b="1" kern="1200" dirty="0" smtClean="0">
                          <a:solidFill>
                            <a:schemeClr val="tx1"/>
                          </a:solidFill>
                          <a:effectLst/>
                          <a:latin typeface="+mn-lt"/>
                          <a:ea typeface="+mn-ea"/>
                          <a:cs typeface="+mn-cs"/>
                        </a:rPr>
                        <a:t>poniżej 5 osób)</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poniżej 10 miejsc </a:t>
                      </a:r>
                    </a:p>
                    <a:p>
                      <a:pPr algn="ctr"/>
                      <a:r>
                        <a:rPr lang="pl-PL" sz="1800" b="0" kern="1200" dirty="0" smtClean="0">
                          <a:solidFill>
                            <a:schemeClr val="tx1"/>
                          </a:solidFill>
                          <a:effectLst/>
                          <a:latin typeface="+mn-lt"/>
                          <a:ea typeface="+mn-ea"/>
                          <a:cs typeface="+mn-cs"/>
                        </a:rPr>
                        <a:t>(dla gmin miejsko-wiejskich/</a:t>
                      </a:r>
                    </a:p>
                    <a:p>
                      <a:pPr algn="ctr"/>
                      <a:r>
                        <a:rPr lang="pl-PL" sz="1800" b="0" kern="1200" dirty="0" smtClean="0">
                          <a:solidFill>
                            <a:schemeClr val="tx1"/>
                          </a:solidFill>
                          <a:effectLst/>
                          <a:latin typeface="+mn-lt"/>
                          <a:ea typeface="+mn-ea"/>
                          <a:cs typeface="+mn-cs"/>
                        </a:rPr>
                        <a:t>wiejskich:</a:t>
                      </a:r>
                      <a:r>
                        <a:rPr lang="pl-PL" sz="1800" b="1" kern="1200" dirty="0" smtClean="0">
                          <a:solidFill>
                            <a:schemeClr val="tx1"/>
                          </a:solidFill>
                          <a:effectLst/>
                          <a:latin typeface="+mn-lt"/>
                          <a:ea typeface="+mn-ea"/>
                          <a:cs typeface="+mn-cs"/>
                        </a:rPr>
                        <a:t> </a:t>
                      </a:r>
                    </a:p>
                    <a:p>
                      <a:pPr algn="ctr"/>
                      <a:r>
                        <a:rPr lang="pl-PL" sz="1800" b="1" kern="1200" dirty="0" smtClean="0">
                          <a:solidFill>
                            <a:schemeClr val="tx1"/>
                          </a:solidFill>
                          <a:effectLst/>
                          <a:latin typeface="+mn-lt"/>
                          <a:ea typeface="+mn-ea"/>
                          <a:cs typeface="+mn-cs"/>
                        </a:rPr>
                        <a:t>poniżej 5 miejsc)</a:t>
                      </a:r>
                      <a:r>
                        <a:rPr lang="pl-PL" sz="1800" dirty="0">
                          <a:solidFill>
                            <a:schemeClr val="tx1"/>
                          </a:solidFill>
                          <a:effectLst/>
                        </a:rPr>
                        <a:t>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 </a:t>
                      </a:r>
                    </a:p>
                    <a:p>
                      <a:pPr algn="ctr"/>
                      <a:r>
                        <a:rPr lang="pl-PL" sz="1800" b="1" kern="1200" dirty="0" smtClean="0">
                          <a:solidFill>
                            <a:schemeClr val="tx1"/>
                          </a:solidFill>
                          <a:effectLst/>
                          <a:latin typeface="+mn-lt"/>
                          <a:ea typeface="+mn-ea"/>
                          <a:cs typeface="+mn-cs"/>
                        </a:rPr>
                        <a:t>poniżej 48 %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poniżej 48 %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r>
            </a:tbl>
          </a:graphicData>
        </a:graphic>
      </p:graphicFrame>
    </p:spTree>
    <p:extLst>
      <p:ext uri="{BB962C8B-B14F-4D97-AF65-F5344CB8AC3E}">
        <p14:creationId xmlns:p14="http://schemas.microsoft.com/office/powerpoint/2010/main" val="2611129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lvl="1" algn="ctr">
              <a:buNone/>
            </a:pPr>
            <a:endParaRPr lang="pl-PL" sz="2200" dirty="0" smtClean="0"/>
          </a:p>
          <a:p>
            <a:pPr lvl="0" algn="ctr">
              <a:buNone/>
            </a:pPr>
            <a:endParaRPr lang="pl-PL" sz="22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
        <p:nvSpPr>
          <p:cNvPr id="2" name="pole tekstowe 1"/>
          <p:cNvSpPr txBox="1"/>
          <p:nvPr/>
        </p:nvSpPr>
        <p:spPr>
          <a:xfrm>
            <a:off x="535174" y="1052736"/>
            <a:ext cx="7560840" cy="769441"/>
          </a:xfrm>
          <a:prstGeom prst="rect">
            <a:avLst/>
          </a:prstGeom>
          <a:noFill/>
        </p:spPr>
        <p:txBody>
          <a:bodyPr wrap="square" rtlCol="0">
            <a:spAutoFit/>
          </a:bodyPr>
          <a:lstStyle/>
          <a:p>
            <a:pPr algn="ctr"/>
            <a:endParaRPr lang="pl-PL" sz="2200" dirty="0" smtClean="0">
              <a:solidFill>
                <a:prstClr val="black"/>
              </a:solidFill>
            </a:endParaRPr>
          </a:p>
          <a:p>
            <a:pPr algn="ctr"/>
            <a:endParaRPr lang="pl-PL" sz="2200" dirty="0">
              <a:solidFill>
                <a:prstClr val="black"/>
              </a:solidFill>
            </a:endParaRPr>
          </a:p>
        </p:txBody>
      </p:sp>
      <p:graphicFrame>
        <p:nvGraphicFramePr>
          <p:cNvPr id="6" name="Tabela 5"/>
          <p:cNvGraphicFramePr>
            <a:graphicFrameLocks noGrp="1"/>
          </p:cNvGraphicFramePr>
          <p:nvPr>
            <p:extLst/>
          </p:nvPr>
        </p:nvGraphicFramePr>
        <p:xfrm>
          <a:off x="1" y="980728"/>
          <a:ext cx="9143999" cy="3028365"/>
        </p:xfrm>
        <a:graphic>
          <a:graphicData uri="http://schemas.openxmlformats.org/drawingml/2006/table">
            <a:tbl>
              <a:tblPr firstRow="1" firstCol="1" bandRow="1">
                <a:tableStyleId>{5C22544A-7EE6-4342-B048-85BDC9FD1C3A}</a:tableStyleId>
              </a:tblPr>
              <a:tblGrid>
                <a:gridCol w="1337840"/>
                <a:gridCol w="1938015"/>
                <a:gridCol w="1944216"/>
                <a:gridCol w="2016224"/>
                <a:gridCol w="1907704"/>
              </a:tblGrid>
              <a:tr h="3028365">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smtClean="0">
                          <a:solidFill>
                            <a:schemeClr val="bg1"/>
                          </a:solidFill>
                          <a:effectLst/>
                        </a:rPr>
                        <a:t>Wyszczególnienie</a:t>
                      </a:r>
                      <a:endParaRPr lang="pl-PL"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marL="0" marR="0" indent="0" algn="ctr" defTabSz="914400" rtl="0" eaLnBrk="1" fontAlgn="auto" latinLnBrk="0" hangingPunct="1">
                        <a:lnSpc>
                          <a:spcPts val="1600"/>
                        </a:lnSpc>
                        <a:spcBef>
                          <a:spcPts val="1000"/>
                        </a:spcBef>
                        <a:spcAft>
                          <a:spcPts val="0"/>
                        </a:spcAft>
                        <a:buClrTx/>
                        <a:buSzTx/>
                        <a:buFontTx/>
                        <a:buNone/>
                        <a:tabLst/>
                        <a:defRPr/>
                      </a:pPr>
                      <a:r>
                        <a:rPr lang="pl-PL" sz="1600" b="1" kern="1200" dirty="0" smtClean="0">
                          <a:solidFill>
                            <a:schemeClr val="lt1"/>
                          </a:solidFill>
                          <a:effectLst/>
                          <a:latin typeface="+mn-lt"/>
                          <a:ea typeface="+mn-ea"/>
                          <a:cs typeface="+mn-cs"/>
                        </a:rPr>
                        <a:t>liczba osób  opiekujących się dziećmi w wieku do lat 3 objętych wsparciem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w programie - programowy </a:t>
                      </a:r>
                    </a:p>
                    <a:p>
                      <a:pPr algn="ctr">
                        <a:lnSpc>
                          <a:spcPts val="1600"/>
                        </a:lnSpc>
                        <a:spcBef>
                          <a:spcPts val="1000"/>
                        </a:spcBef>
                        <a:spcAft>
                          <a:spcPts val="0"/>
                        </a:spcAft>
                      </a:pPr>
                      <a:r>
                        <a:rPr lang="pl-PL" sz="1600" dirty="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kern="50" dirty="0" smtClean="0">
                          <a:solidFill>
                            <a:schemeClr val="bg1"/>
                          </a:solidFill>
                          <a:effectLst/>
                          <a:latin typeface="+mn-lt"/>
                        </a:rPr>
                        <a:t>liczba utworzonych miejsc opieki nad dziećmi w wieku </a:t>
                      </a:r>
                      <a:br>
                        <a:rPr lang="pl-PL" sz="1600" kern="50" dirty="0" smtClean="0">
                          <a:solidFill>
                            <a:schemeClr val="bg1"/>
                          </a:solidFill>
                          <a:effectLst/>
                          <a:latin typeface="+mn-lt"/>
                        </a:rPr>
                      </a:br>
                      <a:r>
                        <a:rPr lang="pl-PL" sz="1600" kern="50" dirty="0" smtClean="0">
                          <a:solidFill>
                            <a:schemeClr val="bg1"/>
                          </a:solidFill>
                          <a:effectLst/>
                          <a:latin typeface="+mn-lt"/>
                        </a:rPr>
                        <a:t>do lat 3 – programowy</a:t>
                      </a: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b="1" kern="1200" dirty="0" smtClean="0">
                          <a:solidFill>
                            <a:schemeClr val="lt1"/>
                          </a:solidFill>
                          <a:effectLst/>
                          <a:latin typeface="+mn-lt"/>
                          <a:ea typeface="+mn-ea"/>
                          <a:cs typeface="+mn-cs"/>
                        </a:rPr>
                        <a:t>liczba osób, które powróciły na rynek pracy po przerwie związanej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z urodzeniem / wychowaniem dziecka,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liczba osób pozostających  bez pracy, które znalazły pracę lub poszukują pracy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3781181462"/>
              </p:ext>
            </p:extLst>
          </p:nvPr>
        </p:nvGraphicFramePr>
        <p:xfrm>
          <a:off x="-1" y="3645025"/>
          <a:ext cx="9144000" cy="3096344"/>
        </p:xfrm>
        <a:graphic>
          <a:graphicData uri="http://schemas.openxmlformats.org/drawingml/2006/table">
            <a:tbl>
              <a:tblPr firstRow="1" firstCol="1" bandRow="1">
                <a:tableStyleId>{5C22544A-7EE6-4342-B048-85BDC9FD1C3A}</a:tableStyleId>
              </a:tblPr>
              <a:tblGrid>
                <a:gridCol w="1337841"/>
                <a:gridCol w="1938016"/>
                <a:gridCol w="1944216"/>
                <a:gridCol w="1944216"/>
                <a:gridCol w="1979711"/>
              </a:tblGrid>
              <a:tr h="3096344">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smtClean="0">
                          <a:solidFill>
                            <a:schemeClr val="bg1"/>
                          </a:solidFill>
                          <a:effectLst/>
                        </a:rPr>
                        <a:t>25% maksymalnej oceny – 1,25 pkt (niski wpływ)</a:t>
                      </a:r>
                      <a:endParaRPr lang="pl-PL"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75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10 -14 osób </a:t>
                      </a:r>
                    </a:p>
                    <a:p>
                      <a:pPr algn="ctr"/>
                      <a:r>
                        <a:rPr lang="pl-PL" sz="1800" b="0" kern="1200" dirty="0" smtClean="0">
                          <a:solidFill>
                            <a:schemeClr val="tx1"/>
                          </a:solidFill>
                          <a:effectLst/>
                          <a:latin typeface="+mn-lt"/>
                          <a:ea typeface="+mn-ea"/>
                          <a:cs typeface="+mn-cs"/>
                        </a:rPr>
                        <a:t>(dla gmin miejsko-wiejskich/ wiejskich: </a:t>
                      </a:r>
                    </a:p>
                    <a:p>
                      <a:pPr algn="ctr"/>
                      <a:r>
                        <a:rPr lang="pl-PL" sz="1800" b="0" kern="1200" dirty="0" smtClean="0">
                          <a:solidFill>
                            <a:schemeClr val="tx1"/>
                          </a:solidFill>
                          <a:effectLst/>
                          <a:latin typeface="+mn-lt"/>
                          <a:ea typeface="+mn-ea"/>
                          <a:cs typeface="+mn-cs"/>
                        </a:rPr>
                        <a:t>  </a:t>
                      </a:r>
                      <a:r>
                        <a:rPr lang="pl-PL" sz="1800" b="1" kern="1200" dirty="0" smtClean="0">
                          <a:solidFill>
                            <a:schemeClr val="tx1"/>
                          </a:solidFill>
                          <a:effectLst/>
                          <a:latin typeface="+mn-lt"/>
                          <a:ea typeface="+mn-ea"/>
                          <a:cs typeface="+mn-cs"/>
                        </a:rPr>
                        <a:t>5 -6 osób)</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10 - 13 miejsc </a:t>
                      </a:r>
                    </a:p>
                    <a:p>
                      <a:pPr algn="ctr"/>
                      <a:r>
                        <a:rPr lang="pl-PL" sz="1800" b="0" kern="1200" dirty="0" smtClean="0">
                          <a:solidFill>
                            <a:schemeClr val="tx1"/>
                          </a:solidFill>
                          <a:effectLst/>
                          <a:latin typeface="+mn-lt"/>
                          <a:ea typeface="+mn-ea"/>
                          <a:cs typeface="+mn-cs"/>
                        </a:rPr>
                        <a:t>(dla gmin miejsko-wiejskich/</a:t>
                      </a:r>
                    </a:p>
                    <a:p>
                      <a:pPr algn="ctr"/>
                      <a:r>
                        <a:rPr lang="pl-PL" sz="1800" b="0" kern="1200" dirty="0" smtClean="0">
                          <a:solidFill>
                            <a:schemeClr val="tx1"/>
                          </a:solidFill>
                          <a:effectLst/>
                          <a:latin typeface="+mn-lt"/>
                          <a:ea typeface="+mn-ea"/>
                          <a:cs typeface="+mn-cs"/>
                        </a:rPr>
                        <a:t>wiejskich:</a:t>
                      </a:r>
                      <a:r>
                        <a:rPr lang="pl-PL" sz="1800" b="1" kern="1200" dirty="0" smtClean="0">
                          <a:solidFill>
                            <a:schemeClr val="tx1"/>
                          </a:solidFill>
                          <a:effectLst/>
                          <a:latin typeface="+mn-lt"/>
                          <a:ea typeface="+mn-ea"/>
                          <a:cs typeface="+mn-cs"/>
                        </a:rPr>
                        <a:t> </a:t>
                      </a:r>
                    </a:p>
                    <a:p>
                      <a:pPr algn="ctr"/>
                      <a:r>
                        <a:rPr lang="pl-PL" sz="1800" b="1" kern="1200" dirty="0" smtClean="0">
                          <a:solidFill>
                            <a:schemeClr val="tx1"/>
                          </a:solidFill>
                          <a:effectLst/>
                          <a:latin typeface="+mn-lt"/>
                          <a:ea typeface="+mn-ea"/>
                          <a:cs typeface="+mn-cs"/>
                        </a:rPr>
                        <a:t>5 -6 miejsc)</a:t>
                      </a:r>
                      <a:r>
                        <a:rPr lang="pl-PL" sz="1800" dirty="0">
                          <a:solidFill>
                            <a:schemeClr val="tx1"/>
                          </a:solidFill>
                          <a:effectLst/>
                        </a:rPr>
                        <a:t>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 </a:t>
                      </a:r>
                    </a:p>
                    <a:p>
                      <a:pPr algn="ctr"/>
                      <a:r>
                        <a:rPr lang="pl-PL" sz="1800" b="1" kern="1200" dirty="0" smtClean="0">
                          <a:solidFill>
                            <a:schemeClr val="tx1"/>
                          </a:solidFill>
                          <a:effectLst/>
                          <a:latin typeface="+mn-lt"/>
                          <a:ea typeface="+mn-ea"/>
                          <a:cs typeface="+mn-cs"/>
                        </a:rPr>
                        <a:t>48 % - 50 %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48 % - 50 %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r>
            </a:tbl>
          </a:graphicData>
        </a:graphic>
      </p:graphicFrame>
    </p:spTree>
    <p:extLst>
      <p:ext uri="{BB962C8B-B14F-4D97-AF65-F5344CB8AC3E}">
        <p14:creationId xmlns:p14="http://schemas.microsoft.com/office/powerpoint/2010/main" val="881729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lvl="1" algn="ctr">
              <a:buNone/>
            </a:pPr>
            <a:endParaRPr lang="pl-PL" sz="2200" dirty="0" smtClean="0"/>
          </a:p>
          <a:p>
            <a:pPr lvl="0" algn="ctr">
              <a:buNone/>
            </a:pPr>
            <a:endParaRPr lang="pl-PL" sz="22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
        <p:nvSpPr>
          <p:cNvPr id="2" name="pole tekstowe 1"/>
          <p:cNvSpPr txBox="1"/>
          <p:nvPr/>
        </p:nvSpPr>
        <p:spPr>
          <a:xfrm>
            <a:off x="535174" y="1052736"/>
            <a:ext cx="7560840" cy="769441"/>
          </a:xfrm>
          <a:prstGeom prst="rect">
            <a:avLst/>
          </a:prstGeom>
          <a:noFill/>
        </p:spPr>
        <p:txBody>
          <a:bodyPr wrap="square" rtlCol="0">
            <a:spAutoFit/>
          </a:bodyPr>
          <a:lstStyle/>
          <a:p>
            <a:pPr algn="ctr"/>
            <a:endParaRPr lang="pl-PL" sz="2200" dirty="0" smtClean="0">
              <a:solidFill>
                <a:prstClr val="black"/>
              </a:solidFill>
            </a:endParaRPr>
          </a:p>
          <a:p>
            <a:pPr algn="ctr"/>
            <a:endParaRPr lang="pl-PL" sz="2200" dirty="0">
              <a:solidFill>
                <a:prstClr val="black"/>
              </a:solidFill>
            </a:endParaRPr>
          </a:p>
        </p:txBody>
      </p:sp>
      <p:graphicFrame>
        <p:nvGraphicFramePr>
          <p:cNvPr id="6" name="Tabela 5"/>
          <p:cNvGraphicFramePr>
            <a:graphicFrameLocks noGrp="1"/>
          </p:cNvGraphicFramePr>
          <p:nvPr>
            <p:extLst/>
          </p:nvPr>
        </p:nvGraphicFramePr>
        <p:xfrm>
          <a:off x="1" y="980728"/>
          <a:ext cx="9143999" cy="3028365"/>
        </p:xfrm>
        <a:graphic>
          <a:graphicData uri="http://schemas.openxmlformats.org/drawingml/2006/table">
            <a:tbl>
              <a:tblPr firstRow="1" firstCol="1" bandRow="1">
                <a:tableStyleId>{5C22544A-7EE6-4342-B048-85BDC9FD1C3A}</a:tableStyleId>
              </a:tblPr>
              <a:tblGrid>
                <a:gridCol w="1337840"/>
                <a:gridCol w="1938015"/>
                <a:gridCol w="1944216"/>
                <a:gridCol w="2016224"/>
                <a:gridCol w="1907704"/>
              </a:tblGrid>
              <a:tr h="3028365">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smtClean="0">
                          <a:solidFill>
                            <a:schemeClr val="bg1"/>
                          </a:solidFill>
                          <a:effectLst/>
                        </a:rPr>
                        <a:t>Wyszczególnienie</a:t>
                      </a:r>
                      <a:endParaRPr lang="pl-PL"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marL="0" marR="0" indent="0" algn="ctr" defTabSz="914400" rtl="0" eaLnBrk="1" fontAlgn="auto" latinLnBrk="0" hangingPunct="1">
                        <a:lnSpc>
                          <a:spcPts val="1600"/>
                        </a:lnSpc>
                        <a:spcBef>
                          <a:spcPts val="1000"/>
                        </a:spcBef>
                        <a:spcAft>
                          <a:spcPts val="0"/>
                        </a:spcAft>
                        <a:buClrTx/>
                        <a:buSzTx/>
                        <a:buFontTx/>
                        <a:buNone/>
                        <a:tabLst/>
                        <a:defRPr/>
                      </a:pPr>
                      <a:r>
                        <a:rPr lang="pl-PL" sz="1600" b="1" kern="1200" dirty="0" smtClean="0">
                          <a:solidFill>
                            <a:schemeClr val="lt1"/>
                          </a:solidFill>
                          <a:effectLst/>
                          <a:latin typeface="+mn-lt"/>
                          <a:ea typeface="+mn-ea"/>
                          <a:cs typeface="+mn-cs"/>
                        </a:rPr>
                        <a:t>liczba osób  opiekujących się dziećmi w wieku do lat 3 objętych wsparciem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w programie - programowy </a:t>
                      </a:r>
                    </a:p>
                    <a:p>
                      <a:pPr algn="ctr">
                        <a:lnSpc>
                          <a:spcPts val="1600"/>
                        </a:lnSpc>
                        <a:spcBef>
                          <a:spcPts val="1000"/>
                        </a:spcBef>
                        <a:spcAft>
                          <a:spcPts val="0"/>
                        </a:spcAft>
                      </a:pPr>
                      <a:r>
                        <a:rPr lang="pl-PL" sz="1600" dirty="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kern="50" dirty="0" smtClean="0">
                          <a:solidFill>
                            <a:schemeClr val="bg1"/>
                          </a:solidFill>
                          <a:effectLst/>
                          <a:latin typeface="+mn-lt"/>
                        </a:rPr>
                        <a:t>liczba utworzonych miejsc opieki nad dziećmi w wieku </a:t>
                      </a:r>
                      <a:br>
                        <a:rPr lang="pl-PL" sz="1600" kern="50" dirty="0" smtClean="0">
                          <a:solidFill>
                            <a:schemeClr val="bg1"/>
                          </a:solidFill>
                          <a:effectLst/>
                          <a:latin typeface="+mn-lt"/>
                        </a:rPr>
                      </a:br>
                      <a:r>
                        <a:rPr lang="pl-PL" sz="1600" kern="50" dirty="0" smtClean="0">
                          <a:solidFill>
                            <a:schemeClr val="bg1"/>
                          </a:solidFill>
                          <a:effectLst/>
                          <a:latin typeface="+mn-lt"/>
                        </a:rPr>
                        <a:t>do lat 3 – programowy</a:t>
                      </a: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b="1" kern="1200" dirty="0" smtClean="0">
                          <a:solidFill>
                            <a:schemeClr val="lt1"/>
                          </a:solidFill>
                          <a:effectLst/>
                          <a:latin typeface="+mn-lt"/>
                          <a:ea typeface="+mn-ea"/>
                          <a:cs typeface="+mn-cs"/>
                        </a:rPr>
                        <a:t>liczba osób, które powróciły na rynek pracy po przerwie związanej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z urodzeniem / wychowaniem dziecka,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liczba osób pozostających  bez pracy, które znalazły pracę lub poszukują pracy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2236008421"/>
              </p:ext>
            </p:extLst>
          </p:nvPr>
        </p:nvGraphicFramePr>
        <p:xfrm>
          <a:off x="-1" y="3645025"/>
          <a:ext cx="9144000" cy="3096344"/>
        </p:xfrm>
        <a:graphic>
          <a:graphicData uri="http://schemas.openxmlformats.org/drawingml/2006/table">
            <a:tbl>
              <a:tblPr firstRow="1" firstCol="1" bandRow="1">
                <a:tableStyleId>{5C22544A-7EE6-4342-B048-85BDC9FD1C3A}</a:tableStyleId>
              </a:tblPr>
              <a:tblGrid>
                <a:gridCol w="1337841"/>
                <a:gridCol w="1938016"/>
                <a:gridCol w="1944216"/>
                <a:gridCol w="1944216"/>
                <a:gridCol w="1979711"/>
              </a:tblGrid>
              <a:tr h="3096344">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smtClean="0">
                          <a:solidFill>
                            <a:schemeClr val="bg1"/>
                          </a:solidFill>
                          <a:effectLst/>
                        </a:rPr>
                        <a:t>50% maksymalnej oceny – 2,5 pkt (średni wpływ</a:t>
                      </a:r>
                      <a:r>
                        <a:rPr lang="pl-PL" sz="1200" kern="50" dirty="0" smtClean="0">
                          <a:solidFill>
                            <a:schemeClr val="bg1"/>
                          </a:solidFill>
                          <a:effectLst/>
                        </a:rPr>
                        <a:t>)</a:t>
                      </a:r>
                      <a:endParaRPr lang="pl-PL" sz="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75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15 -24 osób </a:t>
                      </a:r>
                    </a:p>
                    <a:p>
                      <a:pPr algn="ctr"/>
                      <a:r>
                        <a:rPr lang="pl-PL" sz="1800" b="0" kern="1200" dirty="0" smtClean="0">
                          <a:solidFill>
                            <a:schemeClr val="tx1"/>
                          </a:solidFill>
                          <a:effectLst/>
                          <a:latin typeface="+mn-lt"/>
                          <a:ea typeface="+mn-ea"/>
                          <a:cs typeface="+mn-cs"/>
                        </a:rPr>
                        <a:t>(dla gmin miejsko-wiejskich/ wiejskich: </a:t>
                      </a:r>
                    </a:p>
                    <a:p>
                      <a:pPr algn="ctr"/>
                      <a:r>
                        <a:rPr lang="pl-PL" sz="1800" b="0" kern="1200" dirty="0" smtClean="0">
                          <a:solidFill>
                            <a:schemeClr val="tx1"/>
                          </a:solidFill>
                          <a:effectLst/>
                          <a:latin typeface="+mn-lt"/>
                          <a:ea typeface="+mn-ea"/>
                          <a:cs typeface="+mn-cs"/>
                        </a:rPr>
                        <a:t>  </a:t>
                      </a:r>
                      <a:r>
                        <a:rPr lang="pl-PL" sz="1800" b="1" kern="1200" dirty="0" smtClean="0">
                          <a:solidFill>
                            <a:schemeClr val="tx1"/>
                          </a:solidFill>
                          <a:effectLst/>
                          <a:latin typeface="+mn-lt"/>
                          <a:ea typeface="+mn-ea"/>
                          <a:cs typeface="+mn-cs"/>
                        </a:rPr>
                        <a:t>7 -9 osób)</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14 - 20 miejsc </a:t>
                      </a:r>
                    </a:p>
                    <a:p>
                      <a:pPr algn="ctr"/>
                      <a:r>
                        <a:rPr lang="pl-PL" sz="1800" b="0" kern="1200" dirty="0" smtClean="0">
                          <a:solidFill>
                            <a:schemeClr val="tx1"/>
                          </a:solidFill>
                          <a:effectLst/>
                          <a:latin typeface="+mn-lt"/>
                          <a:ea typeface="+mn-ea"/>
                          <a:cs typeface="+mn-cs"/>
                        </a:rPr>
                        <a:t>(dla gmin miejsko-wiejskich/</a:t>
                      </a:r>
                    </a:p>
                    <a:p>
                      <a:pPr algn="ctr"/>
                      <a:r>
                        <a:rPr lang="pl-PL" sz="1800" b="0" kern="1200" dirty="0" smtClean="0">
                          <a:solidFill>
                            <a:schemeClr val="tx1"/>
                          </a:solidFill>
                          <a:effectLst/>
                          <a:latin typeface="+mn-lt"/>
                          <a:ea typeface="+mn-ea"/>
                          <a:cs typeface="+mn-cs"/>
                        </a:rPr>
                        <a:t>wiejskich:</a:t>
                      </a:r>
                      <a:r>
                        <a:rPr lang="pl-PL" sz="1800" b="1" kern="1200" dirty="0" smtClean="0">
                          <a:solidFill>
                            <a:schemeClr val="tx1"/>
                          </a:solidFill>
                          <a:effectLst/>
                          <a:latin typeface="+mn-lt"/>
                          <a:ea typeface="+mn-ea"/>
                          <a:cs typeface="+mn-cs"/>
                        </a:rPr>
                        <a:t> </a:t>
                      </a:r>
                    </a:p>
                    <a:p>
                      <a:pPr algn="ctr"/>
                      <a:r>
                        <a:rPr lang="pl-PL" sz="1800" b="1" kern="1200" dirty="0" smtClean="0">
                          <a:solidFill>
                            <a:schemeClr val="tx1"/>
                          </a:solidFill>
                          <a:effectLst/>
                          <a:latin typeface="+mn-lt"/>
                          <a:ea typeface="+mn-ea"/>
                          <a:cs typeface="+mn-cs"/>
                        </a:rPr>
                        <a:t>7 -9 miejsc)</a:t>
                      </a:r>
                      <a:r>
                        <a:rPr lang="pl-PL" sz="1800" dirty="0">
                          <a:solidFill>
                            <a:schemeClr val="tx1"/>
                          </a:solidFill>
                          <a:effectLst/>
                        </a:rPr>
                        <a:t>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 </a:t>
                      </a:r>
                    </a:p>
                    <a:p>
                      <a:pPr algn="ctr"/>
                      <a:r>
                        <a:rPr lang="pl-PL" sz="1800" b="1" kern="1200" dirty="0" smtClean="0">
                          <a:solidFill>
                            <a:schemeClr val="tx1"/>
                          </a:solidFill>
                          <a:effectLst/>
                          <a:latin typeface="+mn-lt"/>
                          <a:ea typeface="+mn-ea"/>
                          <a:cs typeface="+mn-cs"/>
                        </a:rPr>
                        <a:t>powyżej</a:t>
                      </a:r>
                      <a:r>
                        <a:rPr lang="pl-PL" sz="1800" b="1" kern="1200" baseline="0" dirty="0" smtClean="0">
                          <a:solidFill>
                            <a:schemeClr val="tx1"/>
                          </a:solidFill>
                          <a:effectLst/>
                          <a:latin typeface="+mn-lt"/>
                          <a:ea typeface="+mn-ea"/>
                          <a:cs typeface="+mn-cs"/>
                        </a:rPr>
                        <a:t> 50</a:t>
                      </a:r>
                      <a:r>
                        <a:rPr lang="pl-PL" sz="1800" b="1" kern="1200" dirty="0" smtClean="0">
                          <a:solidFill>
                            <a:schemeClr val="tx1"/>
                          </a:solidFill>
                          <a:effectLst/>
                          <a:latin typeface="+mn-lt"/>
                          <a:ea typeface="+mn-ea"/>
                          <a:cs typeface="+mn-cs"/>
                        </a:rPr>
                        <a:t> % - 52 %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powyżej</a:t>
                      </a:r>
                      <a:r>
                        <a:rPr lang="pl-PL" sz="1800" b="1" kern="1200" baseline="0" dirty="0" smtClean="0">
                          <a:solidFill>
                            <a:schemeClr val="tx1"/>
                          </a:solidFill>
                          <a:effectLst/>
                          <a:latin typeface="+mn-lt"/>
                          <a:ea typeface="+mn-ea"/>
                          <a:cs typeface="+mn-cs"/>
                        </a:rPr>
                        <a:t> 50</a:t>
                      </a:r>
                      <a:r>
                        <a:rPr lang="pl-PL" sz="1800" b="1" kern="1200" dirty="0" smtClean="0">
                          <a:solidFill>
                            <a:schemeClr val="tx1"/>
                          </a:solidFill>
                          <a:effectLst/>
                          <a:latin typeface="+mn-lt"/>
                          <a:ea typeface="+mn-ea"/>
                          <a:cs typeface="+mn-cs"/>
                        </a:rPr>
                        <a:t> % - 52 %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r>
            </a:tbl>
          </a:graphicData>
        </a:graphic>
      </p:graphicFrame>
    </p:spTree>
    <p:extLst>
      <p:ext uri="{BB962C8B-B14F-4D97-AF65-F5344CB8AC3E}">
        <p14:creationId xmlns:p14="http://schemas.microsoft.com/office/powerpoint/2010/main" val="6830433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lvl="1" algn="ctr">
              <a:buNone/>
            </a:pPr>
            <a:endParaRPr lang="pl-PL" sz="2200" dirty="0" smtClean="0"/>
          </a:p>
          <a:p>
            <a:pPr lvl="0" algn="ctr">
              <a:buNone/>
            </a:pPr>
            <a:endParaRPr lang="pl-PL" sz="22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
        <p:nvSpPr>
          <p:cNvPr id="2" name="pole tekstowe 1"/>
          <p:cNvSpPr txBox="1"/>
          <p:nvPr/>
        </p:nvSpPr>
        <p:spPr>
          <a:xfrm>
            <a:off x="535174" y="1052736"/>
            <a:ext cx="7560840" cy="769441"/>
          </a:xfrm>
          <a:prstGeom prst="rect">
            <a:avLst/>
          </a:prstGeom>
          <a:noFill/>
        </p:spPr>
        <p:txBody>
          <a:bodyPr wrap="square" rtlCol="0">
            <a:spAutoFit/>
          </a:bodyPr>
          <a:lstStyle/>
          <a:p>
            <a:pPr algn="ctr"/>
            <a:endParaRPr lang="pl-PL" sz="2200" dirty="0" smtClean="0">
              <a:solidFill>
                <a:prstClr val="black"/>
              </a:solidFill>
            </a:endParaRPr>
          </a:p>
          <a:p>
            <a:pPr algn="ctr"/>
            <a:endParaRPr lang="pl-PL" sz="2200" dirty="0">
              <a:solidFill>
                <a:prstClr val="black"/>
              </a:solidFill>
            </a:endParaRPr>
          </a:p>
        </p:txBody>
      </p:sp>
      <p:graphicFrame>
        <p:nvGraphicFramePr>
          <p:cNvPr id="6" name="Tabela 5"/>
          <p:cNvGraphicFramePr>
            <a:graphicFrameLocks noGrp="1"/>
          </p:cNvGraphicFramePr>
          <p:nvPr>
            <p:extLst>
              <p:ext uri="{D42A27DB-BD31-4B8C-83A1-F6EECF244321}">
                <p14:modId xmlns:p14="http://schemas.microsoft.com/office/powerpoint/2010/main" val="1116963586"/>
              </p:ext>
            </p:extLst>
          </p:nvPr>
        </p:nvGraphicFramePr>
        <p:xfrm>
          <a:off x="1" y="980728"/>
          <a:ext cx="9143999" cy="3028365"/>
        </p:xfrm>
        <a:graphic>
          <a:graphicData uri="http://schemas.openxmlformats.org/drawingml/2006/table">
            <a:tbl>
              <a:tblPr firstRow="1" firstCol="1" bandRow="1">
                <a:tableStyleId>{5C22544A-7EE6-4342-B048-85BDC9FD1C3A}</a:tableStyleId>
              </a:tblPr>
              <a:tblGrid>
                <a:gridCol w="1337840"/>
                <a:gridCol w="1938015"/>
                <a:gridCol w="1944216"/>
                <a:gridCol w="2016224"/>
                <a:gridCol w="1907704"/>
              </a:tblGrid>
              <a:tr h="3028365">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smtClean="0">
                          <a:solidFill>
                            <a:schemeClr val="bg1"/>
                          </a:solidFill>
                          <a:effectLst/>
                        </a:rPr>
                        <a:t>Wyszczególnienie</a:t>
                      </a:r>
                      <a:endParaRPr lang="pl-PL"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marL="0" marR="0" indent="0" algn="ctr" defTabSz="914400" rtl="0" eaLnBrk="1" fontAlgn="auto" latinLnBrk="0" hangingPunct="1">
                        <a:lnSpc>
                          <a:spcPts val="1600"/>
                        </a:lnSpc>
                        <a:spcBef>
                          <a:spcPts val="1000"/>
                        </a:spcBef>
                        <a:spcAft>
                          <a:spcPts val="0"/>
                        </a:spcAft>
                        <a:buClrTx/>
                        <a:buSzTx/>
                        <a:buFontTx/>
                        <a:buNone/>
                        <a:tabLst/>
                        <a:defRPr/>
                      </a:pPr>
                      <a:r>
                        <a:rPr lang="pl-PL" sz="1600" b="1" kern="1200" dirty="0" smtClean="0">
                          <a:solidFill>
                            <a:schemeClr val="lt1"/>
                          </a:solidFill>
                          <a:effectLst/>
                          <a:latin typeface="+mn-lt"/>
                          <a:ea typeface="+mn-ea"/>
                          <a:cs typeface="+mn-cs"/>
                        </a:rPr>
                        <a:t>liczba osób  opiekujących się dziećmi w wieku do lat 3 objętych wsparciem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w programie - programowy </a:t>
                      </a:r>
                    </a:p>
                    <a:p>
                      <a:pPr algn="ctr">
                        <a:lnSpc>
                          <a:spcPts val="1600"/>
                        </a:lnSpc>
                        <a:spcBef>
                          <a:spcPts val="1000"/>
                        </a:spcBef>
                        <a:spcAft>
                          <a:spcPts val="0"/>
                        </a:spcAft>
                      </a:pPr>
                      <a:r>
                        <a:rPr lang="pl-PL" sz="1600" dirty="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kern="50" dirty="0" smtClean="0">
                          <a:solidFill>
                            <a:schemeClr val="bg1"/>
                          </a:solidFill>
                          <a:effectLst/>
                          <a:latin typeface="+mn-lt"/>
                        </a:rPr>
                        <a:t>liczba utworzonych miejsc opieki nad dziećmi w wieku </a:t>
                      </a:r>
                      <a:br>
                        <a:rPr lang="pl-PL" sz="1600" kern="50" dirty="0" smtClean="0">
                          <a:solidFill>
                            <a:schemeClr val="bg1"/>
                          </a:solidFill>
                          <a:effectLst/>
                          <a:latin typeface="+mn-lt"/>
                        </a:rPr>
                      </a:br>
                      <a:r>
                        <a:rPr lang="pl-PL" sz="1600" kern="50" dirty="0" smtClean="0">
                          <a:solidFill>
                            <a:schemeClr val="bg1"/>
                          </a:solidFill>
                          <a:effectLst/>
                          <a:latin typeface="+mn-lt"/>
                        </a:rPr>
                        <a:t>do lat 3 – programowy</a:t>
                      </a: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b="1" kern="1200" dirty="0" smtClean="0">
                          <a:solidFill>
                            <a:schemeClr val="lt1"/>
                          </a:solidFill>
                          <a:effectLst/>
                          <a:latin typeface="+mn-lt"/>
                          <a:ea typeface="+mn-ea"/>
                          <a:cs typeface="+mn-cs"/>
                        </a:rPr>
                        <a:t>liczba osób, które powróciły na rynek pracy po przerwie związanej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z urodzeniem / wychowaniem dziecka,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liczba osób pozostających  bez pracy, które znalazły pracę lub poszukują pracy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1377648698"/>
              </p:ext>
            </p:extLst>
          </p:nvPr>
        </p:nvGraphicFramePr>
        <p:xfrm>
          <a:off x="-1" y="3645025"/>
          <a:ext cx="9144000" cy="3096344"/>
        </p:xfrm>
        <a:graphic>
          <a:graphicData uri="http://schemas.openxmlformats.org/drawingml/2006/table">
            <a:tbl>
              <a:tblPr firstRow="1" firstCol="1" bandRow="1">
                <a:tableStyleId>{5C22544A-7EE6-4342-B048-85BDC9FD1C3A}</a:tableStyleId>
              </a:tblPr>
              <a:tblGrid>
                <a:gridCol w="1337841"/>
                <a:gridCol w="1938016"/>
                <a:gridCol w="1944216"/>
                <a:gridCol w="1944216"/>
                <a:gridCol w="1979711"/>
              </a:tblGrid>
              <a:tr h="3096344">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smtClean="0">
                          <a:solidFill>
                            <a:schemeClr val="bg1"/>
                          </a:solidFill>
                          <a:effectLst/>
                        </a:rPr>
                        <a:t>100</a:t>
                      </a:r>
                      <a:r>
                        <a:rPr lang="pl-PL" sz="1600" kern="50" dirty="0">
                          <a:solidFill>
                            <a:schemeClr val="bg1"/>
                          </a:solidFill>
                          <a:effectLst/>
                        </a:rPr>
                        <a:t>% maksymalnej oceny - </a:t>
                      </a:r>
                      <a:r>
                        <a:rPr lang="pl-PL" sz="1600" kern="50" dirty="0" smtClean="0">
                          <a:solidFill>
                            <a:schemeClr val="bg1"/>
                          </a:solidFill>
                          <a:effectLst/>
                        </a:rPr>
                        <a:t>5 </a:t>
                      </a:r>
                      <a:r>
                        <a:rPr lang="pl-PL" sz="1600" kern="50" dirty="0">
                          <a:solidFill>
                            <a:schemeClr val="bg1"/>
                          </a:solidFill>
                          <a:effectLst/>
                        </a:rPr>
                        <a:t>pkt </a:t>
                      </a:r>
                      <a:endParaRPr lang="pl-PL" sz="1600" dirty="0">
                        <a:solidFill>
                          <a:schemeClr val="bg1"/>
                        </a:solidFill>
                        <a:effectLst/>
                      </a:endParaRPr>
                    </a:p>
                    <a:p>
                      <a:pPr algn="ctr">
                        <a:lnSpc>
                          <a:spcPts val="1600"/>
                        </a:lnSpc>
                        <a:spcBef>
                          <a:spcPts val="1000"/>
                        </a:spcBef>
                        <a:spcAft>
                          <a:spcPts val="0"/>
                        </a:spcAft>
                      </a:pPr>
                      <a:r>
                        <a:rPr lang="pl-PL" sz="1600" kern="50" dirty="0">
                          <a:solidFill>
                            <a:schemeClr val="bg1"/>
                          </a:solidFill>
                          <a:effectLst/>
                        </a:rPr>
                        <a:t>(wysoki wpływ)</a:t>
                      </a:r>
                      <a:endParaRPr lang="pl-PL"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75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powyżej</a:t>
                      </a:r>
                      <a:r>
                        <a:rPr lang="pl-PL" sz="1800" b="1" kern="1200" baseline="0" dirty="0" smtClean="0">
                          <a:solidFill>
                            <a:schemeClr val="tx1"/>
                          </a:solidFill>
                          <a:effectLst/>
                          <a:latin typeface="+mn-lt"/>
                          <a:ea typeface="+mn-ea"/>
                          <a:cs typeface="+mn-cs"/>
                        </a:rPr>
                        <a:t> </a:t>
                      </a:r>
                      <a:r>
                        <a:rPr lang="pl-PL" sz="1800" b="1" kern="1200" dirty="0" smtClean="0">
                          <a:solidFill>
                            <a:schemeClr val="tx1"/>
                          </a:solidFill>
                          <a:effectLst/>
                          <a:latin typeface="+mn-lt"/>
                          <a:ea typeface="+mn-ea"/>
                          <a:cs typeface="+mn-cs"/>
                        </a:rPr>
                        <a:t>24 osób </a:t>
                      </a:r>
                    </a:p>
                    <a:p>
                      <a:pPr algn="ctr"/>
                      <a:r>
                        <a:rPr lang="pl-PL" sz="1800" b="0" kern="1200" dirty="0" smtClean="0">
                          <a:solidFill>
                            <a:schemeClr val="tx1"/>
                          </a:solidFill>
                          <a:effectLst/>
                          <a:latin typeface="+mn-lt"/>
                          <a:ea typeface="+mn-ea"/>
                          <a:cs typeface="+mn-cs"/>
                        </a:rPr>
                        <a:t>(dla gmin miejsko-wiejskich/ wiejskich: </a:t>
                      </a:r>
                    </a:p>
                    <a:p>
                      <a:pPr algn="ctr"/>
                      <a:r>
                        <a:rPr lang="pl-PL" sz="1800" b="0" kern="1200" dirty="0" smtClean="0">
                          <a:solidFill>
                            <a:schemeClr val="tx1"/>
                          </a:solidFill>
                          <a:effectLst/>
                          <a:latin typeface="+mn-lt"/>
                          <a:ea typeface="+mn-ea"/>
                          <a:cs typeface="+mn-cs"/>
                        </a:rPr>
                        <a:t>  </a:t>
                      </a:r>
                      <a:r>
                        <a:rPr lang="pl-PL" sz="1800" b="1" kern="1200" dirty="0" smtClean="0">
                          <a:solidFill>
                            <a:schemeClr val="tx1"/>
                          </a:solidFill>
                          <a:effectLst/>
                          <a:latin typeface="+mn-lt"/>
                          <a:ea typeface="+mn-ea"/>
                          <a:cs typeface="+mn-cs"/>
                        </a:rPr>
                        <a:t>powyżej</a:t>
                      </a:r>
                      <a:r>
                        <a:rPr lang="pl-PL" sz="1800" b="1" kern="1200" baseline="0" dirty="0" smtClean="0">
                          <a:solidFill>
                            <a:schemeClr val="tx1"/>
                          </a:solidFill>
                          <a:effectLst/>
                          <a:latin typeface="+mn-lt"/>
                          <a:ea typeface="+mn-ea"/>
                          <a:cs typeface="+mn-cs"/>
                        </a:rPr>
                        <a:t> </a:t>
                      </a:r>
                      <a:r>
                        <a:rPr lang="pl-PL" sz="1800" b="1" kern="1200" dirty="0" smtClean="0">
                          <a:solidFill>
                            <a:schemeClr val="tx1"/>
                          </a:solidFill>
                          <a:effectLst/>
                          <a:latin typeface="+mn-lt"/>
                          <a:ea typeface="+mn-ea"/>
                          <a:cs typeface="+mn-cs"/>
                        </a:rPr>
                        <a:t>9 osób) </a:t>
                      </a:r>
                      <a:r>
                        <a:rPr lang="pl-PL" sz="1800" b="0" kern="1200" dirty="0" smtClean="0">
                          <a:solidFill>
                            <a:schemeClr val="lt1"/>
                          </a:solidFill>
                          <a:effectLst/>
                          <a:latin typeface="+mn-lt"/>
                          <a:ea typeface="+mn-ea"/>
                          <a:cs typeface="+mn-cs"/>
                        </a:rPr>
                        <a:t>10 </a:t>
                      </a:r>
                      <a:r>
                        <a:rPr lang="pl-PL" sz="1800" b="1" kern="1200" dirty="0" smtClean="0">
                          <a:solidFill>
                            <a:schemeClr val="lt1"/>
                          </a:solidFill>
                          <a:effectLst/>
                          <a:latin typeface="+mn-lt"/>
                          <a:ea typeface="+mn-ea"/>
                          <a:cs typeface="+mn-cs"/>
                        </a:rPr>
                        <a:t>osób (dla gmin miejsko-wiejskich/ wiejskich: poniżej 5 osób</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powyżej 20 miejsc </a:t>
                      </a:r>
                    </a:p>
                    <a:p>
                      <a:pPr algn="ctr"/>
                      <a:r>
                        <a:rPr lang="pl-PL" sz="1800" b="0" kern="1200" dirty="0" smtClean="0">
                          <a:solidFill>
                            <a:schemeClr val="tx1"/>
                          </a:solidFill>
                          <a:effectLst/>
                          <a:latin typeface="+mn-lt"/>
                          <a:ea typeface="+mn-ea"/>
                          <a:cs typeface="+mn-cs"/>
                        </a:rPr>
                        <a:t>(dla gmin miejsko-wiejskich/</a:t>
                      </a:r>
                      <a:br>
                        <a:rPr lang="pl-PL" sz="1800" b="0" kern="1200" dirty="0" smtClean="0">
                          <a:solidFill>
                            <a:schemeClr val="tx1"/>
                          </a:solidFill>
                          <a:effectLst/>
                          <a:latin typeface="+mn-lt"/>
                          <a:ea typeface="+mn-ea"/>
                          <a:cs typeface="+mn-cs"/>
                        </a:rPr>
                      </a:br>
                      <a:r>
                        <a:rPr lang="pl-PL" sz="1800" b="0" kern="1200" dirty="0" smtClean="0">
                          <a:solidFill>
                            <a:schemeClr val="tx1"/>
                          </a:solidFill>
                          <a:effectLst/>
                          <a:latin typeface="+mn-lt"/>
                          <a:ea typeface="+mn-ea"/>
                          <a:cs typeface="+mn-cs"/>
                        </a:rPr>
                        <a:t>wiejskich:</a:t>
                      </a:r>
                    </a:p>
                    <a:p>
                      <a:pPr algn="ctr"/>
                      <a:r>
                        <a:rPr lang="pl-PL" sz="1800" b="1" kern="1200" dirty="0" smtClean="0">
                          <a:solidFill>
                            <a:schemeClr val="tx1"/>
                          </a:solidFill>
                          <a:effectLst/>
                          <a:latin typeface="+mn-lt"/>
                          <a:ea typeface="+mn-ea"/>
                          <a:cs typeface="+mn-cs"/>
                        </a:rPr>
                        <a:t>powyżej</a:t>
                      </a:r>
                      <a:r>
                        <a:rPr lang="pl-PL" sz="1800" b="0" kern="1200" baseline="0" dirty="0" smtClean="0">
                          <a:solidFill>
                            <a:schemeClr val="tx1"/>
                          </a:solidFill>
                          <a:effectLst/>
                          <a:latin typeface="+mn-lt"/>
                          <a:ea typeface="+mn-ea"/>
                          <a:cs typeface="+mn-cs"/>
                        </a:rPr>
                        <a:t> </a:t>
                      </a:r>
                      <a:r>
                        <a:rPr lang="pl-PL" sz="1800" b="1" kern="1200" dirty="0" smtClean="0">
                          <a:solidFill>
                            <a:schemeClr val="tx1"/>
                          </a:solidFill>
                          <a:effectLst/>
                          <a:latin typeface="+mn-lt"/>
                          <a:ea typeface="+mn-ea"/>
                          <a:cs typeface="+mn-cs"/>
                        </a:rPr>
                        <a:t>9 miejsc)</a:t>
                      </a:r>
                      <a:r>
                        <a:rPr lang="pl-PL" sz="1800" dirty="0">
                          <a:solidFill>
                            <a:schemeClr val="tx1"/>
                          </a:solidFill>
                          <a:effectLst/>
                        </a:rPr>
                        <a:t>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 </a:t>
                      </a:r>
                    </a:p>
                    <a:p>
                      <a:pPr algn="ctr"/>
                      <a:r>
                        <a:rPr lang="pl-PL" sz="1800" b="1" kern="1200" dirty="0" smtClean="0">
                          <a:solidFill>
                            <a:schemeClr val="tx1"/>
                          </a:solidFill>
                          <a:effectLst/>
                          <a:latin typeface="+mn-lt"/>
                          <a:ea typeface="+mn-ea"/>
                          <a:cs typeface="+mn-cs"/>
                        </a:rPr>
                        <a:t>powyżej 52 %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endParaRPr lang="pl-PL" sz="1800" b="0" kern="1200" dirty="0" smtClean="0">
                        <a:solidFill>
                          <a:schemeClr val="tx1"/>
                        </a:solidFill>
                        <a:effectLst/>
                        <a:latin typeface="+mn-lt"/>
                        <a:ea typeface="+mn-ea"/>
                        <a:cs typeface="+mn-cs"/>
                      </a:endParaRPr>
                    </a:p>
                    <a:p>
                      <a:pPr algn="ctr"/>
                      <a:r>
                        <a:rPr lang="pl-PL" sz="1800" b="0" kern="1200" dirty="0" smtClean="0">
                          <a:solidFill>
                            <a:schemeClr val="tx1"/>
                          </a:solidFill>
                          <a:effectLst/>
                          <a:latin typeface="+mn-lt"/>
                          <a:ea typeface="+mn-ea"/>
                          <a:cs typeface="+mn-cs"/>
                        </a:rPr>
                        <a:t>Wartość wskaźnika</a:t>
                      </a:r>
                    </a:p>
                    <a:p>
                      <a:pPr algn="ctr"/>
                      <a:r>
                        <a:rPr lang="pl-PL" sz="1800" b="1" kern="1200" dirty="0" smtClean="0">
                          <a:solidFill>
                            <a:schemeClr val="tx1"/>
                          </a:solidFill>
                          <a:effectLst/>
                          <a:latin typeface="+mn-lt"/>
                          <a:ea typeface="+mn-ea"/>
                          <a:cs typeface="+mn-cs"/>
                        </a:rPr>
                        <a:t>powyżej 52 %</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r>
            </a:tbl>
          </a:graphicData>
        </a:graphic>
      </p:graphicFrame>
    </p:spTree>
    <p:extLst>
      <p:ext uri="{BB962C8B-B14F-4D97-AF65-F5344CB8AC3E}">
        <p14:creationId xmlns:p14="http://schemas.microsoft.com/office/powerpoint/2010/main" val="1262113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Autofit/>
          </a:bodyPr>
          <a:lstStyle/>
          <a:p>
            <a:pPr algn="ctr">
              <a:buFont typeface="Wingdings" pitchFamily="2" charset="2"/>
              <a:buChar char="§"/>
            </a:pPr>
            <a:endParaRPr lang="pl-PL" sz="2200" dirty="0" smtClean="0"/>
          </a:p>
          <a:p>
            <a:pPr lvl="1" algn="ctr">
              <a:buNone/>
            </a:pPr>
            <a:endParaRPr lang="pl-PL" sz="22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graphicFrame>
        <p:nvGraphicFramePr>
          <p:cNvPr id="5" name="Tabela 4"/>
          <p:cNvGraphicFramePr>
            <a:graphicFrameLocks noGrp="1"/>
          </p:cNvGraphicFramePr>
          <p:nvPr>
            <p:extLst>
              <p:ext uri="{D42A27DB-BD31-4B8C-83A1-F6EECF244321}">
                <p14:modId xmlns:p14="http://schemas.microsoft.com/office/powerpoint/2010/main" val="3894367107"/>
              </p:ext>
            </p:extLst>
          </p:nvPr>
        </p:nvGraphicFramePr>
        <p:xfrm>
          <a:off x="0" y="980728"/>
          <a:ext cx="9144002" cy="2628277"/>
        </p:xfrm>
        <a:graphic>
          <a:graphicData uri="http://schemas.openxmlformats.org/drawingml/2006/table">
            <a:tbl>
              <a:tblPr firstRow="1" firstCol="1" bandRow="1">
                <a:tableStyleId>{5C22544A-7EE6-4342-B048-85BDC9FD1C3A}</a:tableStyleId>
              </a:tblPr>
              <a:tblGrid>
                <a:gridCol w="1475656"/>
                <a:gridCol w="2016224"/>
                <a:gridCol w="1872208"/>
                <a:gridCol w="1728192"/>
                <a:gridCol w="2051722"/>
              </a:tblGrid>
              <a:tr h="2628277">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err="1" smtClean="0">
                          <a:solidFill>
                            <a:schemeClr val="bg1"/>
                          </a:solidFill>
                          <a:effectLst/>
                        </a:rPr>
                        <a:t>Wyszczególnie</a:t>
                      </a:r>
                      <a:r>
                        <a:rPr lang="pl-PL" sz="1600" kern="50" dirty="0" smtClean="0">
                          <a:solidFill>
                            <a:schemeClr val="bg1"/>
                          </a:solidFill>
                          <a:effectLst/>
                        </a:rPr>
                        <a:t/>
                      </a:r>
                      <a:br>
                        <a:rPr lang="pl-PL" sz="1600" kern="50" dirty="0" smtClean="0">
                          <a:solidFill>
                            <a:schemeClr val="bg1"/>
                          </a:solidFill>
                          <a:effectLst/>
                        </a:rPr>
                      </a:br>
                      <a:r>
                        <a:rPr lang="pl-PL" sz="1600" kern="50" dirty="0" smtClean="0">
                          <a:solidFill>
                            <a:schemeClr val="bg1"/>
                          </a:solidFill>
                          <a:effectLst/>
                        </a:rPr>
                        <a:t>nie</a:t>
                      </a:r>
                      <a:endParaRPr lang="pl-PL"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marL="0" marR="0" indent="0" algn="ctr" defTabSz="914400" rtl="0" eaLnBrk="1" fontAlgn="auto" latinLnBrk="0" hangingPunct="1">
                        <a:lnSpc>
                          <a:spcPts val="1600"/>
                        </a:lnSpc>
                        <a:spcBef>
                          <a:spcPts val="1000"/>
                        </a:spcBef>
                        <a:spcAft>
                          <a:spcPts val="0"/>
                        </a:spcAft>
                        <a:buClrTx/>
                        <a:buSzTx/>
                        <a:buFontTx/>
                        <a:buNone/>
                        <a:tabLst/>
                        <a:defRPr/>
                      </a:pPr>
                      <a:r>
                        <a:rPr lang="pl-PL" sz="1600" b="1" kern="1200" dirty="0" smtClean="0">
                          <a:solidFill>
                            <a:schemeClr val="lt1"/>
                          </a:solidFill>
                          <a:effectLst/>
                          <a:latin typeface="+mn-lt"/>
                          <a:ea typeface="+mn-ea"/>
                          <a:cs typeface="+mn-cs"/>
                        </a:rPr>
                        <a:t>liczba osób  opiekujących się dziećmi w wieku do lat 3 objętych wsparciem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w programie </a:t>
                      </a:r>
                      <a:r>
                        <a:rPr lang="pl-PL" sz="1600" dirty="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kern="50" dirty="0" smtClean="0">
                          <a:solidFill>
                            <a:schemeClr val="bg1"/>
                          </a:solidFill>
                          <a:effectLst/>
                          <a:latin typeface="+mn-lt"/>
                        </a:rPr>
                        <a:t>liczba utworzonych miejsc opieki nad dziećmi w wieku </a:t>
                      </a:r>
                      <a:br>
                        <a:rPr lang="pl-PL" sz="1600" kern="50" dirty="0" smtClean="0">
                          <a:solidFill>
                            <a:schemeClr val="bg1"/>
                          </a:solidFill>
                          <a:effectLst/>
                          <a:latin typeface="+mn-lt"/>
                        </a:rPr>
                      </a:br>
                      <a:r>
                        <a:rPr lang="pl-PL" sz="1600" kern="50" dirty="0" smtClean="0">
                          <a:solidFill>
                            <a:schemeClr val="bg1"/>
                          </a:solidFill>
                          <a:effectLst/>
                          <a:latin typeface="+mn-lt"/>
                        </a:rPr>
                        <a:t>do lat 3</a:t>
                      </a: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kern="50" dirty="0" smtClean="0">
                        <a:solidFill>
                          <a:schemeClr val="bg1"/>
                        </a:solidFill>
                        <a:effectLst/>
                        <a:latin typeface="+mn-lt"/>
                      </a:endParaRPr>
                    </a:p>
                    <a:p>
                      <a:pPr algn="ctr">
                        <a:lnSpc>
                          <a:spcPts val="1600"/>
                        </a:lnSpc>
                        <a:spcBef>
                          <a:spcPts val="1000"/>
                        </a:spcBef>
                        <a:spcAft>
                          <a:spcPts val="0"/>
                        </a:spcAft>
                      </a:pPr>
                      <a:r>
                        <a:rPr lang="pl-PL" sz="1600" b="1" kern="1200" dirty="0" smtClean="0">
                          <a:solidFill>
                            <a:schemeClr val="lt1"/>
                          </a:solidFill>
                          <a:effectLst/>
                          <a:latin typeface="+mn-lt"/>
                          <a:ea typeface="+mn-ea"/>
                          <a:cs typeface="+mn-cs"/>
                        </a:rPr>
                        <a:t>liczba osób, które powróciły na rynek pracy po przerwie związanej </a:t>
                      </a:r>
                      <a:br>
                        <a:rPr lang="pl-PL" sz="1600" b="1" kern="1200" dirty="0" smtClean="0">
                          <a:solidFill>
                            <a:schemeClr val="lt1"/>
                          </a:solidFill>
                          <a:effectLst/>
                          <a:latin typeface="+mn-lt"/>
                          <a:ea typeface="+mn-ea"/>
                          <a:cs typeface="+mn-cs"/>
                        </a:rPr>
                      </a:br>
                      <a:r>
                        <a:rPr lang="pl-PL" sz="1600" b="1" kern="1200" dirty="0" smtClean="0">
                          <a:solidFill>
                            <a:schemeClr val="lt1"/>
                          </a:solidFill>
                          <a:effectLst/>
                          <a:latin typeface="+mn-lt"/>
                          <a:ea typeface="+mn-ea"/>
                          <a:cs typeface="+mn-cs"/>
                        </a:rPr>
                        <a:t>z urodzeniem / wychowaniem dziecka,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c>
                  <a:txBody>
                    <a:bodyPr/>
                    <a:lstStyle/>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liczba osób pozostających  bez pracy, które znalazły pracę lub poszukują pracy po opuszczeniu programu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p>
                      <a:pPr algn="ctr">
                        <a:lnSpc>
                          <a:spcPts val="1600"/>
                        </a:lnSpc>
                        <a:spcBef>
                          <a:spcPts val="1000"/>
                        </a:spcBef>
                        <a:spcAft>
                          <a:spcPts val="0"/>
                        </a:spcAft>
                      </a:pPr>
                      <a:endParaRPr lang="pl-PL" sz="1600" dirty="0" smtClean="0">
                        <a:solidFill>
                          <a:schemeClr val="bg1"/>
                        </a:solidFill>
                        <a:effectLst/>
                        <a:latin typeface="+mn-lt"/>
                      </a:endParaRPr>
                    </a:p>
                    <a:p>
                      <a:pPr algn="ctr">
                        <a:lnSpc>
                          <a:spcPts val="1600"/>
                        </a:lnSpc>
                        <a:spcBef>
                          <a:spcPts val="1000"/>
                        </a:spcBef>
                        <a:spcAft>
                          <a:spcPts val="0"/>
                        </a:spcAft>
                      </a:pPr>
                      <a:r>
                        <a:rPr lang="pl-PL" sz="1600" dirty="0" smtClean="0">
                          <a:solidFill>
                            <a:schemeClr val="bg1"/>
                          </a:solidFill>
                          <a:effectLst/>
                          <a:latin typeface="+mn-lt"/>
                        </a:rPr>
                        <a:t> </a:t>
                      </a:r>
                      <a:endParaRPr lang="pl-PL" sz="1600" dirty="0">
                        <a:solidFill>
                          <a:schemeClr val="bg1"/>
                        </a:solidFill>
                        <a:effectLst/>
                        <a:latin typeface="+mn-lt"/>
                        <a:ea typeface="Times New Roman" panose="02020603050405020304" pitchFamily="18" charset="0"/>
                        <a:cs typeface="Times New Roman" panose="02020603050405020304" pitchFamily="18" charset="0"/>
                      </a:endParaRPr>
                    </a:p>
                  </a:txBody>
                  <a:tcPr marL="58205" marR="58205" marT="0" marB="0">
                    <a:solidFill>
                      <a:schemeClr val="tx2">
                        <a:lumMod val="50000"/>
                      </a:schemeClr>
                    </a:solidFill>
                  </a:tcPr>
                </a:tc>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2650585117"/>
              </p:ext>
            </p:extLst>
          </p:nvPr>
        </p:nvGraphicFramePr>
        <p:xfrm>
          <a:off x="0" y="3501008"/>
          <a:ext cx="9144000" cy="3168352"/>
        </p:xfrm>
        <a:graphic>
          <a:graphicData uri="http://schemas.openxmlformats.org/drawingml/2006/table">
            <a:tbl>
              <a:tblPr firstRow="1" firstCol="1" bandRow="1">
                <a:tableStyleId>{5C22544A-7EE6-4342-B048-85BDC9FD1C3A}</a:tableStyleId>
              </a:tblPr>
              <a:tblGrid>
                <a:gridCol w="1475656"/>
                <a:gridCol w="2016224"/>
                <a:gridCol w="1872208"/>
                <a:gridCol w="1728192"/>
                <a:gridCol w="2051720"/>
              </a:tblGrid>
              <a:tr h="2158532">
                <a:tc>
                  <a:txBody>
                    <a:bodyPr/>
                    <a:lstStyle/>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endParaRPr lang="pl-PL" sz="1600" kern="50" dirty="0" smtClean="0">
                        <a:solidFill>
                          <a:schemeClr val="bg1"/>
                        </a:solidFill>
                        <a:effectLst/>
                      </a:endParaRPr>
                    </a:p>
                    <a:p>
                      <a:pPr algn="ctr">
                        <a:lnSpc>
                          <a:spcPts val="1600"/>
                        </a:lnSpc>
                        <a:spcBef>
                          <a:spcPts val="1000"/>
                        </a:spcBef>
                        <a:spcAft>
                          <a:spcPts val="0"/>
                        </a:spcAft>
                      </a:pPr>
                      <a:r>
                        <a:rPr lang="pl-PL" sz="1600" kern="50" dirty="0" smtClean="0">
                          <a:solidFill>
                            <a:schemeClr val="bg1"/>
                          </a:solidFill>
                          <a:effectLst/>
                        </a:rPr>
                        <a:t>Waga </a:t>
                      </a:r>
                      <a:r>
                        <a:rPr lang="pl-PL" sz="1600" kern="50" dirty="0">
                          <a:solidFill>
                            <a:schemeClr val="bg1"/>
                          </a:solidFill>
                          <a:effectLst/>
                        </a:rPr>
                        <a:t>danego wskaźnika</a:t>
                      </a:r>
                      <a:endParaRPr lang="pl-PL"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75000"/>
                      </a:schemeClr>
                    </a:solidFill>
                  </a:tcPr>
                </a:tc>
                <a:tc>
                  <a:txBody>
                    <a:bodyPr/>
                    <a:lstStyle/>
                    <a:p>
                      <a:pPr algn="ctr">
                        <a:lnSpc>
                          <a:spcPts val="1600"/>
                        </a:lnSpc>
                        <a:spcBef>
                          <a:spcPts val="1000"/>
                        </a:spcBef>
                        <a:spcAft>
                          <a:spcPts val="0"/>
                        </a:spcAft>
                      </a:pPr>
                      <a:endParaRPr lang="pl-PL" sz="1800" b="0" kern="50" dirty="0" smtClean="0">
                        <a:solidFill>
                          <a:schemeClr val="tx1"/>
                        </a:solidFill>
                        <a:effectLst/>
                      </a:endParaRPr>
                    </a:p>
                    <a:p>
                      <a:pPr algn="ctr">
                        <a:lnSpc>
                          <a:spcPts val="1600"/>
                        </a:lnSpc>
                        <a:spcBef>
                          <a:spcPts val="1000"/>
                        </a:spcBef>
                        <a:spcAft>
                          <a:spcPts val="0"/>
                        </a:spcAft>
                      </a:pPr>
                      <a:r>
                        <a:rPr lang="pl-PL" sz="1800" b="0" kern="50" dirty="0" smtClean="0">
                          <a:solidFill>
                            <a:schemeClr val="tx1"/>
                          </a:solidFill>
                          <a:effectLst/>
                        </a:rPr>
                        <a:t>Waga</a:t>
                      </a:r>
                      <a:r>
                        <a:rPr lang="pl-PL" sz="1800" b="0" kern="50" baseline="0" dirty="0" smtClean="0">
                          <a:solidFill>
                            <a:schemeClr val="tx1"/>
                          </a:solidFill>
                          <a:effectLst/>
                        </a:rPr>
                        <a:t> </a:t>
                      </a:r>
                      <a:r>
                        <a:rPr lang="pl-PL" sz="1800" b="0" kern="50" dirty="0" smtClean="0">
                          <a:solidFill>
                            <a:schemeClr val="tx1"/>
                          </a:solidFill>
                          <a:effectLst/>
                        </a:rPr>
                        <a:t>wskaźnika </a:t>
                      </a:r>
                      <a:r>
                        <a:rPr lang="pl-PL" sz="1800" b="0" kern="50" dirty="0">
                          <a:solidFill>
                            <a:schemeClr val="tx1"/>
                          </a:solidFill>
                          <a:effectLst/>
                        </a:rPr>
                        <a:t>(wyrażona procentowo) wskazana w regulaminie konkursu</a:t>
                      </a:r>
                      <a:endParaRPr lang="pl-PL" sz="1800" b="0" dirty="0">
                        <a:solidFill>
                          <a:schemeClr val="tx1"/>
                        </a:solidFill>
                        <a:effectLst/>
                      </a:endParaRPr>
                    </a:p>
                    <a:p>
                      <a:pPr algn="ctr">
                        <a:lnSpc>
                          <a:spcPts val="1600"/>
                        </a:lnSpc>
                        <a:spcBef>
                          <a:spcPts val="1000"/>
                        </a:spcBef>
                        <a:spcAft>
                          <a:spcPts val="0"/>
                        </a:spcAft>
                      </a:pPr>
                      <a:r>
                        <a:rPr lang="pl-PL" sz="1800" kern="50" dirty="0" smtClean="0">
                          <a:solidFill>
                            <a:schemeClr val="tx1"/>
                          </a:solidFill>
                          <a:effectLst/>
                        </a:rPr>
                        <a:t>25%</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20000"/>
                        <a:lumOff val="80000"/>
                      </a:schemeClr>
                    </a:solidFill>
                  </a:tcPr>
                </a:tc>
                <a:tc>
                  <a:txBody>
                    <a:bodyPr/>
                    <a:lstStyle/>
                    <a:p>
                      <a:pPr algn="ctr">
                        <a:lnSpc>
                          <a:spcPts val="1600"/>
                        </a:lnSpc>
                        <a:spcBef>
                          <a:spcPts val="1000"/>
                        </a:spcBef>
                        <a:spcAft>
                          <a:spcPts val="0"/>
                        </a:spcAft>
                      </a:pPr>
                      <a:endParaRPr lang="pl-PL" sz="1800" b="0" kern="50" dirty="0" smtClean="0">
                        <a:solidFill>
                          <a:schemeClr val="tx1"/>
                        </a:solidFill>
                        <a:effectLst/>
                      </a:endParaRPr>
                    </a:p>
                    <a:p>
                      <a:pPr algn="ctr">
                        <a:lnSpc>
                          <a:spcPts val="1600"/>
                        </a:lnSpc>
                        <a:spcBef>
                          <a:spcPts val="1000"/>
                        </a:spcBef>
                        <a:spcAft>
                          <a:spcPts val="0"/>
                        </a:spcAft>
                      </a:pPr>
                      <a:r>
                        <a:rPr lang="pl-PL" sz="1800" b="0" kern="50" dirty="0" smtClean="0">
                          <a:solidFill>
                            <a:schemeClr val="tx1"/>
                          </a:solidFill>
                          <a:effectLst/>
                        </a:rPr>
                        <a:t>Waga </a:t>
                      </a:r>
                      <a:r>
                        <a:rPr lang="pl-PL" sz="1800" b="0" kern="50" dirty="0">
                          <a:solidFill>
                            <a:schemeClr val="tx1"/>
                          </a:solidFill>
                          <a:effectLst/>
                        </a:rPr>
                        <a:t>wskaźnika (wyrażona procentowo) wskazana w regulaminie konkursu</a:t>
                      </a:r>
                      <a:endParaRPr lang="pl-PL" sz="1800" b="0" dirty="0">
                        <a:solidFill>
                          <a:schemeClr val="tx1"/>
                        </a:solidFill>
                        <a:effectLst/>
                      </a:endParaRPr>
                    </a:p>
                    <a:p>
                      <a:pPr algn="ctr">
                        <a:lnSpc>
                          <a:spcPts val="1600"/>
                        </a:lnSpc>
                        <a:spcBef>
                          <a:spcPts val="1000"/>
                        </a:spcBef>
                        <a:spcAft>
                          <a:spcPts val="0"/>
                        </a:spcAft>
                      </a:pPr>
                      <a:r>
                        <a:rPr lang="pl-PL" sz="1800" kern="50" dirty="0" smtClean="0">
                          <a:solidFill>
                            <a:schemeClr val="tx1"/>
                          </a:solidFill>
                          <a:effectLst/>
                        </a:rPr>
                        <a:t>25%</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20000"/>
                        <a:lumOff val="80000"/>
                      </a:schemeClr>
                    </a:solidFill>
                  </a:tcPr>
                </a:tc>
                <a:tc>
                  <a:txBody>
                    <a:bodyPr/>
                    <a:lstStyle/>
                    <a:p>
                      <a:pPr algn="ctr">
                        <a:lnSpc>
                          <a:spcPts val="1600"/>
                        </a:lnSpc>
                        <a:spcBef>
                          <a:spcPts val="1000"/>
                        </a:spcBef>
                        <a:spcAft>
                          <a:spcPts val="0"/>
                        </a:spcAft>
                      </a:pPr>
                      <a:endParaRPr lang="pl-PL" sz="1800" b="0" kern="50" dirty="0" smtClean="0">
                        <a:solidFill>
                          <a:schemeClr val="tx1"/>
                        </a:solidFill>
                        <a:effectLst/>
                      </a:endParaRPr>
                    </a:p>
                    <a:p>
                      <a:pPr algn="ctr">
                        <a:lnSpc>
                          <a:spcPts val="1600"/>
                        </a:lnSpc>
                        <a:spcBef>
                          <a:spcPts val="1000"/>
                        </a:spcBef>
                        <a:spcAft>
                          <a:spcPts val="0"/>
                        </a:spcAft>
                      </a:pPr>
                      <a:r>
                        <a:rPr lang="pl-PL" sz="1800" b="0" kern="50" dirty="0" smtClean="0">
                          <a:solidFill>
                            <a:schemeClr val="tx1"/>
                          </a:solidFill>
                          <a:effectLst/>
                        </a:rPr>
                        <a:t>Waga</a:t>
                      </a:r>
                      <a:r>
                        <a:rPr lang="pl-PL" sz="1800" b="0" kern="50" baseline="0" dirty="0" smtClean="0">
                          <a:solidFill>
                            <a:schemeClr val="tx1"/>
                          </a:solidFill>
                          <a:effectLst/>
                        </a:rPr>
                        <a:t> </a:t>
                      </a:r>
                      <a:r>
                        <a:rPr lang="pl-PL" sz="1800" b="0" kern="50" dirty="0" smtClean="0">
                          <a:solidFill>
                            <a:schemeClr val="tx1"/>
                          </a:solidFill>
                          <a:effectLst/>
                        </a:rPr>
                        <a:t>wskaźnika (</a:t>
                      </a:r>
                      <a:r>
                        <a:rPr lang="pl-PL" sz="1800" b="0" kern="50" dirty="0">
                          <a:solidFill>
                            <a:schemeClr val="tx1"/>
                          </a:solidFill>
                          <a:effectLst/>
                        </a:rPr>
                        <a:t>wyrażona procentowo) wskazana w regulaminie konkursu</a:t>
                      </a:r>
                      <a:endParaRPr lang="pl-PL" sz="1800" b="0" dirty="0">
                        <a:solidFill>
                          <a:schemeClr val="tx1"/>
                        </a:solidFill>
                        <a:effectLst/>
                      </a:endParaRPr>
                    </a:p>
                    <a:p>
                      <a:pPr algn="ctr">
                        <a:lnSpc>
                          <a:spcPts val="1600"/>
                        </a:lnSpc>
                        <a:spcBef>
                          <a:spcPts val="1000"/>
                        </a:spcBef>
                        <a:spcAft>
                          <a:spcPts val="0"/>
                        </a:spcAft>
                      </a:pPr>
                      <a:r>
                        <a:rPr lang="pl-PL" sz="1800" kern="50" dirty="0" smtClean="0">
                          <a:solidFill>
                            <a:schemeClr val="tx1"/>
                          </a:solidFill>
                          <a:effectLst/>
                        </a:rPr>
                        <a:t>25%</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20000"/>
                        <a:lumOff val="80000"/>
                      </a:schemeClr>
                    </a:solidFill>
                  </a:tcPr>
                </a:tc>
                <a:tc>
                  <a:txBody>
                    <a:bodyPr/>
                    <a:lstStyle/>
                    <a:p>
                      <a:pPr algn="ctr">
                        <a:lnSpc>
                          <a:spcPts val="1600"/>
                        </a:lnSpc>
                        <a:spcBef>
                          <a:spcPts val="1000"/>
                        </a:spcBef>
                        <a:spcAft>
                          <a:spcPts val="0"/>
                        </a:spcAft>
                      </a:pPr>
                      <a:endParaRPr lang="pl-PL" sz="1800" b="0" kern="50" dirty="0" smtClean="0">
                        <a:solidFill>
                          <a:schemeClr val="tx1"/>
                        </a:solidFill>
                        <a:effectLst/>
                      </a:endParaRPr>
                    </a:p>
                    <a:p>
                      <a:pPr algn="ctr">
                        <a:lnSpc>
                          <a:spcPts val="1600"/>
                        </a:lnSpc>
                        <a:spcBef>
                          <a:spcPts val="1000"/>
                        </a:spcBef>
                        <a:spcAft>
                          <a:spcPts val="0"/>
                        </a:spcAft>
                      </a:pPr>
                      <a:r>
                        <a:rPr lang="pl-PL" sz="1800" b="0" kern="50" dirty="0" smtClean="0">
                          <a:solidFill>
                            <a:schemeClr val="tx1"/>
                          </a:solidFill>
                          <a:effectLst/>
                        </a:rPr>
                        <a:t>Waga </a:t>
                      </a:r>
                      <a:r>
                        <a:rPr lang="pl-PL" sz="1800" b="0" kern="50" dirty="0">
                          <a:solidFill>
                            <a:schemeClr val="tx1"/>
                          </a:solidFill>
                          <a:effectLst/>
                        </a:rPr>
                        <a:t>wskaźnika (wyrażona procentowo) wskazana w regulaminie konkursu</a:t>
                      </a:r>
                      <a:endParaRPr lang="pl-PL" sz="1800" b="0" dirty="0">
                        <a:solidFill>
                          <a:schemeClr val="tx1"/>
                        </a:solidFill>
                        <a:effectLst/>
                      </a:endParaRPr>
                    </a:p>
                    <a:p>
                      <a:pPr algn="ctr">
                        <a:lnSpc>
                          <a:spcPts val="1600"/>
                        </a:lnSpc>
                        <a:spcBef>
                          <a:spcPts val="1000"/>
                        </a:spcBef>
                        <a:spcAft>
                          <a:spcPts val="0"/>
                        </a:spcAft>
                      </a:pPr>
                      <a:r>
                        <a:rPr lang="pl-PL" sz="1800" kern="50" dirty="0" smtClean="0">
                          <a:solidFill>
                            <a:schemeClr val="tx1"/>
                          </a:solidFill>
                          <a:effectLst/>
                        </a:rPr>
                        <a:t>25%</a:t>
                      </a:r>
                      <a:endParaRPr lang="pl-P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20000"/>
                        <a:lumOff val="80000"/>
                      </a:schemeClr>
                    </a:solidFill>
                  </a:tcPr>
                </a:tc>
              </a:tr>
              <a:tr h="1009820">
                <a:tc>
                  <a:txBody>
                    <a:bodyPr/>
                    <a:lstStyle/>
                    <a:p>
                      <a:pPr algn="ctr">
                        <a:lnSpc>
                          <a:spcPts val="1600"/>
                        </a:lnSpc>
                        <a:spcBef>
                          <a:spcPts val="1000"/>
                        </a:spcBef>
                        <a:spcAft>
                          <a:spcPts val="0"/>
                        </a:spcAft>
                      </a:pPr>
                      <a:r>
                        <a:rPr lang="pl-PL" sz="1600" kern="50" dirty="0">
                          <a:solidFill>
                            <a:schemeClr val="bg1"/>
                          </a:solidFill>
                          <a:effectLst/>
                        </a:rPr>
                        <a:t>Ocena:</a:t>
                      </a:r>
                      <a:endParaRPr lang="pl-PL" sz="1600" dirty="0">
                        <a:solidFill>
                          <a:schemeClr val="bg1"/>
                        </a:solidFill>
                        <a:effectLst/>
                      </a:endParaRPr>
                    </a:p>
                    <a:p>
                      <a:pPr algn="ctr">
                        <a:lnSpc>
                          <a:spcPts val="1600"/>
                        </a:lnSpc>
                        <a:spcBef>
                          <a:spcPts val="1000"/>
                        </a:spcBef>
                        <a:spcAft>
                          <a:spcPts val="0"/>
                        </a:spcAft>
                      </a:pPr>
                      <a:r>
                        <a:rPr lang="pl-PL" sz="1600" kern="50" dirty="0">
                          <a:solidFill>
                            <a:schemeClr val="bg1"/>
                          </a:solidFill>
                          <a:effectLst/>
                        </a:rPr>
                        <a:t>(max 20 </a:t>
                      </a:r>
                      <a:r>
                        <a:rPr lang="pl-PL" sz="1600" kern="50" dirty="0" smtClean="0">
                          <a:solidFill>
                            <a:schemeClr val="bg1"/>
                          </a:solidFill>
                          <a:effectLst/>
                        </a:rPr>
                        <a:t>pkt </a:t>
                      </a:r>
                      <a:r>
                        <a:rPr lang="pl-PL" sz="1600" kern="50" dirty="0">
                          <a:solidFill>
                            <a:schemeClr val="bg1"/>
                          </a:solidFill>
                          <a:effectLst/>
                        </a:rPr>
                        <a:t>– 100%)</a:t>
                      </a:r>
                      <a:endParaRPr lang="pl-PL"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tx2">
                        <a:lumMod val="75000"/>
                      </a:schemeClr>
                    </a:solidFill>
                  </a:tcPr>
                </a:tc>
                <a:tc>
                  <a:txBody>
                    <a:bodyPr/>
                    <a:lstStyle/>
                    <a:p>
                      <a:pPr algn="ctr">
                        <a:lnSpc>
                          <a:spcPts val="1600"/>
                        </a:lnSpc>
                        <a:spcBef>
                          <a:spcPts val="1000"/>
                        </a:spcBef>
                        <a:spcAft>
                          <a:spcPts val="0"/>
                        </a:spcAft>
                      </a:pPr>
                      <a:endParaRPr lang="pl-PL" sz="1800" b="1" kern="50" dirty="0" smtClean="0">
                        <a:solidFill>
                          <a:schemeClr val="tx1"/>
                        </a:solidFill>
                        <a:effectLst/>
                      </a:endParaRPr>
                    </a:p>
                    <a:p>
                      <a:pPr algn="ctr">
                        <a:lnSpc>
                          <a:spcPts val="1600"/>
                        </a:lnSpc>
                        <a:spcBef>
                          <a:spcPts val="1000"/>
                        </a:spcBef>
                        <a:spcAft>
                          <a:spcPts val="0"/>
                        </a:spcAft>
                      </a:pPr>
                      <a:r>
                        <a:rPr lang="pl-PL" sz="1800" b="1" kern="50" dirty="0" smtClean="0">
                          <a:solidFill>
                            <a:schemeClr val="tx1"/>
                          </a:solidFill>
                          <a:effectLst/>
                        </a:rPr>
                        <a:t>5 </a:t>
                      </a:r>
                      <a:r>
                        <a:rPr lang="pl-PL" sz="1800" b="1" kern="50" dirty="0">
                          <a:solidFill>
                            <a:schemeClr val="tx1"/>
                          </a:solidFill>
                          <a:effectLst/>
                        </a:rPr>
                        <a:t>pkt</a:t>
                      </a:r>
                      <a:endParaRPr lang="pl-PL" sz="18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lnSpc>
                          <a:spcPts val="1600"/>
                        </a:lnSpc>
                        <a:spcBef>
                          <a:spcPts val="1000"/>
                        </a:spcBef>
                        <a:spcAft>
                          <a:spcPts val="0"/>
                        </a:spcAft>
                      </a:pPr>
                      <a:endParaRPr lang="pl-PL" sz="1800" b="1" kern="50" dirty="0" smtClean="0">
                        <a:solidFill>
                          <a:schemeClr val="tx1"/>
                        </a:solidFill>
                        <a:effectLst/>
                      </a:endParaRPr>
                    </a:p>
                    <a:p>
                      <a:pPr algn="ctr">
                        <a:lnSpc>
                          <a:spcPts val="1600"/>
                        </a:lnSpc>
                        <a:spcBef>
                          <a:spcPts val="1000"/>
                        </a:spcBef>
                        <a:spcAft>
                          <a:spcPts val="0"/>
                        </a:spcAft>
                      </a:pPr>
                      <a:r>
                        <a:rPr lang="pl-PL" sz="1800" b="1" kern="50" dirty="0" smtClean="0">
                          <a:solidFill>
                            <a:schemeClr val="tx1"/>
                          </a:solidFill>
                          <a:effectLst/>
                        </a:rPr>
                        <a:t>5 </a:t>
                      </a:r>
                      <a:r>
                        <a:rPr lang="pl-PL" sz="1800" b="1" kern="50" dirty="0">
                          <a:solidFill>
                            <a:schemeClr val="tx1"/>
                          </a:solidFill>
                          <a:effectLst/>
                        </a:rPr>
                        <a:t>pkt</a:t>
                      </a:r>
                      <a:endParaRPr lang="pl-PL" sz="18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lnSpc>
                          <a:spcPts val="1600"/>
                        </a:lnSpc>
                        <a:spcBef>
                          <a:spcPts val="1000"/>
                        </a:spcBef>
                        <a:spcAft>
                          <a:spcPts val="0"/>
                        </a:spcAft>
                      </a:pPr>
                      <a:endParaRPr lang="pl-PL" sz="1800" b="1" kern="50" dirty="0" smtClean="0">
                        <a:solidFill>
                          <a:schemeClr val="tx1"/>
                        </a:solidFill>
                        <a:effectLst/>
                      </a:endParaRPr>
                    </a:p>
                    <a:p>
                      <a:pPr algn="ctr">
                        <a:lnSpc>
                          <a:spcPts val="1600"/>
                        </a:lnSpc>
                        <a:spcBef>
                          <a:spcPts val="1000"/>
                        </a:spcBef>
                        <a:spcAft>
                          <a:spcPts val="0"/>
                        </a:spcAft>
                      </a:pPr>
                      <a:r>
                        <a:rPr lang="pl-PL" sz="1800" b="1" kern="50" dirty="0" smtClean="0">
                          <a:solidFill>
                            <a:schemeClr val="tx1"/>
                          </a:solidFill>
                          <a:effectLst/>
                        </a:rPr>
                        <a:t>5 </a:t>
                      </a:r>
                      <a:r>
                        <a:rPr lang="pl-PL" sz="1800" b="1" kern="50" dirty="0">
                          <a:solidFill>
                            <a:schemeClr val="tx1"/>
                          </a:solidFill>
                          <a:effectLst/>
                        </a:rPr>
                        <a:t>pkt</a:t>
                      </a:r>
                      <a:endParaRPr lang="pl-PL" sz="18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c>
                  <a:txBody>
                    <a:bodyPr/>
                    <a:lstStyle/>
                    <a:p>
                      <a:pPr algn="ctr">
                        <a:lnSpc>
                          <a:spcPts val="1600"/>
                        </a:lnSpc>
                        <a:spcBef>
                          <a:spcPts val="1000"/>
                        </a:spcBef>
                        <a:spcAft>
                          <a:spcPts val="0"/>
                        </a:spcAft>
                      </a:pPr>
                      <a:endParaRPr lang="pl-PL" sz="1800" b="1" kern="50" dirty="0" smtClean="0">
                        <a:solidFill>
                          <a:schemeClr val="tx1"/>
                        </a:solidFill>
                        <a:effectLst/>
                      </a:endParaRPr>
                    </a:p>
                    <a:p>
                      <a:pPr algn="ctr">
                        <a:lnSpc>
                          <a:spcPts val="1600"/>
                        </a:lnSpc>
                        <a:spcBef>
                          <a:spcPts val="1000"/>
                        </a:spcBef>
                        <a:spcAft>
                          <a:spcPts val="0"/>
                        </a:spcAft>
                      </a:pPr>
                      <a:r>
                        <a:rPr lang="pl-PL" sz="1800" b="1" kern="50" dirty="0" smtClean="0">
                          <a:solidFill>
                            <a:schemeClr val="tx1"/>
                          </a:solidFill>
                          <a:effectLst/>
                        </a:rPr>
                        <a:t>5 </a:t>
                      </a:r>
                      <a:r>
                        <a:rPr lang="pl-PL" sz="1800" b="1" kern="50" dirty="0">
                          <a:solidFill>
                            <a:schemeClr val="tx1"/>
                          </a:solidFill>
                          <a:effectLst/>
                        </a:rPr>
                        <a:t>pkt</a:t>
                      </a:r>
                      <a:endParaRPr lang="pl-PL" sz="18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8205" marR="58205" marT="0" marB="0">
                    <a:solidFill>
                      <a:schemeClr val="accent5">
                        <a:lumMod val="20000"/>
                        <a:lumOff val="80000"/>
                      </a:schemeClr>
                    </a:solidFill>
                  </a:tcPr>
                </a:tc>
              </a:tr>
            </a:tbl>
          </a:graphicData>
        </a:graphic>
      </p:graphicFrame>
    </p:spTree>
    <p:extLst>
      <p:ext uri="{BB962C8B-B14F-4D97-AF65-F5344CB8AC3E}">
        <p14:creationId xmlns:p14="http://schemas.microsoft.com/office/powerpoint/2010/main" val="68896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6" name="Tytuł 5"/>
          <p:cNvSpPr>
            <a:spLocks noGrp="1"/>
          </p:cNvSpPr>
          <p:nvPr>
            <p:ph type="title"/>
          </p:nvPr>
        </p:nvSpPr>
        <p:spPr>
          <a:xfrm>
            <a:off x="450363" y="1340768"/>
            <a:ext cx="8229601" cy="1143000"/>
          </a:xfrm>
        </p:spPr>
        <p:txBody>
          <a:bodyPr>
            <a:normAutofit/>
          </a:bodyPr>
          <a:lstStyle/>
          <a:p>
            <a:r>
              <a:rPr lang="pl-PL" sz="3800" b="1" dirty="0"/>
              <a:t>Cel strategiczny ZIT AJ </a:t>
            </a:r>
            <a:endParaRPr lang="pl-PL" sz="3800" dirty="0"/>
          </a:p>
        </p:txBody>
      </p:sp>
      <p:sp>
        <p:nvSpPr>
          <p:cNvPr id="3" name="Symbol zastępczy zawartości 2"/>
          <p:cNvSpPr>
            <a:spLocks noGrp="1"/>
          </p:cNvSpPr>
          <p:nvPr>
            <p:ph idx="1"/>
          </p:nvPr>
        </p:nvSpPr>
        <p:spPr>
          <a:xfrm>
            <a:off x="457199" y="1772816"/>
            <a:ext cx="8229601" cy="4525963"/>
          </a:xfrm>
        </p:spPr>
        <p:txBody>
          <a:bodyPr>
            <a:normAutofit/>
          </a:bodyPr>
          <a:lstStyle/>
          <a:p>
            <a:pPr marL="0" lvl="0" indent="0" algn="just">
              <a:buNone/>
            </a:pPr>
            <a:endParaRPr lang="pl-PL" sz="2400" dirty="0" smtClean="0"/>
          </a:p>
          <a:p>
            <a:pPr marL="0" lvl="0" indent="0" algn="just">
              <a:buNone/>
            </a:pPr>
            <a:endParaRPr lang="pl-PL" sz="2400" dirty="0" smtClean="0"/>
          </a:p>
          <a:p>
            <a:pPr marL="0" lvl="0" indent="0" algn="ctr">
              <a:buNone/>
            </a:pPr>
            <a:r>
              <a:rPr lang="pl-PL" sz="2400" b="1" i="1" dirty="0"/>
              <a:t>„Integracja obszaru AJ w spójny organizm wzmacniający swoją konkurencyjność poprzez rozwój dostępności komunikacyjnej i innowacyjnej przedsiębiorczości oraz potencjału turystycznego, przyrodniczego i kulturowego, dla poprawy jakości życia mieszkańców”</a:t>
            </a:r>
            <a:endParaRPr lang="pl-PL" sz="2400" dirty="0"/>
          </a:p>
          <a:p>
            <a:pPr marL="0" lvl="0" indent="0" algn="just">
              <a:buNone/>
            </a:pPr>
            <a:endParaRPr lang="pl-PL" sz="2400" dirty="0" smtClean="0"/>
          </a:p>
          <a:p>
            <a:pPr marL="0" lvl="0" indent="0" algn="just">
              <a:buNone/>
            </a:pPr>
            <a:endParaRPr lang="pl-PL" sz="2400" dirty="0"/>
          </a:p>
          <a:p>
            <a:pPr marL="0" lvl="0" indent="0" algn="just">
              <a:buNone/>
            </a:pPr>
            <a:endParaRPr lang="pl-PL" sz="2400" dirty="0" smtClean="0"/>
          </a:p>
          <a:p>
            <a:pPr lvl="0"/>
            <a:endParaRPr lang="pl-PL" sz="1600" dirty="0"/>
          </a:p>
          <a:p>
            <a:endParaRPr lang="pl-PL" sz="1600" dirty="0"/>
          </a:p>
        </p:txBody>
      </p:sp>
      <p:pic>
        <p:nvPicPr>
          <p:cNvPr id="4" name="Obraz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12703048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196752"/>
            <a:ext cx="8712968" cy="5400600"/>
          </a:xfrm>
        </p:spPr>
        <p:txBody>
          <a:bodyPr>
            <a:normAutofit fontScale="90000"/>
          </a:bodyPr>
          <a:lstStyle/>
          <a:p>
            <a:r>
              <a:rPr lang="pl-PL" sz="6000" dirty="0" smtClean="0"/>
              <a:t/>
            </a:r>
            <a:br>
              <a:rPr lang="pl-PL" sz="6000" dirty="0" smtClean="0"/>
            </a:br>
            <a:r>
              <a:rPr lang="pl-PL" sz="6000" dirty="0" smtClean="0"/>
              <a:t/>
            </a:r>
            <a:br>
              <a:rPr lang="pl-PL" sz="6000" dirty="0" smtClean="0"/>
            </a:br>
            <a:r>
              <a:rPr lang="pl-PL" sz="4200" b="1" dirty="0"/>
              <a:t>KRYTERIUM NR </a:t>
            </a:r>
            <a:r>
              <a:rPr lang="pl-PL" sz="4200" b="1" dirty="0" smtClean="0"/>
              <a:t>5</a:t>
            </a:r>
            <a:r>
              <a:rPr lang="pl-PL" sz="4200" b="1" dirty="0"/>
              <a:t/>
            </a:r>
            <a:br>
              <a:rPr lang="pl-PL" sz="4200" b="1" dirty="0"/>
            </a:br>
            <a:r>
              <a:rPr lang="pl-PL" sz="4200" dirty="0"/>
              <a:t/>
            </a:r>
            <a:br>
              <a:rPr lang="pl-PL" sz="4200" dirty="0"/>
            </a:br>
            <a:r>
              <a:rPr lang="pl-PL" sz="4200" kern="50" dirty="0">
                <a:latin typeface="Arial" panose="020B0604020202020204" pitchFamily="34" charset="0"/>
                <a:ea typeface="Times New Roman" panose="02020603050405020304" pitchFamily="18" charset="0"/>
                <a:cs typeface="Arial" panose="020B0604020202020204" pitchFamily="34" charset="0"/>
              </a:rPr>
              <a:t>Komplementarny charakter projektu</a:t>
            </a:r>
            <a:r>
              <a:rPr lang="pl-PL" sz="5400" dirty="0">
                <a:latin typeface="Arial" panose="020B0604020202020204" pitchFamily="34" charset="0"/>
                <a:ea typeface="Times New Roman" panose="02020603050405020304" pitchFamily="18" charset="0"/>
                <a:cs typeface="Times New Roman" panose="02020603050405020304" pitchFamily="18" charset="0"/>
              </a:rPr>
              <a:t/>
            </a:r>
            <a:br>
              <a:rPr lang="pl-PL" sz="5400" dirty="0">
                <a:latin typeface="Arial" panose="020B0604020202020204" pitchFamily="34" charset="0"/>
                <a:ea typeface="Times New Roman" panose="02020603050405020304" pitchFamily="18" charset="0"/>
                <a:cs typeface="Times New Roman" panose="02020603050405020304" pitchFamily="18" charset="0"/>
              </a:rPr>
            </a:br>
            <a:r>
              <a:rPr lang="pl-PL" sz="4000" dirty="0"/>
              <a:t/>
            </a:r>
            <a:br>
              <a:rPr lang="pl-PL" sz="4000" dirty="0"/>
            </a:br>
            <a:r>
              <a:rPr lang="pl-PL" sz="4000" dirty="0"/>
              <a:t/>
            </a:r>
            <a:br>
              <a:rPr lang="pl-PL" sz="4000" dirty="0"/>
            </a:br>
            <a:r>
              <a:rPr lang="pl-PL" sz="4000" dirty="0"/>
              <a:t/>
            </a:r>
            <a:br>
              <a:rPr lang="pl-PL" sz="4000" dirty="0"/>
            </a:br>
            <a:endParaRPr lang="pl-PL" sz="38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37490329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6" name="Symbol zastępczy zawartości 5"/>
          <p:cNvGraphicFramePr>
            <a:graphicFrameLocks noGrp="1"/>
          </p:cNvGraphicFramePr>
          <p:nvPr>
            <p:ph idx="1"/>
            <p:extLst>
              <p:ext uri="{D42A27DB-BD31-4B8C-83A1-F6EECF244321}">
                <p14:modId xmlns:p14="http://schemas.microsoft.com/office/powerpoint/2010/main" val="1563417266"/>
              </p:ext>
            </p:extLst>
          </p:nvPr>
        </p:nvGraphicFramePr>
        <p:xfrm>
          <a:off x="35496" y="980728"/>
          <a:ext cx="9108504"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Obraz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24777946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endParaRPr lang="pl-PL" sz="2200" dirty="0" smtClean="0"/>
          </a:p>
          <a:p>
            <a:pPr marL="0" indent="0" algn="ctr">
              <a:buNone/>
            </a:pPr>
            <a:endParaRPr lang="pl-PL" sz="2200" dirty="0" smtClean="0"/>
          </a:p>
          <a:p>
            <a:pPr algn="ctr"/>
            <a:endParaRPr lang="pl-PL" sz="2000" dirty="0"/>
          </a:p>
        </p:txBody>
      </p:sp>
      <p:pic>
        <p:nvPicPr>
          <p:cNvPr id="4" name="Obraz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graphicFrame>
        <p:nvGraphicFramePr>
          <p:cNvPr id="9" name="Tabela 8"/>
          <p:cNvGraphicFramePr>
            <a:graphicFrameLocks noGrp="1"/>
          </p:cNvGraphicFramePr>
          <p:nvPr>
            <p:extLst>
              <p:ext uri="{D42A27DB-BD31-4B8C-83A1-F6EECF244321}">
                <p14:modId xmlns:p14="http://schemas.microsoft.com/office/powerpoint/2010/main" val="3554554499"/>
              </p:ext>
            </p:extLst>
          </p:nvPr>
        </p:nvGraphicFramePr>
        <p:xfrm>
          <a:off x="0" y="980728"/>
          <a:ext cx="9144000" cy="5934836"/>
        </p:xfrm>
        <a:graphic>
          <a:graphicData uri="http://schemas.openxmlformats.org/drawingml/2006/table">
            <a:tbl>
              <a:tblPr firstRow="1" bandRow="1">
                <a:tableStyleId>{5C22544A-7EE6-4342-B048-85BDC9FD1C3A}</a:tableStyleId>
              </a:tblPr>
              <a:tblGrid>
                <a:gridCol w="3275856"/>
                <a:gridCol w="5868144"/>
              </a:tblGrid>
              <a:tr h="936104">
                <a:tc gridSpan="2">
                  <a:txBody>
                    <a:bodyPr/>
                    <a:lstStyle/>
                    <a:p>
                      <a:pPr algn="ctr"/>
                      <a:endParaRPr lang="pl-PL" sz="2400" dirty="0" smtClean="0"/>
                    </a:p>
                    <a:p>
                      <a:pPr algn="ctr"/>
                      <a:r>
                        <a:rPr lang="pl-PL" sz="2400" dirty="0" smtClean="0"/>
                        <a:t>PUNKTACJA</a:t>
                      </a:r>
                      <a:endParaRPr lang="pl-PL" sz="2400" dirty="0"/>
                    </a:p>
                  </a:txBody>
                  <a:tcPr>
                    <a:solidFill>
                      <a:schemeClr val="tx2">
                        <a:lumMod val="50000"/>
                      </a:schemeClr>
                    </a:solidFill>
                  </a:tcPr>
                </a:tc>
                <a:tc hMerge="1">
                  <a:txBody>
                    <a:bodyPr/>
                    <a:lstStyle/>
                    <a:p>
                      <a:endParaRPr lang="pl-PL" dirty="0"/>
                    </a:p>
                  </a:txBody>
                  <a:tcPr/>
                </a:tc>
              </a:tr>
              <a:tr h="1041804">
                <a:tc>
                  <a:txBody>
                    <a:bodyPr/>
                    <a:lstStyle/>
                    <a:p>
                      <a:pPr marL="0" algn="ctr" defTabSz="914400" rtl="0" eaLnBrk="1" latinLnBrk="0" hangingPunct="1">
                        <a:lnSpc>
                          <a:spcPts val="1600"/>
                        </a:lnSpc>
                        <a:spcBef>
                          <a:spcPts val="1000"/>
                        </a:spcBef>
                        <a:spcAft>
                          <a:spcPts val="0"/>
                        </a:spcAft>
                      </a:pPr>
                      <a:endParaRPr lang="pl-PL" sz="2400" b="1" kern="50" dirty="0" smtClean="0">
                        <a:solidFill>
                          <a:schemeClr val="dk1"/>
                        </a:solidFill>
                        <a:effectLst/>
                        <a:latin typeface="+mn-lt"/>
                        <a:ea typeface="Times New Roman" panose="02020603050405020304" pitchFamily="18" charset="0"/>
                        <a:cs typeface="Arial" panose="020B0604020202020204" pitchFamily="34" charset="0"/>
                      </a:endParaRPr>
                    </a:p>
                    <a:p>
                      <a:pPr marL="0" algn="ctr" defTabSz="914400" rtl="0" eaLnBrk="1" latinLnBrk="0" hangingPunct="1">
                        <a:lnSpc>
                          <a:spcPts val="1600"/>
                        </a:lnSpc>
                        <a:spcBef>
                          <a:spcPts val="1000"/>
                        </a:spcBef>
                        <a:spcAft>
                          <a:spcPts val="0"/>
                        </a:spcAft>
                      </a:pPr>
                      <a:r>
                        <a:rPr lang="pl-PL" sz="2400" b="1" kern="50" dirty="0" smtClean="0">
                          <a:solidFill>
                            <a:schemeClr val="dk1"/>
                          </a:solidFill>
                          <a:effectLst/>
                          <a:latin typeface="+mn-lt"/>
                          <a:ea typeface="Times New Roman" panose="02020603050405020304" pitchFamily="18" charset="0"/>
                          <a:cs typeface="Arial" panose="020B0604020202020204" pitchFamily="34" charset="0"/>
                        </a:rPr>
                        <a:t>0 pkt</a:t>
                      </a:r>
                      <a:endParaRPr lang="pl-PL" sz="2400" b="1" kern="50" dirty="0">
                        <a:solidFill>
                          <a:schemeClr val="dk1"/>
                        </a:solidFill>
                        <a:effectLst/>
                        <a:latin typeface="+mn-lt"/>
                        <a:ea typeface="Times New Roman" panose="02020603050405020304" pitchFamily="18" charset="0"/>
                        <a:cs typeface="Arial" panose="020B0604020202020204" pitchFamily="34" charset="0"/>
                      </a:endParaRPr>
                    </a:p>
                  </a:txBody>
                  <a:tcPr/>
                </a:tc>
                <a:tc>
                  <a:txBody>
                    <a:bodyPr/>
                    <a:lstStyle/>
                    <a:p>
                      <a:pPr marL="0" algn="ctr" defTabSz="914400" rtl="0" eaLnBrk="1" latinLnBrk="0" hangingPunct="1">
                        <a:lnSpc>
                          <a:spcPts val="1600"/>
                        </a:lnSpc>
                        <a:spcBef>
                          <a:spcPts val="1000"/>
                        </a:spcBef>
                        <a:spcAft>
                          <a:spcPts val="0"/>
                        </a:spcAft>
                      </a:pPr>
                      <a:r>
                        <a:rPr lang="pl-PL" sz="2400" b="0" strike="noStrike" kern="50" dirty="0" smtClean="0">
                          <a:solidFill>
                            <a:schemeClr val="dk1"/>
                          </a:solidFill>
                          <a:effectLst/>
                          <a:latin typeface="+mn-lt"/>
                          <a:ea typeface="Times New Roman" panose="02020603050405020304" pitchFamily="18" charset="0"/>
                          <a:cs typeface="Arial" panose="020B0604020202020204" pitchFamily="34" charset="0"/>
                        </a:rPr>
                        <a:t>Brak</a:t>
                      </a:r>
                    </a:p>
                    <a:p>
                      <a:pPr marL="0" algn="ctr" defTabSz="914400" rtl="0" eaLnBrk="1" latinLnBrk="0" hangingPunct="1">
                        <a:lnSpc>
                          <a:spcPts val="1600"/>
                        </a:lnSpc>
                        <a:spcBef>
                          <a:spcPts val="1000"/>
                        </a:spcBef>
                        <a:spcAft>
                          <a:spcPts val="0"/>
                        </a:spcAft>
                      </a:pPr>
                      <a:r>
                        <a:rPr lang="pl-PL" sz="2400" b="0" strike="noStrike" kern="50" dirty="0" smtClean="0">
                          <a:solidFill>
                            <a:schemeClr val="dk1"/>
                          </a:solidFill>
                          <a:effectLst/>
                          <a:latin typeface="+mn-lt"/>
                          <a:ea typeface="Times New Roman" panose="02020603050405020304" pitchFamily="18" charset="0"/>
                          <a:cs typeface="Arial" panose="020B0604020202020204" pitchFamily="34" charset="0"/>
                        </a:rPr>
                        <a:t> </a:t>
                      </a:r>
                      <a:r>
                        <a:rPr lang="pl-PL" sz="2400" b="0" strike="noStrike" kern="50" dirty="0">
                          <a:solidFill>
                            <a:schemeClr val="dk1"/>
                          </a:solidFill>
                          <a:effectLst/>
                          <a:latin typeface="+mn-lt"/>
                          <a:ea typeface="Times New Roman" panose="02020603050405020304" pitchFamily="18" charset="0"/>
                          <a:cs typeface="Arial" panose="020B0604020202020204" pitchFamily="34" charset="0"/>
                        </a:rPr>
                        <a:t>komplementarności</a:t>
                      </a:r>
                    </a:p>
                  </a:txBody>
                  <a:tcPr marL="68580" marR="68580" marT="0" marB="0" anchor="ctr"/>
                </a:tc>
              </a:tr>
              <a:tr h="949576">
                <a:tc>
                  <a:txBody>
                    <a:bodyPr/>
                    <a:lstStyle/>
                    <a:p>
                      <a:pPr algn="ctr">
                        <a:lnSpc>
                          <a:spcPts val="1600"/>
                        </a:lnSpc>
                        <a:spcBef>
                          <a:spcPts val="1000"/>
                        </a:spcBef>
                        <a:spcAft>
                          <a:spcPts val="0"/>
                        </a:spcAft>
                      </a:pPr>
                      <a:endParaRPr lang="pl-PL" sz="2400" b="1" kern="50" dirty="0" smtClean="0">
                        <a:effectLst/>
                        <a:latin typeface="+mn-lt"/>
                        <a:ea typeface="Times New Roman" panose="02020603050405020304" pitchFamily="18" charset="0"/>
                        <a:cs typeface="Arial" panose="020B0604020202020204" pitchFamily="34" charset="0"/>
                      </a:endParaRPr>
                    </a:p>
                    <a:p>
                      <a:pPr algn="ctr">
                        <a:lnSpc>
                          <a:spcPts val="1600"/>
                        </a:lnSpc>
                        <a:spcBef>
                          <a:spcPts val="1000"/>
                        </a:spcBef>
                        <a:spcAft>
                          <a:spcPts val="0"/>
                        </a:spcAft>
                      </a:pPr>
                      <a:r>
                        <a:rPr lang="pl-PL" sz="2400" b="1" kern="50" dirty="0" smtClean="0">
                          <a:effectLst/>
                          <a:latin typeface="+mn-lt"/>
                          <a:ea typeface="Times New Roman" panose="02020603050405020304" pitchFamily="18" charset="0"/>
                          <a:cs typeface="Arial" panose="020B0604020202020204" pitchFamily="34" charset="0"/>
                        </a:rPr>
                        <a:t>1,25 </a:t>
                      </a:r>
                      <a:r>
                        <a:rPr lang="pl-PL" sz="2400" b="1" kern="50" dirty="0">
                          <a:effectLst/>
                          <a:latin typeface="+mn-lt"/>
                          <a:ea typeface="Times New Roman" panose="02020603050405020304" pitchFamily="18" charset="0"/>
                          <a:cs typeface="Arial" panose="020B0604020202020204" pitchFamily="34" charset="0"/>
                        </a:rPr>
                        <a:t>pkt</a:t>
                      </a:r>
                      <a:endParaRPr lang="pl-PL" sz="24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600"/>
                        </a:lnSpc>
                        <a:spcBef>
                          <a:spcPts val="1000"/>
                        </a:spcBef>
                        <a:spcAft>
                          <a:spcPts val="0"/>
                        </a:spcAft>
                      </a:pPr>
                      <a:r>
                        <a:rPr lang="pl-PL" sz="2400" b="0" strike="noStrike" kern="50" dirty="0" smtClean="0">
                          <a:effectLst/>
                          <a:latin typeface="+mn-lt"/>
                          <a:ea typeface="Times New Roman" panose="02020603050405020304" pitchFamily="18" charset="0"/>
                          <a:cs typeface="Arial" panose="020B0604020202020204" pitchFamily="34" charset="0"/>
                        </a:rPr>
                        <a:t>Projekt </a:t>
                      </a:r>
                      <a:r>
                        <a:rPr lang="pl-PL" sz="2400" b="0" strike="noStrike" kern="50" dirty="0">
                          <a:effectLst/>
                          <a:latin typeface="+mn-lt"/>
                          <a:ea typeface="Times New Roman" panose="02020603050405020304" pitchFamily="18" charset="0"/>
                          <a:cs typeface="Arial" panose="020B0604020202020204" pitchFamily="34" charset="0"/>
                        </a:rPr>
                        <a:t>komplementarny z co najmniej jednym  projektem</a:t>
                      </a:r>
                      <a:endParaRPr lang="pl-PL" sz="2400" b="0" strike="noStrike" dirty="0">
                        <a:effectLst/>
                        <a:latin typeface="+mn-lt"/>
                        <a:ea typeface="Times New Roman" panose="02020603050405020304" pitchFamily="18" charset="0"/>
                        <a:cs typeface="Times New Roman" panose="02020603050405020304" pitchFamily="18" charset="0"/>
                      </a:endParaRPr>
                    </a:p>
                  </a:txBody>
                  <a:tcPr marL="68580" marR="68580" marT="0" marB="0" anchor="ctr"/>
                </a:tc>
              </a:tr>
              <a:tr h="1104964">
                <a:tc>
                  <a:txBody>
                    <a:bodyPr/>
                    <a:lstStyle/>
                    <a:p>
                      <a:pPr algn="ctr">
                        <a:lnSpc>
                          <a:spcPts val="1600"/>
                        </a:lnSpc>
                        <a:spcBef>
                          <a:spcPts val="1000"/>
                        </a:spcBef>
                        <a:spcAft>
                          <a:spcPts val="0"/>
                        </a:spcAft>
                      </a:pPr>
                      <a:endParaRPr lang="pl-PL" sz="2400" b="1" kern="50" dirty="0" smtClean="0">
                        <a:effectLst/>
                        <a:latin typeface="+mn-lt"/>
                        <a:ea typeface="Times New Roman" panose="02020603050405020304" pitchFamily="18" charset="0"/>
                        <a:cs typeface="Arial" panose="020B0604020202020204" pitchFamily="34" charset="0"/>
                      </a:endParaRPr>
                    </a:p>
                    <a:p>
                      <a:pPr algn="ctr">
                        <a:lnSpc>
                          <a:spcPts val="1600"/>
                        </a:lnSpc>
                        <a:spcBef>
                          <a:spcPts val="1000"/>
                        </a:spcBef>
                        <a:spcAft>
                          <a:spcPts val="0"/>
                        </a:spcAft>
                      </a:pPr>
                      <a:r>
                        <a:rPr lang="pl-PL" sz="2400" b="1" kern="50" dirty="0" smtClean="0">
                          <a:effectLst/>
                          <a:latin typeface="+mn-lt"/>
                          <a:ea typeface="Times New Roman" panose="02020603050405020304" pitchFamily="18" charset="0"/>
                          <a:cs typeface="Arial" panose="020B0604020202020204" pitchFamily="34" charset="0"/>
                        </a:rPr>
                        <a:t>2,5 </a:t>
                      </a:r>
                      <a:r>
                        <a:rPr lang="pl-PL" sz="2400" b="1" kern="50" dirty="0">
                          <a:effectLst/>
                          <a:latin typeface="+mn-lt"/>
                          <a:ea typeface="Times New Roman" panose="02020603050405020304" pitchFamily="18" charset="0"/>
                          <a:cs typeface="Arial" panose="020B0604020202020204" pitchFamily="34" charset="0"/>
                        </a:rPr>
                        <a:t>pkt</a:t>
                      </a:r>
                      <a:endParaRPr lang="pl-PL" sz="24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600"/>
                        </a:lnSpc>
                        <a:spcBef>
                          <a:spcPts val="1000"/>
                        </a:spcBef>
                        <a:spcAft>
                          <a:spcPts val="0"/>
                        </a:spcAft>
                      </a:pPr>
                      <a:r>
                        <a:rPr lang="pl-PL" sz="2400" b="0" strike="noStrike" kern="50" dirty="0" smtClean="0">
                          <a:effectLst/>
                          <a:latin typeface="+mn-lt"/>
                          <a:ea typeface="Times New Roman" panose="02020603050405020304" pitchFamily="18" charset="0"/>
                          <a:cs typeface="Arial" panose="020B0604020202020204" pitchFamily="34" charset="0"/>
                        </a:rPr>
                        <a:t>Projekt </a:t>
                      </a:r>
                      <a:r>
                        <a:rPr lang="pl-PL" sz="2400" b="0" strike="noStrike" kern="50" dirty="0">
                          <a:effectLst/>
                          <a:latin typeface="+mn-lt"/>
                          <a:ea typeface="Times New Roman" panose="02020603050405020304" pitchFamily="18" charset="0"/>
                          <a:cs typeface="Arial" panose="020B0604020202020204" pitchFamily="34" charset="0"/>
                        </a:rPr>
                        <a:t>komplementarny z co najmniej trzema projektami, w tym minimum jednym w ramach naboru </a:t>
                      </a:r>
                      <a:endParaRPr lang="pl-PL" sz="2400" b="0" strike="noStrike" dirty="0">
                        <a:effectLst/>
                        <a:latin typeface="+mn-lt"/>
                        <a:ea typeface="Times New Roman" panose="02020603050405020304" pitchFamily="18" charset="0"/>
                        <a:cs typeface="Times New Roman" panose="02020603050405020304" pitchFamily="18" charset="0"/>
                      </a:endParaRPr>
                    </a:p>
                  </a:txBody>
                  <a:tcPr marL="68580" marR="68580" marT="0" marB="0" anchor="ctr"/>
                </a:tc>
              </a:tr>
              <a:tr h="949576">
                <a:tc>
                  <a:txBody>
                    <a:bodyPr/>
                    <a:lstStyle/>
                    <a:p>
                      <a:pPr algn="ctr">
                        <a:lnSpc>
                          <a:spcPts val="1600"/>
                        </a:lnSpc>
                        <a:spcBef>
                          <a:spcPts val="1000"/>
                        </a:spcBef>
                        <a:spcAft>
                          <a:spcPts val="0"/>
                        </a:spcAft>
                      </a:pPr>
                      <a:endParaRPr lang="pl-PL" sz="2400" b="1" kern="50" dirty="0" smtClean="0">
                        <a:effectLst/>
                        <a:latin typeface="+mn-lt"/>
                        <a:ea typeface="Times New Roman" panose="02020603050405020304" pitchFamily="18" charset="0"/>
                        <a:cs typeface="Arial" panose="020B0604020202020204" pitchFamily="34" charset="0"/>
                      </a:endParaRPr>
                    </a:p>
                    <a:p>
                      <a:pPr algn="ctr">
                        <a:lnSpc>
                          <a:spcPts val="1600"/>
                        </a:lnSpc>
                        <a:spcBef>
                          <a:spcPts val="1000"/>
                        </a:spcBef>
                        <a:spcAft>
                          <a:spcPts val="0"/>
                        </a:spcAft>
                      </a:pPr>
                      <a:r>
                        <a:rPr lang="pl-PL" sz="2400" b="1" kern="50" dirty="0" smtClean="0">
                          <a:effectLst/>
                          <a:latin typeface="+mn-lt"/>
                          <a:ea typeface="Times New Roman" panose="02020603050405020304" pitchFamily="18" charset="0"/>
                          <a:cs typeface="Arial" panose="020B0604020202020204" pitchFamily="34" charset="0"/>
                        </a:rPr>
                        <a:t>5 </a:t>
                      </a:r>
                      <a:r>
                        <a:rPr lang="pl-PL" sz="2400" b="1" kern="50" dirty="0">
                          <a:effectLst/>
                          <a:latin typeface="+mn-lt"/>
                          <a:ea typeface="Times New Roman" panose="02020603050405020304" pitchFamily="18" charset="0"/>
                          <a:cs typeface="Arial" panose="020B0604020202020204" pitchFamily="34" charset="0"/>
                        </a:rPr>
                        <a:t>pkt</a:t>
                      </a:r>
                      <a:endParaRPr lang="pl-PL" sz="24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600"/>
                        </a:lnSpc>
                        <a:spcBef>
                          <a:spcPts val="1000"/>
                        </a:spcBef>
                        <a:spcAft>
                          <a:spcPts val="0"/>
                        </a:spcAft>
                      </a:pPr>
                      <a:r>
                        <a:rPr lang="pl-PL" sz="2400" b="0" strike="noStrike" kern="50" dirty="0" smtClean="0">
                          <a:effectLst/>
                          <a:latin typeface="+mn-lt"/>
                          <a:ea typeface="Times New Roman" panose="02020603050405020304" pitchFamily="18" charset="0"/>
                          <a:cs typeface="Arial" panose="020B0604020202020204" pitchFamily="34" charset="0"/>
                        </a:rPr>
                        <a:t>Projekt </a:t>
                      </a:r>
                      <a:r>
                        <a:rPr lang="pl-PL" sz="2400" b="0" strike="noStrike" kern="50" dirty="0">
                          <a:effectLst/>
                          <a:latin typeface="+mn-lt"/>
                          <a:ea typeface="Times New Roman" panose="02020603050405020304" pitchFamily="18" charset="0"/>
                          <a:cs typeface="Arial" panose="020B0604020202020204" pitchFamily="34" charset="0"/>
                        </a:rPr>
                        <a:t>komplementarny z co najmniej pięcioma projektami, w tym minimum trzema w ramach naboru</a:t>
                      </a:r>
                      <a:endParaRPr lang="pl-PL" sz="2400" b="0" strike="noStrike" dirty="0">
                        <a:effectLst/>
                        <a:latin typeface="+mn-lt"/>
                        <a:ea typeface="Times New Roman" panose="02020603050405020304" pitchFamily="18" charset="0"/>
                        <a:cs typeface="Times New Roman" panose="02020603050405020304" pitchFamily="18" charset="0"/>
                      </a:endParaRPr>
                    </a:p>
                  </a:txBody>
                  <a:tcPr marL="68580" marR="68580" marT="0" marB="0" anchor="ctr"/>
                </a:tc>
              </a:tr>
              <a:tr h="952812">
                <a:tc gridSpan="2">
                  <a:txBody>
                    <a:bodyPr/>
                    <a:lstStyle/>
                    <a:p>
                      <a:pPr algn="ctr">
                        <a:lnSpc>
                          <a:spcPts val="1600"/>
                        </a:lnSpc>
                        <a:spcBef>
                          <a:spcPts val="1000"/>
                        </a:spcBef>
                        <a:spcAft>
                          <a:spcPts val="0"/>
                        </a:spcAft>
                      </a:pPr>
                      <a:endParaRPr lang="pl-PL" sz="2800" kern="50" dirty="0" smtClean="0">
                        <a:solidFill>
                          <a:schemeClr val="dk1"/>
                        </a:solidFill>
                        <a:effectLst/>
                        <a:latin typeface="+mn-lt"/>
                        <a:ea typeface="Times New Roman" panose="02020603050405020304" pitchFamily="18" charset="0"/>
                        <a:cs typeface="Arial" panose="020B0604020202020204" pitchFamily="34" charset="0"/>
                      </a:endParaRPr>
                    </a:p>
                    <a:p>
                      <a:pPr algn="ctr">
                        <a:lnSpc>
                          <a:spcPts val="1600"/>
                        </a:lnSpc>
                        <a:spcBef>
                          <a:spcPts val="1000"/>
                        </a:spcBef>
                        <a:spcAft>
                          <a:spcPts val="0"/>
                        </a:spcAft>
                      </a:pPr>
                      <a:r>
                        <a:rPr lang="pl-PL" sz="2400" kern="50" dirty="0" smtClean="0">
                          <a:solidFill>
                            <a:schemeClr val="tx1">
                              <a:lumMod val="95000"/>
                              <a:lumOff val="5000"/>
                            </a:schemeClr>
                          </a:solidFill>
                          <a:effectLst/>
                          <a:latin typeface="+mn-lt"/>
                          <a:ea typeface="Times New Roman" panose="02020603050405020304" pitchFamily="18" charset="0"/>
                          <a:cs typeface="Arial" panose="020B0604020202020204" pitchFamily="34" charset="0"/>
                        </a:rPr>
                        <a:t>Ocena</a:t>
                      </a:r>
                      <a:r>
                        <a:rPr lang="pl-PL" sz="2400" kern="50" dirty="0">
                          <a:solidFill>
                            <a:schemeClr val="tx1">
                              <a:lumMod val="95000"/>
                              <a:lumOff val="5000"/>
                            </a:schemeClr>
                          </a:solidFill>
                          <a:effectLst/>
                          <a:latin typeface="+mn-lt"/>
                          <a:ea typeface="Times New Roman" panose="02020603050405020304" pitchFamily="18" charset="0"/>
                          <a:cs typeface="Arial" panose="020B0604020202020204" pitchFamily="34" charset="0"/>
                        </a:rPr>
                        <a:t>:</a:t>
                      </a:r>
                      <a:endParaRPr lang="pl-PL" sz="2400" dirty="0">
                        <a:solidFill>
                          <a:schemeClr val="tx1">
                            <a:lumMod val="95000"/>
                            <a:lumOff val="5000"/>
                          </a:schemeClr>
                        </a:solidFill>
                        <a:effectLst/>
                        <a:latin typeface="+mn-lt"/>
                        <a:ea typeface="Times New Roman" panose="02020603050405020304" pitchFamily="18" charset="0"/>
                        <a:cs typeface="Times New Roman" panose="02020603050405020304" pitchFamily="18" charset="0"/>
                      </a:endParaRPr>
                    </a:p>
                    <a:p>
                      <a:pPr algn="ctr">
                        <a:lnSpc>
                          <a:spcPts val="1600"/>
                        </a:lnSpc>
                        <a:spcBef>
                          <a:spcPts val="1000"/>
                        </a:spcBef>
                        <a:spcAft>
                          <a:spcPts val="0"/>
                        </a:spcAft>
                      </a:pPr>
                      <a:r>
                        <a:rPr lang="pl-PL" sz="2400" b="1" kern="50" dirty="0">
                          <a:solidFill>
                            <a:schemeClr val="tx1">
                              <a:lumMod val="95000"/>
                              <a:lumOff val="5000"/>
                            </a:schemeClr>
                          </a:solidFill>
                          <a:effectLst/>
                          <a:latin typeface="+mn-lt"/>
                          <a:ea typeface="Times New Roman" panose="02020603050405020304" pitchFamily="18" charset="0"/>
                          <a:cs typeface="Arial" panose="020B0604020202020204" pitchFamily="34" charset="0"/>
                        </a:rPr>
                        <a:t>(max 5 pkt. – 100</a:t>
                      </a:r>
                      <a:r>
                        <a:rPr lang="pl-PL" sz="2400" b="1" kern="50" dirty="0" smtClean="0">
                          <a:solidFill>
                            <a:schemeClr val="tx1">
                              <a:lumMod val="95000"/>
                              <a:lumOff val="5000"/>
                            </a:schemeClr>
                          </a:solidFill>
                          <a:effectLst/>
                          <a:latin typeface="+mn-lt"/>
                          <a:ea typeface="Times New Roman" panose="02020603050405020304" pitchFamily="18" charset="0"/>
                          <a:cs typeface="Arial" panose="020B0604020202020204" pitchFamily="34" charset="0"/>
                        </a:rPr>
                        <a:t>%)</a:t>
                      </a:r>
                      <a:r>
                        <a:rPr lang="pl-PL" sz="2400" kern="50" dirty="0">
                          <a:solidFill>
                            <a:schemeClr val="tx1">
                              <a:lumMod val="95000"/>
                              <a:lumOff val="5000"/>
                            </a:schemeClr>
                          </a:solidFill>
                          <a:effectLst/>
                          <a:latin typeface="+mn-lt"/>
                          <a:ea typeface="Times New Roman" panose="02020603050405020304" pitchFamily="18" charset="0"/>
                          <a:cs typeface="Arial" panose="020B0604020202020204" pitchFamily="34" charset="0"/>
                        </a:rPr>
                        <a:t> </a:t>
                      </a:r>
                      <a:endParaRPr lang="pl-PL" sz="2400" dirty="0">
                        <a:solidFill>
                          <a:schemeClr val="tx1">
                            <a:lumMod val="95000"/>
                            <a:lumOff val="5000"/>
                          </a:schemeClr>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pl-PL" dirty="0"/>
                    </a:p>
                  </a:txBody>
                  <a:tcPr/>
                </a:tc>
              </a:tr>
            </a:tbl>
          </a:graphicData>
        </a:graphic>
      </p:graphicFrame>
    </p:spTree>
    <p:extLst>
      <p:ext uri="{BB962C8B-B14F-4D97-AF65-F5344CB8AC3E}">
        <p14:creationId xmlns:p14="http://schemas.microsoft.com/office/powerpoint/2010/main" val="62973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196752"/>
            <a:ext cx="8712968" cy="5400600"/>
          </a:xfrm>
        </p:spPr>
        <p:txBody>
          <a:bodyPr>
            <a:normAutofit/>
          </a:bodyPr>
          <a:lstStyle/>
          <a:p>
            <a:pPr lvl="0"/>
            <a:r>
              <a:rPr lang="pl-PL" sz="6000" dirty="0" smtClean="0"/>
              <a:t/>
            </a:r>
            <a:br>
              <a:rPr lang="pl-PL" sz="6000" dirty="0" smtClean="0"/>
            </a:br>
            <a:r>
              <a:rPr lang="pl-PL" sz="3800" b="1" dirty="0" smtClean="0"/>
              <a:t>MINIMUM PUNKTOWE</a:t>
            </a:r>
            <a:br>
              <a:rPr lang="pl-PL" sz="3800" b="1" dirty="0" smtClean="0"/>
            </a:br>
            <a:r>
              <a:rPr lang="pl-PL" sz="3800" dirty="0"/>
              <a:t>Uzyskanie przez projekt minimum punktowego </a:t>
            </a:r>
            <a:r>
              <a:rPr lang="pl-PL" sz="4000" dirty="0"/>
              <a:t/>
            </a:r>
            <a:br>
              <a:rPr lang="pl-PL" sz="4000" dirty="0"/>
            </a:br>
            <a:r>
              <a:rPr lang="pl-PL" sz="4000" dirty="0"/>
              <a:t/>
            </a:r>
            <a:br>
              <a:rPr lang="pl-PL" sz="4000" dirty="0"/>
            </a:br>
            <a:r>
              <a:rPr lang="pl-PL" sz="4000" dirty="0"/>
              <a:t/>
            </a:r>
            <a:br>
              <a:rPr lang="pl-PL" sz="4000" dirty="0"/>
            </a:br>
            <a:endParaRPr lang="pl-PL" sz="38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13174576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6" name="Symbol zastępczy zawartości 5"/>
          <p:cNvGraphicFramePr>
            <a:graphicFrameLocks noGrp="1"/>
          </p:cNvGraphicFramePr>
          <p:nvPr>
            <p:ph idx="1"/>
            <p:extLst>
              <p:ext uri="{D42A27DB-BD31-4B8C-83A1-F6EECF244321}">
                <p14:modId xmlns:p14="http://schemas.microsoft.com/office/powerpoint/2010/main" val="1657078777"/>
              </p:ext>
            </p:extLst>
          </p:nvPr>
        </p:nvGraphicFramePr>
        <p:xfrm>
          <a:off x="0" y="980728"/>
          <a:ext cx="9144000"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Obraz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22540100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6" name="Symbol zastępczy zawartości 5"/>
          <p:cNvGraphicFramePr>
            <a:graphicFrameLocks noGrp="1"/>
          </p:cNvGraphicFramePr>
          <p:nvPr>
            <p:ph idx="1"/>
            <p:extLst>
              <p:ext uri="{D42A27DB-BD31-4B8C-83A1-F6EECF244321}">
                <p14:modId xmlns:p14="http://schemas.microsoft.com/office/powerpoint/2010/main" val="3364845600"/>
              </p:ext>
            </p:extLst>
          </p:nvPr>
        </p:nvGraphicFramePr>
        <p:xfrm>
          <a:off x="0" y="980728"/>
          <a:ext cx="9144000"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Obraz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17744820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6" name="Symbol zastępczy zawartości 5"/>
          <p:cNvGraphicFramePr>
            <a:graphicFrameLocks noGrp="1"/>
          </p:cNvGraphicFramePr>
          <p:nvPr>
            <p:ph idx="1"/>
            <p:extLst>
              <p:ext uri="{D42A27DB-BD31-4B8C-83A1-F6EECF244321}">
                <p14:modId xmlns:p14="http://schemas.microsoft.com/office/powerpoint/2010/main" val="1331308954"/>
              </p:ext>
            </p:extLst>
          </p:nvPr>
        </p:nvGraphicFramePr>
        <p:xfrm>
          <a:off x="0" y="980728"/>
          <a:ext cx="9144000"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Obraz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17028164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340768"/>
            <a:ext cx="8229601" cy="4525963"/>
          </a:xfrm>
        </p:spPr>
        <p:txBody>
          <a:bodyPr>
            <a:normAutofit/>
          </a:bodyPr>
          <a:lstStyle/>
          <a:p>
            <a:pPr marL="457200" indent="-457200">
              <a:buFont typeface="+mj-lt"/>
              <a:buAutoNum type="arabicPeriod"/>
            </a:pPr>
            <a:r>
              <a:rPr lang="pl-PL" sz="2400" dirty="0"/>
              <a:t>Wyjaśnienia o charakterze ogólnym publikowane są na stronie </a:t>
            </a:r>
            <a:r>
              <a:rPr lang="pl-PL" sz="2400" dirty="0" smtClean="0"/>
              <a:t>internetowej </a:t>
            </a:r>
            <a:r>
              <a:rPr lang="pl-PL" sz="2400" dirty="0"/>
              <a:t> </a:t>
            </a:r>
            <a:r>
              <a:rPr lang="pl-PL" sz="2400" u="sng" dirty="0">
                <a:hlinkClick r:id="rId3"/>
              </a:rPr>
              <a:t>www.zitaj.jeleniagora.pl</a:t>
            </a:r>
            <a:r>
              <a:rPr lang="pl-PL" sz="2400" dirty="0" smtClean="0"/>
              <a:t>.</a:t>
            </a:r>
          </a:p>
          <a:p>
            <a:pPr marL="457200" indent="-457200">
              <a:buFont typeface="+mj-lt"/>
              <a:buAutoNum type="arabicPeriod"/>
            </a:pPr>
            <a:endParaRPr lang="pl-PL" sz="2400" dirty="0" smtClean="0"/>
          </a:p>
          <a:p>
            <a:pPr marL="457200" indent="-457200">
              <a:buFont typeface="+mj-lt"/>
              <a:buAutoNum type="arabicPeriod"/>
            </a:pPr>
            <a:r>
              <a:rPr lang="pl-PL" sz="2400" dirty="0"/>
              <a:t>Zapytania w zakresie oceny zgodności projektu ze Strategią ZIT AJ można składać do ZIT AJ:</a:t>
            </a:r>
          </a:p>
          <a:p>
            <a:pPr marL="0" indent="0">
              <a:buNone/>
            </a:pPr>
            <a:endParaRPr lang="pl-PL" sz="2400" dirty="0" smtClean="0"/>
          </a:p>
          <a:p>
            <a:r>
              <a:rPr lang="pl-PL" sz="2400" dirty="0" smtClean="0"/>
              <a:t>na </a:t>
            </a:r>
            <a:r>
              <a:rPr lang="pl-PL" sz="2400" dirty="0"/>
              <a:t>adres: </a:t>
            </a:r>
            <a:r>
              <a:rPr lang="pl-PL" sz="2400" dirty="0">
                <a:hlinkClick r:id="rId4"/>
              </a:rPr>
              <a:t>zitaj@jeleniagora.pl</a:t>
            </a:r>
            <a:endParaRPr lang="pl-PL" sz="2400" dirty="0"/>
          </a:p>
          <a:p>
            <a:r>
              <a:rPr lang="pl-PL" sz="2400" dirty="0"/>
              <a:t>telefonicznie: 75 75 46 </a:t>
            </a:r>
            <a:r>
              <a:rPr lang="pl-PL" sz="2400" dirty="0" smtClean="0"/>
              <a:t>255</a:t>
            </a:r>
            <a:r>
              <a:rPr lang="pl-PL" sz="2400" dirty="0"/>
              <a:t>  oraz 75 75 46 </a:t>
            </a:r>
            <a:r>
              <a:rPr lang="pl-PL" sz="2400" dirty="0" smtClean="0"/>
              <a:t>286</a:t>
            </a:r>
          </a:p>
          <a:p>
            <a:endParaRPr lang="pl-PL" sz="2400" dirty="0"/>
          </a:p>
          <a:p>
            <a:pPr marL="0" indent="0" algn="ctr">
              <a:buNone/>
            </a:pPr>
            <a:endParaRPr lang="pl-PL" sz="2200" dirty="0" smtClean="0"/>
          </a:p>
        </p:txBody>
      </p:sp>
      <p:pic>
        <p:nvPicPr>
          <p:cNvPr id="4" name="Obraz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18242761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
            </a:r>
            <a:br>
              <a:rPr lang="pl-PL" b="1" dirty="0"/>
            </a:br>
            <a:endParaRPr lang="pl-PL" b="1" dirty="0"/>
          </a:p>
        </p:txBody>
      </p:sp>
      <p:sp>
        <p:nvSpPr>
          <p:cNvPr id="3" name="Symbol zastępczy zawartości 2"/>
          <p:cNvSpPr>
            <a:spLocks noGrp="1"/>
          </p:cNvSpPr>
          <p:nvPr>
            <p:ph idx="1"/>
          </p:nvPr>
        </p:nvSpPr>
        <p:spPr>
          <a:xfrm>
            <a:off x="466348" y="2204864"/>
            <a:ext cx="8229601" cy="2160240"/>
          </a:xfrm>
        </p:spPr>
        <p:txBody>
          <a:bodyPr>
            <a:normAutofit lnSpcReduction="10000"/>
          </a:bodyPr>
          <a:lstStyle/>
          <a:p>
            <a:pPr marL="0" indent="0" algn="ctr">
              <a:buNone/>
            </a:pPr>
            <a:endParaRPr lang="pl-PL" dirty="0" smtClean="0"/>
          </a:p>
          <a:p>
            <a:pPr marL="0" indent="0" algn="ctr">
              <a:buNone/>
            </a:pPr>
            <a:r>
              <a:rPr lang="pl-PL" sz="4800" dirty="0" smtClean="0"/>
              <a:t> </a:t>
            </a:r>
          </a:p>
          <a:p>
            <a:pPr marL="0" indent="0" algn="ctr">
              <a:buNone/>
            </a:pPr>
            <a:r>
              <a:rPr lang="pl-PL" sz="4800" b="1" dirty="0" smtClean="0"/>
              <a:t>Dziękujemy  za uwagę </a:t>
            </a:r>
            <a:endParaRPr lang="pl-PL" sz="4800" b="1" dirty="0"/>
          </a:p>
        </p:txBody>
      </p:sp>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1" y="260650"/>
            <a:ext cx="4680520" cy="469169"/>
          </a:xfrm>
          <a:prstGeom prst="rect">
            <a:avLst/>
          </a:prstGeom>
        </p:spPr>
      </p:pic>
    </p:spTree>
    <p:extLst>
      <p:ext uri="{BB962C8B-B14F-4D97-AF65-F5344CB8AC3E}">
        <p14:creationId xmlns:p14="http://schemas.microsoft.com/office/powerpoint/2010/main" val="424859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539552" y="693532"/>
            <a:ext cx="8229601" cy="1143000"/>
          </a:xfrm>
        </p:spPr>
        <p:txBody>
          <a:bodyPr>
            <a:normAutofit/>
          </a:bodyPr>
          <a:lstStyle/>
          <a:p>
            <a:r>
              <a:rPr lang="pl-PL" sz="3800" b="1" dirty="0"/>
              <a:t>Cele szczegółowe ZIT AJ</a:t>
            </a:r>
            <a:endParaRPr lang="pl-PL" sz="38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
        <p:nvSpPr>
          <p:cNvPr id="10" name="pole tekstowe 9"/>
          <p:cNvSpPr txBox="1"/>
          <p:nvPr/>
        </p:nvSpPr>
        <p:spPr>
          <a:xfrm>
            <a:off x="179512" y="1635073"/>
            <a:ext cx="7416824" cy="6001643"/>
          </a:xfrm>
          <a:prstGeom prst="rect">
            <a:avLst/>
          </a:prstGeom>
          <a:noFill/>
        </p:spPr>
        <p:txBody>
          <a:bodyPr wrap="square" rtlCol="0">
            <a:spAutoFit/>
          </a:bodyPr>
          <a:lstStyle/>
          <a:p>
            <a:endParaRPr lang="pl-PL" sz="2400" b="1" dirty="0"/>
          </a:p>
          <a:p>
            <a:pPr marL="400050" indent="-400050">
              <a:buFont typeface="+mj-lt"/>
              <a:buAutoNum type="romanUcPeriod"/>
            </a:pPr>
            <a:r>
              <a:rPr lang="pl-PL" sz="2400" b="1" dirty="0" smtClean="0"/>
              <a:t>Stworzenie dogodnych warunków dla inwestycji generujących nowe miejsca pracy w AJ</a:t>
            </a:r>
          </a:p>
          <a:p>
            <a:pPr marL="400050" indent="-400050">
              <a:buFont typeface="+mj-lt"/>
              <a:buAutoNum type="romanUcPeriod"/>
            </a:pPr>
            <a:endParaRPr lang="pl-PL" sz="2400" b="1" dirty="0" smtClean="0"/>
          </a:p>
          <a:p>
            <a:pPr marL="400050" indent="-400050">
              <a:buFont typeface="+mj-lt"/>
              <a:buAutoNum type="romanUcPeriod"/>
            </a:pPr>
            <a:r>
              <a:rPr lang="pl-PL" sz="2400" b="1" dirty="0" smtClean="0"/>
              <a:t>Dogodna </a:t>
            </a:r>
            <a:r>
              <a:rPr lang="pl-PL" sz="2400" b="1" dirty="0"/>
              <a:t>dostępność komunikacyjna i infrastrukturalna </a:t>
            </a:r>
            <a:r>
              <a:rPr lang="pl-PL" sz="2400" b="1" dirty="0" smtClean="0"/>
              <a:t>AJ</a:t>
            </a:r>
          </a:p>
          <a:p>
            <a:pPr marL="400050" indent="-400050">
              <a:buFont typeface="+mj-lt"/>
              <a:buAutoNum type="romanUcPeriod"/>
            </a:pPr>
            <a:endParaRPr lang="pl-PL" sz="2400" b="1" dirty="0" smtClean="0"/>
          </a:p>
          <a:p>
            <a:pPr marL="400050" indent="-400050">
              <a:buFont typeface="+mj-lt"/>
              <a:buAutoNum type="romanUcPeriod"/>
            </a:pPr>
            <a:r>
              <a:rPr lang="pl-PL" sz="2400" b="1" dirty="0"/>
              <a:t>Atrakcyjna dla mieszkańców i przedsiębiorstw przestrzeń </a:t>
            </a:r>
            <a:r>
              <a:rPr lang="pl-PL" sz="2400" b="1" dirty="0" smtClean="0"/>
              <a:t>AJ</a:t>
            </a:r>
          </a:p>
          <a:p>
            <a:pPr marL="400050" indent="-400050">
              <a:buFont typeface="+mj-lt"/>
              <a:buAutoNum type="romanUcPeriod"/>
            </a:pPr>
            <a:endParaRPr lang="pl-PL" sz="2400" b="1" dirty="0" smtClean="0"/>
          </a:p>
          <a:p>
            <a:pPr marL="400050" indent="-400050">
              <a:buFont typeface="+mj-lt"/>
              <a:buAutoNum type="romanUcPeriod"/>
            </a:pPr>
            <a:r>
              <a:rPr lang="pl-PL" sz="2400" b="1" dirty="0"/>
              <a:t>Aktywni zawodowo i społecznie mieszkańcy AJ</a:t>
            </a:r>
            <a:endParaRPr lang="pl-PL" sz="2400" dirty="0"/>
          </a:p>
          <a:p>
            <a:pPr marL="400050" indent="-400050" algn="ctr">
              <a:buFont typeface="+mj-lt"/>
              <a:buAutoNum type="romanUcPeriod"/>
            </a:pPr>
            <a:endParaRPr lang="pl-PL" sz="2400" b="1" dirty="0" smtClean="0"/>
          </a:p>
          <a:p>
            <a:pPr marL="400050" indent="-400050" algn="ctr">
              <a:buFont typeface="+mj-lt"/>
              <a:buAutoNum type="romanUcPeriod"/>
            </a:pPr>
            <a:endParaRPr lang="pl-PL" sz="2400" b="1" dirty="0" smtClean="0"/>
          </a:p>
          <a:p>
            <a:pPr marL="400050" indent="-400050" algn="ctr">
              <a:buFont typeface="+mj-lt"/>
              <a:buAutoNum type="romanUcPeriod"/>
            </a:pPr>
            <a:endParaRPr lang="pl-PL" sz="2400" dirty="0"/>
          </a:p>
          <a:p>
            <a:pPr marL="400050" indent="-400050" algn="ctr">
              <a:buFont typeface="+mj-lt"/>
              <a:buAutoNum type="romanUcPeriod"/>
            </a:pPr>
            <a:endParaRPr lang="pl-PL" sz="2400" b="1" dirty="0" smtClean="0"/>
          </a:p>
          <a:p>
            <a:pPr marL="400050" indent="-400050" algn="ctr">
              <a:buFont typeface="+mj-lt"/>
              <a:buAutoNum type="romanUcPeriod"/>
            </a:pPr>
            <a:endParaRPr lang="pl-PL" sz="2400" dirty="0"/>
          </a:p>
        </p:txBody>
      </p:sp>
    </p:spTree>
    <p:extLst>
      <p:ext uri="{BB962C8B-B14F-4D97-AF65-F5344CB8AC3E}">
        <p14:creationId xmlns:p14="http://schemas.microsoft.com/office/powerpoint/2010/main" val="3571041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420888"/>
            <a:ext cx="7846640" cy="3744416"/>
          </a:xfrm>
        </p:spPr>
        <p:txBody>
          <a:bodyPr>
            <a:normAutofit fontScale="90000"/>
          </a:bodyPr>
          <a:lstStyle/>
          <a:p>
            <a:r>
              <a:rPr lang="pl-PL" sz="5400" b="1" dirty="0"/>
              <a:t>Kryteria oceny zgodności projektów ze </a:t>
            </a:r>
            <a:r>
              <a:rPr lang="pl-PL" sz="5400" b="1" dirty="0" smtClean="0"/>
              <a:t>Strategią </a:t>
            </a:r>
            <a:r>
              <a:rPr lang="pl-PL" sz="5400" b="1" dirty="0"/>
              <a:t>ZIT AJ</a:t>
            </a:r>
            <a:r>
              <a:rPr lang="pl-PL" b="1" dirty="0"/>
              <a:t/>
            </a:r>
            <a:br>
              <a:rPr lang="pl-PL" b="1" dirty="0"/>
            </a:br>
            <a:r>
              <a:rPr lang="pl-PL" b="1" dirty="0"/>
              <a:t/>
            </a:r>
            <a:br>
              <a:rPr lang="pl-PL" b="1" dirty="0"/>
            </a:br>
            <a:endParaRPr lang="pl-PL" b="1" dirty="0"/>
          </a:p>
        </p:txBody>
      </p:sp>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1" y="260650"/>
            <a:ext cx="4680520" cy="469169"/>
          </a:xfrm>
          <a:prstGeom prst="rect">
            <a:avLst/>
          </a:prstGeom>
        </p:spPr>
      </p:pic>
    </p:spTree>
    <p:extLst>
      <p:ext uri="{BB962C8B-B14F-4D97-AF65-F5344CB8AC3E}">
        <p14:creationId xmlns:p14="http://schemas.microsoft.com/office/powerpoint/2010/main" val="2247195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196752"/>
            <a:ext cx="8712968" cy="5400600"/>
          </a:xfrm>
        </p:spPr>
        <p:txBody>
          <a:bodyPr>
            <a:normAutofit/>
          </a:bodyPr>
          <a:lstStyle/>
          <a:p>
            <a:pPr lvl="0"/>
            <a:r>
              <a:rPr lang="pl-PL" sz="3800" b="1" dirty="0" smtClean="0"/>
              <a:t>KRYTERIUM NR 1</a:t>
            </a:r>
            <a:br>
              <a:rPr lang="pl-PL" sz="3800" b="1" dirty="0" smtClean="0"/>
            </a:br>
            <a:r>
              <a:rPr lang="pl-PL" sz="3800" b="1" dirty="0" smtClean="0"/>
              <a:t/>
            </a:r>
            <a:br>
              <a:rPr lang="pl-PL" sz="3800" b="1" dirty="0" smtClean="0"/>
            </a:br>
            <a:r>
              <a:rPr lang="pl-PL" sz="3800" dirty="0"/>
              <a:t>Ocena zgodności projektu ze Strategią ZIT</a:t>
            </a:r>
            <a:br>
              <a:rPr lang="pl-PL" sz="3800" dirty="0"/>
            </a:br>
            <a:endParaRPr lang="pl-PL" sz="38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332280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6" name="Symbol zastępczy zawartości 5"/>
          <p:cNvGraphicFramePr>
            <a:graphicFrameLocks noGrp="1"/>
          </p:cNvGraphicFramePr>
          <p:nvPr>
            <p:ph idx="1"/>
            <p:extLst>
              <p:ext uri="{D42A27DB-BD31-4B8C-83A1-F6EECF244321}">
                <p14:modId xmlns:p14="http://schemas.microsoft.com/office/powerpoint/2010/main" val="3275786154"/>
              </p:ext>
            </p:extLst>
          </p:nvPr>
        </p:nvGraphicFramePr>
        <p:xfrm>
          <a:off x="0" y="1052736"/>
          <a:ext cx="9144000"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122"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55976" y="332656"/>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2167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196752"/>
            <a:ext cx="8712968" cy="5400600"/>
          </a:xfrm>
        </p:spPr>
        <p:txBody>
          <a:bodyPr>
            <a:normAutofit/>
          </a:bodyPr>
          <a:lstStyle/>
          <a:p>
            <a:r>
              <a:rPr lang="pl-PL" sz="3800" b="1" dirty="0" smtClean="0"/>
              <a:t>KRYTERIUM NR 2</a:t>
            </a:r>
            <a:r>
              <a:rPr lang="pl-PL" sz="3800" b="1" dirty="0"/>
              <a:t/>
            </a:r>
            <a:br>
              <a:rPr lang="pl-PL" sz="3800" b="1" dirty="0"/>
            </a:br>
            <a:r>
              <a:rPr lang="pl-PL" sz="3800" dirty="0" smtClean="0"/>
              <a:t/>
            </a:r>
            <a:br>
              <a:rPr lang="pl-PL" sz="3800" dirty="0" smtClean="0"/>
            </a:br>
            <a:r>
              <a:rPr lang="pl-PL" sz="3800" dirty="0"/>
              <a:t>Poprawność doboru wskaźników</a:t>
            </a:r>
            <a:r>
              <a:rPr lang="pl-PL" sz="4000" dirty="0"/>
              <a:t/>
            </a:r>
            <a:br>
              <a:rPr lang="pl-PL" sz="4000" dirty="0"/>
            </a:br>
            <a:r>
              <a:rPr lang="pl-PL" sz="4000" dirty="0"/>
              <a:t/>
            </a:r>
            <a:br>
              <a:rPr lang="pl-PL" sz="4000" dirty="0"/>
            </a:br>
            <a:endParaRPr lang="pl-PL" sz="3800" dirty="0"/>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60650"/>
            <a:ext cx="4355976" cy="436637"/>
          </a:xfrm>
          <a:prstGeom prst="rect">
            <a:avLst/>
          </a:prstGeom>
        </p:spPr>
      </p:pic>
    </p:spTree>
    <p:extLst>
      <p:ext uri="{BB962C8B-B14F-4D97-AF65-F5344CB8AC3E}">
        <p14:creationId xmlns:p14="http://schemas.microsoft.com/office/powerpoint/2010/main" val="1014874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3332164713"/>
              </p:ext>
            </p:extLst>
          </p:nvPr>
        </p:nvGraphicFramePr>
        <p:xfrm>
          <a:off x="107504" y="980728"/>
          <a:ext cx="9036496"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2463" y="260648"/>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0467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7" name="Symbol zastępczy zawartości 6"/>
          <p:cNvGraphicFramePr>
            <a:graphicFrameLocks noGrp="1"/>
          </p:cNvGraphicFramePr>
          <p:nvPr>
            <p:ph idx="1"/>
            <p:extLst>
              <p:ext uri="{D42A27DB-BD31-4B8C-83A1-F6EECF244321}">
                <p14:modId xmlns:p14="http://schemas.microsoft.com/office/powerpoint/2010/main" val="1590074344"/>
              </p:ext>
            </p:extLst>
          </p:nvPr>
        </p:nvGraphicFramePr>
        <p:xfrm>
          <a:off x="107503" y="1052736"/>
          <a:ext cx="8928993" cy="5447819"/>
        </p:xfrm>
        <a:graphic>
          <a:graphicData uri="http://schemas.openxmlformats.org/drawingml/2006/table">
            <a:tbl>
              <a:tblPr firstRow="1" firstCol="1" bandRow="1">
                <a:tableStyleId>{5C22544A-7EE6-4342-B048-85BDC9FD1C3A}</a:tableStyleId>
              </a:tblPr>
              <a:tblGrid>
                <a:gridCol w="7199688"/>
                <a:gridCol w="1729305"/>
              </a:tblGrid>
              <a:tr h="425648">
                <a:tc>
                  <a:txBody>
                    <a:bodyPr/>
                    <a:lstStyle/>
                    <a:p>
                      <a:pPr algn="ctr">
                        <a:spcAft>
                          <a:spcPts val="0"/>
                        </a:spcAft>
                      </a:pPr>
                      <a:r>
                        <a:rPr lang="pl-PL" sz="2000" dirty="0">
                          <a:effectLst/>
                        </a:rPr>
                        <a:t>Nazwa wskaźnika</a:t>
                      </a:r>
                      <a:endParaRPr lang="pl-PL"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solidFill>
                      <a:schemeClr val="tx2">
                        <a:lumMod val="50000"/>
                      </a:schemeClr>
                    </a:solidFill>
                  </a:tcPr>
                </a:tc>
                <a:tc>
                  <a:txBody>
                    <a:bodyPr/>
                    <a:lstStyle/>
                    <a:p>
                      <a:pPr algn="ctr">
                        <a:spcAft>
                          <a:spcPts val="0"/>
                        </a:spcAft>
                      </a:pPr>
                      <a:r>
                        <a:rPr lang="pl-PL" sz="2000" dirty="0">
                          <a:effectLst/>
                        </a:rPr>
                        <a:t>Typ </a:t>
                      </a:r>
                      <a:r>
                        <a:rPr lang="pl-PL" sz="2000" dirty="0" smtClean="0">
                          <a:effectLst/>
                        </a:rPr>
                        <a:t>wskaźnika</a:t>
                      </a:r>
                      <a:endParaRPr lang="pl-PL" sz="2000" dirty="0">
                        <a:effectLst/>
                      </a:endParaRPr>
                    </a:p>
                  </a:txBody>
                  <a:tcPr marL="34290" marR="34925" marT="34925" marB="34925">
                    <a:solidFill>
                      <a:schemeClr val="tx2">
                        <a:lumMod val="50000"/>
                      </a:schemeClr>
                    </a:solidFill>
                  </a:tcPr>
                </a:tc>
              </a:tr>
              <a:tr h="870496">
                <a:tc>
                  <a:txBody>
                    <a:bodyPr/>
                    <a:lstStyle/>
                    <a:p>
                      <a:r>
                        <a:rPr lang="pl-PL" sz="1800" b="1" kern="1200" dirty="0" smtClean="0">
                          <a:solidFill>
                            <a:schemeClr val="lt1"/>
                          </a:solidFill>
                          <a:effectLst/>
                          <a:latin typeface="+mn-lt"/>
                          <a:ea typeface="+mn-ea"/>
                          <a:cs typeface="+mn-cs"/>
                        </a:rPr>
                        <a:t>liczba osób  opiekujących się dziećmi w wieku do lat 3 objętych wsparciem </a:t>
                      </a:r>
                      <a:br>
                        <a:rPr lang="pl-PL" sz="1800" b="1" kern="1200" dirty="0" smtClean="0">
                          <a:solidFill>
                            <a:schemeClr val="lt1"/>
                          </a:solidFill>
                          <a:effectLst/>
                          <a:latin typeface="+mn-lt"/>
                          <a:ea typeface="+mn-ea"/>
                          <a:cs typeface="+mn-cs"/>
                        </a:rPr>
                      </a:br>
                      <a:r>
                        <a:rPr lang="pl-PL" sz="1800" b="1" kern="1200" dirty="0" smtClean="0">
                          <a:solidFill>
                            <a:schemeClr val="lt1"/>
                          </a:solidFill>
                          <a:effectLst/>
                          <a:latin typeface="+mn-lt"/>
                          <a:ea typeface="+mn-ea"/>
                          <a:cs typeface="+mn-cs"/>
                        </a:rPr>
                        <a:t>w programie </a:t>
                      </a:r>
                    </a:p>
                    <a:p>
                      <a:pPr>
                        <a:spcAft>
                          <a:spcPts val="0"/>
                        </a:spcAft>
                      </a:pPr>
                      <a:r>
                        <a:rPr lang="pl-PL" sz="105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solidFill>
                      <a:schemeClr val="tx2">
                        <a:lumMod val="75000"/>
                      </a:schemeClr>
                    </a:solidFill>
                  </a:tcPr>
                </a:tc>
                <a:tc>
                  <a:txBody>
                    <a:bodyPr/>
                    <a:lstStyle/>
                    <a:p>
                      <a:pPr>
                        <a:spcAft>
                          <a:spcPts val="0"/>
                        </a:spcAft>
                      </a:pPr>
                      <a:r>
                        <a:rPr lang="pl-PL" sz="1400" dirty="0" smtClean="0">
                          <a:effectLst/>
                        </a:rPr>
                        <a:t>Produktu</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tc>
              </a:tr>
              <a:tr h="864096">
                <a:tc>
                  <a:txBody>
                    <a:bodyPr/>
                    <a:lstStyle/>
                    <a:p>
                      <a:r>
                        <a:rPr lang="pl-PL" sz="1800" b="1" kern="1200" dirty="0" smtClean="0">
                          <a:solidFill>
                            <a:schemeClr val="lt1"/>
                          </a:solidFill>
                          <a:effectLst/>
                          <a:latin typeface="+mn-lt"/>
                          <a:ea typeface="+mn-ea"/>
                          <a:cs typeface="+mn-cs"/>
                        </a:rPr>
                        <a:t>liczba utworzonych miejsc opieki nad dziećmi w wieku </a:t>
                      </a:r>
                      <a:br>
                        <a:rPr lang="pl-PL" sz="1800" b="1" kern="1200" dirty="0" smtClean="0">
                          <a:solidFill>
                            <a:schemeClr val="lt1"/>
                          </a:solidFill>
                          <a:effectLst/>
                          <a:latin typeface="+mn-lt"/>
                          <a:ea typeface="+mn-ea"/>
                          <a:cs typeface="+mn-cs"/>
                        </a:rPr>
                      </a:br>
                      <a:r>
                        <a:rPr lang="pl-PL" sz="1800" b="1" kern="1200" dirty="0" smtClean="0">
                          <a:solidFill>
                            <a:schemeClr val="lt1"/>
                          </a:solidFill>
                          <a:effectLst/>
                          <a:latin typeface="+mn-lt"/>
                          <a:ea typeface="+mn-ea"/>
                          <a:cs typeface="+mn-cs"/>
                        </a:rPr>
                        <a:t>do lat 3 </a:t>
                      </a:r>
                    </a:p>
                    <a:p>
                      <a:pPr>
                        <a:spcAft>
                          <a:spcPts val="0"/>
                        </a:spcAft>
                      </a:pPr>
                      <a:r>
                        <a:rPr lang="pl-PL" sz="105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solidFill>
                      <a:schemeClr val="tx2">
                        <a:lumMod val="75000"/>
                      </a:schemeClr>
                    </a:solidFill>
                  </a:tcPr>
                </a:tc>
                <a:tc>
                  <a:txBody>
                    <a:bodyPr/>
                    <a:lstStyle/>
                    <a:p>
                      <a:pPr>
                        <a:spcAft>
                          <a:spcPts val="0"/>
                        </a:spcAft>
                      </a:pPr>
                      <a:r>
                        <a:rPr lang="pl-PL" sz="1400" dirty="0" smtClean="0">
                          <a:effectLst/>
                        </a:rPr>
                        <a:t>Produktu</a:t>
                      </a:r>
                      <a:endParaRPr lang="pl-P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tc>
              </a:tr>
              <a:tr h="1080120">
                <a:tc>
                  <a:txBody>
                    <a:bodyPr/>
                    <a:lstStyle/>
                    <a:p>
                      <a:pPr>
                        <a:spcAft>
                          <a:spcPts val="0"/>
                        </a:spcAft>
                      </a:pPr>
                      <a:r>
                        <a:rPr lang="pl-PL" sz="1800" b="1" kern="1200" dirty="0" smtClean="0">
                          <a:solidFill>
                            <a:schemeClr val="lt1"/>
                          </a:solidFill>
                          <a:effectLst/>
                          <a:latin typeface="+mn-lt"/>
                          <a:ea typeface="+mn-ea"/>
                          <a:cs typeface="+mn-cs"/>
                        </a:rPr>
                        <a:t>liczba osób, które powróciły na rynek pracy po przerwie związanej </a:t>
                      </a:r>
                      <a:br>
                        <a:rPr lang="pl-PL" sz="1800" b="1" kern="1200" dirty="0" smtClean="0">
                          <a:solidFill>
                            <a:schemeClr val="lt1"/>
                          </a:solidFill>
                          <a:effectLst/>
                          <a:latin typeface="+mn-lt"/>
                          <a:ea typeface="+mn-ea"/>
                          <a:cs typeface="+mn-cs"/>
                        </a:rPr>
                      </a:br>
                      <a:r>
                        <a:rPr lang="pl-PL" sz="1800" b="1" kern="1200" dirty="0" smtClean="0">
                          <a:solidFill>
                            <a:schemeClr val="lt1"/>
                          </a:solidFill>
                          <a:effectLst/>
                          <a:latin typeface="+mn-lt"/>
                          <a:ea typeface="+mn-ea"/>
                          <a:cs typeface="+mn-cs"/>
                        </a:rPr>
                        <a:t>z urodzeniem / wychowaniem dziecka, po opuszczeniu programu </a:t>
                      </a:r>
                      <a:r>
                        <a:rPr lang="pl-PL" sz="105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solidFill>
                      <a:schemeClr val="tx2">
                        <a:lumMod val="75000"/>
                      </a:schemeClr>
                    </a:solidFill>
                  </a:tcPr>
                </a:tc>
                <a:tc>
                  <a:txBody>
                    <a:bodyPr/>
                    <a:lstStyle/>
                    <a:p>
                      <a:pPr>
                        <a:spcAft>
                          <a:spcPts val="0"/>
                        </a:spcAft>
                      </a:pPr>
                      <a:r>
                        <a:rPr lang="pl-PL" sz="1400" dirty="0" smtClean="0">
                          <a:effectLst/>
                        </a:rPr>
                        <a:t>Rezultatu</a:t>
                      </a:r>
                      <a:r>
                        <a:rPr lang="pl-PL" sz="1400" baseline="0" dirty="0" smtClean="0">
                          <a:effectLst/>
                        </a:rPr>
                        <a:t> bezpośredniego</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tc>
              </a:tr>
              <a:tr h="1080120">
                <a:tc>
                  <a:txBody>
                    <a:bodyPr/>
                    <a:lstStyle/>
                    <a:p>
                      <a:pPr hangingPunct="0"/>
                      <a:r>
                        <a:rPr lang="pl-PL" sz="1800" b="1" kern="1200" dirty="0" smtClean="0">
                          <a:solidFill>
                            <a:schemeClr val="lt1"/>
                          </a:solidFill>
                          <a:effectLst/>
                          <a:latin typeface="+mn-lt"/>
                          <a:ea typeface="+mn-ea"/>
                          <a:cs typeface="+mn-cs"/>
                        </a:rPr>
                        <a:t>liczba osób pozostających  bez pracy, które znalazły pracę lub poszukują pracy po opuszczeniu programu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solidFill>
                      <a:schemeClr val="tx2">
                        <a:lumMod val="75000"/>
                      </a:schemeClr>
                    </a:solidFill>
                  </a:tcPr>
                </a:tc>
                <a:tc>
                  <a:txBody>
                    <a:bodyPr/>
                    <a:lstStyle/>
                    <a:p>
                      <a:pPr>
                        <a:spcAft>
                          <a:spcPts val="0"/>
                        </a:spcAft>
                      </a:pPr>
                      <a:r>
                        <a:rPr lang="pl-PL" sz="1400" dirty="0" smtClean="0">
                          <a:effectLst/>
                        </a:rPr>
                        <a:t>Rezultatu</a:t>
                      </a:r>
                      <a:r>
                        <a:rPr lang="pl-PL" sz="1400" baseline="0" dirty="0" smtClean="0">
                          <a:effectLst/>
                        </a:rPr>
                        <a:t> bezpośredniego</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tc>
              </a:tr>
              <a:tr h="11273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050" dirty="0">
                          <a:effectLst/>
                        </a:rPr>
                        <a:t> </a:t>
                      </a:r>
                      <a:r>
                        <a:rPr lang="pl-PL" sz="1800" b="1" kern="1200" dirty="0" smtClean="0">
                          <a:solidFill>
                            <a:schemeClr val="lt1"/>
                          </a:solidFill>
                          <a:effectLst/>
                          <a:latin typeface="+mn-lt"/>
                          <a:ea typeface="+mn-ea"/>
                          <a:cs typeface="+mn-cs"/>
                        </a:rPr>
                        <a:t>liczba utworzonych miejsc opieki nad dziećmi w wieku do lat 3, które funkcjonują 2 lata po uzyskania dofinansowania ze środków EFS</a:t>
                      </a:r>
                    </a:p>
                  </a:txBody>
                  <a:tcPr marL="34290" marR="34925" marT="34925" marB="34925">
                    <a:solidFill>
                      <a:schemeClr val="tx2">
                        <a:lumMod val="75000"/>
                      </a:schemeClr>
                    </a:solidFill>
                  </a:tcPr>
                </a:tc>
                <a:tc>
                  <a:txBody>
                    <a:bodyPr/>
                    <a:lstStyle/>
                    <a:p>
                      <a:pPr>
                        <a:spcAft>
                          <a:spcPts val="0"/>
                        </a:spcAft>
                      </a:pPr>
                      <a:r>
                        <a:rPr lang="pl-PL" sz="1400" dirty="0" smtClean="0">
                          <a:effectLst/>
                        </a:rPr>
                        <a:t>Rezultatu</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290" marR="34925" marT="34925" marB="34925"/>
                </a:tc>
              </a:tr>
            </a:tbl>
          </a:graphicData>
        </a:graphic>
      </p:graphicFrame>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2463" y="332656"/>
            <a:ext cx="46815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2154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9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2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4273</TotalTime>
  <Words>1181</Words>
  <Application>Microsoft Office PowerPoint</Application>
  <PresentationFormat>Pokaz na ekranie (4:3)</PresentationFormat>
  <Paragraphs>305</Paragraphs>
  <Slides>28</Slides>
  <Notes>2</Notes>
  <HiddenSlides>0</HiddenSlides>
  <MMClips>0</MMClips>
  <ScaleCrop>false</ScaleCrop>
  <HeadingPairs>
    <vt:vector size="6" baseType="variant">
      <vt:variant>
        <vt:lpstr>Używane czcionki</vt:lpstr>
      </vt:variant>
      <vt:variant>
        <vt:i4>5</vt:i4>
      </vt:variant>
      <vt:variant>
        <vt:lpstr>Motyw</vt:lpstr>
      </vt:variant>
      <vt:variant>
        <vt:i4>9</vt:i4>
      </vt:variant>
      <vt:variant>
        <vt:lpstr>Tytuły slajdów</vt:lpstr>
      </vt:variant>
      <vt:variant>
        <vt:i4>28</vt:i4>
      </vt:variant>
    </vt:vector>
  </HeadingPairs>
  <TitlesOfParts>
    <vt:vector size="42" baseType="lpstr">
      <vt:lpstr>Arial</vt:lpstr>
      <vt:lpstr>Calibri</vt:lpstr>
      <vt:lpstr>Times New Roman</vt:lpstr>
      <vt:lpstr>Verdana</vt:lpstr>
      <vt:lpstr>Wingdings</vt:lpstr>
      <vt:lpstr>Motyw pakietu Office</vt:lpstr>
      <vt:lpstr>2_Motyw pakietu Office</vt:lpstr>
      <vt:lpstr>6_Motyw pakietu Office</vt:lpstr>
      <vt:lpstr>7_Motyw pakietu Office</vt:lpstr>
      <vt:lpstr>8_Motyw pakietu Office</vt:lpstr>
      <vt:lpstr>9_Motyw pakietu Office</vt:lpstr>
      <vt:lpstr>11_Motyw pakietu Office</vt:lpstr>
      <vt:lpstr>12_Motyw pakietu Office</vt:lpstr>
      <vt:lpstr>22_Motyw pakietu Office</vt:lpstr>
      <vt:lpstr>Prezentacja programu PowerPoint</vt:lpstr>
      <vt:lpstr>Cel strategiczny ZIT AJ </vt:lpstr>
      <vt:lpstr>Cele szczegółowe ZIT AJ</vt:lpstr>
      <vt:lpstr>Kryteria oceny zgodności projektów ze Strategią ZIT AJ  </vt:lpstr>
      <vt:lpstr>KRYTERIUM NR 1  Ocena zgodności projektu ze Strategią ZIT </vt:lpstr>
      <vt:lpstr>Prezentacja programu PowerPoint</vt:lpstr>
      <vt:lpstr>KRYTERIUM NR 2  Poprawność doboru wskaźników  </vt:lpstr>
      <vt:lpstr>Prezentacja programu PowerPoint</vt:lpstr>
      <vt:lpstr>Prezentacja programu PowerPoint</vt:lpstr>
      <vt:lpstr> KRYTERIUM NR 3  Wpływ projektu na realizację  Strategii ZIT AJ   </vt:lpstr>
      <vt:lpstr>Prezentacja programu PowerPoint</vt:lpstr>
      <vt:lpstr>Prezentacja programu PowerPoint</vt:lpstr>
      <vt:lpstr> KRYTERIUM NR 4  Wpływ realizacji projektu na realizację wartości docelowej wskaźników monitoringu realizacji celów Strategii ZIT AJ wynikających z Porozumienia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  KRYTERIUM NR 5  Komplementarny charakter projektu    </vt:lpstr>
      <vt:lpstr>Prezentacja programu PowerPoint</vt:lpstr>
      <vt:lpstr>Prezentacja programu PowerPoint</vt:lpstr>
      <vt:lpstr> MINIMUM PUNKTOWE Uzyskanie przez projekt minimum punktowego    </vt:lpstr>
      <vt:lpstr>Prezentacja programu PowerPoint</vt:lpstr>
      <vt:lpstr>Prezentacja programu PowerPoint</vt:lpstr>
      <vt:lpstr>Prezentacja programu PowerPoint</vt:lpstr>
      <vt:lpstr>Prezentacja programu PowerPoint</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Marcin Dzwonek</dc:creator>
  <cp:lastModifiedBy>Aneta Płóciennik</cp:lastModifiedBy>
  <cp:revision>257</cp:revision>
  <dcterms:created xsi:type="dcterms:W3CDTF">2015-04-22T07:48:15Z</dcterms:created>
  <dcterms:modified xsi:type="dcterms:W3CDTF">2015-11-06T09:02:13Z</dcterms:modified>
</cp:coreProperties>
</file>