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44" r:id="rId3"/>
    <p:sldMasterId id="2147483756" r:id="rId4"/>
    <p:sldMasterId id="2147483780" r:id="rId5"/>
    <p:sldMasterId id="2147483792" r:id="rId6"/>
    <p:sldMasterId id="2147483924" r:id="rId7"/>
  </p:sldMasterIdLst>
  <p:notesMasterIdLst>
    <p:notesMasterId r:id="rId27"/>
  </p:notesMasterIdLst>
  <p:sldIdLst>
    <p:sldId id="256" r:id="rId8"/>
    <p:sldId id="426" r:id="rId9"/>
    <p:sldId id="425" r:id="rId10"/>
    <p:sldId id="284" r:id="rId11"/>
    <p:sldId id="295" r:id="rId12"/>
    <p:sldId id="310" r:id="rId13"/>
    <p:sldId id="393" r:id="rId14"/>
    <p:sldId id="302" r:id="rId15"/>
    <p:sldId id="303" r:id="rId16"/>
    <p:sldId id="399" r:id="rId17"/>
    <p:sldId id="411" r:id="rId18"/>
    <p:sldId id="400" r:id="rId19"/>
    <p:sldId id="412" r:id="rId20"/>
    <p:sldId id="328" r:id="rId21"/>
    <p:sldId id="330" r:id="rId22"/>
    <p:sldId id="334" r:id="rId23"/>
    <p:sldId id="420" r:id="rId24"/>
    <p:sldId id="336" r:id="rId25"/>
    <p:sldId id="390" r:id="rId26"/>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DBED569-4797-4DF1-A0F4-6AAB3CD982D8}" styleName="Styl jasny 3 — Ak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46F890A9-2807-4EBB-B81D-B2AA78EC7F39}" styleName="Styl ciemny 2 - Akcent 5/Ak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Styl ciemny 2 - Akcent 3/Ak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Styl ciemny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autoAdjust="0"/>
    <p:restoredTop sz="95501" autoAdjust="0"/>
  </p:normalViewPr>
  <p:slideViewPr>
    <p:cSldViewPr>
      <p:cViewPr>
        <p:scale>
          <a:sx n="81" d="100"/>
          <a:sy n="81" d="100"/>
        </p:scale>
        <p:origin x="-1026" y="360"/>
      </p:cViewPr>
      <p:guideLst>
        <p:guide orient="horz" pos="2160"/>
        <p:guide pos="2880"/>
      </p:guideLst>
    </p:cSldViewPr>
  </p:slideViewPr>
  <p:outlineViewPr>
    <p:cViewPr>
      <p:scale>
        <a:sx n="33" d="100"/>
        <a:sy n="33" d="100"/>
      </p:scale>
      <p:origin x="0" y="718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A3DA6B-AE93-4E87-8901-43B06ED00952}"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pl-PL"/>
        </a:p>
      </dgm:t>
    </dgm:pt>
    <dgm:pt modelId="{F8AB5C76-348B-42B4-8730-CE694CDDF268}">
      <dgm:prSet phldrT="[Tekst]"/>
      <dgm:spPr>
        <a:solidFill>
          <a:schemeClr val="tx2">
            <a:lumMod val="50000"/>
          </a:schemeClr>
        </a:solidFill>
      </dgm:spPr>
      <dgm:t>
        <a:bodyPr/>
        <a:lstStyle/>
        <a:p>
          <a:r>
            <a:rPr lang="pl-PL" b="1" dirty="0" smtClean="0"/>
            <a:t>Definicja kryterium </a:t>
          </a:r>
          <a:endParaRPr lang="pl-PL" dirty="0"/>
        </a:p>
      </dgm:t>
    </dgm:pt>
    <dgm:pt modelId="{791C5C35-0D3C-4AAF-8421-B6EF2DD6F676}" type="parTrans" cxnId="{B9FC6827-4FE1-42DA-B927-9179D17052B0}">
      <dgm:prSet/>
      <dgm:spPr/>
      <dgm:t>
        <a:bodyPr/>
        <a:lstStyle/>
        <a:p>
          <a:endParaRPr lang="pl-PL"/>
        </a:p>
      </dgm:t>
    </dgm:pt>
    <dgm:pt modelId="{84043933-3B44-4F51-A435-1D25E09F5296}" type="sibTrans" cxnId="{B9FC6827-4FE1-42DA-B927-9179D17052B0}">
      <dgm:prSet/>
      <dgm:spPr/>
      <dgm:t>
        <a:bodyPr/>
        <a:lstStyle/>
        <a:p>
          <a:endParaRPr lang="pl-PL"/>
        </a:p>
      </dgm:t>
    </dgm:pt>
    <dgm:pt modelId="{BD3EB08D-0732-46F3-A77A-C4A7271ED307}">
      <dgm:prSet phldrT="[Tekst]" custT="1"/>
      <dgm:spPr/>
      <dgm:t>
        <a:bodyPr/>
        <a:lstStyle/>
        <a:p>
          <a:r>
            <a:rPr lang="pl-PL" sz="2400" dirty="0" smtClean="0"/>
            <a:t>Weryfikacja czy projekt wpisuje się w Strategię ZIT AJ</a:t>
          </a:r>
          <a:endParaRPr lang="pl-PL" sz="2400" dirty="0"/>
        </a:p>
      </dgm:t>
    </dgm:pt>
    <dgm:pt modelId="{2CEA6A1A-509D-4827-B8F9-4DC24C60FCFD}" type="parTrans" cxnId="{A2D25E14-0D1F-4292-9C28-8B72737A1EE0}">
      <dgm:prSet/>
      <dgm:spPr/>
      <dgm:t>
        <a:bodyPr/>
        <a:lstStyle/>
        <a:p>
          <a:endParaRPr lang="pl-PL"/>
        </a:p>
      </dgm:t>
    </dgm:pt>
    <dgm:pt modelId="{2A053158-DAC8-4375-A0E4-DCF07A2B040F}" type="sibTrans" cxnId="{A2D25E14-0D1F-4292-9C28-8B72737A1EE0}">
      <dgm:prSet/>
      <dgm:spPr/>
      <dgm:t>
        <a:bodyPr/>
        <a:lstStyle/>
        <a:p>
          <a:endParaRPr lang="pl-PL"/>
        </a:p>
      </dgm:t>
    </dgm:pt>
    <dgm:pt modelId="{AAFEC11C-E406-4E42-BDD1-EF2AD40FEBCA}">
      <dgm:prSet phldrT="[Tekst]" custT="1"/>
      <dgm:spPr>
        <a:solidFill>
          <a:schemeClr val="tx2">
            <a:lumMod val="50000"/>
          </a:schemeClr>
        </a:solidFill>
      </dgm:spPr>
      <dgm:t>
        <a:bodyPr/>
        <a:lstStyle/>
        <a:p>
          <a:r>
            <a:rPr lang="pl-PL" sz="2400" b="1" dirty="0" smtClean="0"/>
            <a:t>Opis znaczenia kryterium </a:t>
          </a:r>
          <a:endParaRPr lang="pl-PL" sz="2400" dirty="0"/>
        </a:p>
      </dgm:t>
    </dgm:pt>
    <dgm:pt modelId="{D4228A07-34F0-4F30-9008-971E0AC48A48}" type="parTrans" cxnId="{B1764518-C692-4653-9441-7C5B5994F13E}">
      <dgm:prSet/>
      <dgm:spPr/>
      <dgm:t>
        <a:bodyPr/>
        <a:lstStyle/>
        <a:p>
          <a:endParaRPr lang="pl-PL"/>
        </a:p>
      </dgm:t>
    </dgm:pt>
    <dgm:pt modelId="{1CF66E0A-DA65-42FA-A56A-BCF989D4E02E}" type="sibTrans" cxnId="{B1764518-C692-4653-9441-7C5B5994F13E}">
      <dgm:prSet/>
      <dgm:spPr/>
      <dgm:t>
        <a:bodyPr/>
        <a:lstStyle/>
        <a:p>
          <a:endParaRPr lang="pl-PL"/>
        </a:p>
      </dgm:t>
    </dgm:pt>
    <dgm:pt modelId="{A2B747B9-A483-4BEC-9310-2C02BFCC1BEF}">
      <dgm:prSet phldrT="[Tekst]" custT="1"/>
      <dgm:spPr/>
      <dgm:t>
        <a:bodyPr/>
        <a:lstStyle/>
        <a:p>
          <a:r>
            <a:rPr lang="pl-PL" sz="2400" dirty="0" smtClean="0"/>
            <a:t>TAK/NIE</a:t>
          </a:r>
          <a:endParaRPr lang="pl-PL" sz="2400" dirty="0"/>
        </a:p>
      </dgm:t>
    </dgm:pt>
    <dgm:pt modelId="{6C9FD745-810A-4D08-9D0B-6A915E296345}" type="parTrans" cxnId="{0B35FD82-964C-4706-BADA-1FB88B0384A0}">
      <dgm:prSet/>
      <dgm:spPr/>
      <dgm:t>
        <a:bodyPr/>
        <a:lstStyle/>
        <a:p>
          <a:endParaRPr lang="pl-PL"/>
        </a:p>
      </dgm:t>
    </dgm:pt>
    <dgm:pt modelId="{6E6B6FC9-D852-49BE-BE4B-FBC975B8D31F}" type="sibTrans" cxnId="{0B35FD82-964C-4706-BADA-1FB88B0384A0}">
      <dgm:prSet/>
      <dgm:spPr/>
      <dgm:t>
        <a:bodyPr/>
        <a:lstStyle/>
        <a:p>
          <a:endParaRPr lang="pl-PL"/>
        </a:p>
      </dgm:t>
    </dgm:pt>
    <dgm:pt modelId="{603E93DE-2745-46DB-8A27-E31D8DB6DDDA}">
      <dgm:prSet phldrT="[Tekst]" custT="1"/>
      <dgm:spPr/>
      <dgm:t>
        <a:bodyPr/>
        <a:lstStyle/>
        <a:p>
          <a:r>
            <a:rPr lang="pl-PL" sz="2400" dirty="0" smtClean="0"/>
            <a:t>Kryterium obligatoryjne (kluczowe) – niespełnienie oznacza odrzucenie wniosku</a:t>
          </a:r>
          <a:endParaRPr lang="pl-PL" sz="2400" dirty="0"/>
        </a:p>
      </dgm:t>
    </dgm:pt>
    <dgm:pt modelId="{6239B4A7-E967-4906-996C-94D93F0D124B}" type="sibTrans" cxnId="{A8219C23-866F-4F10-B599-1D9341D49676}">
      <dgm:prSet/>
      <dgm:spPr/>
      <dgm:t>
        <a:bodyPr/>
        <a:lstStyle/>
        <a:p>
          <a:endParaRPr lang="pl-PL"/>
        </a:p>
      </dgm:t>
    </dgm:pt>
    <dgm:pt modelId="{31F3CEB1-C2F2-4EF7-A589-CC820D507693}" type="parTrans" cxnId="{A8219C23-866F-4F10-B599-1D9341D49676}">
      <dgm:prSet/>
      <dgm:spPr/>
      <dgm:t>
        <a:bodyPr/>
        <a:lstStyle/>
        <a:p>
          <a:endParaRPr lang="pl-PL"/>
        </a:p>
      </dgm:t>
    </dgm:pt>
    <dgm:pt modelId="{65931F63-3714-402F-9550-C832CBE858AD}" type="pres">
      <dgm:prSet presAssocID="{E9A3DA6B-AE93-4E87-8901-43B06ED00952}" presName="linear" presStyleCnt="0">
        <dgm:presLayoutVars>
          <dgm:dir/>
          <dgm:animLvl val="lvl"/>
          <dgm:resizeHandles val="exact"/>
        </dgm:presLayoutVars>
      </dgm:prSet>
      <dgm:spPr/>
      <dgm:t>
        <a:bodyPr/>
        <a:lstStyle/>
        <a:p>
          <a:endParaRPr lang="pl-PL"/>
        </a:p>
      </dgm:t>
    </dgm:pt>
    <dgm:pt modelId="{0F4F4EDA-1EDE-41D6-A3F7-3C3CC546AA23}" type="pres">
      <dgm:prSet presAssocID="{F8AB5C76-348B-42B4-8730-CE694CDDF268}" presName="parentLin" presStyleCnt="0"/>
      <dgm:spPr/>
      <dgm:t>
        <a:bodyPr/>
        <a:lstStyle/>
        <a:p>
          <a:endParaRPr lang="pl-PL"/>
        </a:p>
      </dgm:t>
    </dgm:pt>
    <dgm:pt modelId="{288D8EB7-F760-40BF-A809-F09248515887}" type="pres">
      <dgm:prSet presAssocID="{F8AB5C76-348B-42B4-8730-CE694CDDF268}" presName="parentLeftMargin" presStyleLbl="node1" presStyleIdx="0" presStyleCnt="2"/>
      <dgm:spPr/>
      <dgm:t>
        <a:bodyPr/>
        <a:lstStyle/>
        <a:p>
          <a:endParaRPr lang="pl-PL"/>
        </a:p>
      </dgm:t>
    </dgm:pt>
    <dgm:pt modelId="{68456774-487D-4596-B5AA-E3E5F65F425D}" type="pres">
      <dgm:prSet presAssocID="{F8AB5C76-348B-42B4-8730-CE694CDDF268}" presName="parentText" presStyleLbl="node1" presStyleIdx="0" presStyleCnt="2">
        <dgm:presLayoutVars>
          <dgm:chMax val="0"/>
          <dgm:bulletEnabled val="1"/>
        </dgm:presLayoutVars>
      </dgm:prSet>
      <dgm:spPr/>
      <dgm:t>
        <a:bodyPr/>
        <a:lstStyle/>
        <a:p>
          <a:endParaRPr lang="pl-PL"/>
        </a:p>
      </dgm:t>
    </dgm:pt>
    <dgm:pt modelId="{D5F6262D-5012-431B-9581-B2BD4C11DAC6}" type="pres">
      <dgm:prSet presAssocID="{F8AB5C76-348B-42B4-8730-CE694CDDF268}" presName="negativeSpace" presStyleCnt="0"/>
      <dgm:spPr/>
      <dgm:t>
        <a:bodyPr/>
        <a:lstStyle/>
        <a:p>
          <a:endParaRPr lang="pl-PL"/>
        </a:p>
      </dgm:t>
    </dgm:pt>
    <dgm:pt modelId="{AC5409EB-2CCF-42F2-9A8F-446629E52C7C}" type="pres">
      <dgm:prSet presAssocID="{F8AB5C76-348B-42B4-8730-CE694CDDF268}" presName="childText" presStyleLbl="conFgAcc1" presStyleIdx="0" presStyleCnt="2">
        <dgm:presLayoutVars>
          <dgm:bulletEnabled val="1"/>
        </dgm:presLayoutVars>
      </dgm:prSet>
      <dgm:spPr/>
      <dgm:t>
        <a:bodyPr/>
        <a:lstStyle/>
        <a:p>
          <a:endParaRPr lang="pl-PL"/>
        </a:p>
      </dgm:t>
    </dgm:pt>
    <dgm:pt modelId="{44E3C98F-3D63-4CB3-A59C-C275EA1AE7F5}" type="pres">
      <dgm:prSet presAssocID="{84043933-3B44-4F51-A435-1D25E09F5296}" presName="spaceBetweenRectangles" presStyleCnt="0"/>
      <dgm:spPr/>
      <dgm:t>
        <a:bodyPr/>
        <a:lstStyle/>
        <a:p>
          <a:endParaRPr lang="pl-PL"/>
        </a:p>
      </dgm:t>
    </dgm:pt>
    <dgm:pt modelId="{FB515A05-D941-4A44-B5D9-8DE70EC2C0F8}" type="pres">
      <dgm:prSet presAssocID="{AAFEC11C-E406-4E42-BDD1-EF2AD40FEBCA}" presName="parentLin" presStyleCnt="0"/>
      <dgm:spPr/>
      <dgm:t>
        <a:bodyPr/>
        <a:lstStyle/>
        <a:p>
          <a:endParaRPr lang="pl-PL"/>
        </a:p>
      </dgm:t>
    </dgm:pt>
    <dgm:pt modelId="{9BB67EF6-629F-4E83-BE1C-0AF596674052}" type="pres">
      <dgm:prSet presAssocID="{AAFEC11C-E406-4E42-BDD1-EF2AD40FEBCA}" presName="parentLeftMargin" presStyleLbl="node1" presStyleIdx="0" presStyleCnt="2"/>
      <dgm:spPr/>
      <dgm:t>
        <a:bodyPr/>
        <a:lstStyle/>
        <a:p>
          <a:endParaRPr lang="pl-PL"/>
        </a:p>
      </dgm:t>
    </dgm:pt>
    <dgm:pt modelId="{653E8C6F-9477-4E4A-B3C1-C0CA6ED51ACB}" type="pres">
      <dgm:prSet presAssocID="{AAFEC11C-E406-4E42-BDD1-EF2AD40FEBCA}" presName="parentText" presStyleLbl="node1" presStyleIdx="1" presStyleCnt="2">
        <dgm:presLayoutVars>
          <dgm:chMax val="0"/>
          <dgm:bulletEnabled val="1"/>
        </dgm:presLayoutVars>
      </dgm:prSet>
      <dgm:spPr/>
      <dgm:t>
        <a:bodyPr/>
        <a:lstStyle/>
        <a:p>
          <a:endParaRPr lang="pl-PL"/>
        </a:p>
      </dgm:t>
    </dgm:pt>
    <dgm:pt modelId="{9D1F677A-0BFB-405B-84F9-BE99478C9C1E}" type="pres">
      <dgm:prSet presAssocID="{AAFEC11C-E406-4E42-BDD1-EF2AD40FEBCA}" presName="negativeSpace" presStyleCnt="0"/>
      <dgm:spPr/>
      <dgm:t>
        <a:bodyPr/>
        <a:lstStyle/>
        <a:p>
          <a:endParaRPr lang="pl-PL"/>
        </a:p>
      </dgm:t>
    </dgm:pt>
    <dgm:pt modelId="{0532035D-FDC7-44C7-9CC8-609CC32D390E}" type="pres">
      <dgm:prSet presAssocID="{AAFEC11C-E406-4E42-BDD1-EF2AD40FEBCA}" presName="childText" presStyleLbl="conFgAcc1" presStyleIdx="1" presStyleCnt="2">
        <dgm:presLayoutVars>
          <dgm:bulletEnabled val="1"/>
        </dgm:presLayoutVars>
      </dgm:prSet>
      <dgm:spPr/>
      <dgm:t>
        <a:bodyPr/>
        <a:lstStyle/>
        <a:p>
          <a:endParaRPr lang="pl-PL"/>
        </a:p>
      </dgm:t>
    </dgm:pt>
  </dgm:ptLst>
  <dgm:cxnLst>
    <dgm:cxn modelId="{B9FC6827-4FE1-42DA-B927-9179D17052B0}" srcId="{E9A3DA6B-AE93-4E87-8901-43B06ED00952}" destId="{F8AB5C76-348B-42B4-8730-CE694CDDF268}" srcOrd="0" destOrd="0" parTransId="{791C5C35-0D3C-4AAF-8421-B6EF2DD6F676}" sibTransId="{84043933-3B44-4F51-A435-1D25E09F5296}"/>
    <dgm:cxn modelId="{C068E522-F68F-49E5-A6F8-0511E7EF81A7}" type="presOf" srcId="{F8AB5C76-348B-42B4-8730-CE694CDDF268}" destId="{288D8EB7-F760-40BF-A809-F09248515887}" srcOrd="0" destOrd="0" presId="urn:microsoft.com/office/officeart/2005/8/layout/list1"/>
    <dgm:cxn modelId="{0B35FD82-964C-4706-BADA-1FB88B0384A0}" srcId="{AAFEC11C-E406-4E42-BDD1-EF2AD40FEBCA}" destId="{A2B747B9-A483-4BEC-9310-2C02BFCC1BEF}" srcOrd="0" destOrd="0" parTransId="{6C9FD745-810A-4D08-9D0B-6A915E296345}" sibTransId="{6E6B6FC9-D852-49BE-BE4B-FBC975B8D31F}"/>
    <dgm:cxn modelId="{A8219C23-866F-4F10-B599-1D9341D49676}" srcId="{AAFEC11C-E406-4E42-BDD1-EF2AD40FEBCA}" destId="{603E93DE-2745-46DB-8A27-E31D8DB6DDDA}" srcOrd="1" destOrd="0" parTransId="{31F3CEB1-C2F2-4EF7-A589-CC820D507693}" sibTransId="{6239B4A7-E967-4906-996C-94D93F0D124B}"/>
    <dgm:cxn modelId="{CC080376-0FD2-4256-A9DC-280D76310BD6}" type="presOf" srcId="{A2B747B9-A483-4BEC-9310-2C02BFCC1BEF}" destId="{0532035D-FDC7-44C7-9CC8-609CC32D390E}" srcOrd="0" destOrd="0" presId="urn:microsoft.com/office/officeart/2005/8/layout/list1"/>
    <dgm:cxn modelId="{B1764518-C692-4653-9441-7C5B5994F13E}" srcId="{E9A3DA6B-AE93-4E87-8901-43B06ED00952}" destId="{AAFEC11C-E406-4E42-BDD1-EF2AD40FEBCA}" srcOrd="1" destOrd="0" parTransId="{D4228A07-34F0-4F30-9008-971E0AC48A48}" sibTransId="{1CF66E0A-DA65-42FA-A56A-BCF989D4E02E}"/>
    <dgm:cxn modelId="{D6EC4641-C912-48EA-B667-DD01CADB4E57}" type="presOf" srcId="{BD3EB08D-0732-46F3-A77A-C4A7271ED307}" destId="{AC5409EB-2CCF-42F2-9A8F-446629E52C7C}" srcOrd="0" destOrd="0" presId="urn:microsoft.com/office/officeart/2005/8/layout/list1"/>
    <dgm:cxn modelId="{89C230B1-E2D1-4469-8945-77937E353F73}" type="presOf" srcId="{603E93DE-2745-46DB-8A27-E31D8DB6DDDA}" destId="{0532035D-FDC7-44C7-9CC8-609CC32D390E}" srcOrd="0" destOrd="1" presId="urn:microsoft.com/office/officeart/2005/8/layout/list1"/>
    <dgm:cxn modelId="{A2D25E14-0D1F-4292-9C28-8B72737A1EE0}" srcId="{F8AB5C76-348B-42B4-8730-CE694CDDF268}" destId="{BD3EB08D-0732-46F3-A77A-C4A7271ED307}" srcOrd="0" destOrd="0" parTransId="{2CEA6A1A-509D-4827-B8F9-4DC24C60FCFD}" sibTransId="{2A053158-DAC8-4375-A0E4-DCF07A2B040F}"/>
    <dgm:cxn modelId="{9474FA83-4002-4A2C-AD1C-159DFD20AC1F}" type="presOf" srcId="{E9A3DA6B-AE93-4E87-8901-43B06ED00952}" destId="{65931F63-3714-402F-9550-C832CBE858AD}" srcOrd="0" destOrd="0" presId="urn:microsoft.com/office/officeart/2005/8/layout/list1"/>
    <dgm:cxn modelId="{EAA04215-1F8A-4228-9560-106C3DA86141}" type="presOf" srcId="{AAFEC11C-E406-4E42-BDD1-EF2AD40FEBCA}" destId="{9BB67EF6-629F-4E83-BE1C-0AF596674052}" srcOrd="0" destOrd="0" presId="urn:microsoft.com/office/officeart/2005/8/layout/list1"/>
    <dgm:cxn modelId="{82A7CAD7-FDE5-432E-9707-0FDF520D314C}" type="presOf" srcId="{AAFEC11C-E406-4E42-BDD1-EF2AD40FEBCA}" destId="{653E8C6F-9477-4E4A-B3C1-C0CA6ED51ACB}" srcOrd="1" destOrd="0" presId="urn:microsoft.com/office/officeart/2005/8/layout/list1"/>
    <dgm:cxn modelId="{3C3A2CCD-5F0C-4092-92E8-0EADF64110E0}" type="presOf" srcId="{F8AB5C76-348B-42B4-8730-CE694CDDF268}" destId="{68456774-487D-4596-B5AA-E3E5F65F425D}" srcOrd="1" destOrd="0" presId="urn:microsoft.com/office/officeart/2005/8/layout/list1"/>
    <dgm:cxn modelId="{D5D0CB8C-7FF7-48EA-A751-463E579E4382}" type="presParOf" srcId="{65931F63-3714-402F-9550-C832CBE858AD}" destId="{0F4F4EDA-1EDE-41D6-A3F7-3C3CC546AA23}" srcOrd="0" destOrd="0" presId="urn:microsoft.com/office/officeart/2005/8/layout/list1"/>
    <dgm:cxn modelId="{BBDCF9CC-BC65-449D-8FD0-1288E7D7BAF2}" type="presParOf" srcId="{0F4F4EDA-1EDE-41D6-A3F7-3C3CC546AA23}" destId="{288D8EB7-F760-40BF-A809-F09248515887}" srcOrd="0" destOrd="0" presId="urn:microsoft.com/office/officeart/2005/8/layout/list1"/>
    <dgm:cxn modelId="{2579391D-8999-4F33-83F0-5D7E278F99A5}" type="presParOf" srcId="{0F4F4EDA-1EDE-41D6-A3F7-3C3CC546AA23}" destId="{68456774-487D-4596-B5AA-E3E5F65F425D}" srcOrd="1" destOrd="0" presId="urn:microsoft.com/office/officeart/2005/8/layout/list1"/>
    <dgm:cxn modelId="{1FCDB67C-6B96-4763-8871-5C8165DD0655}" type="presParOf" srcId="{65931F63-3714-402F-9550-C832CBE858AD}" destId="{D5F6262D-5012-431B-9581-B2BD4C11DAC6}" srcOrd="1" destOrd="0" presId="urn:microsoft.com/office/officeart/2005/8/layout/list1"/>
    <dgm:cxn modelId="{6D136B26-6424-47E0-842F-172F872E0649}" type="presParOf" srcId="{65931F63-3714-402F-9550-C832CBE858AD}" destId="{AC5409EB-2CCF-42F2-9A8F-446629E52C7C}" srcOrd="2" destOrd="0" presId="urn:microsoft.com/office/officeart/2005/8/layout/list1"/>
    <dgm:cxn modelId="{2F45072C-9B1F-4995-9247-9F8471C627EE}" type="presParOf" srcId="{65931F63-3714-402F-9550-C832CBE858AD}" destId="{44E3C98F-3D63-4CB3-A59C-C275EA1AE7F5}" srcOrd="3" destOrd="0" presId="urn:microsoft.com/office/officeart/2005/8/layout/list1"/>
    <dgm:cxn modelId="{A421C379-167F-44AA-BEE7-6C347C16EE2B}" type="presParOf" srcId="{65931F63-3714-402F-9550-C832CBE858AD}" destId="{FB515A05-D941-4A44-B5D9-8DE70EC2C0F8}" srcOrd="4" destOrd="0" presId="urn:microsoft.com/office/officeart/2005/8/layout/list1"/>
    <dgm:cxn modelId="{1FAD3D19-2717-4415-98F5-F61C7CA14489}" type="presParOf" srcId="{FB515A05-D941-4A44-B5D9-8DE70EC2C0F8}" destId="{9BB67EF6-629F-4E83-BE1C-0AF596674052}" srcOrd="0" destOrd="0" presId="urn:microsoft.com/office/officeart/2005/8/layout/list1"/>
    <dgm:cxn modelId="{4B660FC4-A71F-4BAA-9330-EB937A490758}" type="presParOf" srcId="{FB515A05-D941-4A44-B5D9-8DE70EC2C0F8}" destId="{653E8C6F-9477-4E4A-B3C1-C0CA6ED51ACB}" srcOrd="1" destOrd="0" presId="urn:microsoft.com/office/officeart/2005/8/layout/list1"/>
    <dgm:cxn modelId="{7A7F7B4A-F5F0-4881-8DA1-8376D8F5417F}" type="presParOf" srcId="{65931F63-3714-402F-9550-C832CBE858AD}" destId="{9D1F677A-0BFB-405B-84F9-BE99478C9C1E}" srcOrd="5" destOrd="0" presId="urn:microsoft.com/office/officeart/2005/8/layout/list1"/>
    <dgm:cxn modelId="{640612C9-DEFB-4F42-8A54-71458ACB9178}" type="presParOf" srcId="{65931F63-3714-402F-9550-C832CBE858AD}" destId="{0532035D-FDC7-44C7-9CC8-609CC32D390E}"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3F0227-4069-43AE-89E5-21C5E9CE53E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l-PL"/>
        </a:p>
      </dgm:t>
    </dgm:pt>
    <dgm:pt modelId="{BCB00146-15EA-4502-B121-C0AC5C88B1C6}">
      <dgm:prSet phldrT="[Tekst]" custT="1"/>
      <dgm:spPr>
        <a:solidFill>
          <a:schemeClr val="tx2">
            <a:lumMod val="50000"/>
          </a:schemeClr>
        </a:solidFill>
      </dgm:spPr>
      <dgm:t>
        <a:bodyPr/>
        <a:lstStyle/>
        <a:p>
          <a:r>
            <a:rPr lang="pl-PL" sz="3200" b="1" dirty="0" smtClean="0"/>
            <a:t>Definicja kryterium </a:t>
          </a:r>
          <a:endParaRPr lang="pl-PL" sz="3200" dirty="0"/>
        </a:p>
      </dgm:t>
    </dgm:pt>
    <dgm:pt modelId="{80084FB0-BB93-4FFE-97D0-4DBE338BF085}" type="parTrans" cxnId="{33785A55-D2F4-478B-9A84-E5E11D19F6D9}">
      <dgm:prSet/>
      <dgm:spPr/>
      <dgm:t>
        <a:bodyPr/>
        <a:lstStyle/>
        <a:p>
          <a:endParaRPr lang="pl-PL"/>
        </a:p>
      </dgm:t>
    </dgm:pt>
    <dgm:pt modelId="{CFBB67D3-5BBB-4EA4-98A6-E5159CCD0ABD}" type="sibTrans" cxnId="{33785A55-D2F4-478B-9A84-E5E11D19F6D9}">
      <dgm:prSet/>
      <dgm:spPr/>
      <dgm:t>
        <a:bodyPr/>
        <a:lstStyle/>
        <a:p>
          <a:endParaRPr lang="pl-PL"/>
        </a:p>
      </dgm:t>
    </dgm:pt>
    <dgm:pt modelId="{16BD0E0C-ADA1-4445-8BF0-C698A4E279F4}">
      <dgm:prSet phldrT="[Tekst]"/>
      <dgm:spPr/>
      <dgm:t>
        <a:bodyPr/>
        <a:lstStyle/>
        <a:p>
          <a:r>
            <a:rPr lang="pl-PL" dirty="0" smtClean="0"/>
            <a:t>W ramach kryterium będzie sprawdzane czy wybrane wskaźniki produktu i rezultatu odzwierciedlają zakres rzeczowy projektu, a założone do osiągnięcia wartości są realne do osiągnięcia (nie zostały sztucznie zawyżone lub zaniżone)</a:t>
          </a:r>
          <a:endParaRPr lang="pl-PL" dirty="0"/>
        </a:p>
      </dgm:t>
    </dgm:pt>
    <dgm:pt modelId="{E81FB411-CB02-4D66-AF65-72BB48472C42}" type="parTrans" cxnId="{BF68926B-CB59-4E5F-A11C-ACF8B6E9A481}">
      <dgm:prSet/>
      <dgm:spPr/>
      <dgm:t>
        <a:bodyPr/>
        <a:lstStyle/>
        <a:p>
          <a:endParaRPr lang="pl-PL"/>
        </a:p>
      </dgm:t>
    </dgm:pt>
    <dgm:pt modelId="{1BE449CE-6CD4-4BF1-A7B5-D03C698AF724}" type="sibTrans" cxnId="{BF68926B-CB59-4E5F-A11C-ACF8B6E9A481}">
      <dgm:prSet/>
      <dgm:spPr/>
      <dgm:t>
        <a:bodyPr/>
        <a:lstStyle/>
        <a:p>
          <a:endParaRPr lang="pl-PL"/>
        </a:p>
      </dgm:t>
    </dgm:pt>
    <dgm:pt modelId="{AC11E5B2-9D1B-4CEA-8787-93B3A572CA17}">
      <dgm:prSet phldrT="[Tekst]"/>
      <dgm:spPr>
        <a:solidFill>
          <a:schemeClr val="tx2">
            <a:lumMod val="50000"/>
          </a:schemeClr>
        </a:solidFill>
      </dgm:spPr>
      <dgm:t>
        <a:bodyPr/>
        <a:lstStyle/>
        <a:p>
          <a:r>
            <a:rPr lang="pl-PL" b="1" dirty="0" smtClean="0"/>
            <a:t>Opis znaczenia kryterium </a:t>
          </a:r>
          <a:endParaRPr lang="pl-PL" dirty="0"/>
        </a:p>
      </dgm:t>
    </dgm:pt>
    <dgm:pt modelId="{B5409B3A-D305-4BD1-975D-860E4B9A6ED7}" type="parTrans" cxnId="{0EA3BD04-0A2F-456C-8CC9-1740A9D970AC}">
      <dgm:prSet/>
      <dgm:spPr/>
      <dgm:t>
        <a:bodyPr/>
        <a:lstStyle/>
        <a:p>
          <a:endParaRPr lang="pl-PL"/>
        </a:p>
      </dgm:t>
    </dgm:pt>
    <dgm:pt modelId="{0357C9B5-C55F-4CE0-953F-9BC5E9F6A3C3}" type="sibTrans" cxnId="{0EA3BD04-0A2F-456C-8CC9-1740A9D970AC}">
      <dgm:prSet/>
      <dgm:spPr/>
      <dgm:t>
        <a:bodyPr/>
        <a:lstStyle/>
        <a:p>
          <a:endParaRPr lang="pl-PL"/>
        </a:p>
      </dgm:t>
    </dgm:pt>
    <dgm:pt modelId="{8976246F-F3B0-4AAE-882F-B4D107DF824D}">
      <dgm:prSet phldrT="[Tekst]"/>
      <dgm:spPr/>
      <dgm:t>
        <a:bodyPr/>
        <a:lstStyle/>
        <a:p>
          <a:r>
            <a:rPr lang="pl-PL" dirty="0" smtClean="0"/>
            <a:t>TAK/NIE/NIE DOTYCZY</a:t>
          </a:r>
          <a:endParaRPr lang="pl-PL" dirty="0"/>
        </a:p>
      </dgm:t>
    </dgm:pt>
    <dgm:pt modelId="{20F06422-DAA4-4C9E-9A54-0DAEEAF672E2}" type="parTrans" cxnId="{0FA2408E-85DB-4147-A313-7AF2407AD1EE}">
      <dgm:prSet/>
      <dgm:spPr/>
      <dgm:t>
        <a:bodyPr/>
        <a:lstStyle/>
        <a:p>
          <a:endParaRPr lang="pl-PL"/>
        </a:p>
      </dgm:t>
    </dgm:pt>
    <dgm:pt modelId="{D5412429-D550-4DEB-96FC-FF697C57CA8C}" type="sibTrans" cxnId="{0FA2408E-85DB-4147-A313-7AF2407AD1EE}">
      <dgm:prSet/>
      <dgm:spPr/>
      <dgm:t>
        <a:bodyPr/>
        <a:lstStyle/>
        <a:p>
          <a:endParaRPr lang="pl-PL"/>
        </a:p>
      </dgm:t>
    </dgm:pt>
    <dgm:pt modelId="{CD95D322-AB58-4112-B8AB-DC79E90C718A}">
      <dgm:prSet phldrT="[Tekst]"/>
      <dgm:spPr/>
      <dgm:t>
        <a:bodyPr/>
        <a:lstStyle/>
        <a:p>
          <a:r>
            <a:rPr lang="pl-PL" dirty="0" smtClean="0"/>
            <a:t>Kryterium obligatoryjne (kluczowe) – niespełnienie oznacza odrzucenie wniosku </a:t>
          </a:r>
          <a:endParaRPr lang="pl-PL" dirty="0"/>
        </a:p>
      </dgm:t>
    </dgm:pt>
    <dgm:pt modelId="{D06583FF-A1AE-48A8-874B-05E865BD768A}" type="parTrans" cxnId="{7CECB3A1-8C4B-48B2-A176-3EDA53F296AF}">
      <dgm:prSet/>
      <dgm:spPr/>
      <dgm:t>
        <a:bodyPr/>
        <a:lstStyle/>
        <a:p>
          <a:endParaRPr lang="pl-PL"/>
        </a:p>
      </dgm:t>
    </dgm:pt>
    <dgm:pt modelId="{B228389F-28BD-4AE2-9305-BE0FC470157F}" type="sibTrans" cxnId="{7CECB3A1-8C4B-48B2-A176-3EDA53F296AF}">
      <dgm:prSet/>
      <dgm:spPr/>
      <dgm:t>
        <a:bodyPr/>
        <a:lstStyle/>
        <a:p>
          <a:endParaRPr lang="pl-PL"/>
        </a:p>
      </dgm:t>
    </dgm:pt>
    <dgm:pt modelId="{2661486B-247C-4E1A-8F02-C344A09BFA1B}" type="pres">
      <dgm:prSet presAssocID="{B33F0227-4069-43AE-89E5-21C5E9CE53EF}" presName="linear" presStyleCnt="0">
        <dgm:presLayoutVars>
          <dgm:dir/>
          <dgm:animLvl val="lvl"/>
          <dgm:resizeHandles val="exact"/>
        </dgm:presLayoutVars>
      </dgm:prSet>
      <dgm:spPr/>
      <dgm:t>
        <a:bodyPr/>
        <a:lstStyle/>
        <a:p>
          <a:endParaRPr lang="pl-PL"/>
        </a:p>
      </dgm:t>
    </dgm:pt>
    <dgm:pt modelId="{38BAB1D6-9210-41D9-AB04-72A22BE50FE1}" type="pres">
      <dgm:prSet presAssocID="{BCB00146-15EA-4502-B121-C0AC5C88B1C6}" presName="parentLin" presStyleCnt="0"/>
      <dgm:spPr/>
      <dgm:t>
        <a:bodyPr/>
        <a:lstStyle/>
        <a:p>
          <a:endParaRPr lang="pl-PL"/>
        </a:p>
      </dgm:t>
    </dgm:pt>
    <dgm:pt modelId="{9A67E940-DC68-49E9-9F76-2A257833123E}" type="pres">
      <dgm:prSet presAssocID="{BCB00146-15EA-4502-B121-C0AC5C88B1C6}" presName="parentLeftMargin" presStyleLbl="node1" presStyleIdx="0" presStyleCnt="2"/>
      <dgm:spPr/>
      <dgm:t>
        <a:bodyPr/>
        <a:lstStyle/>
        <a:p>
          <a:endParaRPr lang="pl-PL"/>
        </a:p>
      </dgm:t>
    </dgm:pt>
    <dgm:pt modelId="{A6EDCFBE-EC3C-4383-9D19-EDF7E94187B5}" type="pres">
      <dgm:prSet presAssocID="{BCB00146-15EA-4502-B121-C0AC5C88B1C6}" presName="parentText" presStyleLbl="node1" presStyleIdx="0" presStyleCnt="2">
        <dgm:presLayoutVars>
          <dgm:chMax val="0"/>
          <dgm:bulletEnabled val="1"/>
        </dgm:presLayoutVars>
      </dgm:prSet>
      <dgm:spPr/>
      <dgm:t>
        <a:bodyPr/>
        <a:lstStyle/>
        <a:p>
          <a:endParaRPr lang="pl-PL"/>
        </a:p>
      </dgm:t>
    </dgm:pt>
    <dgm:pt modelId="{B5923B0E-96F0-466B-A2DE-E64160E8D0EC}" type="pres">
      <dgm:prSet presAssocID="{BCB00146-15EA-4502-B121-C0AC5C88B1C6}" presName="negativeSpace" presStyleCnt="0"/>
      <dgm:spPr/>
      <dgm:t>
        <a:bodyPr/>
        <a:lstStyle/>
        <a:p>
          <a:endParaRPr lang="pl-PL"/>
        </a:p>
      </dgm:t>
    </dgm:pt>
    <dgm:pt modelId="{9E68C8B4-653B-41CD-8867-6D4B76C4AEDF}" type="pres">
      <dgm:prSet presAssocID="{BCB00146-15EA-4502-B121-C0AC5C88B1C6}" presName="childText" presStyleLbl="conFgAcc1" presStyleIdx="0" presStyleCnt="2">
        <dgm:presLayoutVars>
          <dgm:bulletEnabled val="1"/>
        </dgm:presLayoutVars>
      </dgm:prSet>
      <dgm:spPr/>
      <dgm:t>
        <a:bodyPr/>
        <a:lstStyle/>
        <a:p>
          <a:endParaRPr lang="pl-PL"/>
        </a:p>
      </dgm:t>
    </dgm:pt>
    <dgm:pt modelId="{5091387F-5935-4B64-9AC7-9049D59AB1B4}" type="pres">
      <dgm:prSet presAssocID="{CFBB67D3-5BBB-4EA4-98A6-E5159CCD0ABD}" presName="spaceBetweenRectangles" presStyleCnt="0"/>
      <dgm:spPr/>
      <dgm:t>
        <a:bodyPr/>
        <a:lstStyle/>
        <a:p>
          <a:endParaRPr lang="pl-PL"/>
        </a:p>
      </dgm:t>
    </dgm:pt>
    <dgm:pt modelId="{26D7D6FE-38A6-4A0A-A2AE-05D6E860276D}" type="pres">
      <dgm:prSet presAssocID="{AC11E5B2-9D1B-4CEA-8787-93B3A572CA17}" presName="parentLin" presStyleCnt="0"/>
      <dgm:spPr/>
      <dgm:t>
        <a:bodyPr/>
        <a:lstStyle/>
        <a:p>
          <a:endParaRPr lang="pl-PL"/>
        </a:p>
      </dgm:t>
    </dgm:pt>
    <dgm:pt modelId="{DE9E6EEB-4AF0-4DB7-80FB-A591A75D03FF}" type="pres">
      <dgm:prSet presAssocID="{AC11E5B2-9D1B-4CEA-8787-93B3A572CA17}" presName="parentLeftMargin" presStyleLbl="node1" presStyleIdx="0" presStyleCnt="2"/>
      <dgm:spPr/>
      <dgm:t>
        <a:bodyPr/>
        <a:lstStyle/>
        <a:p>
          <a:endParaRPr lang="pl-PL"/>
        </a:p>
      </dgm:t>
    </dgm:pt>
    <dgm:pt modelId="{FCD44274-ECF4-45BF-990A-74DB8DFD38D5}" type="pres">
      <dgm:prSet presAssocID="{AC11E5B2-9D1B-4CEA-8787-93B3A572CA17}" presName="parentText" presStyleLbl="node1" presStyleIdx="1" presStyleCnt="2">
        <dgm:presLayoutVars>
          <dgm:chMax val="0"/>
          <dgm:bulletEnabled val="1"/>
        </dgm:presLayoutVars>
      </dgm:prSet>
      <dgm:spPr/>
      <dgm:t>
        <a:bodyPr/>
        <a:lstStyle/>
        <a:p>
          <a:endParaRPr lang="pl-PL"/>
        </a:p>
      </dgm:t>
    </dgm:pt>
    <dgm:pt modelId="{A63C9A7B-375C-4323-8A88-3A712AA71CB3}" type="pres">
      <dgm:prSet presAssocID="{AC11E5B2-9D1B-4CEA-8787-93B3A572CA17}" presName="negativeSpace" presStyleCnt="0"/>
      <dgm:spPr/>
      <dgm:t>
        <a:bodyPr/>
        <a:lstStyle/>
        <a:p>
          <a:endParaRPr lang="pl-PL"/>
        </a:p>
      </dgm:t>
    </dgm:pt>
    <dgm:pt modelId="{F191104C-2BDE-4FBA-96AE-E978FA566A32}" type="pres">
      <dgm:prSet presAssocID="{AC11E5B2-9D1B-4CEA-8787-93B3A572CA17}" presName="childText" presStyleLbl="conFgAcc1" presStyleIdx="1" presStyleCnt="2">
        <dgm:presLayoutVars>
          <dgm:bulletEnabled val="1"/>
        </dgm:presLayoutVars>
      </dgm:prSet>
      <dgm:spPr/>
      <dgm:t>
        <a:bodyPr/>
        <a:lstStyle/>
        <a:p>
          <a:endParaRPr lang="pl-PL"/>
        </a:p>
      </dgm:t>
    </dgm:pt>
  </dgm:ptLst>
  <dgm:cxnLst>
    <dgm:cxn modelId="{5BB0526A-48A8-4095-B9FE-869CB956866C}" type="presOf" srcId="{CD95D322-AB58-4112-B8AB-DC79E90C718A}" destId="{F191104C-2BDE-4FBA-96AE-E978FA566A32}" srcOrd="0" destOrd="1" presId="urn:microsoft.com/office/officeart/2005/8/layout/list1"/>
    <dgm:cxn modelId="{4B914E0A-F3BE-44E4-82C8-F04C0C63A333}" type="presOf" srcId="{B33F0227-4069-43AE-89E5-21C5E9CE53EF}" destId="{2661486B-247C-4E1A-8F02-C344A09BFA1B}" srcOrd="0" destOrd="0" presId="urn:microsoft.com/office/officeart/2005/8/layout/list1"/>
    <dgm:cxn modelId="{7CECB3A1-8C4B-48B2-A176-3EDA53F296AF}" srcId="{AC11E5B2-9D1B-4CEA-8787-93B3A572CA17}" destId="{CD95D322-AB58-4112-B8AB-DC79E90C718A}" srcOrd="1" destOrd="0" parTransId="{D06583FF-A1AE-48A8-874B-05E865BD768A}" sibTransId="{B228389F-28BD-4AE2-9305-BE0FC470157F}"/>
    <dgm:cxn modelId="{D0FEFFBC-A663-49CF-8BB6-B4D09433D141}" type="presOf" srcId="{8976246F-F3B0-4AAE-882F-B4D107DF824D}" destId="{F191104C-2BDE-4FBA-96AE-E978FA566A32}" srcOrd="0" destOrd="0" presId="urn:microsoft.com/office/officeart/2005/8/layout/list1"/>
    <dgm:cxn modelId="{33785A55-D2F4-478B-9A84-E5E11D19F6D9}" srcId="{B33F0227-4069-43AE-89E5-21C5E9CE53EF}" destId="{BCB00146-15EA-4502-B121-C0AC5C88B1C6}" srcOrd="0" destOrd="0" parTransId="{80084FB0-BB93-4FFE-97D0-4DBE338BF085}" sibTransId="{CFBB67D3-5BBB-4EA4-98A6-E5159CCD0ABD}"/>
    <dgm:cxn modelId="{D0C58F9C-050B-44F8-91DF-331629D0B688}" type="presOf" srcId="{16BD0E0C-ADA1-4445-8BF0-C698A4E279F4}" destId="{9E68C8B4-653B-41CD-8867-6D4B76C4AEDF}" srcOrd="0" destOrd="0" presId="urn:microsoft.com/office/officeart/2005/8/layout/list1"/>
    <dgm:cxn modelId="{0FA2408E-85DB-4147-A313-7AF2407AD1EE}" srcId="{AC11E5B2-9D1B-4CEA-8787-93B3A572CA17}" destId="{8976246F-F3B0-4AAE-882F-B4D107DF824D}" srcOrd="0" destOrd="0" parTransId="{20F06422-DAA4-4C9E-9A54-0DAEEAF672E2}" sibTransId="{D5412429-D550-4DEB-96FC-FF697C57CA8C}"/>
    <dgm:cxn modelId="{37F01197-59ED-4A8A-B3F2-FEBC3F037596}" type="presOf" srcId="{BCB00146-15EA-4502-B121-C0AC5C88B1C6}" destId="{9A67E940-DC68-49E9-9F76-2A257833123E}" srcOrd="0" destOrd="0" presId="urn:microsoft.com/office/officeart/2005/8/layout/list1"/>
    <dgm:cxn modelId="{283EAD42-E329-4157-BFD4-544C7997B7D5}" type="presOf" srcId="{AC11E5B2-9D1B-4CEA-8787-93B3A572CA17}" destId="{DE9E6EEB-4AF0-4DB7-80FB-A591A75D03FF}" srcOrd="0" destOrd="0" presId="urn:microsoft.com/office/officeart/2005/8/layout/list1"/>
    <dgm:cxn modelId="{BF68926B-CB59-4E5F-A11C-ACF8B6E9A481}" srcId="{BCB00146-15EA-4502-B121-C0AC5C88B1C6}" destId="{16BD0E0C-ADA1-4445-8BF0-C698A4E279F4}" srcOrd="0" destOrd="0" parTransId="{E81FB411-CB02-4D66-AF65-72BB48472C42}" sibTransId="{1BE449CE-6CD4-4BF1-A7B5-D03C698AF724}"/>
    <dgm:cxn modelId="{0EA3BD04-0A2F-456C-8CC9-1740A9D970AC}" srcId="{B33F0227-4069-43AE-89E5-21C5E9CE53EF}" destId="{AC11E5B2-9D1B-4CEA-8787-93B3A572CA17}" srcOrd="1" destOrd="0" parTransId="{B5409B3A-D305-4BD1-975D-860E4B9A6ED7}" sibTransId="{0357C9B5-C55F-4CE0-953F-9BC5E9F6A3C3}"/>
    <dgm:cxn modelId="{1331C227-8400-4B41-BC6F-4D455A87C049}" type="presOf" srcId="{BCB00146-15EA-4502-B121-C0AC5C88B1C6}" destId="{A6EDCFBE-EC3C-4383-9D19-EDF7E94187B5}" srcOrd="1" destOrd="0" presId="urn:microsoft.com/office/officeart/2005/8/layout/list1"/>
    <dgm:cxn modelId="{E5155D53-565F-4D02-8DE7-B86A3251EAD9}" type="presOf" srcId="{AC11E5B2-9D1B-4CEA-8787-93B3A572CA17}" destId="{FCD44274-ECF4-45BF-990A-74DB8DFD38D5}" srcOrd="1" destOrd="0" presId="urn:microsoft.com/office/officeart/2005/8/layout/list1"/>
    <dgm:cxn modelId="{1572E572-5F0B-454A-B4FB-26D816E83FAF}" type="presParOf" srcId="{2661486B-247C-4E1A-8F02-C344A09BFA1B}" destId="{38BAB1D6-9210-41D9-AB04-72A22BE50FE1}" srcOrd="0" destOrd="0" presId="urn:microsoft.com/office/officeart/2005/8/layout/list1"/>
    <dgm:cxn modelId="{DC89C815-1ACC-47CE-8716-AEDEA51613A6}" type="presParOf" srcId="{38BAB1D6-9210-41D9-AB04-72A22BE50FE1}" destId="{9A67E940-DC68-49E9-9F76-2A257833123E}" srcOrd="0" destOrd="0" presId="urn:microsoft.com/office/officeart/2005/8/layout/list1"/>
    <dgm:cxn modelId="{B56F397F-2A9B-42DB-BDF1-FA4975968DDC}" type="presParOf" srcId="{38BAB1D6-9210-41D9-AB04-72A22BE50FE1}" destId="{A6EDCFBE-EC3C-4383-9D19-EDF7E94187B5}" srcOrd="1" destOrd="0" presId="urn:microsoft.com/office/officeart/2005/8/layout/list1"/>
    <dgm:cxn modelId="{EA777068-346A-41EF-959A-4114E570B157}" type="presParOf" srcId="{2661486B-247C-4E1A-8F02-C344A09BFA1B}" destId="{B5923B0E-96F0-466B-A2DE-E64160E8D0EC}" srcOrd="1" destOrd="0" presId="urn:microsoft.com/office/officeart/2005/8/layout/list1"/>
    <dgm:cxn modelId="{98D11F82-8661-4455-B4FA-9D4789CCF5EE}" type="presParOf" srcId="{2661486B-247C-4E1A-8F02-C344A09BFA1B}" destId="{9E68C8B4-653B-41CD-8867-6D4B76C4AEDF}" srcOrd="2" destOrd="0" presId="urn:microsoft.com/office/officeart/2005/8/layout/list1"/>
    <dgm:cxn modelId="{293DC462-0726-4BBC-90D7-17D0C209AB92}" type="presParOf" srcId="{2661486B-247C-4E1A-8F02-C344A09BFA1B}" destId="{5091387F-5935-4B64-9AC7-9049D59AB1B4}" srcOrd="3" destOrd="0" presId="urn:microsoft.com/office/officeart/2005/8/layout/list1"/>
    <dgm:cxn modelId="{76C05B19-643F-4464-9DD9-62BB3EBEA47E}" type="presParOf" srcId="{2661486B-247C-4E1A-8F02-C344A09BFA1B}" destId="{26D7D6FE-38A6-4A0A-A2AE-05D6E860276D}" srcOrd="4" destOrd="0" presId="urn:microsoft.com/office/officeart/2005/8/layout/list1"/>
    <dgm:cxn modelId="{822E8AE3-63D7-44A5-AE9A-E8343045D834}" type="presParOf" srcId="{26D7D6FE-38A6-4A0A-A2AE-05D6E860276D}" destId="{DE9E6EEB-4AF0-4DB7-80FB-A591A75D03FF}" srcOrd="0" destOrd="0" presId="urn:microsoft.com/office/officeart/2005/8/layout/list1"/>
    <dgm:cxn modelId="{9C86263D-77C8-4A1C-95B0-E3384E7D96BA}" type="presParOf" srcId="{26D7D6FE-38A6-4A0A-A2AE-05D6E860276D}" destId="{FCD44274-ECF4-45BF-990A-74DB8DFD38D5}" srcOrd="1" destOrd="0" presId="urn:microsoft.com/office/officeart/2005/8/layout/list1"/>
    <dgm:cxn modelId="{CA577180-E623-47DB-B496-B1BE1BFEA51E}" type="presParOf" srcId="{2661486B-247C-4E1A-8F02-C344A09BFA1B}" destId="{A63C9A7B-375C-4323-8A88-3A712AA71CB3}" srcOrd="5" destOrd="0" presId="urn:microsoft.com/office/officeart/2005/8/layout/list1"/>
    <dgm:cxn modelId="{08949B99-B268-4533-A818-BA6A81A636CF}" type="presParOf" srcId="{2661486B-247C-4E1A-8F02-C344A09BFA1B}" destId="{F191104C-2BDE-4FBA-96AE-E978FA566A32}"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3F0227-4069-43AE-89E5-21C5E9CE53E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l-PL"/>
        </a:p>
      </dgm:t>
    </dgm:pt>
    <dgm:pt modelId="{BCB00146-15EA-4502-B121-C0AC5C88B1C6}">
      <dgm:prSet phldrT="[Tekst]" custT="1"/>
      <dgm:spPr>
        <a:solidFill>
          <a:schemeClr val="tx2">
            <a:lumMod val="50000"/>
          </a:schemeClr>
        </a:solidFill>
      </dgm:spPr>
      <dgm:t>
        <a:bodyPr/>
        <a:lstStyle/>
        <a:p>
          <a:r>
            <a:rPr lang="pl-PL" sz="3200" b="1" dirty="0" smtClean="0"/>
            <a:t>Definicja kryterium </a:t>
          </a:r>
          <a:endParaRPr lang="pl-PL" sz="3200" dirty="0"/>
        </a:p>
      </dgm:t>
    </dgm:pt>
    <dgm:pt modelId="{80084FB0-BB93-4FFE-97D0-4DBE338BF085}" type="parTrans" cxnId="{33785A55-D2F4-478B-9A84-E5E11D19F6D9}">
      <dgm:prSet/>
      <dgm:spPr/>
      <dgm:t>
        <a:bodyPr/>
        <a:lstStyle/>
        <a:p>
          <a:endParaRPr lang="pl-PL"/>
        </a:p>
      </dgm:t>
    </dgm:pt>
    <dgm:pt modelId="{CFBB67D3-5BBB-4EA4-98A6-E5159CCD0ABD}" type="sibTrans" cxnId="{33785A55-D2F4-478B-9A84-E5E11D19F6D9}">
      <dgm:prSet/>
      <dgm:spPr/>
      <dgm:t>
        <a:bodyPr/>
        <a:lstStyle/>
        <a:p>
          <a:endParaRPr lang="pl-PL"/>
        </a:p>
      </dgm:t>
    </dgm:pt>
    <dgm:pt modelId="{16BD0E0C-ADA1-4445-8BF0-C698A4E279F4}">
      <dgm:prSet phldrT="[Tekst]"/>
      <dgm:spPr/>
      <dgm:t>
        <a:bodyPr/>
        <a:lstStyle/>
        <a:p>
          <a:r>
            <a:rPr lang="pl-PL" dirty="0" smtClean="0"/>
            <a:t>Weryfikowany będzie faktyczny wpływ przedsięwzięcia na minimalizację negatywnych zjawisk  opisanych w  Strategii ZIT AJ oraz faktyczny wpływ projektu na realizację zamierzeń strategicznych ZIT AJ. Sprawdzana  będzie zbieżność zapisów dokumentacji aplikacyjnej z zapisami Strategii ZIT AJ. Ocena w tym aspekcie będzie opisowa i będzie zawierała szczegółowe  uzasadnienie dla przyznanej liczby punktów.</a:t>
          </a:r>
          <a:endParaRPr lang="pl-PL" dirty="0"/>
        </a:p>
      </dgm:t>
    </dgm:pt>
    <dgm:pt modelId="{E81FB411-CB02-4D66-AF65-72BB48472C42}" type="parTrans" cxnId="{BF68926B-CB59-4E5F-A11C-ACF8B6E9A481}">
      <dgm:prSet/>
      <dgm:spPr/>
      <dgm:t>
        <a:bodyPr/>
        <a:lstStyle/>
        <a:p>
          <a:endParaRPr lang="pl-PL"/>
        </a:p>
      </dgm:t>
    </dgm:pt>
    <dgm:pt modelId="{1BE449CE-6CD4-4BF1-A7B5-D03C698AF724}" type="sibTrans" cxnId="{BF68926B-CB59-4E5F-A11C-ACF8B6E9A481}">
      <dgm:prSet/>
      <dgm:spPr/>
      <dgm:t>
        <a:bodyPr/>
        <a:lstStyle/>
        <a:p>
          <a:endParaRPr lang="pl-PL"/>
        </a:p>
      </dgm:t>
    </dgm:pt>
    <dgm:pt modelId="{AC11E5B2-9D1B-4CEA-8787-93B3A572CA17}">
      <dgm:prSet phldrT="[Tekst]" custT="1"/>
      <dgm:spPr>
        <a:solidFill>
          <a:schemeClr val="tx2">
            <a:lumMod val="50000"/>
          </a:schemeClr>
        </a:solidFill>
      </dgm:spPr>
      <dgm:t>
        <a:bodyPr/>
        <a:lstStyle/>
        <a:p>
          <a:r>
            <a:rPr lang="pl-PL" sz="2400" b="1" dirty="0" smtClean="0"/>
            <a:t>Opis znaczenia kryterium </a:t>
          </a:r>
          <a:endParaRPr lang="pl-PL" sz="2400" dirty="0"/>
        </a:p>
      </dgm:t>
    </dgm:pt>
    <dgm:pt modelId="{B5409B3A-D305-4BD1-975D-860E4B9A6ED7}" type="parTrans" cxnId="{0EA3BD04-0A2F-456C-8CC9-1740A9D970AC}">
      <dgm:prSet/>
      <dgm:spPr/>
      <dgm:t>
        <a:bodyPr/>
        <a:lstStyle/>
        <a:p>
          <a:endParaRPr lang="pl-PL"/>
        </a:p>
      </dgm:t>
    </dgm:pt>
    <dgm:pt modelId="{0357C9B5-C55F-4CE0-953F-9BC5E9F6A3C3}" type="sibTrans" cxnId="{0EA3BD04-0A2F-456C-8CC9-1740A9D970AC}">
      <dgm:prSet/>
      <dgm:spPr/>
      <dgm:t>
        <a:bodyPr/>
        <a:lstStyle/>
        <a:p>
          <a:endParaRPr lang="pl-PL"/>
        </a:p>
      </dgm:t>
    </dgm:pt>
    <dgm:pt modelId="{8976246F-F3B0-4AAE-882F-B4D107DF824D}">
      <dgm:prSet phldrT="[Tekst]"/>
      <dgm:spPr/>
      <dgm:t>
        <a:bodyPr/>
        <a:lstStyle/>
        <a:p>
          <a:r>
            <a:rPr lang="pl-PL" dirty="0" smtClean="0"/>
            <a:t>Kryterium punktowe</a:t>
          </a:r>
          <a:endParaRPr lang="pl-PL" dirty="0"/>
        </a:p>
      </dgm:t>
    </dgm:pt>
    <dgm:pt modelId="{20F06422-DAA4-4C9E-9A54-0DAEEAF672E2}" type="parTrans" cxnId="{0FA2408E-85DB-4147-A313-7AF2407AD1EE}">
      <dgm:prSet/>
      <dgm:spPr/>
      <dgm:t>
        <a:bodyPr/>
        <a:lstStyle/>
        <a:p>
          <a:endParaRPr lang="pl-PL"/>
        </a:p>
      </dgm:t>
    </dgm:pt>
    <dgm:pt modelId="{D5412429-D550-4DEB-96FC-FF697C57CA8C}" type="sibTrans" cxnId="{0FA2408E-85DB-4147-A313-7AF2407AD1EE}">
      <dgm:prSet/>
      <dgm:spPr/>
      <dgm:t>
        <a:bodyPr/>
        <a:lstStyle/>
        <a:p>
          <a:endParaRPr lang="pl-PL"/>
        </a:p>
      </dgm:t>
    </dgm:pt>
    <dgm:pt modelId="{152F61CE-44C8-4404-AB38-EF183EE6435F}">
      <dgm:prSet/>
      <dgm:spPr/>
      <dgm:t>
        <a:bodyPr/>
        <a:lstStyle/>
        <a:p>
          <a:r>
            <a:rPr lang="pl-PL" dirty="0" smtClean="0"/>
            <a:t>skala punktowa od 0 do </a:t>
          </a:r>
          <a:r>
            <a:rPr lang="pl-PL" b="1" dirty="0" smtClean="0">
              <a:solidFill>
                <a:srgbClr val="FF0000"/>
              </a:solidFill>
            </a:rPr>
            <a:t>21</a:t>
          </a:r>
          <a:endParaRPr lang="pl-PL" b="1" dirty="0">
            <a:solidFill>
              <a:srgbClr val="FF0000"/>
            </a:solidFill>
          </a:endParaRPr>
        </a:p>
      </dgm:t>
    </dgm:pt>
    <dgm:pt modelId="{CEFD83A3-C56B-47CD-A80F-89485F453E65}" type="parTrans" cxnId="{CE62EE62-F08E-49E0-A601-12BD047E751B}">
      <dgm:prSet/>
      <dgm:spPr/>
      <dgm:t>
        <a:bodyPr/>
        <a:lstStyle/>
        <a:p>
          <a:endParaRPr lang="pl-PL"/>
        </a:p>
      </dgm:t>
    </dgm:pt>
    <dgm:pt modelId="{C6330451-EE47-4BE8-8D51-874B8C443241}" type="sibTrans" cxnId="{CE62EE62-F08E-49E0-A601-12BD047E751B}">
      <dgm:prSet/>
      <dgm:spPr/>
      <dgm:t>
        <a:bodyPr/>
        <a:lstStyle/>
        <a:p>
          <a:endParaRPr lang="pl-PL"/>
        </a:p>
      </dgm:t>
    </dgm:pt>
    <dgm:pt modelId="{FCF2AA7A-E994-4B0A-B144-15616110309B}">
      <dgm:prSet/>
      <dgm:spPr/>
      <dgm:t>
        <a:bodyPr/>
        <a:lstStyle/>
        <a:p>
          <a:endParaRPr lang="pl-PL" dirty="0"/>
        </a:p>
      </dgm:t>
    </dgm:pt>
    <dgm:pt modelId="{5C4DECE3-DE11-4E81-9F37-070C4EB30A02}" type="parTrans" cxnId="{7FB71F18-D401-4A75-9494-26E20350F74F}">
      <dgm:prSet/>
      <dgm:spPr/>
      <dgm:t>
        <a:bodyPr/>
        <a:lstStyle/>
        <a:p>
          <a:endParaRPr lang="pl-PL"/>
        </a:p>
      </dgm:t>
    </dgm:pt>
    <dgm:pt modelId="{B40AFA4D-61C5-4636-81CC-51F700901334}" type="sibTrans" cxnId="{7FB71F18-D401-4A75-9494-26E20350F74F}">
      <dgm:prSet/>
      <dgm:spPr/>
      <dgm:t>
        <a:bodyPr/>
        <a:lstStyle/>
        <a:p>
          <a:endParaRPr lang="pl-PL"/>
        </a:p>
      </dgm:t>
    </dgm:pt>
    <dgm:pt modelId="{2661486B-247C-4E1A-8F02-C344A09BFA1B}" type="pres">
      <dgm:prSet presAssocID="{B33F0227-4069-43AE-89E5-21C5E9CE53EF}" presName="linear" presStyleCnt="0">
        <dgm:presLayoutVars>
          <dgm:dir/>
          <dgm:animLvl val="lvl"/>
          <dgm:resizeHandles val="exact"/>
        </dgm:presLayoutVars>
      </dgm:prSet>
      <dgm:spPr/>
      <dgm:t>
        <a:bodyPr/>
        <a:lstStyle/>
        <a:p>
          <a:endParaRPr lang="pl-PL"/>
        </a:p>
      </dgm:t>
    </dgm:pt>
    <dgm:pt modelId="{38BAB1D6-9210-41D9-AB04-72A22BE50FE1}" type="pres">
      <dgm:prSet presAssocID="{BCB00146-15EA-4502-B121-C0AC5C88B1C6}" presName="parentLin" presStyleCnt="0"/>
      <dgm:spPr/>
      <dgm:t>
        <a:bodyPr/>
        <a:lstStyle/>
        <a:p>
          <a:endParaRPr lang="pl-PL"/>
        </a:p>
      </dgm:t>
    </dgm:pt>
    <dgm:pt modelId="{9A67E940-DC68-49E9-9F76-2A257833123E}" type="pres">
      <dgm:prSet presAssocID="{BCB00146-15EA-4502-B121-C0AC5C88B1C6}" presName="parentLeftMargin" presStyleLbl="node1" presStyleIdx="0" presStyleCnt="2"/>
      <dgm:spPr/>
      <dgm:t>
        <a:bodyPr/>
        <a:lstStyle/>
        <a:p>
          <a:endParaRPr lang="pl-PL"/>
        </a:p>
      </dgm:t>
    </dgm:pt>
    <dgm:pt modelId="{A6EDCFBE-EC3C-4383-9D19-EDF7E94187B5}" type="pres">
      <dgm:prSet presAssocID="{BCB00146-15EA-4502-B121-C0AC5C88B1C6}" presName="parentText" presStyleLbl="node1" presStyleIdx="0" presStyleCnt="2" custScaleY="141010">
        <dgm:presLayoutVars>
          <dgm:chMax val="0"/>
          <dgm:bulletEnabled val="1"/>
        </dgm:presLayoutVars>
      </dgm:prSet>
      <dgm:spPr/>
      <dgm:t>
        <a:bodyPr/>
        <a:lstStyle/>
        <a:p>
          <a:endParaRPr lang="pl-PL"/>
        </a:p>
      </dgm:t>
    </dgm:pt>
    <dgm:pt modelId="{B5923B0E-96F0-466B-A2DE-E64160E8D0EC}" type="pres">
      <dgm:prSet presAssocID="{BCB00146-15EA-4502-B121-C0AC5C88B1C6}" presName="negativeSpace" presStyleCnt="0"/>
      <dgm:spPr/>
      <dgm:t>
        <a:bodyPr/>
        <a:lstStyle/>
        <a:p>
          <a:endParaRPr lang="pl-PL"/>
        </a:p>
      </dgm:t>
    </dgm:pt>
    <dgm:pt modelId="{9E68C8B4-653B-41CD-8867-6D4B76C4AEDF}" type="pres">
      <dgm:prSet presAssocID="{BCB00146-15EA-4502-B121-C0AC5C88B1C6}" presName="childText" presStyleLbl="conFgAcc1" presStyleIdx="0" presStyleCnt="2">
        <dgm:presLayoutVars>
          <dgm:bulletEnabled val="1"/>
        </dgm:presLayoutVars>
      </dgm:prSet>
      <dgm:spPr/>
      <dgm:t>
        <a:bodyPr/>
        <a:lstStyle/>
        <a:p>
          <a:endParaRPr lang="pl-PL"/>
        </a:p>
      </dgm:t>
    </dgm:pt>
    <dgm:pt modelId="{5091387F-5935-4B64-9AC7-9049D59AB1B4}" type="pres">
      <dgm:prSet presAssocID="{CFBB67D3-5BBB-4EA4-98A6-E5159CCD0ABD}" presName="spaceBetweenRectangles" presStyleCnt="0"/>
      <dgm:spPr/>
      <dgm:t>
        <a:bodyPr/>
        <a:lstStyle/>
        <a:p>
          <a:endParaRPr lang="pl-PL"/>
        </a:p>
      </dgm:t>
    </dgm:pt>
    <dgm:pt modelId="{26D7D6FE-38A6-4A0A-A2AE-05D6E860276D}" type="pres">
      <dgm:prSet presAssocID="{AC11E5B2-9D1B-4CEA-8787-93B3A572CA17}" presName="parentLin" presStyleCnt="0"/>
      <dgm:spPr/>
      <dgm:t>
        <a:bodyPr/>
        <a:lstStyle/>
        <a:p>
          <a:endParaRPr lang="pl-PL"/>
        </a:p>
      </dgm:t>
    </dgm:pt>
    <dgm:pt modelId="{DE9E6EEB-4AF0-4DB7-80FB-A591A75D03FF}" type="pres">
      <dgm:prSet presAssocID="{AC11E5B2-9D1B-4CEA-8787-93B3A572CA17}" presName="parentLeftMargin" presStyleLbl="node1" presStyleIdx="0" presStyleCnt="2"/>
      <dgm:spPr/>
      <dgm:t>
        <a:bodyPr/>
        <a:lstStyle/>
        <a:p>
          <a:endParaRPr lang="pl-PL"/>
        </a:p>
      </dgm:t>
    </dgm:pt>
    <dgm:pt modelId="{FCD44274-ECF4-45BF-990A-74DB8DFD38D5}" type="pres">
      <dgm:prSet presAssocID="{AC11E5B2-9D1B-4CEA-8787-93B3A572CA17}" presName="parentText" presStyleLbl="node1" presStyleIdx="1" presStyleCnt="2" custScaleY="148085">
        <dgm:presLayoutVars>
          <dgm:chMax val="0"/>
          <dgm:bulletEnabled val="1"/>
        </dgm:presLayoutVars>
      </dgm:prSet>
      <dgm:spPr/>
      <dgm:t>
        <a:bodyPr/>
        <a:lstStyle/>
        <a:p>
          <a:endParaRPr lang="pl-PL"/>
        </a:p>
      </dgm:t>
    </dgm:pt>
    <dgm:pt modelId="{A63C9A7B-375C-4323-8A88-3A712AA71CB3}" type="pres">
      <dgm:prSet presAssocID="{AC11E5B2-9D1B-4CEA-8787-93B3A572CA17}" presName="negativeSpace" presStyleCnt="0"/>
      <dgm:spPr/>
      <dgm:t>
        <a:bodyPr/>
        <a:lstStyle/>
        <a:p>
          <a:endParaRPr lang="pl-PL"/>
        </a:p>
      </dgm:t>
    </dgm:pt>
    <dgm:pt modelId="{F191104C-2BDE-4FBA-96AE-E978FA566A32}" type="pres">
      <dgm:prSet presAssocID="{AC11E5B2-9D1B-4CEA-8787-93B3A572CA17}" presName="childText" presStyleLbl="conFgAcc1" presStyleIdx="1" presStyleCnt="2">
        <dgm:presLayoutVars>
          <dgm:bulletEnabled val="1"/>
        </dgm:presLayoutVars>
      </dgm:prSet>
      <dgm:spPr/>
      <dgm:t>
        <a:bodyPr/>
        <a:lstStyle/>
        <a:p>
          <a:endParaRPr lang="pl-PL"/>
        </a:p>
      </dgm:t>
    </dgm:pt>
  </dgm:ptLst>
  <dgm:cxnLst>
    <dgm:cxn modelId="{CE62EE62-F08E-49E0-A601-12BD047E751B}" srcId="{AC11E5B2-9D1B-4CEA-8787-93B3A572CA17}" destId="{152F61CE-44C8-4404-AB38-EF183EE6435F}" srcOrd="1" destOrd="0" parTransId="{CEFD83A3-C56B-47CD-A80F-89485F453E65}" sibTransId="{C6330451-EE47-4BE8-8D51-874B8C443241}"/>
    <dgm:cxn modelId="{14BE2A32-7BE9-4076-9C75-8AD7B16C450D}" type="presOf" srcId="{152F61CE-44C8-4404-AB38-EF183EE6435F}" destId="{F191104C-2BDE-4FBA-96AE-E978FA566A32}" srcOrd="0" destOrd="1" presId="urn:microsoft.com/office/officeart/2005/8/layout/list1"/>
    <dgm:cxn modelId="{E76532B2-F55D-4736-B5D1-420D633FA1AC}" type="presOf" srcId="{BCB00146-15EA-4502-B121-C0AC5C88B1C6}" destId="{A6EDCFBE-EC3C-4383-9D19-EDF7E94187B5}" srcOrd="1" destOrd="0" presId="urn:microsoft.com/office/officeart/2005/8/layout/list1"/>
    <dgm:cxn modelId="{358E2D05-5EF1-43B4-8182-4646E50322E2}" type="presOf" srcId="{BCB00146-15EA-4502-B121-C0AC5C88B1C6}" destId="{9A67E940-DC68-49E9-9F76-2A257833123E}" srcOrd="0" destOrd="0" presId="urn:microsoft.com/office/officeart/2005/8/layout/list1"/>
    <dgm:cxn modelId="{16FC893D-D314-4536-91D5-E2026A558A52}" type="presOf" srcId="{AC11E5B2-9D1B-4CEA-8787-93B3A572CA17}" destId="{FCD44274-ECF4-45BF-990A-74DB8DFD38D5}" srcOrd="1" destOrd="0" presId="urn:microsoft.com/office/officeart/2005/8/layout/list1"/>
    <dgm:cxn modelId="{33785A55-D2F4-478B-9A84-E5E11D19F6D9}" srcId="{B33F0227-4069-43AE-89E5-21C5E9CE53EF}" destId="{BCB00146-15EA-4502-B121-C0AC5C88B1C6}" srcOrd="0" destOrd="0" parTransId="{80084FB0-BB93-4FFE-97D0-4DBE338BF085}" sibTransId="{CFBB67D3-5BBB-4EA4-98A6-E5159CCD0ABD}"/>
    <dgm:cxn modelId="{0C631494-0536-41A8-A71D-FFE5059CC5AE}" type="presOf" srcId="{16BD0E0C-ADA1-4445-8BF0-C698A4E279F4}" destId="{9E68C8B4-653B-41CD-8867-6D4B76C4AEDF}" srcOrd="0" destOrd="0" presId="urn:microsoft.com/office/officeart/2005/8/layout/list1"/>
    <dgm:cxn modelId="{AF842F80-97C3-4663-8A82-DF0617AC0810}" type="presOf" srcId="{B33F0227-4069-43AE-89E5-21C5E9CE53EF}" destId="{2661486B-247C-4E1A-8F02-C344A09BFA1B}" srcOrd="0" destOrd="0" presId="urn:microsoft.com/office/officeart/2005/8/layout/list1"/>
    <dgm:cxn modelId="{7FB71F18-D401-4A75-9494-26E20350F74F}" srcId="{AC11E5B2-9D1B-4CEA-8787-93B3A572CA17}" destId="{FCF2AA7A-E994-4B0A-B144-15616110309B}" srcOrd="2" destOrd="0" parTransId="{5C4DECE3-DE11-4E81-9F37-070C4EB30A02}" sibTransId="{B40AFA4D-61C5-4636-81CC-51F700901334}"/>
    <dgm:cxn modelId="{F3956192-F9AC-4C1E-B7C3-523838FECA90}" type="presOf" srcId="{FCF2AA7A-E994-4B0A-B144-15616110309B}" destId="{F191104C-2BDE-4FBA-96AE-E978FA566A32}" srcOrd="0" destOrd="2" presId="urn:microsoft.com/office/officeart/2005/8/layout/list1"/>
    <dgm:cxn modelId="{0FA2408E-85DB-4147-A313-7AF2407AD1EE}" srcId="{AC11E5B2-9D1B-4CEA-8787-93B3A572CA17}" destId="{8976246F-F3B0-4AAE-882F-B4D107DF824D}" srcOrd="0" destOrd="0" parTransId="{20F06422-DAA4-4C9E-9A54-0DAEEAF672E2}" sibTransId="{D5412429-D550-4DEB-96FC-FF697C57CA8C}"/>
    <dgm:cxn modelId="{3F9C4A37-4B66-43D6-B1B6-0219E54D1384}" type="presOf" srcId="{8976246F-F3B0-4AAE-882F-B4D107DF824D}" destId="{F191104C-2BDE-4FBA-96AE-E978FA566A32}" srcOrd="0" destOrd="0" presId="urn:microsoft.com/office/officeart/2005/8/layout/list1"/>
    <dgm:cxn modelId="{935CDFA8-9E7C-4AB2-A944-4BA2E94354F9}" type="presOf" srcId="{AC11E5B2-9D1B-4CEA-8787-93B3A572CA17}" destId="{DE9E6EEB-4AF0-4DB7-80FB-A591A75D03FF}" srcOrd="0" destOrd="0" presId="urn:microsoft.com/office/officeart/2005/8/layout/list1"/>
    <dgm:cxn modelId="{BF68926B-CB59-4E5F-A11C-ACF8B6E9A481}" srcId="{BCB00146-15EA-4502-B121-C0AC5C88B1C6}" destId="{16BD0E0C-ADA1-4445-8BF0-C698A4E279F4}" srcOrd="0" destOrd="0" parTransId="{E81FB411-CB02-4D66-AF65-72BB48472C42}" sibTransId="{1BE449CE-6CD4-4BF1-A7B5-D03C698AF724}"/>
    <dgm:cxn modelId="{0EA3BD04-0A2F-456C-8CC9-1740A9D970AC}" srcId="{B33F0227-4069-43AE-89E5-21C5E9CE53EF}" destId="{AC11E5B2-9D1B-4CEA-8787-93B3A572CA17}" srcOrd="1" destOrd="0" parTransId="{B5409B3A-D305-4BD1-975D-860E4B9A6ED7}" sibTransId="{0357C9B5-C55F-4CE0-953F-9BC5E9F6A3C3}"/>
    <dgm:cxn modelId="{8CC1070C-8342-4CB8-B9EC-4B8036CCB641}" type="presParOf" srcId="{2661486B-247C-4E1A-8F02-C344A09BFA1B}" destId="{38BAB1D6-9210-41D9-AB04-72A22BE50FE1}" srcOrd="0" destOrd="0" presId="urn:microsoft.com/office/officeart/2005/8/layout/list1"/>
    <dgm:cxn modelId="{92DE168D-6E31-43AB-8044-101AEDF85E70}" type="presParOf" srcId="{38BAB1D6-9210-41D9-AB04-72A22BE50FE1}" destId="{9A67E940-DC68-49E9-9F76-2A257833123E}" srcOrd="0" destOrd="0" presId="urn:microsoft.com/office/officeart/2005/8/layout/list1"/>
    <dgm:cxn modelId="{1876BD91-4903-48E7-B24F-941BF5918C74}" type="presParOf" srcId="{38BAB1D6-9210-41D9-AB04-72A22BE50FE1}" destId="{A6EDCFBE-EC3C-4383-9D19-EDF7E94187B5}" srcOrd="1" destOrd="0" presId="urn:microsoft.com/office/officeart/2005/8/layout/list1"/>
    <dgm:cxn modelId="{C7649AFD-311E-469E-9B4F-A4D39E119D66}" type="presParOf" srcId="{2661486B-247C-4E1A-8F02-C344A09BFA1B}" destId="{B5923B0E-96F0-466B-A2DE-E64160E8D0EC}" srcOrd="1" destOrd="0" presId="urn:microsoft.com/office/officeart/2005/8/layout/list1"/>
    <dgm:cxn modelId="{A1B4F94D-2AF3-42ED-BDCE-8120132EF122}" type="presParOf" srcId="{2661486B-247C-4E1A-8F02-C344A09BFA1B}" destId="{9E68C8B4-653B-41CD-8867-6D4B76C4AEDF}" srcOrd="2" destOrd="0" presId="urn:microsoft.com/office/officeart/2005/8/layout/list1"/>
    <dgm:cxn modelId="{819F92CF-5E48-43AD-AF19-EB4AAA36DA61}" type="presParOf" srcId="{2661486B-247C-4E1A-8F02-C344A09BFA1B}" destId="{5091387F-5935-4B64-9AC7-9049D59AB1B4}" srcOrd="3" destOrd="0" presId="urn:microsoft.com/office/officeart/2005/8/layout/list1"/>
    <dgm:cxn modelId="{526BF8B2-361E-49F3-ADBD-10DFE8DE37EE}" type="presParOf" srcId="{2661486B-247C-4E1A-8F02-C344A09BFA1B}" destId="{26D7D6FE-38A6-4A0A-A2AE-05D6E860276D}" srcOrd="4" destOrd="0" presId="urn:microsoft.com/office/officeart/2005/8/layout/list1"/>
    <dgm:cxn modelId="{BBC549AB-5A6A-4840-9D94-F116210606CD}" type="presParOf" srcId="{26D7D6FE-38A6-4A0A-A2AE-05D6E860276D}" destId="{DE9E6EEB-4AF0-4DB7-80FB-A591A75D03FF}" srcOrd="0" destOrd="0" presId="urn:microsoft.com/office/officeart/2005/8/layout/list1"/>
    <dgm:cxn modelId="{7EE23F68-74A5-479F-A574-7ABD3B1A6431}" type="presParOf" srcId="{26D7D6FE-38A6-4A0A-A2AE-05D6E860276D}" destId="{FCD44274-ECF4-45BF-990A-74DB8DFD38D5}" srcOrd="1" destOrd="0" presId="urn:microsoft.com/office/officeart/2005/8/layout/list1"/>
    <dgm:cxn modelId="{129C0B4A-23FE-4A73-8001-54C427C5CAC3}" type="presParOf" srcId="{2661486B-247C-4E1A-8F02-C344A09BFA1B}" destId="{A63C9A7B-375C-4323-8A88-3A712AA71CB3}" srcOrd="5" destOrd="0" presId="urn:microsoft.com/office/officeart/2005/8/layout/list1"/>
    <dgm:cxn modelId="{60428E14-3E42-4779-996E-9AD10230BF04}" type="presParOf" srcId="{2661486B-247C-4E1A-8F02-C344A09BFA1B}" destId="{F191104C-2BDE-4FBA-96AE-E978FA566A32}"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33F0227-4069-43AE-89E5-21C5E9CE53E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l-PL"/>
        </a:p>
      </dgm:t>
    </dgm:pt>
    <dgm:pt modelId="{BCB00146-15EA-4502-B121-C0AC5C88B1C6}">
      <dgm:prSet phldrT="[Tekst]" custT="1"/>
      <dgm:spPr>
        <a:solidFill>
          <a:schemeClr val="tx2">
            <a:lumMod val="50000"/>
          </a:schemeClr>
        </a:solidFill>
      </dgm:spPr>
      <dgm:t>
        <a:bodyPr/>
        <a:lstStyle/>
        <a:p>
          <a:r>
            <a:rPr lang="pl-PL" sz="3200" b="1" dirty="0" smtClean="0"/>
            <a:t>Definicja kryterium </a:t>
          </a:r>
          <a:endParaRPr lang="pl-PL" sz="3200" dirty="0"/>
        </a:p>
      </dgm:t>
    </dgm:pt>
    <dgm:pt modelId="{80084FB0-BB93-4FFE-97D0-4DBE338BF085}" type="parTrans" cxnId="{33785A55-D2F4-478B-9A84-E5E11D19F6D9}">
      <dgm:prSet/>
      <dgm:spPr/>
      <dgm:t>
        <a:bodyPr/>
        <a:lstStyle/>
        <a:p>
          <a:endParaRPr lang="pl-PL"/>
        </a:p>
      </dgm:t>
    </dgm:pt>
    <dgm:pt modelId="{CFBB67D3-5BBB-4EA4-98A6-E5159CCD0ABD}" type="sibTrans" cxnId="{33785A55-D2F4-478B-9A84-E5E11D19F6D9}">
      <dgm:prSet/>
      <dgm:spPr/>
      <dgm:t>
        <a:bodyPr/>
        <a:lstStyle/>
        <a:p>
          <a:endParaRPr lang="pl-PL"/>
        </a:p>
      </dgm:t>
    </dgm:pt>
    <dgm:pt modelId="{16BD0E0C-ADA1-4445-8BF0-C698A4E279F4}">
      <dgm:prSet phldrT="[Tekst]"/>
      <dgm:spPr/>
      <dgm:t>
        <a:bodyPr/>
        <a:lstStyle/>
        <a:p>
          <a:r>
            <a:rPr lang="pl-PL" dirty="0" smtClean="0"/>
            <a:t>Weryfikowany będzie poziom wpływu wskaźników zawartych w projekcie na realizację wartości docelowych wskaźników Strategii ZIT AJ wynikających z Porozumienia (wskaźników Ram Wykonania i pozostałych z RPO).  Regulamin konkursu określa, jakie wskaźniki będą brane pod uwagę przy tym kryterium, a także potwierdza wagę poszczególnych wskaźników oraz progi wartości wskaźnika niezbędne dla przyznania punktów. </a:t>
          </a:r>
          <a:endParaRPr lang="pl-PL" dirty="0"/>
        </a:p>
      </dgm:t>
    </dgm:pt>
    <dgm:pt modelId="{E81FB411-CB02-4D66-AF65-72BB48472C42}" type="parTrans" cxnId="{BF68926B-CB59-4E5F-A11C-ACF8B6E9A481}">
      <dgm:prSet/>
      <dgm:spPr/>
      <dgm:t>
        <a:bodyPr/>
        <a:lstStyle/>
        <a:p>
          <a:endParaRPr lang="pl-PL"/>
        </a:p>
      </dgm:t>
    </dgm:pt>
    <dgm:pt modelId="{1BE449CE-6CD4-4BF1-A7B5-D03C698AF724}" type="sibTrans" cxnId="{BF68926B-CB59-4E5F-A11C-ACF8B6E9A481}">
      <dgm:prSet/>
      <dgm:spPr/>
      <dgm:t>
        <a:bodyPr/>
        <a:lstStyle/>
        <a:p>
          <a:endParaRPr lang="pl-PL"/>
        </a:p>
      </dgm:t>
    </dgm:pt>
    <dgm:pt modelId="{AC11E5B2-9D1B-4CEA-8787-93B3A572CA17}">
      <dgm:prSet phldrT="[Tekst]" custT="1"/>
      <dgm:spPr>
        <a:solidFill>
          <a:schemeClr val="tx2">
            <a:lumMod val="50000"/>
          </a:schemeClr>
        </a:solidFill>
      </dgm:spPr>
      <dgm:t>
        <a:bodyPr/>
        <a:lstStyle/>
        <a:p>
          <a:r>
            <a:rPr lang="pl-PL" sz="2400" b="1" dirty="0" smtClean="0"/>
            <a:t>Opis znaczenia kryterium </a:t>
          </a:r>
          <a:endParaRPr lang="pl-PL" sz="2400" dirty="0"/>
        </a:p>
      </dgm:t>
    </dgm:pt>
    <dgm:pt modelId="{B5409B3A-D305-4BD1-975D-860E4B9A6ED7}" type="parTrans" cxnId="{0EA3BD04-0A2F-456C-8CC9-1740A9D970AC}">
      <dgm:prSet/>
      <dgm:spPr/>
      <dgm:t>
        <a:bodyPr/>
        <a:lstStyle/>
        <a:p>
          <a:endParaRPr lang="pl-PL"/>
        </a:p>
      </dgm:t>
    </dgm:pt>
    <dgm:pt modelId="{0357C9B5-C55F-4CE0-953F-9BC5E9F6A3C3}" type="sibTrans" cxnId="{0EA3BD04-0A2F-456C-8CC9-1740A9D970AC}">
      <dgm:prSet/>
      <dgm:spPr/>
      <dgm:t>
        <a:bodyPr/>
        <a:lstStyle/>
        <a:p>
          <a:endParaRPr lang="pl-PL"/>
        </a:p>
      </dgm:t>
    </dgm:pt>
    <dgm:pt modelId="{8976246F-F3B0-4AAE-882F-B4D107DF824D}">
      <dgm:prSet phldrT="[Tekst]"/>
      <dgm:spPr/>
      <dgm:t>
        <a:bodyPr/>
        <a:lstStyle/>
        <a:p>
          <a:r>
            <a:rPr lang="pl-PL" dirty="0" smtClean="0"/>
            <a:t>Kryterium punktowe</a:t>
          </a:r>
          <a:endParaRPr lang="pl-PL" dirty="0"/>
        </a:p>
      </dgm:t>
    </dgm:pt>
    <dgm:pt modelId="{20F06422-DAA4-4C9E-9A54-0DAEEAF672E2}" type="parTrans" cxnId="{0FA2408E-85DB-4147-A313-7AF2407AD1EE}">
      <dgm:prSet/>
      <dgm:spPr/>
      <dgm:t>
        <a:bodyPr/>
        <a:lstStyle/>
        <a:p>
          <a:endParaRPr lang="pl-PL"/>
        </a:p>
      </dgm:t>
    </dgm:pt>
    <dgm:pt modelId="{D5412429-D550-4DEB-96FC-FF697C57CA8C}" type="sibTrans" cxnId="{0FA2408E-85DB-4147-A313-7AF2407AD1EE}">
      <dgm:prSet/>
      <dgm:spPr/>
      <dgm:t>
        <a:bodyPr/>
        <a:lstStyle/>
        <a:p>
          <a:endParaRPr lang="pl-PL"/>
        </a:p>
      </dgm:t>
    </dgm:pt>
    <dgm:pt modelId="{152F61CE-44C8-4404-AB38-EF183EE6435F}">
      <dgm:prSet/>
      <dgm:spPr/>
      <dgm:t>
        <a:bodyPr/>
        <a:lstStyle/>
        <a:p>
          <a:r>
            <a:rPr lang="pl-PL" dirty="0" smtClean="0"/>
            <a:t>skala punktowa od 0 do </a:t>
          </a:r>
          <a:r>
            <a:rPr lang="pl-PL" b="1" dirty="0" smtClean="0">
              <a:solidFill>
                <a:srgbClr val="FF0000"/>
              </a:solidFill>
            </a:rPr>
            <a:t>16,8</a:t>
          </a:r>
          <a:endParaRPr lang="pl-PL" b="1" dirty="0">
            <a:solidFill>
              <a:srgbClr val="FF0000"/>
            </a:solidFill>
          </a:endParaRPr>
        </a:p>
      </dgm:t>
    </dgm:pt>
    <dgm:pt modelId="{CEFD83A3-C56B-47CD-A80F-89485F453E65}" type="parTrans" cxnId="{CE62EE62-F08E-49E0-A601-12BD047E751B}">
      <dgm:prSet/>
      <dgm:spPr/>
      <dgm:t>
        <a:bodyPr/>
        <a:lstStyle/>
        <a:p>
          <a:endParaRPr lang="pl-PL"/>
        </a:p>
      </dgm:t>
    </dgm:pt>
    <dgm:pt modelId="{C6330451-EE47-4BE8-8D51-874B8C443241}" type="sibTrans" cxnId="{CE62EE62-F08E-49E0-A601-12BD047E751B}">
      <dgm:prSet/>
      <dgm:spPr/>
      <dgm:t>
        <a:bodyPr/>
        <a:lstStyle/>
        <a:p>
          <a:endParaRPr lang="pl-PL"/>
        </a:p>
      </dgm:t>
    </dgm:pt>
    <dgm:pt modelId="{2661486B-247C-4E1A-8F02-C344A09BFA1B}" type="pres">
      <dgm:prSet presAssocID="{B33F0227-4069-43AE-89E5-21C5E9CE53EF}" presName="linear" presStyleCnt="0">
        <dgm:presLayoutVars>
          <dgm:dir/>
          <dgm:animLvl val="lvl"/>
          <dgm:resizeHandles val="exact"/>
        </dgm:presLayoutVars>
      </dgm:prSet>
      <dgm:spPr/>
      <dgm:t>
        <a:bodyPr/>
        <a:lstStyle/>
        <a:p>
          <a:endParaRPr lang="pl-PL"/>
        </a:p>
      </dgm:t>
    </dgm:pt>
    <dgm:pt modelId="{38BAB1D6-9210-41D9-AB04-72A22BE50FE1}" type="pres">
      <dgm:prSet presAssocID="{BCB00146-15EA-4502-B121-C0AC5C88B1C6}" presName="parentLin" presStyleCnt="0"/>
      <dgm:spPr/>
      <dgm:t>
        <a:bodyPr/>
        <a:lstStyle/>
        <a:p>
          <a:endParaRPr lang="pl-PL"/>
        </a:p>
      </dgm:t>
    </dgm:pt>
    <dgm:pt modelId="{9A67E940-DC68-49E9-9F76-2A257833123E}" type="pres">
      <dgm:prSet presAssocID="{BCB00146-15EA-4502-B121-C0AC5C88B1C6}" presName="parentLeftMargin" presStyleLbl="node1" presStyleIdx="0" presStyleCnt="2"/>
      <dgm:spPr/>
      <dgm:t>
        <a:bodyPr/>
        <a:lstStyle/>
        <a:p>
          <a:endParaRPr lang="pl-PL"/>
        </a:p>
      </dgm:t>
    </dgm:pt>
    <dgm:pt modelId="{A6EDCFBE-EC3C-4383-9D19-EDF7E94187B5}" type="pres">
      <dgm:prSet presAssocID="{BCB00146-15EA-4502-B121-C0AC5C88B1C6}" presName="parentText" presStyleLbl="node1" presStyleIdx="0" presStyleCnt="2">
        <dgm:presLayoutVars>
          <dgm:chMax val="0"/>
          <dgm:bulletEnabled val="1"/>
        </dgm:presLayoutVars>
      </dgm:prSet>
      <dgm:spPr/>
      <dgm:t>
        <a:bodyPr/>
        <a:lstStyle/>
        <a:p>
          <a:endParaRPr lang="pl-PL"/>
        </a:p>
      </dgm:t>
    </dgm:pt>
    <dgm:pt modelId="{B5923B0E-96F0-466B-A2DE-E64160E8D0EC}" type="pres">
      <dgm:prSet presAssocID="{BCB00146-15EA-4502-B121-C0AC5C88B1C6}" presName="negativeSpace" presStyleCnt="0"/>
      <dgm:spPr/>
      <dgm:t>
        <a:bodyPr/>
        <a:lstStyle/>
        <a:p>
          <a:endParaRPr lang="pl-PL"/>
        </a:p>
      </dgm:t>
    </dgm:pt>
    <dgm:pt modelId="{9E68C8B4-653B-41CD-8867-6D4B76C4AEDF}" type="pres">
      <dgm:prSet presAssocID="{BCB00146-15EA-4502-B121-C0AC5C88B1C6}" presName="childText" presStyleLbl="conFgAcc1" presStyleIdx="0" presStyleCnt="2">
        <dgm:presLayoutVars>
          <dgm:bulletEnabled val="1"/>
        </dgm:presLayoutVars>
      </dgm:prSet>
      <dgm:spPr/>
      <dgm:t>
        <a:bodyPr/>
        <a:lstStyle/>
        <a:p>
          <a:endParaRPr lang="pl-PL"/>
        </a:p>
      </dgm:t>
    </dgm:pt>
    <dgm:pt modelId="{5091387F-5935-4B64-9AC7-9049D59AB1B4}" type="pres">
      <dgm:prSet presAssocID="{CFBB67D3-5BBB-4EA4-98A6-E5159CCD0ABD}" presName="spaceBetweenRectangles" presStyleCnt="0"/>
      <dgm:spPr/>
      <dgm:t>
        <a:bodyPr/>
        <a:lstStyle/>
        <a:p>
          <a:endParaRPr lang="pl-PL"/>
        </a:p>
      </dgm:t>
    </dgm:pt>
    <dgm:pt modelId="{26D7D6FE-38A6-4A0A-A2AE-05D6E860276D}" type="pres">
      <dgm:prSet presAssocID="{AC11E5B2-9D1B-4CEA-8787-93B3A572CA17}" presName="parentLin" presStyleCnt="0"/>
      <dgm:spPr/>
      <dgm:t>
        <a:bodyPr/>
        <a:lstStyle/>
        <a:p>
          <a:endParaRPr lang="pl-PL"/>
        </a:p>
      </dgm:t>
    </dgm:pt>
    <dgm:pt modelId="{DE9E6EEB-4AF0-4DB7-80FB-A591A75D03FF}" type="pres">
      <dgm:prSet presAssocID="{AC11E5B2-9D1B-4CEA-8787-93B3A572CA17}" presName="parentLeftMargin" presStyleLbl="node1" presStyleIdx="0" presStyleCnt="2"/>
      <dgm:spPr/>
      <dgm:t>
        <a:bodyPr/>
        <a:lstStyle/>
        <a:p>
          <a:endParaRPr lang="pl-PL"/>
        </a:p>
      </dgm:t>
    </dgm:pt>
    <dgm:pt modelId="{FCD44274-ECF4-45BF-990A-74DB8DFD38D5}" type="pres">
      <dgm:prSet presAssocID="{AC11E5B2-9D1B-4CEA-8787-93B3A572CA17}" presName="parentText" presStyleLbl="node1" presStyleIdx="1" presStyleCnt="2">
        <dgm:presLayoutVars>
          <dgm:chMax val="0"/>
          <dgm:bulletEnabled val="1"/>
        </dgm:presLayoutVars>
      </dgm:prSet>
      <dgm:spPr/>
      <dgm:t>
        <a:bodyPr/>
        <a:lstStyle/>
        <a:p>
          <a:endParaRPr lang="pl-PL"/>
        </a:p>
      </dgm:t>
    </dgm:pt>
    <dgm:pt modelId="{A63C9A7B-375C-4323-8A88-3A712AA71CB3}" type="pres">
      <dgm:prSet presAssocID="{AC11E5B2-9D1B-4CEA-8787-93B3A572CA17}" presName="negativeSpace" presStyleCnt="0"/>
      <dgm:spPr/>
      <dgm:t>
        <a:bodyPr/>
        <a:lstStyle/>
        <a:p>
          <a:endParaRPr lang="pl-PL"/>
        </a:p>
      </dgm:t>
    </dgm:pt>
    <dgm:pt modelId="{F191104C-2BDE-4FBA-96AE-E978FA566A32}" type="pres">
      <dgm:prSet presAssocID="{AC11E5B2-9D1B-4CEA-8787-93B3A572CA17}" presName="childText" presStyleLbl="conFgAcc1" presStyleIdx="1" presStyleCnt="2">
        <dgm:presLayoutVars>
          <dgm:bulletEnabled val="1"/>
        </dgm:presLayoutVars>
      </dgm:prSet>
      <dgm:spPr/>
      <dgm:t>
        <a:bodyPr/>
        <a:lstStyle/>
        <a:p>
          <a:endParaRPr lang="pl-PL"/>
        </a:p>
      </dgm:t>
    </dgm:pt>
  </dgm:ptLst>
  <dgm:cxnLst>
    <dgm:cxn modelId="{CE62EE62-F08E-49E0-A601-12BD047E751B}" srcId="{AC11E5B2-9D1B-4CEA-8787-93B3A572CA17}" destId="{152F61CE-44C8-4404-AB38-EF183EE6435F}" srcOrd="1" destOrd="0" parTransId="{CEFD83A3-C56B-47CD-A80F-89485F453E65}" sibTransId="{C6330451-EE47-4BE8-8D51-874B8C443241}"/>
    <dgm:cxn modelId="{7A1DDAE3-25EC-48C3-8EF6-821F3A7E782C}" type="presOf" srcId="{B33F0227-4069-43AE-89E5-21C5E9CE53EF}" destId="{2661486B-247C-4E1A-8F02-C344A09BFA1B}" srcOrd="0" destOrd="0" presId="urn:microsoft.com/office/officeart/2005/8/layout/list1"/>
    <dgm:cxn modelId="{9999C2C7-52C9-49BA-9795-298499E2ED32}" type="presOf" srcId="{BCB00146-15EA-4502-B121-C0AC5C88B1C6}" destId="{A6EDCFBE-EC3C-4383-9D19-EDF7E94187B5}" srcOrd="1" destOrd="0" presId="urn:microsoft.com/office/officeart/2005/8/layout/list1"/>
    <dgm:cxn modelId="{33785A55-D2F4-478B-9A84-E5E11D19F6D9}" srcId="{B33F0227-4069-43AE-89E5-21C5E9CE53EF}" destId="{BCB00146-15EA-4502-B121-C0AC5C88B1C6}" srcOrd="0" destOrd="0" parTransId="{80084FB0-BB93-4FFE-97D0-4DBE338BF085}" sibTransId="{CFBB67D3-5BBB-4EA4-98A6-E5159CCD0ABD}"/>
    <dgm:cxn modelId="{C9162544-A0BF-41E3-8DC8-0259E11706AC}" type="presOf" srcId="{AC11E5B2-9D1B-4CEA-8787-93B3A572CA17}" destId="{FCD44274-ECF4-45BF-990A-74DB8DFD38D5}" srcOrd="1" destOrd="0" presId="urn:microsoft.com/office/officeart/2005/8/layout/list1"/>
    <dgm:cxn modelId="{A39E1CEA-DAFC-4A95-A89B-3F6235D0C4C3}" type="presOf" srcId="{BCB00146-15EA-4502-B121-C0AC5C88B1C6}" destId="{9A67E940-DC68-49E9-9F76-2A257833123E}" srcOrd="0" destOrd="0" presId="urn:microsoft.com/office/officeart/2005/8/layout/list1"/>
    <dgm:cxn modelId="{796BE74F-DBDC-4212-8FBE-7FA59D71D4A8}" type="presOf" srcId="{AC11E5B2-9D1B-4CEA-8787-93B3A572CA17}" destId="{DE9E6EEB-4AF0-4DB7-80FB-A591A75D03FF}" srcOrd="0" destOrd="0" presId="urn:microsoft.com/office/officeart/2005/8/layout/list1"/>
    <dgm:cxn modelId="{CFB5BB7D-2DBB-4A6B-9B6A-50182D1EE5ED}" type="presOf" srcId="{152F61CE-44C8-4404-AB38-EF183EE6435F}" destId="{F191104C-2BDE-4FBA-96AE-E978FA566A32}" srcOrd="0" destOrd="1" presId="urn:microsoft.com/office/officeart/2005/8/layout/list1"/>
    <dgm:cxn modelId="{E9494A1A-9534-4C55-BFDA-5DB8422CC446}" type="presOf" srcId="{8976246F-F3B0-4AAE-882F-B4D107DF824D}" destId="{F191104C-2BDE-4FBA-96AE-E978FA566A32}" srcOrd="0" destOrd="0" presId="urn:microsoft.com/office/officeart/2005/8/layout/list1"/>
    <dgm:cxn modelId="{0FA2408E-85DB-4147-A313-7AF2407AD1EE}" srcId="{AC11E5B2-9D1B-4CEA-8787-93B3A572CA17}" destId="{8976246F-F3B0-4AAE-882F-B4D107DF824D}" srcOrd="0" destOrd="0" parTransId="{20F06422-DAA4-4C9E-9A54-0DAEEAF672E2}" sibTransId="{D5412429-D550-4DEB-96FC-FF697C57CA8C}"/>
    <dgm:cxn modelId="{F881E10E-2379-48D3-9B55-D638CEB761D5}" type="presOf" srcId="{16BD0E0C-ADA1-4445-8BF0-C698A4E279F4}" destId="{9E68C8B4-653B-41CD-8867-6D4B76C4AEDF}" srcOrd="0" destOrd="0" presId="urn:microsoft.com/office/officeart/2005/8/layout/list1"/>
    <dgm:cxn modelId="{BF68926B-CB59-4E5F-A11C-ACF8B6E9A481}" srcId="{BCB00146-15EA-4502-B121-C0AC5C88B1C6}" destId="{16BD0E0C-ADA1-4445-8BF0-C698A4E279F4}" srcOrd="0" destOrd="0" parTransId="{E81FB411-CB02-4D66-AF65-72BB48472C42}" sibTransId="{1BE449CE-6CD4-4BF1-A7B5-D03C698AF724}"/>
    <dgm:cxn modelId="{0EA3BD04-0A2F-456C-8CC9-1740A9D970AC}" srcId="{B33F0227-4069-43AE-89E5-21C5E9CE53EF}" destId="{AC11E5B2-9D1B-4CEA-8787-93B3A572CA17}" srcOrd="1" destOrd="0" parTransId="{B5409B3A-D305-4BD1-975D-860E4B9A6ED7}" sibTransId="{0357C9B5-C55F-4CE0-953F-9BC5E9F6A3C3}"/>
    <dgm:cxn modelId="{16369F2A-E8B3-40C0-AEAD-59A28CA19BCC}" type="presParOf" srcId="{2661486B-247C-4E1A-8F02-C344A09BFA1B}" destId="{38BAB1D6-9210-41D9-AB04-72A22BE50FE1}" srcOrd="0" destOrd="0" presId="urn:microsoft.com/office/officeart/2005/8/layout/list1"/>
    <dgm:cxn modelId="{EF7B51C9-5084-4443-B834-0FA0660CF030}" type="presParOf" srcId="{38BAB1D6-9210-41D9-AB04-72A22BE50FE1}" destId="{9A67E940-DC68-49E9-9F76-2A257833123E}" srcOrd="0" destOrd="0" presId="urn:microsoft.com/office/officeart/2005/8/layout/list1"/>
    <dgm:cxn modelId="{61D4F17C-C1D2-4CB7-99ED-F631217D48F4}" type="presParOf" srcId="{38BAB1D6-9210-41D9-AB04-72A22BE50FE1}" destId="{A6EDCFBE-EC3C-4383-9D19-EDF7E94187B5}" srcOrd="1" destOrd="0" presId="urn:microsoft.com/office/officeart/2005/8/layout/list1"/>
    <dgm:cxn modelId="{E0552769-712A-46D2-948D-452B73699AE6}" type="presParOf" srcId="{2661486B-247C-4E1A-8F02-C344A09BFA1B}" destId="{B5923B0E-96F0-466B-A2DE-E64160E8D0EC}" srcOrd="1" destOrd="0" presId="urn:microsoft.com/office/officeart/2005/8/layout/list1"/>
    <dgm:cxn modelId="{498333BD-2C66-4548-A3EB-74C76A413DB7}" type="presParOf" srcId="{2661486B-247C-4E1A-8F02-C344A09BFA1B}" destId="{9E68C8B4-653B-41CD-8867-6D4B76C4AEDF}" srcOrd="2" destOrd="0" presId="urn:microsoft.com/office/officeart/2005/8/layout/list1"/>
    <dgm:cxn modelId="{EFE96628-1652-40F7-9C00-9CAF2B114737}" type="presParOf" srcId="{2661486B-247C-4E1A-8F02-C344A09BFA1B}" destId="{5091387F-5935-4B64-9AC7-9049D59AB1B4}" srcOrd="3" destOrd="0" presId="urn:microsoft.com/office/officeart/2005/8/layout/list1"/>
    <dgm:cxn modelId="{D66C391C-844C-4704-BAEE-1CA83E6E4E60}" type="presParOf" srcId="{2661486B-247C-4E1A-8F02-C344A09BFA1B}" destId="{26D7D6FE-38A6-4A0A-A2AE-05D6E860276D}" srcOrd="4" destOrd="0" presId="urn:microsoft.com/office/officeart/2005/8/layout/list1"/>
    <dgm:cxn modelId="{F0AF3B25-1D1F-403E-ACB3-CB4432317A87}" type="presParOf" srcId="{26D7D6FE-38A6-4A0A-A2AE-05D6E860276D}" destId="{DE9E6EEB-4AF0-4DB7-80FB-A591A75D03FF}" srcOrd="0" destOrd="0" presId="urn:microsoft.com/office/officeart/2005/8/layout/list1"/>
    <dgm:cxn modelId="{ECC5B6F7-AAA8-4C41-A7A1-A3D916DE9248}" type="presParOf" srcId="{26D7D6FE-38A6-4A0A-A2AE-05D6E860276D}" destId="{FCD44274-ECF4-45BF-990A-74DB8DFD38D5}" srcOrd="1" destOrd="0" presId="urn:microsoft.com/office/officeart/2005/8/layout/list1"/>
    <dgm:cxn modelId="{92B04CCD-BA68-4A91-B86A-DBCCCB740773}" type="presParOf" srcId="{2661486B-247C-4E1A-8F02-C344A09BFA1B}" destId="{A63C9A7B-375C-4323-8A88-3A712AA71CB3}" srcOrd="5" destOrd="0" presId="urn:microsoft.com/office/officeart/2005/8/layout/list1"/>
    <dgm:cxn modelId="{65562289-4E56-49F4-B7C6-3B56F21364AA}" type="presParOf" srcId="{2661486B-247C-4E1A-8F02-C344A09BFA1B}" destId="{F191104C-2BDE-4FBA-96AE-E978FA566A32}"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8901813-5607-4615-B125-40D39D1A7BB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l-PL"/>
        </a:p>
      </dgm:t>
    </dgm:pt>
    <dgm:pt modelId="{88191FD6-ABD0-447B-BD7E-5381AD6492B0}">
      <dgm:prSet phldrT="[Tekst]" custT="1"/>
      <dgm:spPr>
        <a:solidFill>
          <a:schemeClr val="tx2">
            <a:lumMod val="50000"/>
          </a:schemeClr>
        </a:solidFill>
      </dgm:spPr>
      <dgm:t>
        <a:bodyPr/>
        <a:lstStyle/>
        <a:p>
          <a:r>
            <a:rPr lang="pl-PL" sz="2800" b="1" dirty="0" smtClean="0"/>
            <a:t>Definicja kryterium </a:t>
          </a:r>
          <a:endParaRPr lang="pl-PL" sz="2800" dirty="0"/>
        </a:p>
      </dgm:t>
    </dgm:pt>
    <dgm:pt modelId="{37624E32-2ADE-4FFA-8DD4-82DBCD98DE84}" type="parTrans" cxnId="{A7674189-0308-42C2-8A55-A02AE09121D9}">
      <dgm:prSet/>
      <dgm:spPr/>
      <dgm:t>
        <a:bodyPr/>
        <a:lstStyle/>
        <a:p>
          <a:endParaRPr lang="pl-PL"/>
        </a:p>
      </dgm:t>
    </dgm:pt>
    <dgm:pt modelId="{DF4A1745-5B53-491D-8269-20FFF83C7D8B}" type="sibTrans" cxnId="{A7674189-0308-42C2-8A55-A02AE09121D9}">
      <dgm:prSet/>
      <dgm:spPr/>
      <dgm:t>
        <a:bodyPr/>
        <a:lstStyle/>
        <a:p>
          <a:endParaRPr lang="pl-PL"/>
        </a:p>
      </dgm:t>
    </dgm:pt>
    <dgm:pt modelId="{C09CAA24-1617-41F1-9C21-DDA238759C99}">
      <dgm:prSet phldrT="[Tekst]" custT="1"/>
      <dgm:spPr/>
      <dgm:t>
        <a:bodyPr/>
        <a:lstStyle/>
        <a:p>
          <a:r>
            <a:rPr lang="pl-PL" sz="2000" dirty="0" smtClean="0"/>
            <a:t>W ramach tego kryterium będzie weryfikowane czy istnieją projekty powiązane ze zgłoszonym projektem, które zostały zrealizowane, bądź są w trakcie realizacji, bądź zostały zgłoszone w ramach tego samego naboru</a:t>
          </a:r>
          <a:endParaRPr lang="pl-PL" sz="2000" dirty="0"/>
        </a:p>
      </dgm:t>
    </dgm:pt>
    <dgm:pt modelId="{DE8332AF-B937-4B25-A399-278FEF3B7EB3}" type="parTrans" cxnId="{00289F6E-071C-42B1-A5F5-A01C4F71000C}">
      <dgm:prSet/>
      <dgm:spPr/>
      <dgm:t>
        <a:bodyPr/>
        <a:lstStyle/>
        <a:p>
          <a:endParaRPr lang="pl-PL"/>
        </a:p>
      </dgm:t>
    </dgm:pt>
    <dgm:pt modelId="{404BEDFC-5834-46B1-B214-71A20BD80106}" type="sibTrans" cxnId="{00289F6E-071C-42B1-A5F5-A01C4F71000C}">
      <dgm:prSet/>
      <dgm:spPr/>
      <dgm:t>
        <a:bodyPr/>
        <a:lstStyle/>
        <a:p>
          <a:endParaRPr lang="pl-PL"/>
        </a:p>
      </dgm:t>
    </dgm:pt>
    <dgm:pt modelId="{6D6ED128-CCCB-46F9-9EB4-4B0C0F10FF96}">
      <dgm:prSet phldrT="[Tekst]" custT="1"/>
      <dgm:spPr/>
      <dgm:t>
        <a:bodyPr/>
        <a:lstStyle/>
        <a:p>
          <a:r>
            <a:rPr lang="pl-PL" sz="2000" dirty="0" smtClean="0"/>
            <a:t>Projekty te mogą polegać na wykorzystywaniu efektów realizacji innego projektu, wzmocnieniu trwałości efektów jednego przedsięwzięcia realizacją drugiego, bardziej kompleksowym potraktowaniem problemu m.in. poprzez zaadresowanie projektu do tej samej grupy docelowej, tego samego beneficjenta, tego samego terytorium, uzależnienia realizacji jednego projektu od przeprowadzenia innego przedsięwzięcia itd.</a:t>
          </a:r>
          <a:endParaRPr lang="pl-PL" sz="2000" dirty="0"/>
        </a:p>
      </dgm:t>
    </dgm:pt>
    <dgm:pt modelId="{1CEF0ACB-320A-46CD-B270-E1529C9A2FC0}" type="parTrans" cxnId="{F1DC30AB-6902-40B6-A2A1-BA8AF84BF1CB}">
      <dgm:prSet/>
      <dgm:spPr/>
      <dgm:t>
        <a:bodyPr/>
        <a:lstStyle/>
        <a:p>
          <a:endParaRPr lang="pl-PL"/>
        </a:p>
      </dgm:t>
    </dgm:pt>
    <dgm:pt modelId="{1A4F0BCA-A6EE-47A4-808B-07F6AEBA51AB}" type="sibTrans" cxnId="{F1DC30AB-6902-40B6-A2A1-BA8AF84BF1CB}">
      <dgm:prSet/>
      <dgm:spPr/>
      <dgm:t>
        <a:bodyPr/>
        <a:lstStyle/>
        <a:p>
          <a:endParaRPr lang="pl-PL"/>
        </a:p>
      </dgm:t>
    </dgm:pt>
    <dgm:pt modelId="{B045EB60-7359-4212-8CA2-9BD6F7EA5267}">
      <dgm:prSet phldrT="[Tekst]" custT="1"/>
      <dgm:spPr/>
      <dgm:t>
        <a:bodyPr/>
        <a:lstStyle/>
        <a:p>
          <a:r>
            <a:rPr lang="pl-PL" sz="2000" dirty="0" smtClean="0"/>
            <a:t>Skala punktowa  0 – </a:t>
          </a:r>
          <a:r>
            <a:rPr lang="pl-PL" sz="2000" b="1" dirty="0" smtClean="0">
              <a:solidFill>
                <a:srgbClr val="FF0000"/>
              </a:solidFill>
            </a:rPr>
            <a:t>4,2</a:t>
          </a:r>
          <a:r>
            <a:rPr lang="pl-PL" sz="2000" dirty="0" smtClean="0"/>
            <a:t> </a:t>
          </a:r>
          <a:endParaRPr lang="pl-PL" sz="2000" dirty="0"/>
        </a:p>
      </dgm:t>
    </dgm:pt>
    <dgm:pt modelId="{DC803082-CC8A-4C23-AEC3-EA03181A3AA2}" type="parTrans" cxnId="{62917EBF-5AA6-4548-A48B-34BFEA8248CD}">
      <dgm:prSet/>
      <dgm:spPr/>
      <dgm:t>
        <a:bodyPr/>
        <a:lstStyle/>
        <a:p>
          <a:endParaRPr lang="pl-PL"/>
        </a:p>
      </dgm:t>
    </dgm:pt>
    <dgm:pt modelId="{29F1DDFA-1B8E-4F56-B21F-6B7B60C81E69}" type="sibTrans" cxnId="{62917EBF-5AA6-4548-A48B-34BFEA8248CD}">
      <dgm:prSet/>
      <dgm:spPr/>
      <dgm:t>
        <a:bodyPr/>
        <a:lstStyle/>
        <a:p>
          <a:endParaRPr lang="pl-PL"/>
        </a:p>
      </dgm:t>
    </dgm:pt>
    <dgm:pt modelId="{7D636099-4919-4958-9F35-5A2710B5F535}" type="pres">
      <dgm:prSet presAssocID="{D8901813-5607-4615-B125-40D39D1A7BB6}" presName="linear" presStyleCnt="0">
        <dgm:presLayoutVars>
          <dgm:dir/>
          <dgm:animLvl val="lvl"/>
          <dgm:resizeHandles val="exact"/>
        </dgm:presLayoutVars>
      </dgm:prSet>
      <dgm:spPr/>
      <dgm:t>
        <a:bodyPr/>
        <a:lstStyle/>
        <a:p>
          <a:endParaRPr lang="pl-PL"/>
        </a:p>
      </dgm:t>
    </dgm:pt>
    <dgm:pt modelId="{6BE617E5-4597-4CFB-B09E-CB837C4AC7C7}" type="pres">
      <dgm:prSet presAssocID="{88191FD6-ABD0-447B-BD7E-5381AD6492B0}" presName="parentLin" presStyleCnt="0"/>
      <dgm:spPr/>
      <dgm:t>
        <a:bodyPr/>
        <a:lstStyle/>
        <a:p>
          <a:endParaRPr lang="pl-PL"/>
        </a:p>
      </dgm:t>
    </dgm:pt>
    <dgm:pt modelId="{E8C6DCEA-5B7E-48D8-9394-F7024BC8114C}" type="pres">
      <dgm:prSet presAssocID="{88191FD6-ABD0-447B-BD7E-5381AD6492B0}" presName="parentLeftMargin" presStyleLbl="node1" presStyleIdx="0" presStyleCnt="1"/>
      <dgm:spPr/>
      <dgm:t>
        <a:bodyPr/>
        <a:lstStyle/>
        <a:p>
          <a:endParaRPr lang="pl-PL"/>
        </a:p>
      </dgm:t>
    </dgm:pt>
    <dgm:pt modelId="{DE19788E-CB1E-4686-8529-019E14551624}" type="pres">
      <dgm:prSet presAssocID="{88191FD6-ABD0-447B-BD7E-5381AD6492B0}" presName="parentText" presStyleLbl="node1" presStyleIdx="0" presStyleCnt="1" custScaleX="73131" custScaleY="330503" custLinFactNeighborX="2538" custLinFactNeighborY="-2605">
        <dgm:presLayoutVars>
          <dgm:chMax val="0"/>
          <dgm:bulletEnabled val="1"/>
        </dgm:presLayoutVars>
      </dgm:prSet>
      <dgm:spPr/>
      <dgm:t>
        <a:bodyPr/>
        <a:lstStyle/>
        <a:p>
          <a:endParaRPr lang="pl-PL"/>
        </a:p>
      </dgm:t>
    </dgm:pt>
    <dgm:pt modelId="{6BA83759-A082-47EE-84F7-30053D68BA96}" type="pres">
      <dgm:prSet presAssocID="{88191FD6-ABD0-447B-BD7E-5381AD6492B0}" presName="negativeSpace" presStyleCnt="0"/>
      <dgm:spPr/>
      <dgm:t>
        <a:bodyPr/>
        <a:lstStyle/>
        <a:p>
          <a:endParaRPr lang="pl-PL"/>
        </a:p>
      </dgm:t>
    </dgm:pt>
    <dgm:pt modelId="{36213A6D-5AD7-47E1-B637-0BB3A3B64CD3}" type="pres">
      <dgm:prSet presAssocID="{88191FD6-ABD0-447B-BD7E-5381AD6492B0}" presName="childText" presStyleLbl="conFgAcc1" presStyleIdx="0" presStyleCnt="1">
        <dgm:presLayoutVars>
          <dgm:bulletEnabled val="1"/>
        </dgm:presLayoutVars>
      </dgm:prSet>
      <dgm:spPr/>
      <dgm:t>
        <a:bodyPr/>
        <a:lstStyle/>
        <a:p>
          <a:endParaRPr lang="pl-PL"/>
        </a:p>
      </dgm:t>
    </dgm:pt>
  </dgm:ptLst>
  <dgm:cxnLst>
    <dgm:cxn modelId="{15E4422C-0A7C-41A7-826B-D3E119173DF9}" type="presOf" srcId="{88191FD6-ABD0-447B-BD7E-5381AD6492B0}" destId="{E8C6DCEA-5B7E-48D8-9394-F7024BC8114C}" srcOrd="0" destOrd="0" presId="urn:microsoft.com/office/officeart/2005/8/layout/list1"/>
    <dgm:cxn modelId="{20C0382A-CD64-4016-A50D-1768F86F57B4}" type="presOf" srcId="{B045EB60-7359-4212-8CA2-9BD6F7EA5267}" destId="{36213A6D-5AD7-47E1-B637-0BB3A3B64CD3}" srcOrd="0" destOrd="2" presId="urn:microsoft.com/office/officeart/2005/8/layout/list1"/>
    <dgm:cxn modelId="{F70CBBFB-653F-49EB-9E3F-2DD546A58561}" type="presOf" srcId="{6D6ED128-CCCB-46F9-9EB4-4B0C0F10FF96}" destId="{36213A6D-5AD7-47E1-B637-0BB3A3B64CD3}" srcOrd="0" destOrd="1" presId="urn:microsoft.com/office/officeart/2005/8/layout/list1"/>
    <dgm:cxn modelId="{F1DC30AB-6902-40B6-A2A1-BA8AF84BF1CB}" srcId="{88191FD6-ABD0-447B-BD7E-5381AD6492B0}" destId="{6D6ED128-CCCB-46F9-9EB4-4B0C0F10FF96}" srcOrd="1" destOrd="0" parTransId="{1CEF0ACB-320A-46CD-B270-E1529C9A2FC0}" sibTransId="{1A4F0BCA-A6EE-47A4-808B-07F6AEBA51AB}"/>
    <dgm:cxn modelId="{0188A6F7-8F1A-48C5-B1AC-F847DE597AC3}" type="presOf" srcId="{D8901813-5607-4615-B125-40D39D1A7BB6}" destId="{7D636099-4919-4958-9F35-5A2710B5F535}" srcOrd="0" destOrd="0" presId="urn:microsoft.com/office/officeart/2005/8/layout/list1"/>
    <dgm:cxn modelId="{2184AFC6-680D-433C-BF1C-A01740D338E5}" type="presOf" srcId="{C09CAA24-1617-41F1-9C21-DDA238759C99}" destId="{36213A6D-5AD7-47E1-B637-0BB3A3B64CD3}" srcOrd="0" destOrd="0" presId="urn:microsoft.com/office/officeart/2005/8/layout/list1"/>
    <dgm:cxn modelId="{30AB61DF-6B86-4938-AE27-85BEFE62D62C}" type="presOf" srcId="{88191FD6-ABD0-447B-BD7E-5381AD6492B0}" destId="{DE19788E-CB1E-4686-8529-019E14551624}" srcOrd="1" destOrd="0" presId="urn:microsoft.com/office/officeart/2005/8/layout/list1"/>
    <dgm:cxn modelId="{A7674189-0308-42C2-8A55-A02AE09121D9}" srcId="{D8901813-5607-4615-B125-40D39D1A7BB6}" destId="{88191FD6-ABD0-447B-BD7E-5381AD6492B0}" srcOrd="0" destOrd="0" parTransId="{37624E32-2ADE-4FFA-8DD4-82DBCD98DE84}" sibTransId="{DF4A1745-5B53-491D-8269-20FFF83C7D8B}"/>
    <dgm:cxn modelId="{62917EBF-5AA6-4548-A48B-34BFEA8248CD}" srcId="{88191FD6-ABD0-447B-BD7E-5381AD6492B0}" destId="{B045EB60-7359-4212-8CA2-9BD6F7EA5267}" srcOrd="2" destOrd="0" parTransId="{DC803082-CC8A-4C23-AEC3-EA03181A3AA2}" sibTransId="{29F1DDFA-1B8E-4F56-B21F-6B7B60C81E69}"/>
    <dgm:cxn modelId="{00289F6E-071C-42B1-A5F5-A01C4F71000C}" srcId="{88191FD6-ABD0-447B-BD7E-5381AD6492B0}" destId="{C09CAA24-1617-41F1-9C21-DDA238759C99}" srcOrd="0" destOrd="0" parTransId="{DE8332AF-B937-4B25-A399-278FEF3B7EB3}" sibTransId="{404BEDFC-5834-46B1-B214-71A20BD80106}"/>
    <dgm:cxn modelId="{F96CE5EF-9FCD-416B-B875-ABA036CE7146}" type="presParOf" srcId="{7D636099-4919-4958-9F35-5A2710B5F535}" destId="{6BE617E5-4597-4CFB-B09E-CB837C4AC7C7}" srcOrd="0" destOrd="0" presId="urn:microsoft.com/office/officeart/2005/8/layout/list1"/>
    <dgm:cxn modelId="{7A6ED98E-A794-47C9-84BE-68806859112B}" type="presParOf" srcId="{6BE617E5-4597-4CFB-B09E-CB837C4AC7C7}" destId="{E8C6DCEA-5B7E-48D8-9394-F7024BC8114C}" srcOrd="0" destOrd="0" presId="urn:microsoft.com/office/officeart/2005/8/layout/list1"/>
    <dgm:cxn modelId="{A2AC8689-E66E-48EB-85DA-669212AE72EC}" type="presParOf" srcId="{6BE617E5-4597-4CFB-B09E-CB837C4AC7C7}" destId="{DE19788E-CB1E-4686-8529-019E14551624}" srcOrd="1" destOrd="0" presId="urn:microsoft.com/office/officeart/2005/8/layout/list1"/>
    <dgm:cxn modelId="{6675A454-0C6C-4859-AC97-FC99842627A9}" type="presParOf" srcId="{7D636099-4919-4958-9F35-5A2710B5F535}" destId="{6BA83759-A082-47EE-84F7-30053D68BA96}" srcOrd="1" destOrd="0" presId="urn:microsoft.com/office/officeart/2005/8/layout/list1"/>
    <dgm:cxn modelId="{4F772288-14DE-4FB5-B93B-3E47E7332557}" type="presParOf" srcId="{7D636099-4919-4958-9F35-5A2710B5F535}" destId="{36213A6D-5AD7-47E1-B637-0BB3A3B64CD3}"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69EB52A-0305-44AE-B671-F0D41254EE9E}"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pl-PL"/>
        </a:p>
      </dgm:t>
    </dgm:pt>
    <dgm:pt modelId="{4F47F3D5-32FB-431E-BCB4-D7CB4639981B}">
      <dgm:prSet phldrT="[Tekst]"/>
      <dgm:spPr>
        <a:solidFill>
          <a:schemeClr val="tx2">
            <a:lumMod val="50000"/>
          </a:schemeClr>
        </a:solidFill>
      </dgm:spPr>
      <dgm:t>
        <a:bodyPr/>
        <a:lstStyle/>
        <a:p>
          <a:r>
            <a:rPr lang="pl-PL" b="1" dirty="0" smtClean="0"/>
            <a:t>Definicja kryterium </a:t>
          </a:r>
          <a:endParaRPr lang="pl-PL" dirty="0"/>
        </a:p>
      </dgm:t>
    </dgm:pt>
    <dgm:pt modelId="{81B5E689-F82B-47B1-B377-26ADE0D99DAE}" type="parTrans" cxnId="{F407099C-B3CC-4D94-8759-71F23B76DA72}">
      <dgm:prSet/>
      <dgm:spPr/>
      <dgm:t>
        <a:bodyPr/>
        <a:lstStyle/>
        <a:p>
          <a:endParaRPr lang="pl-PL"/>
        </a:p>
      </dgm:t>
    </dgm:pt>
    <dgm:pt modelId="{4C095125-1476-40A0-BBDA-D37F2C982097}" type="sibTrans" cxnId="{F407099C-B3CC-4D94-8759-71F23B76DA72}">
      <dgm:prSet/>
      <dgm:spPr/>
      <dgm:t>
        <a:bodyPr/>
        <a:lstStyle/>
        <a:p>
          <a:endParaRPr lang="pl-PL"/>
        </a:p>
      </dgm:t>
    </dgm:pt>
    <dgm:pt modelId="{D1CB20E5-8734-4C39-AF6F-A625C8F3ABDF}">
      <dgm:prSet phldrT="[Tekst]"/>
      <dgm:spPr/>
      <dgm:t>
        <a:bodyPr/>
        <a:lstStyle/>
        <a:p>
          <a:r>
            <a:rPr lang="pl-PL" dirty="0" smtClean="0"/>
            <a:t>W ramach tego kryterium będzie sprawdzane czy, projekt otrzymał co najmniej 15% możliwych do uzyskania punktów na tym etapie oceny </a:t>
          </a:r>
          <a:r>
            <a:rPr lang="pl-PL" dirty="0" smtClean="0">
              <a:solidFill>
                <a:srgbClr val="FF0000"/>
              </a:solidFill>
            </a:rPr>
            <a:t>(</a:t>
          </a:r>
          <a:r>
            <a:rPr lang="pl-PL" b="1" dirty="0" smtClean="0">
              <a:solidFill>
                <a:srgbClr val="FF0000"/>
              </a:solidFill>
            </a:rPr>
            <a:t>6,3  </a:t>
          </a:r>
          <a:r>
            <a:rPr lang="pl-PL" b="1" dirty="0" smtClean="0">
              <a:solidFill>
                <a:srgbClr val="FF0000"/>
              </a:solidFill>
            </a:rPr>
            <a:t>pkt</a:t>
          </a:r>
          <a:r>
            <a:rPr lang="pl-PL" dirty="0" smtClean="0">
              <a:solidFill>
                <a:srgbClr val="FF0000"/>
              </a:solidFill>
            </a:rPr>
            <a:t>)</a:t>
          </a:r>
          <a:endParaRPr lang="pl-PL" dirty="0">
            <a:solidFill>
              <a:srgbClr val="FF0000"/>
            </a:solidFill>
          </a:endParaRPr>
        </a:p>
      </dgm:t>
    </dgm:pt>
    <dgm:pt modelId="{5BA123B3-D308-458E-8203-EB86256244D2}" type="parTrans" cxnId="{BACA66FA-6158-46A4-931A-D14A6DC713E9}">
      <dgm:prSet/>
      <dgm:spPr/>
      <dgm:t>
        <a:bodyPr/>
        <a:lstStyle/>
        <a:p>
          <a:endParaRPr lang="pl-PL"/>
        </a:p>
      </dgm:t>
    </dgm:pt>
    <dgm:pt modelId="{1B4518B0-FCCD-4E90-AF4F-F80E00376B10}" type="sibTrans" cxnId="{BACA66FA-6158-46A4-931A-D14A6DC713E9}">
      <dgm:prSet/>
      <dgm:spPr/>
      <dgm:t>
        <a:bodyPr/>
        <a:lstStyle/>
        <a:p>
          <a:endParaRPr lang="pl-PL"/>
        </a:p>
      </dgm:t>
    </dgm:pt>
    <dgm:pt modelId="{F9775753-8A03-44AE-99A5-572FE98EBA6F}">
      <dgm:prSet phldrT="[Tekst]"/>
      <dgm:spPr>
        <a:solidFill>
          <a:schemeClr val="tx2">
            <a:lumMod val="50000"/>
          </a:schemeClr>
        </a:solidFill>
      </dgm:spPr>
      <dgm:t>
        <a:bodyPr/>
        <a:lstStyle/>
        <a:p>
          <a:r>
            <a:rPr lang="pl-PL" b="1" dirty="0" smtClean="0"/>
            <a:t>Opis znaczenia kryterium </a:t>
          </a:r>
          <a:endParaRPr lang="pl-PL" dirty="0"/>
        </a:p>
      </dgm:t>
    </dgm:pt>
    <dgm:pt modelId="{964822F2-1551-4AB0-A9CF-E8141568E59B}" type="parTrans" cxnId="{9460A717-9F43-4F1C-A0EE-76C3446A3CE0}">
      <dgm:prSet/>
      <dgm:spPr/>
      <dgm:t>
        <a:bodyPr/>
        <a:lstStyle/>
        <a:p>
          <a:endParaRPr lang="pl-PL"/>
        </a:p>
      </dgm:t>
    </dgm:pt>
    <dgm:pt modelId="{399399C1-2F4F-4425-87AF-384D3A4DF1C6}" type="sibTrans" cxnId="{9460A717-9F43-4F1C-A0EE-76C3446A3CE0}">
      <dgm:prSet/>
      <dgm:spPr/>
      <dgm:t>
        <a:bodyPr/>
        <a:lstStyle/>
        <a:p>
          <a:endParaRPr lang="pl-PL"/>
        </a:p>
      </dgm:t>
    </dgm:pt>
    <dgm:pt modelId="{B3370285-A742-48A4-97A6-CF7FFB69A51C}">
      <dgm:prSet phldrT="[Tekst]"/>
      <dgm:spPr/>
      <dgm:t>
        <a:bodyPr/>
        <a:lstStyle/>
        <a:p>
          <a:r>
            <a:rPr lang="pl-PL" dirty="0" smtClean="0"/>
            <a:t>TAK/NIE</a:t>
          </a:r>
          <a:endParaRPr lang="pl-PL" dirty="0"/>
        </a:p>
      </dgm:t>
    </dgm:pt>
    <dgm:pt modelId="{66735042-A616-42BA-89CB-6EAAA55E097A}" type="parTrans" cxnId="{5C420063-5F14-40A6-8482-E9EC808E8BEC}">
      <dgm:prSet/>
      <dgm:spPr/>
      <dgm:t>
        <a:bodyPr/>
        <a:lstStyle/>
        <a:p>
          <a:endParaRPr lang="pl-PL"/>
        </a:p>
      </dgm:t>
    </dgm:pt>
    <dgm:pt modelId="{4FD5E80A-C656-46AD-A793-1FFFC1848CA4}" type="sibTrans" cxnId="{5C420063-5F14-40A6-8482-E9EC808E8BEC}">
      <dgm:prSet/>
      <dgm:spPr/>
      <dgm:t>
        <a:bodyPr/>
        <a:lstStyle/>
        <a:p>
          <a:endParaRPr lang="pl-PL"/>
        </a:p>
      </dgm:t>
    </dgm:pt>
    <dgm:pt modelId="{B5413946-9DFF-405B-94E6-1BFBA25C922E}">
      <dgm:prSet phldrT="[Tekst]"/>
      <dgm:spPr/>
      <dgm:t>
        <a:bodyPr/>
        <a:lstStyle/>
        <a:p>
          <a:r>
            <a:rPr lang="pl-PL" dirty="0" smtClean="0"/>
            <a:t>Kryterium obligatoryjne (kluczowe) – niespełnienie oznacza odrzucenia wniosku</a:t>
          </a:r>
          <a:endParaRPr lang="pl-PL" dirty="0"/>
        </a:p>
      </dgm:t>
    </dgm:pt>
    <dgm:pt modelId="{E84745C2-C3EC-4096-9434-2894A651D09F}" type="parTrans" cxnId="{45F33D6F-0BF8-4296-8D62-AA912EEE58F5}">
      <dgm:prSet/>
      <dgm:spPr/>
      <dgm:t>
        <a:bodyPr/>
        <a:lstStyle/>
        <a:p>
          <a:endParaRPr lang="pl-PL"/>
        </a:p>
      </dgm:t>
    </dgm:pt>
    <dgm:pt modelId="{88FF4CCF-7731-4BFF-AA14-808A56D20BD0}" type="sibTrans" cxnId="{45F33D6F-0BF8-4296-8D62-AA912EEE58F5}">
      <dgm:prSet/>
      <dgm:spPr/>
      <dgm:t>
        <a:bodyPr/>
        <a:lstStyle/>
        <a:p>
          <a:endParaRPr lang="pl-PL"/>
        </a:p>
      </dgm:t>
    </dgm:pt>
    <dgm:pt modelId="{5B37F077-D944-43FF-AF61-540E5139F9C4}" type="pres">
      <dgm:prSet presAssocID="{369EB52A-0305-44AE-B671-F0D41254EE9E}" presName="linear" presStyleCnt="0">
        <dgm:presLayoutVars>
          <dgm:dir/>
          <dgm:animLvl val="lvl"/>
          <dgm:resizeHandles val="exact"/>
        </dgm:presLayoutVars>
      </dgm:prSet>
      <dgm:spPr/>
      <dgm:t>
        <a:bodyPr/>
        <a:lstStyle/>
        <a:p>
          <a:endParaRPr lang="pl-PL"/>
        </a:p>
      </dgm:t>
    </dgm:pt>
    <dgm:pt modelId="{22FBF7C0-9C13-4845-B629-74F081F47322}" type="pres">
      <dgm:prSet presAssocID="{4F47F3D5-32FB-431E-BCB4-D7CB4639981B}" presName="parentLin" presStyleCnt="0"/>
      <dgm:spPr/>
      <dgm:t>
        <a:bodyPr/>
        <a:lstStyle/>
        <a:p>
          <a:endParaRPr lang="pl-PL"/>
        </a:p>
      </dgm:t>
    </dgm:pt>
    <dgm:pt modelId="{7F32496B-A637-412C-B2A8-153E048FC2A3}" type="pres">
      <dgm:prSet presAssocID="{4F47F3D5-32FB-431E-BCB4-D7CB4639981B}" presName="parentLeftMargin" presStyleLbl="node1" presStyleIdx="0" presStyleCnt="2"/>
      <dgm:spPr/>
      <dgm:t>
        <a:bodyPr/>
        <a:lstStyle/>
        <a:p>
          <a:endParaRPr lang="pl-PL"/>
        </a:p>
      </dgm:t>
    </dgm:pt>
    <dgm:pt modelId="{C176DD39-EFDD-428B-805F-1A01238BAD0C}" type="pres">
      <dgm:prSet presAssocID="{4F47F3D5-32FB-431E-BCB4-D7CB4639981B}" presName="parentText" presStyleLbl="node1" presStyleIdx="0" presStyleCnt="2">
        <dgm:presLayoutVars>
          <dgm:chMax val="0"/>
          <dgm:bulletEnabled val="1"/>
        </dgm:presLayoutVars>
      </dgm:prSet>
      <dgm:spPr/>
      <dgm:t>
        <a:bodyPr/>
        <a:lstStyle/>
        <a:p>
          <a:endParaRPr lang="pl-PL"/>
        </a:p>
      </dgm:t>
    </dgm:pt>
    <dgm:pt modelId="{A8C3DF4F-1AA8-4B1C-8AEF-8EF698307A05}" type="pres">
      <dgm:prSet presAssocID="{4F47F3D5-32FB-431E-BCB4-D7CB4639981B}" presName="negativeSpace" presStyleCnt="0"/>
      <dgm:spPr/>
      <dgm:t>
        <a:bodyPr/>
        <a:lstStyle/>
        <a:p>
          <a:endParaRPr lang="pl-PL"/>
        </a:p>
      </dgm:t>
    </dgm:pt>
    <dgm:pt modelId="{361F29E8-2516-4D26-8726-B7B64CD43233}" type="pres">
      <dgm:prSet presAssocID="{4F47F3D5-32FB-431E-BCB4-D7CB4639981B}" presName="childText" presStyleLbl="conFgAcc1" presStyleIdx="0" presStyleCnt="2">
        <dgm:presLayoutVars>
          <dgm:bulletEnabled val="1"/>
        </dgm:presLayoutVars>
      </dgm:prSet>
      <dgm:spPr/>
      <dgm:t>
        <a:bodyPr/>
        <a:lstStyle/>
        <a:p>
          <a:endParaRPr lang="pl-PL"/>
        </a:p>
      </dgm:t>
    </dgm:pt>
    <dgm:pt modelId="{46855683-6F5F-48E8-B336-0D461F7C60C5}" type="pres">
      <dgm:prSet presAssocID="{4C095125-1476-40A0-BBDA-D37F2C982097}" presName="spaceBetweenRectangles" presStyleCnt="0"/>
      <dgm:spPr/>
      <dgm:t>
        <a:bodyPr/>
        <a:lstStyle/>
        <a:p>
          <a:endParaRPr lang="pl-PL"/>
        </a:p>
      </dgm:t>
    </dgm:pt>
    <dgm:pt modelId="{3035ADF1-B46B-45D5-94E8-D7DD92622F91}" type="pres">
      <dgm:prSet presAssocID="{F9775753-8A03-44AE-99A5-572FE98EBA6F}" presName="parentLin" presStyleCnt="0"/>
      <dgm:spPr/>
      <dgm:t>
        <a:bodyPr/>
        <a:lstStyle/>
        <a:p>
          <a:endParaRPr lang="pl-PL"/>
        </a:p>
      </dgm:t>
    </dgm:pt>
    <dgm:pt modelId="{B3071EC1-899D-4FBD-B74B-BC32E5BC52B8}" type="pres">
      <dgm:prSet presAssocID="{F9775753-8A03-44AE-99A5-572FE98EBA6F}" presName="parentLeftMargin" presStyleLbl="node1" presStyleIdx="0" presStyleCnt="2"/>
      <dgm:spPr/>
      <dgm:t>
        <a:bodyPr/>
        <a:lstStyle/>
        <a:p>
          <a:endParaRPr lang="pl-PL"/>
        </a:p>
      </dgm:t>
    </dgm:pt>
    <dgm:pt modelId="{2D38F825-5927-4837-992D-CAD51DAFE4D9}" type="pres">
      <dgm:prSet presAssocID="{F9775753-8A03-44AE-99A5-572FE98EBA6F}" presName="parentText" presStyleLbl="node1" presStyleIdx="1" presStyleCnt="2">
        <dgm:presLayoutVars>
          <dgm:chMax val="0"/>
          <dgm:bulletEnabled val="1"/>
        </dgm:presLayoutVars>
      </dgm:prSet>
      <dgm:spPr/>
      <dgm:t>
        <a:bodyPr/>
        <a:lstStyle/>
        <a:p>
          <a:endParaRPr lang="pl-PL"/>
        </a:p>
      </dgm:t>
    </dgm:pt>
    <dgm:pt modelId="{FB792FA7-7667-492D-BB25-CC8D36E8EF30}" type="pres">
      <dgm:prSet presAssocID="{F9775753-8A03-44AE-99A5-572FE98EBA6F}" presName="negativeSpace" presStyleCnt="0"/>
      <dgm:spPr/>
      <dgm:t>
        <a:bodyPr/>
        <a:lstStyle/>
        <a:p>
          <a:endParaRPr lang="pl-PL"/>
        </a:p>
      </dgm:t>
    </dgm:pt>
    <dgm:pt modelId="{CE649629-D04F-4C6A-B647-F0EB0256D431}" type="pres">
      <dgm:prSet presAssocID="{F9775753-8A03-44AE-99A5-572FE98EBA6F}" presName="childText" presStyleLbl="conFgAcc1" presStyleIdx="1" presStyleCnt="2">
        <dgm:presLayoutVars>
          <dgm:bulletEnabled val="1"/>
        </dgm:presLayoutVars>
      </dgm:prSet>
      <dgm:spPr/>
      <dgm:t>
        <a:bodyPr/>
        <a:lstStyle/>
        <a:p>
          <a:endParaRPr lang="pl-PL"/>
        </a:p>
      </dgm:t>
    </dgm:pt>
  </dgm:ptLst>
  <dgm:cxnLst>
    <dgm:cxn modelId="{45F33D6F-0BF8-4296-8D62-AA912EEE58F5}" srcId="{F9775753-8A03-44AE-99A5-572FE98EBA6F}" destId="{B5413946-9DFF-405B-94E6-1BFBA25C922E}" srcOrd="1" destOrd="0" parTransId="{E84745C2-C3EC-4096-9434-2894A651D09F}" sibTransId="{88FF4CCF-7731-4BFF-AA14-808A56D20BD0}"/>
    <dgm:cxn modelId="{9460A717-9F43-4F1C-A0EE-76C3446A3CE0}" srcId="{369EB52A-0305-44AE-B671-F0D41254EE9E}" destId="{F9775753-8A03-44AE-99A5-572FE98EBA6F}" srcOrd="1" destOrd="0" parTransId="{964822F2-1551-4AB0-A9CF-E8141568E59B}" sibTransId="{399399C1-2F4F-4425-87AF-384D3A4DF1C6}"/>
    <dgm:cxn modelId="{1ED5BEEE-8314-4786-B0D3-A1289E499302}" type="presOf" srcId="{D1CB20E5-8734-4C39-AF6F-A625C8F3ABDF}" destId="{361F29E8-2516-4D26-8726-B7B64CD43233}" srcOrd="0" destOrd="0" presId="urn:microsoft.com/office/officeart/2005/8/layout/list1"/>
    <dgm:cxn modelId="{14EBD5AD-13AC-4F0B-A886-1DD8C3AE36BD}" type="presOf" srcId="{F9775753-8A03-44AE-99A5-572FE98EBA6F}" destId="{B3071EC1-899D-4FBD-B74B-BC32E5BC52B8}" srcOrd="0" destOrd="0" presId="urn:microsoft.com/office/officeart/2005/8/layout/list1"/>
    <dgm:cxn modelId="{DA30E9CF-2B79-4ACA-9829-3A81FDB787F9}" type="presOf" srcId="{B3370285-A742-48A4-97A6-CF7FFB69A51C}" destId="{CE649629-D04F-4C6A-B647-F0EB0256D431}" srcOrd="0" destOrd="0" presId="urn:microsoft.com/office/officeart/2005/8/layout/list1"/>
    <dgm:cxn modelId="{5C420063-5F14-40A6-8482-E9EC808E8BEC}" srcId="{F9775753-8A03-44AE-99A5-572FE98EBA6F}" destId="{B3370285-A742-48A4-97A6-CF7FFB69A51C}" srcOrd="0" destOrd="0" parTransId="{66735042-A616-42BA-89CB-6EAAA55E097A}" sibTransId="{4FD5E80A-C656-46AD-A793-1FFFC1848CA4}"/>
    <dgm:cxn modelId="{4E6CE8C4-DE5C-4EE0-9124-41EF0B1399D1}" type="presOf" srcId="{369EB52A-0305-44AE-B671-F0D41254EE9E}" destId="{5B37F077-D944-43FF-AF61-540E5139F9C4}" srcOrd="0" destOrd="0" presId="urn:microsoft.com/office/officeart/2005/8/layout/list1"/>
    <dgm:cxn modelId="{43332DCC-9FF0-4425-89A5-2F1B2357C928}" type="presOf" srcId="{4F47F3D5-32FB-431E-BCB4-D7CB4639981B}" destId="{7F32496B-A637-412C-B2A8-153E048FC2A3}" srcOrd="0" destOrd="0" presId="urn:microsoft.com/office/officeart/2005/8/layout/list1"/>
    <dgm:cxn modelId="{2EBC3537-7DB1-470D-89A1-3CD81C431F71}" type="presOf" srcId="{F9775753-8A03-44AE-99A5-572FE98EBA6F}" destId="{2D38F825-5927-4837-992D-CAD51DAFE4D9}" srcOrd="1" destOrd="0" presId="urn:microsoft.com/office/officeart/2005/8/layout/list1"/>
    <dgm:cxn modelId="{BACA66FA-6158-46A4-931A-D14A6DC713E9}" srcId="{4F47F3D5-32FB-431E-BCB4-D7CB4639981B}" destId="{D1CB20E5-8734-4C39-AF6F-A625C8F3ABDF}" srcOrd="0" destOrd="0" parTransId="{5BA123B3-D308-458E-8203-EB86256244D2}" sibTransId="{1B4518B0-FCCD-4E90-AF4F-F80E00376B10}"/>
    <dgm:cxn modelId="{5743EE87-8E6F-407F-9F99-902CFF3FE07B}" type="presOf" srcId="{B5413946-9DFF-405B-94E6-1BFBA25C922E}" destId="{CE649629-D04F-4C6A-B647-F0EB0256D431}" srcOrd="0" destOrd="1" presId="urn:microsoft.com/office/officeart/2005/8/layout/list1"/>
    <dgm:cxn modelId="{A2357B04-F60C-446F-8EAD-6B646670D3FB}" type="presOf" srcId="{4F47F3D5-32FB-431E-BCB4-D7CB4639981B}" destId="{C176DD39-EFDD-428B-805F-1A01238BAD0C}" srcOrd="1" destOrd="0" presId="urn:microsoft.com/office/officeart/2005/8/layout/list1"/>
    <dgm:cxn modelId="{F407099C-B3CC-4D94-8759-71F23B76DA72}" srcId="{369EB52A-0305-44AE-B671-F0D41254EE9E}" destId="{4F47F3D5-32FB-431E-BCB4-D7CB4639981B}" srcOrd="0" destOrd="0" parTransId="{81B5E689-F82B-47B1-B377-26ADE0D99DAE}" sibTransId="{4C095125-1476-40A0-BBDA-D37F2C982097}"/>
    <dgm:cxn modelId="{4B79CC8C-7AC8-436F-B0DC-B3E2A031FF86}" type="presParOf" srcId="{5B37F077-D944-43FF-AF61-540E5139F9C4}" destId="{22FBF7C0-9C13-4845-B629-74F081F47322}" srcOrd="0" destOrd="0" presId="urn:microsoft.com/office/officeart/2005/8/layout/list1"/>
    <dgm:cxn modelId="{7CA251AF-174A-4456-ADF5-D7C0622DEFA2}" type="presParOf" srcId="{22FBF7C0-9C13-4845-B629-74F081F47322}" destId="{7F32496B-A637-412C-B2A8-153E048FC2A3}" srcOrd="0" destOrd="0" presId="urn:microsoft.com/office/officeart/2005/8/layout/list1"/>
    <dgm:cxn modelId="{D861267D-2DE3-48B0-B880-CE23FB4A5FDC}" type="presParOf" srcId="{22FBF7C0-9C13-4845-B629-74F081F47322}" destId="{C176DD39-EFDD-428B-805F-1A01238BAD0C}" srcOrd="1" destOrd="0" presId="urn:microsoft.com/office/officeart/2005/8/layout/list1"/>
    <dgm:cxn modelId="{A03E4C0D-E58D-4BDC-AFC6-1385D961EFE8}" type="presParOf" srcId="{5B37F077-D944-43FF-AF61-540E5139F9C4}" destId="{A8C3DF4F-1AA8-4B1C-8AEF-8EF698307A05}" srcOrd="1" destOrd="0" presId="urn:microsoft.com/office/officeart/2005/8/layout/list1"/>
    <dgm:cxn modelId="{1E04F4EA-B852-48B6-A5DF-CF205D83C4B4}" type="presParOf" srcId="{5B37F077-D944-43FF-AF61-540E5139F9C4}" destId="{361F29E8-2516-4D26-8726-B7B64CD43233}" srcOrd="2" destOrd="0" presId="urn:microsoft.com/office/officeart/2005/8/layout/list1"/>
    <dgm:cxn modelId="{0AC56350-FAD4-4CCE-9AA3-064BA2144C05}" type="presParOf" srcId="{5B37F077-D944-43FF-AF61-540E5139F9C4}" destId="{46855683-6F5F-48E8-B336-0D461F7C60C5}" srcOrd="3" destOrd="0" presId="urn:microsoft.com/office/officeart/2005/8/layout/list1"/>
    <dgm:cxn modelId="{DFEE7E97-7FD0-4E1B-8D12-E3BE48D7621F}" type="presParOf" srcId="{5B37F077-D944-43FF-AF61-540E5139F9C4}" destId="{3035ADF1-B46B-45D5-94E8-D7DD92622F91}" srcOrd="4" destOrd="0" presId="urn:microsoft.com/office/officeart/2005/8/layout/list1"/>
    <dgm:cxn modelId="{36A96875-227E-4B14-8C2C-A8319DF7F0D2}" type="presParOf" srcId="{3035ADF1-B46B-45D5-94E8-D7DD92622F91}" destId="{B3071EC1-899D-4FBD-B74B-BC32E5BC52B8}" srcOrd="0" destOrd="0" presId="urn:microsoft.com/office/officeart/2005/8/layout/list1"/>
    <dgm:cxn modelId="{B24F5CCB-E0F9-4DC1-9EE1-1DD6C4A37873}" type="presParOf" srcId="{3035ADF1-B46B-45D5-94E8-D7DD92622F91}" destId="{2D38F825-5927-4837-992D-CAD51DAFE4D9}" srcOrd="1" destOrd="0" presId="urn:microsoft.com/office/officeart/2005/8/layout/list1"/>
    <dgm:cxn modelId="{BC1F42C6-6258-4EF0-B5C7-A8DD5FFC333D}" type="presParOf" srcId="{5B37F077-D944-43FF-AF61-540E5139F9C4}" destId="{FB792FA7-7667-492D-BB25-CC8D36E8EF30}" srcOrd="5" destOrd="0" presId="urn:microsoft.com/office/officeart/2005/8/layout/list1"/>
    <dgm:cxn modelId="{30F6315A-C99D-467D-9BD0-CDB7EE01A4BF}" type="presParOf" srcId="{5B37F077-D944-43FF-AF61-540E5139F9C4}" destId="{CE649629-D04F-4C6A-B647-F0EB0256D431}"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69EB52A-0305-44AE-B671-F0D41254EE9E}"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pl-PL"/>
        </a:p>
      </dgm:t>
    </dgm:pt>
    <dgm:pt modelId="{B3370285-A742-48A4-97A6-CF7FFB69A51C}">
      <dgm:prSet phldrT="[Tekst]" custT="1"/>
      <dgm:spPr>
        <a:solidFill>
          <a:schemeClr val="tx2">
            <a:lumMod val="50000"/>
          </a:schemeClr>
        </a:solidFill>
      </dgm:spPr>
      <dgm:t>
        <a:bodyPr/>
        <a:lstStyle/>
        <a:p>
          <a:r>
            <a:rPr lang="pl-PL" sz="3600" dirty="0" smtClean="0"/>
            <a:t>Waga oceny w zakresie zgodności ze Strategią ZIT AJ</a:t>
          </a:r>
          <a:endParaRPr lang="pl-PL" sz="3600" dirty="0"/>
        </a:p>
      </dgm:t>
    </dgm:pt>
    <dgm:pt modelId="{4FD5E80A-C656-46AD-A793-1FFFC1848CA4}" type="sibTrans" cxnId="{5C420063-5F14-40A6-8482-E9EC808E8BEC}">
      <dgm:prSet/>
      <dgm:spPr/>
      <dgm:t>
        <a:bodyPr/>
        <a:lstStyle/>
        <a:p>
          <a:endParaRPr lang="pl-PL"/>
        </a:p>
      </dgm:t>
    </dgm:pt>
    <dgm:pt modelId="{66735042-A616-42BA-89CB-6EAAA55E097A}" type="parTrans" cxnId="{5C420063-5F14-40A6-8482-E9EC808E8BEC}">
      <dgm:prSet/>
      <dgm:spPr/>
      <dgm:t>
        <a:bodyPr/>
        <a:lstStyle/>
        <a:p>
          <a:endParaRPr lang="pl-PL"/>
        </a:p>
      </dgm:t>
    </dgm:pt>
    <dgm:pt modelId="{B5413946-9DFF-405B-94E6-1BFBA25C922E}">
      <dgm:prSet phldrT="[Tekst]" custT="1"/>
      <dgm:spPr/>
      <dgm:t>
        <a:bodyPr/>
        <a:lstStyle/>
        <a:p>
          <a:r>
            <a:rPr lang="pl-PL" sz="2800" dirty="0" smtClean="0"/>
            <a:t>Za spełnianie kryteriów zgodności ze strategią ZIT AJ Wnioskodawca może otrzymać maksymalnie    </a:t>
          </a:r>
          <a:r>
            <a:rPr lang="pl-PL" sz="2800" b="1" dirty="0" smtClean="0">
              <a:solidFill>
                <a:srgbClr val="FF0000"/>
              </a:solidFill>
            </a:rPr>
            <a:t>42 </a:t>
          </a:r>
          <a:r>
            <a:rPr lang="pl-PL" sz="2800" b="1" dirty="0" smtClean="0">
              <a:solidFill>
                <a:srgbClr val="FF0000"/>
              </a:solidFill>
            </a:rPr>
            <a:t>punkty</a:t>
          </a:r>
          <a:endParaRPr lang="pl-PL" sz="2800" b="1" dirty="0">
            <a:solidFill>
              <a:srgbClr val="FF0000"/>
            </a:solidFill>
          </a:endParaRPr>
        </a:p>
      </dgm:t>
    </dgm:pt>
    <dgm:pt modelId="{88FF4CCF-7731-4BFF-AA14-808A56D20BD0}" type="sibTrans" cxnId="{45F33D6F-0BF8-4296-8D62-AA912EEE58F5}">
      <dgm:prSet/>
      <dgm:spPr/>
      <dgm:t>
        <a:bodyPr/>
        <a:lstStyle/>
        <a:p>
          <a:endParaRPr lang="pl-PL"/>
        </a:p>
      </dgm:t>
    </dgm:pt>
    <dgm:pt modelId="{E84745C2-C3EC-4096-9434-2894A651D09F}" type="parTrans" cxnId="{45F33D6F-0BF8-4296-8D62-AA912EEE58F5}">
      <dgm:prSet/>
      <dgm:spPr/>
      <dgm:t>
        <a:bodyPr/>
        <a:lstStyle/>
        <a:p>
          <a:endParaRPr lang="pl-PL"/>
        </a:p>
      </dgm:t>
    </dgm:pt>
    <dgm:pt modelId="{5B37F077-D944-43FF-AF61-540E5139F9C4}" type="pres">
      <dgm:prSet presAssocID="{369EB52A-0305-44AE-B671-F0D41254EE9E}" presName="linear" presStyleCnt="0">
        <dgm:presLayoutVars>
          <dgm:dir/>
          <dgm:animLvl val="lvl"/>
          <dgm:resizeHandles val="exact"/>
        </dgm:presLayoutVars>
      </dgm:prSet>
      <dgm:spPr/>
      <dgm:t>
        <a:bodyPr/>
        <a:lstStyle/>
        <a:p>
          <a:endParaRPr lang="pl-PL"/>
        </a:p>
      </dgm:t>
    </dgm:pt>
    <dgm:pt modelId="{DD60F75A-3431-4AA0-B3D9-5626EA937593}" type="pres">
      <dgm:prSet presAssocID="{B3370285-A742-48A4-97A6-CF7FFB69A51C}" presName="parentLin" presStyleCnt="0"/>
      <dgm:spPr/>
    </dgm:pt>
    <dgm:pt modelId="{5001B97A-2981-4ADD-89A9-B9F08430CA90}" type="pres">
      <dgm:prSet presAssocID="{B3370285-A742-48A4-97A6-CF7FFB69A51C}" presName="parentLeftMargin" presStyleLbl="node1" presStyleIdx="0" presStyleCnt="1"/>
      <dgm:spPr/>
      <dgm:t>
        <a:bodyPr/>
        <a:lstStyle/>
        <a:p>
          <a:endParaRPr lang="pl-PL"/>
        </a:p>
      </dgm:t>
    </dgm:pt>
    <dgm:pt modelId="{16C939BD-A8CC-4AB7-8EB7-26B247A12425}" type="pres">
      <dgm:prSet presAssocID="{B3370285-A742-48A4-97A6-CF7FFB69A51C}" presName="parentText" presStyleLbl="node1" presStyleIdx="0" presStyleCnt="1" custScaleX="109000" custScaleY="101852">
        <dgm:presLayoutVars>
          <dgm:chMax val="0"/>
          <dgm:bulletEnabled val="1"/>
        </dgm:presLayoutVars>
      </dgm:prSet>
      <dgm:spPr/>
      <dgm:t>
        <a:bodyPr/>
        <a:lstStyle/>
        <a:p>
          <a:endParaRPr lang="pl-PL"/>
        </a:p>
      </dgm:t>
    </dgm:pt>
    <dgm:pt modelId="{AB101589-B536-40AB-B401-034A8EA632A8}" type="pres">
      <dgm:prSet presAssocID="{B3370285-A742-48A4-97A6-CF7FFB69A51C}" presName="negativeSpace" presStyleCnt="0"/>
      <dgm:spPr/>
    </dgm:pt>
    <dgm:pt modelId="{410E0C83-F739-4CDA-ACEA-440E1FC081C9}" type="pres">
      <dgm:prSet presAssocID="{B3370285-A742-48A4-97A6-CF7FFB69A51C}" presName="childText" presStyleLbl="conFgAcc1" presStyleIdx="0" presStyleCnt="1" custScaleY="160974" custLinFactNeighborX="2362" custLinFactNeighborY="-3846">
        <dgm:presLayoutVars>
          <dgm:bulletEnabled val="1"/>
        </dgm:presLayoutVars>
      </dgm:prSet>
      <dgm:spPr/>
      <dgm:t>
        <a:bodyPr/>
        <a:lstStyle/>
        <a:p>
          <a:endParaRPr lang="pl-PL"/>
        </a:p>
      </dgm:t>
    </dgm:pt>
  </dgm:ptLst>
  <dgm:cxnLst>
    <dgm:cxn modelId="{45F33D6F-0BF8-4296-8D62-AA912EEE58F5}" srcId="{B3370285-A742-48A4-97A6-CF7FFB69A51C}" destId="{B5413946-9DFF-405B-94E6-1BFBA25C922E}" srcOrd="0" destOrd="0" parTransId="{E84745C2-C3EC-4096-9434-2894A651D09F}" sibTransId="{88FF4CCF-7731-4BFF-AA14-808A56D20BD0}"/>
    <dgm:cxn modelId="{5C420063-5F14-40A6-8482-E9EC808E8BEC}" srcId="{369EB52A-0305-44AE-B671-F0D41254EE9E}" destId="{B3370285-A742-48A4-97A6-CF7FFB69A51C}" srcOrd="0" destOrd="0" parTransId="{66735042-A616-42BA-89CB-6EAAA55E097A}" sibTransId="{4FD5E80A-C656-46AD-A793-1FFFC1848CA4}"/>
    <dgm:cxn modelId="{34E607B0-0E7F-41FC-9C11-4DE1A888740A}" type="presOf" srcId="{B3370285-A742-48A4-97A6-CF7FFB69A51C}" destId="{5001B97A-2981-4ADD-89A9-B9F08430CA90}" srcOrd="0" destOrd="0" presId="urn:microsoft.com/office/officeart/2005/8/layout/list1"/>
    <dgm:cxn modelId="{19C7A6B6-3DA8-415E-ABD2-4DF50432D628}" type="presOf" srcId="{369EB52A-0305-44AE-B671-F0D41254EE9E}" destId="{5B37F077-D944-43FF-AF61-540E5139F9C4}" srcOrd="0" destOrd="0" presId="urn:microsoft.com/office/officeart/2005/8/layout/list1"/>
    <dgm:cxn modelId="{73AEEB00-F81E-47A0-A181-5189A1015EAD}" type="presOf" srcId="{B3370285-A742-48A4-97A6-CF7FFB69A51C}" destId="{16C939BD-A8CC-4AB7-8EB7-26B247A12425}" srcOrd="1" destOrd="0" presId="urn:microsoft.com/office/officeart/2005/8/layout/list1"/>
    <dgm:cxn modelId="{7921A3C1-B768-405E-873E-81FF22F2C382}" type="presOf" srcId="{B5413946-9DFF-405B-94E6-1BFBA25C922E}" destId="{410E0C83-F739-4CDA-ACEA-440E1FC081C9}" srcOrd="0" destOrd="0" presId="urn:microsoft.com/office/officeart/2005/8/layout/list1"/>
    <dgm:cxn modelId="{00417C9F-49CD-4EB8-9283-E62CFF4E8794}" type="presParOf" srcId="{5B37F077-D944-43FF-AF61-540E5139F9C4}" destId="{DD60F75A-3431-4AA0-B3D9-5626EA937593}" srcOrd="0" destOrd="0" presId="urn:microsoft.com/office/officeart/2005/8/layout/list1"/>
    <dgm:cxn modelId="{E017D422-672A-462C-9214-E1E15898FE42}" type="presParOf" srcId="{DD60F75A-3431-4AA0-B3D9-5626EA937593}" destId="{5001B97A-2981-4ADD-89A9-B9F08430CA90}" srcOrd="0" destOrd="0" presId="urn:microsoft.com/office/officeart/2005/8/layout/list1"/>
    <dgm:cxn modelId="{2F867833-076E-4E4B-9A11-32FD1392B611}" type="presParOf" srcId="{DD60F75A-3431-4AA0-B3D9-5626EA937593}" destId="{16C939BD-A8CC-4AB7-8EB7-26B247A12425}" srcOrd="1" destOrd="0" presId="urn:microsoft.com/office/officeart/2005/8/layout/list1"/>
    <dgm:cxn modelId="{16A50922-BE55-4C8F-A354-98AF6ABC3A23}" type="presParOf" srcId="{5B37F077-D944-43FF-AF61-540E5139F9C4}" destId="{AB101589-B536-40AB-B401-034A8EA632A8}" srcOrd="1" destOrd="0" presId="urn:microsoft.com/office/officeart/2005/8/layout/list1"/>
    <dgm:cxn modelId="{CCE20358-A4AB-4096-B41B-BE38978498D6}" type="presParOf" srcId="{5B37F077-D944-43FF-AF61-540E5139F9C4}" destId="{410E0C83-F739-4CDA-ACEA-440E1FC081C9}"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5409EB-2CCF-42F2-9A8F-446629E52C7C}">
      <dsp:nvSpPr>
        <dsp:cNvPr id="0" name=""/>
        <dsp:cNvSpPr/>
      </dsp:nvSpPr>
      <dsp:spPr>
        <a:xfrm>
          <a:off x="0" y="547893"/>
          <a:ext cx="8686800" cy="119542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4192" tIns="687324" rIns="674192" bIns="170688" numCol="1" spcCol="1270" anchor="t" anchorCtr="0">
          <a:noAutofit/>
        </a:bodyPr>
        <a:lstStyle/>
        <a:p>
          <a:pPr marL="228600" lvl="1" indent="-228600" algn="l" defTabSz="1066800">
            <a:lnSpc>
              <a:spcPct val="90000"/>
            </a:lnSpc>
            <a:spcBef>
              <a:spcPct val="0"/>
            </a:spcBef>
            <a:spcAft>
              <a:spcPct val="15000"/>
            </a:spcAft>
            <a:buChar char="••"/>
          </a:pPr>
          <a:r>
            <a:rPr lang="pl-PL" sz="2400" kern="1200" dirty="0" smtClean="0"/>
            <a:t>Weryfikacja czy projekt wpisuje się w Strategię ZIT AJ</a:t>
          </a:r>
          <a:endParaRPr lang="pl-PL" sz="2400" kern="1200" dirty="0"/>
        </a:p>
      </dsp:txBody>
      <dsp:txXfrm>
        <a:off x="0" y="547893"/>
        <a:ext cx="8686800" cy="1195425"/>
      </dsp:txXfrm>
    </dsp:sp>
    <dsp:sp modelId="{68456774-487D-4596-B5AA-E3E5F65F425D}">
      <dsp:nvSpPr>
        <dsp:cNvPr id="0" name=""/>
        <dsp:cNvSpPr/>
      </dsp:nvSpPr>
      <dsp:spPr>
        <a:xfrm>
          <a:off x="434340" y="60813"/>
          <a:ext cx="6080760" cy="974160"/>
        </a:xfrm>
        <a:prstGeom prst="roundRect">
          <a:avLst/>
        </a:prstGeom>
        <a:solidFill>
          <a:schemeClr val="tx2">
            <a:lumMod val="5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9838" tIns="0" rIns="229838" bIns="0" numCol="1" spcCol="1270" anchor="ctr" anchorCtr="0">
          <a:noAutofit/>
        </a:bodyPr>
        <a:lstStyle/>
        <a:p>
          <a:pPr lvl="0" algn="l" defTabSz="1466850">
            <a:lnSpc>
              <a:spcPct val="90000"/>
            </a:lnSpc>
            <a:spcBef>
              <a:spcPct val="0"/>
            </a:spcBef>
            <a:spcAft>
              <a:spcPct val="35000"/>
            </a:spcAft>
          </a:pPr>
          <a:r>
            <a:rPr lang="pl-PL" sz="3300" b="1" kern="1200" dirty="0" smtClean="0"/>
            <a:t>Definicja kryterium </a:t>
          </a:r>
          <a:endParaRPr lang="pl-PL" sz="3300" kern="1200" dirty="0"/>
        </a:p>
      </dsp:txBody>
      <dsp:txXfrm>
        <a:off x="481895" y="108368"/>
        <a:ext cx="5985650" cy="879050"/>
      </dsp:txXfrm>
    </dsp:sp>
    <dsp:sp modelId="{0532035D-FDC7-44C7-9CC8-609CC32D390E}">
      <dsp:nvSpPr>
        <dsp:cNvPr id="0" name=""/>
        <dsp:cNvSpPr/>
      </dsp:nvSpPr>
      <dsp:spPr>
        <a:xfrm>
          <a:off x="0" y="2408598"/>
          <a:ext cx="8686800" cy="192307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4192" tIns="687324" rIns="674192" bIns="170688" numCol="1" spcCol="1270" anchor="t" anchorCtr="0">
          <a:noAutofit/>
        </a:bodyPr>
        <a:lstStyle/>
        <a:p>
          <a:pPr marL="228600" lvl="1" indent="-228600" algn="l" defTabSz="1066800">
            <a:lnSpc>
              <a:spcPct val="90000"/>
            </a:lnSpc>
            <a:spcBef>
              <a:spcPct val="0"/>
            </a:spcBef>
            <a:spcAft>
              <a:spcPct val="15000"/>
            </a:spcAft>
            <a:buChar char="••"/>
          </a:pPr>
          <a:r>
            <a:rPr lang="pl-PL" sz="2400" kern="1200" dirty="0" smtClean="0"/>
            <a:t>TAK/NIE</a:t>
          </a:r>
          <a:endParaRPr lang="pl-PL" sz="2400" kern="1200" dirty="0"/>
        </a:p>
        <a:p>
          <a:pPr marL="228600" lvl="1" indent="-228600" algn="l" defTabSz="1066800">
            <a:lnSpc>
              <a:spcPct val="90000"/>
            </a:lnSpc>
            <a:spcBef>
              <a:spcPct val="0"/>
            </a:spcBef>
            <a:spcAft>
              <a:spcPct val="15000"/>
            </a:spcAft>
            <a:buChar char="••"/>
          </a:pPr>
          <a:r>
            <a:rPr lang="pl-PL" sz="2400" kern="1200" dirty="0" smtClean="0"/>
            <a:t>Kryterium obligatoryjne (kluczowe) – niespełnienie oznacza odrzucenie wniosku</a:t>
          </a:r>
          <a:endParaRPr lang="pl-PL" sz="2400" kern="1200" dirty="0"/>
        </a:p>
      </dsp:txBody>
      <dsp:txXfrm>
        <a:off x="0" y="2408598"/>
        <a:ext cx="8686800" cy="1923075"/>
      </dsp:txXfrm>
    </dsp:sp>
    <dsp:sp modelId="{653E8C6F-9477-4E4A-B3C1-C0CA6ED51ACB}">
      <dsp:nvSpPr>
        <dsp:cNvPr id="0" name=""/>
        <dsp:cNvSpPr/>
      </dsp:nvSpPr>
      <dsp:spPr>
        <a:xfrm>
          <a:off x="434340" y="1921519"/>
          <a:ext cx="6080760" cy="974160"/>
        </a:xfrm>
        <a:prstGeom prst="roundRect">
          <a:avLst/>
        </a:prstGeom>
        <a:solidFill>
          <a:schemeClr val="tx2">
            <a:lumMod val="5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9838" tIns="0" rIns="229838" bIns="0" numCol="1" spcCol="1270" anchor="ctr" anchorCtr="0">
          <a:noAutofit/>
        </a:bodyPr>
        <a:lstStyle/>
        <a:p>
          <a:pPr lvl="0" algn="l" defTabSz="1066800">
            <a:lnSpc>
              <a:spcPct val="90000"/>
            </a:lnSpc>
            <a:spcBef>
              <a:spcPct val="0"/>
            </a:spcBef>
            <a:spcAft>
              <a:spcPct val="35000"/>
            </a:spcAft>
          </a:pPr>
          <a:r>
            <a:rPr lang="pl-PL" sz="2400" b="1" kern="1200" dirty="0" smtClean="0"/>
            <a:t>Opis znaczenia kryterium </a:t>
          </a:r>
          <a:endParaRPr lang="pl-PL" sz="2400" kern="1200" dirty="0"/>
        </a:p>
      </dsp:txBody>
      <dsp:txXfrm>
        <a:off x="481895" y="1969074"/>
        <a:ext cx="5985650" cy="8790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68C8B4-653B-41CD-8867-6D4B76C4AEDF}">
      <dsp:nvSpPr>
        <dsp:cNvPr id="0" name=""/>
        <dsp:cNvSpPr/>
      </dsp:nvSpPr>
      <dsp:spPr>
        <a:xfrm>
          <a:off x="0" y="479849"/>
          <a:ext cx="8686800" cy="18711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4192" tIns="458216" rIns="674192" bIns="156464" numCol="1" spcCol="1270" anchor="t" anchorCtr="0">
          <a:noAutofit/>
        </a:bodyPr>
        <a:lstStyle/>
        <a:p>
          <a:pPr marL="228600" lvl="1" indent="-228600" algn="l" defTabSz="977900">
            <a:lnSpc>
              <a:spcPct val="90000"/>
            </a:lnSpc>
            <a:spcBef>
              <a:spcPct val="0"/>
            </a:spcBef>
            <a:spcAft>
              <a:spcPct val="15000"/>
            </a:spcAft>
            <a:buChar char="••"/>
          </a:pPr>
          <a:r>
            <a:rPr lang="pl-PL" sz="2200" kern="1200" dirty="0" smtClean="0"/>
            <a:t>W ramach kryterium będzie sprawdzane czy wybrane wskaźniki produktu i rezultatu odzwierciedlają zakres rzeczowy projektu, a założone do osiągnięcia wartości są realne do osiągnięcia (nie zostały sztucznie zawyżone lub zaniżone)</a:t>
          </a:r>
          <a:endParaRPr lang="pl-PL" sz="2200" kern="1200" dirty="0"/>
        </a:p>
      </dsp:txBody>
      <dsp:txXfrm>
        <a:off x="0" y="479849"/>
        <a:ext cx="8686800" cy="1871100"/>
      </dsp:txXfrm>
    </dsp:sp>
    <dsp:sp modelId="{A6EDCFBE-EC3C-4383-9D19-EDF7E94187B5}">
      <dsp:nvSpPr>
        <dsp:cNvPr id="0" name=""/>
        <dsp:cNvSpPr/>
      </dsp:nvSpPr>
      <dsp:spPr>
        <a:xfrm>
          <a:off x="434340" y="155129"/>
          <a:ext cx="6080760" cy="649440"/>
        </a:xfrm>
        <a:prstGeom prst="roundRect">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838" tIns="0" rIns="229838" bIns="0" numCol="1" spcCol="1270" anchor="ctr" anchorCtr="0">
          <a:noAutofit/>
        </a:bodyPr>
        <a:lstStyle/>
        <a:p>
          <a:pPr lvl="0" algn="l" defTabSz="1422400">
            <a:lnSpc>
              <a:spcPct val="90000"/>
            </a:lnSpc>
            <a:spcBef>
              <a:spcPct val="0"/>
            </a:spcBef>
            <a:spcAft>
              <a:spcPct val="35000"/>
            </a:spcAft>
          </a:pPr>
          <a:r>
            <a:rPr lang="pl-PL" sz="3200" b="1" kern="1200" dirty="0" smtClean="0"/>
            <a:t>Definicja kryterium </a:t>
          </a:r>
          <a:endParaRPr lang="pl-PL" sz="3200" kern="1200" dirty="0"/>
        </a:p>
      </dsp:txBody>
      <dsp:txXfrm>
        <a:off x="466043" y="186832"/>
        <a:ext cx="6017354" cy="586034"/>
      </dsp:txXfrm>
    </dsp:sp>
    <dsp:sp modelId="{F191104C-2BDE-4FBA-96AE-E978FA566A32}">
      <dsp:nvSpPr>
        <dsp:cNvPr id="0" name=""/>
        <dsp:cNvSpPr/>
      </dsp:nvSpPr>
      <dsp:spPr>
        <a:xfrm>
          <a:off x="0" y="2794469"/>
          <a:ext cx="8686800" cy="15939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4192" tIns="458216" rIns="674192" bIns="156464" numCol="1" spcCol="1270" anchor="t" anchorCtr="0">
          <a:noAutofit/>
        </a:bodyPr>
        <a:lstStyle/>
        <a:p>
          <a:pPr marL="228600" lvl="1" indent="-228600" algn="l" defTabSz="977900">
            <a:lnSpc>
              <a:spcPct val="90000"/>
            </a:lnSpc>
            <a:spcBef>
              <a:spcPct val="0"/>
            </a:spcBef>
            <a:spcAft>
              <a:spcPct val="15000"/>
            </a:spcAft>
            <a:buChar char="••"/>
          </a:pPr>
          <a:r>
            <a:rPr lang="pl-PL" sz="2200" kern="1200" dirty="0" smtClean="0"/>
            <a:t>TAK/NIE/NIE DOTYCZY</a:t>
          </a:r>
          <a:endParaRPr lang="pl-PL" sz="2200" kern="1200" dirty="0"/>
        </a:p>
        <a:p>
          <a:pPr marL="228600" lvl="1" indent="-228600" algn="l" defTabSz="977900">
            <a:lnSpc>
              <a:spcPct val="90000"/>
            </a:lnSpc>
            <a:spcBef>
              <a:spcPct val="0"/>
            </a:spcBef>
            <a:spcAft>
              <a:spcPct val="15000"/>
            </a:spcAft>
            <a:buChar char="••"/>
          </a:pPr>
          <a:r>
            <a:rPr lang="pl-PL" sz="2200" kern="1200" dirty="0" smtClean="0"/>
            <a:t>Kryterium obligatoryjne (kluczowe) – niespełnienie oznacza odrzucenie wniosku </a:t>
          </a:r>
          <a:endParaRPr lang="pl-PL" sz="2200" kern="1200" dirty="0"/>
        </a:p>
      </dsp:txBody>
      <dsp:txXfrm>
        <a:off x="0" y="2794469"/>
        <a:ext cx="8686800" cy="1593900"/>
      </dsp:txXfrm>
    </dsp:sp>
    <dsp:sp modelId="{FCD44274-ECF4-45BF-990A-74DB8DFD38D5}">
      <dsp:nvSpPr>
        <dsp:cNvPr id="0" name=""/>
        <dsp:cNvSpPr/>
      </dsp:nvSpPr>
      <dsp:spPr>
        <a:xfrm>
          <a:off x="434340" y="2469749"/>
          <a:ext cx="6080760" cy="649440"/>
        </a:xfrm>
        <a:prstGeom prst="roundRect">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838" tIns="0" rIns="229838" bIns="0" numCol="1" spcCol="1270" anchor="ctr" anchorCtr="0">
          <a:noAutofit/>
        </a:bodyPr>
        <a:lstStyle/>
        <a:p>
          <a:pPr lvl="0" algn="l" defTabSz="977900">
            <a:lnSpc>
              <a:spcPct val="90000"/>
            </a:lnSpc>
            <a:spcBef>
              <a:spcPct val="0"/>
            </a:spcBef>
            <a:spcAft>
              <a:spcPct val="35000"/>
            </a:spcAft>
          </a:pPr>
          <a:r>
            <a:rPr lang="pl-PL" sz="2200" b="1" kern="1200" dirty="0" smtClean="0"/>
            <a:t>Opis znaczenia kryterium </a:t>
          </a:r>
          <a:endParaRPr lang="pl-PL" sz="2200" kern="1200" dirty="0"/>
        </a:p>
      </dsp:txBody>
      <dsp:txXfrm>
        <a:off x="466043" y="2501452"/>
        <a:ext cx="6017354" cy="5860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68C8B4-653B-41CD-8867-6D4B76C4AEDF}">
      <dsp:nvSpPr>
        <dsp:cNvPr id="0" name=""/>
        <dsp:cNvSpPr/>
      </dsp:nvSpPr>
      <dsp:spPr>
        <a:xfrm>
          <a:off x="0" y="574570"/>
          <a:ext cx="9144000" cy="168682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354076" rIns="709676" bIns="120904" numCol="1" spcCol="1270" anchor="t" anchorCtr="0">
          <a:noAutofit/>
        </a:bodyPr>
        <a:lstStyle/>
        <a:p>
          <a:pPr marL="171450" lvl="1" indent="-171450" algn="l" defTabSz="755650">
            <a:lnSpc>
              <a:spcPct val="90000"/>
            </a:lnSpc>
            <a:spcBef>
              <a:spcPct val="0"/>
            </a:spcBef>
            <a:spcAft>
              <a:spcPct val="15000"/>
            </a:spcAft>
            <a:buChar char="••"/>
          </a:pPr>
          <a:r>
            <a:rPr lang="pl-PL" sz="1700" kern="1200" dirty="0" smtClean="0"/>
            <a:t>Weryfikowany będzie faktyczny wpływ przedsięwzięcia na minimalizację negatywnych zjawisk  opisanych w  Strategii ZIT AJ oraz faktyczny wpływ projektu na realizację zamierzeń strategicznych ZIT AJ. Sprawdzana  będzie zbieżność zapisów dokumentacji aplikacyjnej z zapisami Strategii ZIT AJ. Ocena w tym aspekcie będzie opisowa i będzie zawierała szczegółowe  uzasadnienie dla przyznanej liczby punktów.</a:t>
          </a:r>
          <a:endParaRPr lang="pl-PL" sz="1700" kern="1200" dirty="0"/>
        </a:p>
      </dsp:txBody>
      <dsp:txXfrm>
        <a:off x="0" y="574570"/>
        <a:ext cx="9144000" cy="1686825"/>
      </dsp:txXfrm>
    </dsp:sp>
    <dsp:sp modelId="{A6EDCFBE-EC3C-4383-9D19-EDF7E94187B5}">
      <dsp:nvSpPr>
        <dsp:cNvPr id="0" name=""/>
        <dsp:cNvSpPr/>
      </dsp:nvSpPr>
      <dsp:spPr>
        <a:xfrm>
          <a:off x="457200" y="117846"/>
          <a:ext cx="6400800" cy="707644"/>
        </a:xfrm>
        <a:prstGeom prst="roundRect">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1422400">
            <a:lnSpc>
              <a:spcPct val="90000"/>
            </a:lnSpc>
            <a:spcBef>
              <a:spcPct val="0"/>
            </a:spcBef>
            <a:spcAft>
              <a:spcPct val="35000"/>
            </a:spcAft>
          </a:pPr>
          <a:r>
            <a:rPr lang="pl-PL" sz="3200" b="1" kern="1200" dirty="0" smtClean="0"/>
            <a:t>Definicja kryterium </a:t>
          </a:r>
          <a:endParaRPr lang="pl-PL" sz="3200" kern="1200" dirty="0"/>
        </a:p>
      </dsp:txBody>
      <dsp:txXfrm>
        <a:off x="491744" y="152390"/>
        <a:ext cx="6331712" cy="638556"/>
      </dsp:txXfrm>
    </dsp:sp>
    <dsp:sp modelId="{F191104C-2BDE-4FBA-96AE-E978FA566A32}">
      <dsp:nvSpPr>
        <dsp:cNvPr id="0" name=""/>
        <dsp:cNvSpPr/>
      </dsp:nvSpPr>
      <dsp:spPr>
        <a:xfrm>
          <a:off x="0" y="2845425"/>
          <a:ext cx="9144000" cy="1285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354076" rIns="709676" bIns="120904" numCol="1" spcCol="1270" anchor="t" anchorCtr="0">
          <a:noAutofit/>
        </a:bodyPr>
        <a:lstStyle/>
        <a:p>
          <a:pPr marL="171450" lvl="1" indent="-171450" algn="l" defTabSz="755650">
            <a:lnSpc>
              <a:spcPct val="90000"/>
            </a:lnSpc>
            <a:spcBef>
              <a:spcPct val="0"/>
            </a:spcBef>
            <a:spcAft>
              <a:spcPct val="15000"/>
            </a:spcAft>
            <a:buChar char="••"/>
          </a:pPr>
          <a:r>
            <a:rPr lang="pl-PL" sz="1700" kern="1200" dirty="0" smtClean="0"/>
            <a:t>Kryterium punktowe</a:t>
          </a:r>
          <a:endParaRPr lang="pl-PL" sz="1700" kern="1200" dirty="0"/>
        </a:p>
        <a:p>
          <a:pPr marL="171450" lvl="1" indent="-171450" algn="l" defTabSz="755650">
            <a:lnSpc>
              <a:spcPct val="90000"/>
            </a:lnSpc>
            <a:spcBef>
              <a:spcPct val="0"/>
            </a:spcBef>
            <a:spcAft>
              <a:spcPct val="15000"/>
            </a:spcAft>
            <a:buChar char="••"/>
          </a:pPr>
          <a:r>
            <a:rPr lang="pl-PL" sz="1700" kern="1200" dirty="0" smtClean="0"/>
            <a:t>skala punktowa od 0 do </a:t>
          </a:r>
          <a:r>
            <a:rPr lang="pl-PL" sz="1700" b="1" kern="1200" dirty="0" smtClean="0">
              <a:solidFill>
                <a:srgbClr val="FF0000"/>
              </a:solidFill>
            </a:rPr>
            <a:t>21</a:t>
          </a:r>
          <a:endParaRPr lang="pl-PL" sz="1700" b="1" kern="1200" dirty="0">
            <a:solidFill>
              <a:srgbClr val="FF0000"/>
            </a:solidFill>
          </a:endParaRPr>
        </a:p>
        <a:p>
          <a:pPr marL="171450" lvl="1" indent="-171450" algn="l" defTabSz="755650">
            <a:lnSpc>
              <a:spcPct val="90000"/>
            </a:lnSpc>
            <a:spcBef>
              <a:spcPct val="0"/>
            </a:spcBef>
            <a:spcAft>
              <a:spcPct val="15000"/>
            </a:spcAft>
            <a:buChar char="••"/>
          </a:pPr>
          <a:endParaRPr lang="pl-PL" sz="1700" kern="1200" dirty="0"/>
        </a:p>
      </dsp:txBody>
      <dsp:txXfrm>
        <a:off x="0" y="2845425"/>
        <a:ext cx="9144000" cy="1285200"/>
      </dsp:txXfrm>
    </dsp:sp>
    <dsp:sp modelId="{FCD44274-ECF4-45BF-990A-74DB8DFD38D5}">
      <dsp:nvSpPr>
        <dsp:cNvPr id="0" name=""/>
        <dsp:cNvSpPr/>
      </dsp:nvSpPr>
      <dsp:spPr>
        <a:xfrm>
          <a:off x="457200" y="2353195"/>
          <a:ext cx="6400800" cy="743149"/>
        </a:xfrm>
        <a:prstGeom prst="roundRect">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1066800">
            <a:lnSpc>
              <a:spcPct val="90000"/>
            </a:lnSpc>
            <a:spcBef>
              <a:spcPct val="0"/>
            </a:spcBef>
            <a:spcAft>
              <a:spcPct val="35000"/>
            </a:spcAft>
          </a:pPr>
          <a:r>
            <a:rPr lang="pl-PL" sz="2400" b="1" kern="1200" dirty="0" smtClean="0"/>
            <a:t>Opis znaczenia kryterium </a:t>
          </a:r>
          <a:endParaRPr lang="pl-PL" sz="2400" kern="1200" dirty="0"/>
        </a:p>
      </dsp:txBody>
      <dsp:txXfrm>
        <a:off x="493478" y="2389473"/>
        <a:ext cx="6328244" cy="6705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68C8B4-653B-41CD-8867-6D4B76C4AEDF}">
      <dsp:nvSpPr>
        <dsp:cNvPr id="0" name=""/>
        <dsp:cNvSpPr/>
      </dsp:nvSpPr>
      <dsp:spPr>
        <a:xfrm>
          <a:off x="0" y="350540"/>
          <a:ext cx="9144000" cy="204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374904" rIns="709676" bIns="128016" numCol="1" spcCol="1270" anchor="t" anchorCtr="0">
          <a:noAutofit/>
        </a:bodyPr>
        <a:lstStyle/>
        <a:p>
          <a:pPr marL="171450" lvl="1" indent="-171450" algn="l" defTabSz="800100">
            <a:lnSpc>
              <a:spcPct val="90000"/>
            </a:lnSpc>
            <a:spcBef>
              <a:spcPct val="0"/>
            </a:spcBef>
            <a:spcAft>
              <a:spcPct val="15000"/>
            </a:spcAft>
            <a:buChar char="••"/>
          </a:pPr>
          <a:r>
            <a:rPr lang="pl-PL" sz="1800" kern="1200" dirty="0" smtClean="0"/>
            <a:t>Weryfikowany będzie poziom wpływu wskaźników zawartych w projekcie na realizację wartości docelowych wskaźników Strategii ZIT AJ wynikających z Porozumienia (wskaźników Ram Wykonania i pozostałych z RPO).  Regulamin konkursu określa, jakie wskaźniki będą brane pod uwagę przy tym kryterium, a także potwierdza wagę poszczególnych wskaźników oraz progi wartości wskaźnika niezbędne dla przyznania punktów. </a:t>
          </a:r>
          <a:endParaRPr lang="pl-PL" sz="1800" kern="1200" dirty="0"/>
        </a:p>
      </dsp:txBody>
      <dsp:txXfrm>
        <a:off x="0" y="350540"/>
        <a:ext cx="9144000" cy="2041200"/>
      </dsp:txXfrm>
    </dsp:sp>
    <dsp:sp modelId="{A6EDCFBE-EC3C-4383-9D19-EDF7E94187B5}">
      <dsp:nvSpPr>
        <dsp:cNvPr id="0" name=""/>
        <dsp:cNvSpPr/>
      </dsp:nvSpPr>
      <dsp:spPr>
        <a:xfrm>
          <a:off x="457200" y="84860"/>
          <a:ext cx="6400800" cy="531360"/>
        </a:xfrm>
        <a:prstGeom prst="roundRect">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1422400">
            <a:lnSpc>
              <a:spcPct val="90000"/>
            </a:lnSpc>
            <a:spcBef>
              <a:spcPct val="0"/>
            </a:spcBef>
            <a:spcAft>
              <a:spcPct val="35000"/>
            </a:spcAft>
          </a:pPr>
          <a:r>
            <a:rPr lang="pl-PL" sz="3200" b="1" kern="1200" dirty="0" smtClean="0"/>
            <a:t>Definicja kryterium </a:t>
          </a:r>
          <a:endParaRPr lang="pl-PL" sz="3200" kern="1200" dirty="0"/>
        </a:p>
      </dsp:txBody>
      <dsp:txXfrm>
        <a:off x="483139" y="110799"/>
        <a:ext cx="6348922" cy="479482"/>
      </dsp:txXfrm>
    </dsp:sp>
    <dsp:sp modelId="{F191104C-2BDE-4FBA-96AE-E978FA566A32}">
      <dsp:nvSpPr>
        <dsp:cNvPr id="0" name=""/>
        <dsp:cNvSpPr/>
      </dsp:nvSpPr>
      <dsp:spPr>
        <a:xfrm>
          <a:off x="0" y="2754621"/>
          <a:ext cx="9144000" cy="10489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374904" rIns="709676" bIns="128016" numCol="1" spcCol="1270" anchor="t" anchorCtr="0">
          <a:noAutofit/>
        </a:bodyPr>
        <a:lstStyle/>
        <a:p>
          <a:pPr marL="171450" lvl="1" indent="-171450" algn="l" defTabSz="800100">
            <a:lnSpc>
              <a:spcPct val="90000"/>
            </a:lnSpc>
            <a:spcBef>
              <a:spcPct val="0"/>
            </a:spcBef>
            <a:spcAft>
              <a:spcPct val="15000"/>
            </a:spcAft>
            <a:buChar char="••"/>
          </a:pPr>
          <a:r>
            <a:rPr lang="pl-PL" sz="1800" kern="1200" dirty="0" smtClean="0"/>
            <a:t>Kryterium punktowe</a:t>
          </a:r>
          <a:endParaRPr lang="pl-PL" sz="1800" kern="1200" dirty="0"/>
        </a:p>
        <a:p>
          <a:pPr marL="171450" lvl="1" indent="-171450" algn="l" defTabSz="800100">
            <a:lnSpc>
              <a:spcPct val="90000"/>
            </a:lnSpc>
            <a:spcBef>
              <a:spcPct val="0"/>
            </a:spcBef>
            <a:spcAft>
              <a:spcPct val="15000"/>
            </a:spcAft>
            <a:buChar char="••"/>
          </a:pPr>
          <a:r>
            <a:rPr lang="pl-PL" sz="1800" kern="1200" dirty="0" smtClean="0"/>
            <a:t>skala punktowa od 0 do </a:t>
          </a:r>
          <a:r>
            <a:rPr lang="pl-PL" sz="1800" b="1" kern="1200" dirty="0" smtClean="0">
              <a:solidFill>
                <a:srgbClr val="FF0000"/>
              </a:solidFill>
            </a:rPr>
            <a:t>16,8</a:t>
          </a:r>
          <a:endParaRPr lang="pl-PL" sz="1800" b="1" kern="1200" dirty="0">
            <a:solidFill>
              <a:srgbClr val="FF0000"/>
            </a:solidFill>
          </a:endParaRPr>
        </a:p>
      </dsp:txBody>
      <dsp:txXfrm>
        <a:off x="0" y="2754621"/>
        <a:ext cx="9144000" cy="1048950"/>
      </dsp:txXfrm>
    </dsp:sp>
    <dsp:sp modelId="{FCD44274-ECF4-45BF-990A-74DB8DFD38D5}">
      <dsp:nvSpPr>
        <dsp:cNvPr id="0" name=""/>
        <dsp:cNvSpPr/>
      </dsp:nvSpPr>
      <dsp:spPr>
        <a:xfrm>
          <a:off x="457200" y="2488940"/>
          <a:ext cx="6400800" cy="531360"/>
        </a:xfrm>
        <a:prstGeom prst="roundRect">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1066800">
            <a:lnSpc>
              <a:spcPct val="90000"/>
            </a:lnSpc>
            <a:spcBef>
              <a:spcPct val="0"/>
            </a:spcBef>
            <a:spcAft>
              <a:spcPct val="35000"/>
            </a:spcAft>
          </a:pPr>
          <a:r>
            <a:rPr lang="pl-PL" sz="2400" b="1" kern="1200" dirty="0" smtClean="0"/>
            <a:t>Opis znaczenia kryterium </a:t>
          </a:r>
          <a:endParaRPr lang="pl-PL" sz="2400" kern="1200" dirty="0"/>
        </a:p>
      </dsp:txBody>
      <dsp:txXfrm>
        <a:off x="483139" y="2514879"/>
        <a:ext cx="6348922" cy="4794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213A6D-5AD7-47E1-B637-0BB3A3B64CD3}">
      <dsp:nvSpPr>
        <dsp:cNvPr id="0" name=""/>
        <dsp:cNvSpPr/>
      </dsp:nvSpPr>
      <dsp:spPr>
        <a:xfrm>
          <a:off x="0" y="1039610"/>
          <a:ext cx="9036496" cy="3855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1332" tIns="249936" rIns="701332" bIns="142240" numCol="1" spcCol="1270" anchor="t" anchorCtr="0">
          <a:noAutofit/>
        </a:bodyPr>
        <a:lstStyle/>
        <a:p>
          <a:pPr marL="228600" lvl="1" indent="-228600" algn="l" defTabSz="889000">
            <a:lnSpc>
              <a:spcPct val="90000"/>
            </a:lnSpc>
            <a:spcBef>
              <a:spcPct val="0"/>
            </a:spcBef>
            <a:spcAft>
              <a:spcPct val="15000"/>
            </a:spcAft>
            <a:buChar char="••"/>
          </a:pPr>
          <a:r>
            <a:rPr lang="pl-PL" sz="2000" kern="1200" dirty="0" smtClean="0"/>
            <a:t>W ramach tego kryterium będzie weryfikowane czy istnieją projekty powiązane ze zgłoszonym projektem, które zostały zrealizowane, bądź są w trakcie realizacji, bądź zostały zgłoszone w ramach tego samego naboru</a:t>
          </a:r>
          <a:endParaRPr lang="pl-PL" sz="2000" kern="1200" dirty="0"/>
        </a:p>
        <a:p>
          <a:pPr marL="228600" lvl="1" indent="-228600" algn="l" defTabSz="889000">
            <a:lnSpc>
              <a:spcPct val="90000"/>
            </a:lnSpc>
            <a:spcBef>
              <a:spcPct val="0"/>
            </a:spcBef>
            <a:spcAft>
              <a:spcPct val="15000"/>
            </a:spcAft>
            <a:buChar char="••"/>
          </a:pPr>
          <a:r>
            <a:rPr lang="pl-PL" sz="2000" kern="1200" dirty="0" smtClean="0"/>
            <a:t>Projekty te mogą polegać na wykorzystywaniu efektów realizacji innego projektu, wzmocnieniu trwałości efektów jednego przedsięwzięcia realizacją drugiego, bardziej kompleksowym potraktowaniem problemu m.in. poprzez zaadresowanie projektu do tej samej grupy docelowej, tego samego beneficjenta, tego samego terytorium, uzależnienia realizacji jednego projektu od przeprowadzenia innego przedsięwzięcia itd.</a:t>
          </a:r>
          <a:endParaRPr lang="pl-PL" sz="2000" kern="1200" dirty="0"/>
        </a:p>
        <a:p>
          <a:pPr marL="228600" lvl="1" indent="-228600" algn="l" defTabSz="889000">
            <a:lnSpc>
              <a:spcPct val="90000"/>
            </a:lnSpc>
            <a:spcBef>
              <a:spcPct val="0"/>
            </a:spcBef>
            <a:spcAft>
              <a:spcPct val="15000"/>
            </a:spcAft>
            <a:buChar char="••"/>
          </a:pPr>
          <a:r>
            <a:rPr lang="pl-PL" sz="2000" kern="1200" dirty="0" smtClean="0"/>
            <a:t>Skala punktowa  0 – </a:t>
          </a:r>
          <a:r>
            <a:rPr lang="pl-PL" sz="2000" b="1" kern="1200" dirty="0" smtClean="0">
              <a:solidFill>
                <a:srgbClr val="FF0000"/>
              </a:solidFill>
            </a:rPr>
            <a:t>4,2</a:t>
          </a:r>
          <a:r>
            <a:rPr lang="pl-PL" sz="2000" kern="1200" dirty="0" smtClean="0"/>
            <a:t> </a:t>
          </a:r>
          <a:endParaRPr lang="pl-PL" sz="2000" kern="1200" dirty="0"/>
        </a:p>
      </dsp:txBody>
      <dsp:txXfrm>
        <a:off x="0" y="1039610"/>
        <a:ext cx="9036496" cy="3855600"/>
      </dsp:txXfrm>
    </dsp:sp>
    <dsp:sp modelId="{DE19788E-CB1E-4686-8529-019E14551624}">
      <dsp:nvSpPr>
        <dsp:cNvPr id="0" name=""/>
        <dsp:cNvSpPr/>
      </dsp:nvSpPr>
      <dsp:spPr>
        <a:xfrm>
          <a:off x="462839" y="36729"/>
          <a:ext cx="4621418" cy="1170773"/>
        </a:xfrm>
        <a:prstGeom prst="roundRect">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091" tIns="0" rIns="239091" bIns="0" numCol="1" spcCol="1270" anchor="ctr" anchorCtr="0">
          <a:noAutofit/>
        </a:bodyPr>
        <a:lstStyle/>
        <a:p>
          <a:pPr lvl="0" algn="l" defTabSz="1244600">
            <a:lnSpc>
              <a:spcPct val="90000"/>
            </a:lnSpc>
            <a:spcBef>
              <a:spcPct val="0"/>
            </a:spcBef>
            <a:spcAft>
              <a:spcPct val="35000"/>
            </a:spcAft>
          </a:pPr>
          <a:r>
            <a:rPr lang="pl-PL" sz="2800" b="1" kern="1200" dirty="0" smtClean="0"/>
            <a:t>Definicja kryterium </a:t>
          </a:r>
          <a:endParaRPr lang="pl-PL" sz="2800" kern="1200" dirty="0"/>
        </a:p>
      </dsp:txBody>
      <dsp:txXfrm>
        <a:off x="519991" y="93881"/>
        <a:ext cx="4507114" cy="105646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1F29E8-2516-4D26-8726-B7B64CD43233}">
      <dsp:nvSpPr>
        <dsp:cNvPr id="0" name=""/>
        <dsp:cNvSpPr/>
      </dsp:nvSpPr>
      <dsp:spPr>
        <a:xfrm>
          <a:off x="0" y="396682"/>
          <a:ext cx="8435280" cy="15592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4671" tIns="458216" rIns="654671" bIns="156464" numCol="1" spcCol="1270" anchor="t" anchorCtr="0">
          <a:noAutofit/>
        </a:bodyPr>
        <a:lstStyle/>
        <a:p>
          <a:pPr marL="228600" lvl="1" indent="-228600" algn="l" defTabSz="977900">
            <a:lnSpc>
              <a:spcPct val="90000"/>
            </a:lnSpc>
            <a:spcBef>
              <a:spcPct val="0"/>
            </a:spcBef>
            <a:spcAft>
              <a:spcPct val="15000"/>
            </a:spcAft>
            <a:buChar char="••"/>
          </a:pPr>
          <a:r>
            <a:rPr lang="pl-PL" sz="2200" kern="1200" dirty="0" smtClean="0"/>
            <a:t>W ramach tego kryterium będzie sprawdzane czy, projekt otrzymał co najmniej 15% możliwych do uzyskania punktów na tym etapie oceny </a:t>
          </a:r>
          <a:r>
            <a:rPr lang="pl-PL" sz="2200" kern="1200" dirty="0" smtClean="0">
              <a:solidFill>
                <a:srgbClr val="FF0000"/>
              </a:solidFill>
            </a:rPr>
            <a:t>(</a:t>
          </a:r>
          <a:r>
            <a:rPr lang="pl-PL" sz="2200" b="1" kern="1200" dirty="0" smtClean="0">
              <a:solidFill>
                <a:srgbClr val="FF0000"/>
              </a:solidFill>
            </a:rPr>
            <a:t>6,3  </a:t>
          </a:r>
          <a:r>
            <a:rPr lang="pl-PL" sz="2200" b="1" kern="1200" dirty="0" smtClean="0">
              <a:solidFill>
                <a:srgbClr val="FF0000"/>
              </a:solidFill>
            </a:rPr>
            <a:t>pkt</a:t>
          </a:r>
          <a:r>
            <a:rPr lang="pl-PL" sz="2200" kern="1200" dirty="0" smtClean="0">
              <a:solidFill>
                <a:srgbClr val="FF0000"/>
              </a:solidFill>
            </a:rPr>
            <a:t>)</a:t>
          </a:r>
          <a:endParaRPr lang="pl-PL" sz="2200" kern="1200" dirty="0">
            <a:solidFill>
              <a:srgbClr val="FF0000"/>
            </a:solidFill>
          </a:endParaRPr>
        </a:p>
      </dsp:txBody>
      <dsp:txXfrm>
        <a:off x="0" y="396682"/>
        <a:ext cx="8435280" cy="1559250"/>
      </dsp:txXfrm>
    </dsp:sp>
    <dsp:sp modelId="{C176DD39-EFDD-428B-805F-1A01238BAD0C}">
      <dsp:nvSpPr>
        <dsp:cNvPr id="0" name=""/>
        <dsp:cNvSpPr/>
      </dsp:nvSpPr>
      <dsp:spPr>
        <a:xfrm>
          <a:off x="421764" y="71962"/>
          <a:ext cx="5904696" cy="649440"/>
        </a:xfrm>
        <a:prstGeom prst="roundRect">
          <a:avLst/>
        </a:prstGeom>
        <a:solidFill>
          <a:schemeClr val="tx2">
            <a:lumMod val="5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3183" tIns="0" rIns="223183" bIns="0" numCol="1" spcCol="1270" anchor="ctr" anchorCtr="0">
          <a:noAutofit/>
        </a:bodyPr>
        <a:lstStyle/>
        <a:p>
          <a:pPr lvl="0" algn="l" defTabSz="977900">
            <a:lnSpc>
              <a:spcPct val="90000"/>
            </a:lnSpc>
            <a:spcBef>
              <a:spcPct val="0"/>
            </a:spcBef>
            <a:spcAft>
              <a:spcPct val="35000"/>
            </a:spcAft>
          </a:pPr>
          <a:r>
            <a:rPr lang="pl-PL" sz="2200" b="1" kern="1200" dirty="0" smtClean="0"/>
            <a:t>Definicja kryterium </a:t>
          </a:r>
          <a:endParaRPr lang="pl-PL" sz="2200" kern="1200" dirty="0"/>
        </a:p>
      </dsp:txBody>
      <dsp:txXfrm>
        <a:off x="453467" y="103665"/>
        <a:ext cx="5841290" cy="586034"/>
      </dsp:txXfrm>
    </dsp:sp>
    <dsp:sp modelId="{CE649629-D04F-4C6A-B647-F0EB0256D431}">
      <dsp:nvSpPr>
        <dsp:cNvPr id="0" name=""/>
        <dsp:cNvSpPr/>
      </dsp:nvSpPr>
      <dsp:spPr>
        <a:xfrm>
          <a:off x="0" y="2399452"/>
          <a:ext cx="8435280" cy="15939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4671" tIns="458216" rIns="654671" bIns="156464" numCol="1" spcCol="1270" anchor="t" anchorCtr="0">
          <a:noAutofit/>
        </a:bodyPr>
        <a:lstStyle/>
        <a:p>
          <a:pPr marL="228600" lvl="1" indent="-228600" algn="l" defTabSz="977900">
            <a:lnSpc>
              <a:spcPct val="90000"/>
            </a:lnSpc>
            <a:spcBef>
              <a:spcPct val="0"/>
            </a:spcBef>
            <a:spcAft>
              <a:spcPct val="15000"/>
            </a:spcAft>
            <a:buChar char="••"/>
          </a:pPr>
          <a:r>
            <a:rPr lang="pl-PL" sz="2200" kern="1200" dirty="0" smtClean="0"/>
            <a:t>TAK/NIE</a:t>
          </a:r>
          <a:endParaRPr lang="pl-PL" sz="2200" kern="1200" dirty="0"/>
        </a:p>
        <a:p>
          <a:pPr marL="228600" lvl="1" indent="-228600" algn="l" defTabSz="977900">
            <a:lnSpc>
              <a:spcPct val="90000"/>
            </a:lnSpc>
            <a:spcBef>
              <a:spcPct val="0"/>
            </a:spcBef>
            <a:spcAft>
              <a:spcPct val="15000"/>
            </a:spcAft>
            <a:buChar char="••"/>
          </a:pPr>
          <a:r>
            <a:rPr lang="pl-PL" sz="2200" kern="1200" dirty="0" smtClean="0"/>
            <a:t>Kryterium obligatoryjne (kluczowe) – niespełnienie oznacza odrzucenia wniosku</a:t>
          </a:r>
          <a:endParaRPr lang="pl-PL" sz="2200" kern="1200" dirty="0"/>
        </a:p>
      </dsp:txBody>
      <dsp:txXfrm>
        <a:off x="0" y="2399452"/>
        <a:ext cx="8435280" cy="1593900"/>
      </dsp:txXfrm>
    </dsp:sp>
    <dsp:sp modelId="{2D38F825-5927-4837-992D-CAD51DAFE4D9}">
      <dsp:nvSpPr>
        <dsp:cNvPr id="0" name=""/>
        <dsp:cNvSpPr/>
      </dsp:nvSpPr>
      <dsp:spPr>
        <a:xfrm>
          <a:off x="421764" y="2074732"/>
          <a:ext cx="5904696" cy="649440"/>
        </a:xfrm>
        <a:prstGeom prst="roundRect">
          <a:avLst/>
        </a:prstGeom>
        <a:solidFill>
          <a:schemeClr val="tx2">
            <a:lumMod val="5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3183" tIns="0" rIns="223183" bIns="0" numCol="1" spcCol="1270" anchor="ctr" anchorCtr="0">
          <a:noAutofit/>
        </a:bodyPr>
        <a:lstStyle/>
        <a:p>
          <a:pPr lvl="0" algn="l" defTabSz="977900">
            <a:lnSpc>
              <a:spcPct val="90000"/>
            </a:lnSpc>
            <a:spcBef>
              <a:spcPct val="0"/>
            </a:spcBef>
            <a:spcAft>
              <a:spcPct val="35000"/>
            </a:spcAft>
          </a:pPr>
          <a:r>
            <a:rPr lang="pl-PL" sz="2200" b="1" kern="1200" dirty="0" smtClean="0"/>
            <a:t>Opis znaczenia kryterium </a:t>
          </a:r>
          <a:endParaRPr lang="pl-PL" sz="2200" kern="1200" dirty="0"/>
        </a:p>
      </dsp:txBody>
      <dsp:txXfrm>
        <a:off x="453467" y="2106435"/>
        <a:ext cx="5841290" cy="58603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0E0C83-F739-4CDA-ACEA-440E1FC081C9}">
      <dsp:nvSpPr>
        <dsp:cNvPr id="0" name=""/>
        <dsp:cNvSpPr/>
      </dsp:nvSpPr>
      <dsp:spPr>
        <a:xfrm>
          <a:off x="0" y="1080124"/>
          <a:ext cx="9144000" cy="444952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1353820" rIns="709676" bIns="199136" numCol="1" spcCol="1270" anchor="t" anchorCtr="0">
          <a:noAutofit/>
        </a:bodyPr>
        <a:lstStyle/>
        <a:p>
          <a:pPr marL="285750" lvl="1" indent="-285750" algn="l" defTabSz="1244600">
            <a:lnSpc>
              <a:spcPct val="90000"/>
            </a:lnSpc>
            <a:spcBef>
              <a:spcPct val="0"/>
            </a:spcBef>
            <a:spcAft>
              <a:spcPct val="15000"/>
            </a:spcAft>
            <a:buChar char="••"/>
          </a:pPr>
          <a:r>
            <a:rPr lang="pl-PL" sz="2800" kern="1200" dirty="0" smtClean="0"/>
            <a:t>Za spełnianie kryteriów zgodności ze strategią ZIT AJ Wnioskodawca może otrzymać maksymalnie    </a:t>
          </a:r>
          <a:r>
            <a:rPr lang="pl-PL" sz="2800" b="1" kern="1200" dirty="0" smtClean="0">
              <a:solidFill>
                <a:srgbClr val="FF0000"/>
              </a:solidFill>
            </a:rPr>
            <a:t>42 </a:t>
          </a:r>
          <a:r>
            <a:rPr lang="pl-PL" sz="2800" b="1" kern="1200" dirty="0" smtClean="0">
              <a:solidFill>
                <a:srgbClr val="FF0000"/>
              </a:solidFill>
            </a:rPr>
            <a:t>punkty</a:t>
          </a:r>
          <a:endParaRPr lang="pl-PL" sz="2800" b="1" kern="1200" dirty="0">
            <a:solidFill>
              <a:srgbClr val="FF0000"/>
            </a:solidFill>
          </a:endParaRPr>
        </a:p>
      </dsp:txBody>
      <dsp:txXfrm>
        <a:off x="0" y="1080124"/>
        <a:ext cx="9144000" cy="4449522"/>
      </dsp:txXfrm>
    </dsp:sp>
    <dsp:sp modelId="{16C939BD-A8CC-4AB7-8EB7-26B247A12425}">
      <dsp:nvSpPr>
        <dsp:cNvPr id="0" name=""/>
        <dsp:cNvSpPr/>
      </dsp:nvSpPr>
      <dsp:spPr>
        <a:xfrm>
          <a:off x="457200" y="122086"/>
          <a:ext cx="6976872" cy="1954336"/>
        </a:xfrm>
        <a:prstGeom prst="roundRect">
          <a:avLst/>
        </a:prstGeom>
        <a:solidFill>
          <a:schemeClr val="tx2">
            <a:lumMod val="5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1935" tIns="0" rIns="241935" bIns="0" numCol="1" spcCol="1270" anchor="ctr" anchorCtr="0">
          <a:noAutofit/>
        </a:bodyPr>
        <a:lstStyle/>
        <a:p>
          <a:pPr lvl="0" algn="l" defTabSz="1600200">
            <a:lnSpc>
              <a:spcPct val="90000"/>
            </a:lnSpc>
            <a:spcBef>
              <a:spcPct val="0"/>
            </a:spcBef>
            <a:spcAft>
              <a:spcPct val="35000"/>
            </a:spcAft>
          </a:pPr>
          <a:r>
            <a:rPr lang="pl-PL" sz="3600" kern="1200" dirty="0" smtClean="0"/>
            <a:t>Waga oceny w zakresie zgodności ze Strategią ZIT AJ</a:t>
          </a:r>
          <a:endParaRPr lang="pl-PL" sz="3600" kern="1200" dirty="0"/>
        </a:p>
      </dsp:txBody>
      <dsp:txXfrm>
        <a:off x="552603" y="217489"/>
        <a:ext cx="6786066" cy="176353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11E651-0328-44B1-A099-24B6C26F7631}" type="datetimeFigureOut">
              <a:rPr lang="pl-PL" smtClean="0"/>
              <a:pPr/>
              <a:t>2016-02-09</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E9112E-5992-4055-9AE3-9B795A5D6268}" type="slidenum">
              <a:rPr lang="pl-PL" smtClean="0"/>
              <a:pPr/>
              <a:t>‹#›</a:t>
            </a:fld>
            <a:endParaRPr lang="pl-PL"/>
          </a:p>
        </p:txBody>
      </p:sp>
    </p:spTree>
    <p:extLst>
      <p:ext uri="{BB962C8B-B14F-4D97-AF65-F5344CB8AC3E}">
        <p14:creationId xmlns:p14="http://schemas.microsoft.com/office/powerpoint/2010/main" val="2928232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143000" y="685800"/>
            <a:ext cx="4572000" cy="3429000"/>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5E9112E-5992-4055-9AE3-9B795A5D6268}" type="slidenum">
              <a:rPr lang="pl-PL" smtClean="0"/>
              <a:pPr/>
              <a:t>4</a:t>
            </a:fld>
            <a:endParaRPr lang="pl-PL"/>
          </a:p>
        </p:txBody>
      </p:sp>
    </p:spTree>
    <p:extLst>
      <p:ext uri="{BB962C8B-B14F-4D97-AF65-F5344CB8AC3E}">
        <p14:creationId xmlns:p14="http://schemas.microsoft.com/office/powerpoint/2010/main" val="3672296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5E9112E-5992-4055-9AE3-9B795A5D6268}" type="slidenum">
              <a:rPr lang="pl-PL" smtClean="0"/>
              <a:pPr/>
              <a:t>11</a:t>
            </a:fld>
            <a:endParaRPr lang="pl-PL"/>
          </a:p>
        </p:txBody>
      </p:sp>
    </p:spTree>
    <p:extLst>
      <p:ext uri="{BB962C8B-B14F-4D97-AF65-F5344CB8AC3E}">
        <p14:creationId xmlns:p14="http://schemas.microsoft.com/office/powerpoint/2010/main" val="2261661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5E9112E-5992-4055-9AE3-9B795A5D6268}" type="slidenum">
              <a:rPr lang="pl-PL" smtClean="0"/>
              <a:pPr/>
              <a:t>15</a:t>
            </a:fld>
            <a:endParaRPr lang="pl-PL"/>
          </a:p>
        </p:txBody>
      </p:sp>
    </p:spTree>
    <p:extLst>
      <p:ext uri="{BB962C8B-B14F-4D97-AF65-F5344CB8AC3E}">
        <p14:creationId xmlns:p14="http://schemas.microsoft.com/office/powerpoint/2010/main" val="1095041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1" y="2130427"/>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pPr/>
              <a:t>2016-02-09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1324912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pPr/>
              <a:t>2016-02-09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2882872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1" y="274640"/>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0"/>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pPr/>
              <a:t>2016-02-09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360464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1" y="2130427"/>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2016-02-09</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999283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2016-02-09</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5080270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2"/>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2016-02-09</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665385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2016-02-09</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3694494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2016-02-09</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1448501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2016-02-09</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911857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2016-02-09</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5320613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2016-02-09</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0856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pPr/>
              <a:t>2016-02-09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4369752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9"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2016-02-09</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511789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2016-02-09</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9716167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1" y="274640"/>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0"/>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2016-02-09</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215015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1" y="2130427"/>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2016-02-09</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4802882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2016-02-09</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0666283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2"/>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2016-02-09</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2331094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2016-02-09</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2371085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2016-02-09</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459882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2016-02-09</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5994114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2016-02-09</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85786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2"/>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pPr/>
              <a:t>2016-02-09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22859092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2016-02-09</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9947356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9"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2016-02-09</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7839356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2016-02-09</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874713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1" y="274640"/>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0"/>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2016-02-09</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7512510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1" y="2130427"/>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2016-02-09</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599462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2016-02-09</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2369831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2"/>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2016-02-09</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3628008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2016-02-09</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5121658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2016-02-09</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5163705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2016-02-09</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402545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pPr/>
              <a:t>2016-02-09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4184550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2016-02-09</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5962327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2016-02-09</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9376853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9"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2016-02-09</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50152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2016-02-09</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1690960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1" y="274640"/>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0"/>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2016-02-09</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0044383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1" y="2130427"/>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2016-02-09</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0264262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2016-02-09</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7204686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2"/>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2016-02-09</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2837332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2016-02-09</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3568813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2016-02-09</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838214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pPr/>
              <a:t>2016-02-09</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5692878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2016-02-09</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3906199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2016-02-09</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7010649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2016-02-09</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5011822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9"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2016-02-09</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3428478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2016-02-09</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5954593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1" y="274640"/>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0"/>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2016-02-09</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3122016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1" y="2130427"/>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2016-02-09</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272930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2016-02-09</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4943713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2"/>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2016-02-09</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0074862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2016-02-09</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496563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pPr/>
              <a:t>2016-02-09</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26599124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2016-02-09</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1317376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2016-02-09</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7810152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2016-02-09</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5908290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2016-02-09</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5132835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9"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2016-02-09</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8397247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2016-02-09</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34230982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1" y="274640"/>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0"/>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2016-02-09</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3576949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1" y="2130427"/>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2016-02-09</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1433016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2016-02-09</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286751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2"/>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2016-02-09</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54970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pPr/>
              <a:t>2016-02-09</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99763253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2016-02-09</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3005046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2016-02-09</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3194474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2016-02-09</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3504861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2016-02-09</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07918418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2016-02-09</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60203908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9"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2016-02-09</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4059878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2016-02-09</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82967678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1" y="274640"/>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0"/>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2016-02-09</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75423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pPr/>
              <a:t>2016-02-09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2405749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9"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pPr/>
              <a:t>2016-02-09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572862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1"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2"/>
            <a:ext cx="8229601"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2"/>
            <a:ext cx="21336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pPr/>
              <a:t>2016-02-09</a:t>
            </a:fld>
            <a:endParaRPr lang="pl-PL"/>
          </a:p>
        </p:txBody>
      </p:sp>
      <p:sp>
        <p:nvSpPr>
          <p:cNvPr id="5" name="Symbol zastępczy stopki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2"/>
            <a:ext cx="21336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pPr/>
              <a:t>‹#›</a:t>
            </a:fld>
            <a:endParaRPr lang="pl-PL"/>
          </a:p>
        </p:txBody>
      </p:sp>
    </p:spTree>
    <p:extLst>
      <p:ext uri="{BB962C8B-B14F-4D97-AF65-F5344CB8AC3E}">
        <p14:creationId xmlns:p14="http://schemas.microsoft.com/office/powerpoint/2010/main" val="41198509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1"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2"/>
            <a:ext cx="8229601"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2"/>
            <a:ext cx="21336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solidFill>
                  <a:prstClr val="black">
                    <a:tint val="75000"/>
                  </a:prstClr>
                </a:solidFill>
              </a:rPr>
              <a:pPr/>
              <a:t>2016-02-09</a:t>
            </a:fld>
            <a:endParaRPr lang="pl-PL">
              <a:solidFill>
                <a:prstClr val="black">
                  <a:tint val="75000"/>
                </a:prstClr>
              </a:solidFill>
            </a:endParaRPr>
          </a:p>
        </p:txBody>
      </p:sp>
      <p:sp>
        <p:nvSpPr>
          <p:cNvPr id="5" name="Symbol zastępczy stopki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2"/>
            <a:ext cx="21336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2521551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1"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2"/>
            <a:ext cx="8229601"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2"/>
            <a:ext cx="21336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solidFill>
                  <a:prstClr val="black">
                    <a:tint val="75000"/>
                  </a:prstClr>
                </a:solidFill>
              </a:rPr>
              <a:pPr/>
              <a:t>2016-02-09</a:t>
            </a:fld>
            <a:endParaRPr lang="pl-PL">
              <a:solidFill>
                <a:prstClr val="black">
                  <a:tint val="75000"/>
                </a:prstClr>
              </a:solidFill>
            </a:endParaRPr>
          </a:p>
        </p:txBody>
      </p:sp>
      <p:sp>
        <p:nvSpPr>
          <p:cNvPr id="5" name="Symbol zastępczy stopki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2"/>
            <a:ext cx="21336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85212577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1"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2"/>
            <a:ext cx="8229601"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2"/>
            <a:ext cx="21336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solidFill>
                  <a:prstClr val="black">
                    <a:tint val="75000"/>
                  </a:prstClr>
                </a:solidFill>
              </a:rPr>
              <a:pPr/>
              <a:t>2016-02-09</a:t>
            </a:fld>
            <a:endParaRPr lang="pl-PL">
              <a:solidFill>
                <a:prstClr val="black">
                  <a:tint val="75000"/>
                </a:prstClr>
              </a:solidFill>
            </a:endParaRPr>
          </a:p>
        </p:txBody>
      </p:sp>
      <p:sp>
        <p:nvSpPr>
          <p:cNvPr id="5" name="Symbol zastępczy stopki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2"/>
            <a:ext cx="21336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06627820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1"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2"/>
            <a:ext cx="8229601"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2"/>
            <a:ext cx="21336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solidFill>
                  <a:prstClr val="black">
                    <a:tint val="75000"/>
                  </a:prstClr>
                </a:solidFill>
              </a:rPr>
              <a:pPr/>
              <a:t>2016-02-09</a:t>
            </a:fld>
            <a:endParaRPr lang="pl-PL">
              <a:solidFill>
                <a:prstClr val="black">
                  <a:tint val="75000"/>
                </a:prstClr>
              </a:solidFill>
            </a:endParaRPr>
          </a:p>
        </p:txBody>
      </p:sp>
      <p:sp>
        <p:nvSpPr>
          <p:cNvPr id="5" name="Symbol zastępczy stopki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2"/>
            <a:ext cx="21336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63843112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1"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2"/>
            <a:ext cx="8229601"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2"/>
            <a:ext cx="21336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solidFill>
                  <a:prstClr val="black">
                    <a:tint val="75000"/>
                  </a:prstClr>
                </a:solidFill>
              </a:rPr>
              <a:pPr/>
              <a:t>2016-02-09</a:t>
            </a:fld>
            <a:endParaRPr lang="pl-PL">
              <a:solidFill>
                <a:prstClr val="black">
                  <a:tint val="75000"/>
                </a:prstClr>
              </a:solidFill>
            </a:endParaRPr>
          </a:p>
        </p:txBody>
      </p:sp>
      <p:sp>
        <p:nvSpPr>
          <p:cNvPr id="5" name="Symbol zastępczy stopki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2"/>
            <a:ext cx="21336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614310664"/>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1"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2"/>
            <a:ext cx="8229601"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2"/>
            <a:ext cx="21336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solidFill>
                  <a:prstClr val="black">
                    <a:tint val="75000"/>
                  </a:prstClr>
                </a:solidFill>
              </a:rPr>
              <a:pPr/>
              <a:t>2016-02-09</a:t>
            </a:fld>
            <a:endParaRPr lang="pl-PL">
              <a:solidFill>
                <a:prstClr val="black">
                  <a:tint val="75000"/>
                </a:prstClr>
              </a:solidFill>
            </a:endParaRPr>
          </a:p>
        </p:txBody>
      </p:sp>
      <p:sp>
        <p:nvSpPr>
          <p:cNvPr id="5" name="Symbol zastępczy stopki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2"/>
            <a:ext cx="21336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831281321"/>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png"/><Relationship Id="rId1" Type="http://schemas.openxmlformats.org/officeDocument/2006/relationships/slideLayout" Target="../slideLayouts/slideLayout2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5.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png"/><Relationship Id="rId1" Type="http://schemas.openxmlformats.org/officeDocument/2006/relationships/slideLayout" Target="../slideLayouts/slideLayout4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png"/><Relationship Id="rId1" Type="http://schemas.openxmlformats.org/officeDocument/2006/relationships/slideLayout" Target="../slideLayouts/slideLayout4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zitaj.jeleniagora.pl/" TargetMode="External"/><Relationship Id="rId2" Type="http://schemas.openxmlformats.org/officeDocument/2006/relationships/image" Target="../media/image3.png"/><Relationship Id="rId1" Type="http://schemas.openxmlformats.org/officeDocument/2006/relationships/slideLayout" Target="../slideLayouts/slideLayout57.xml"/><Relationship Id="rId5" Type="http://schemas.openxmlformats.org/officeDocument/2006/relationships/image" Target="../media/image4.png"/><Relationship Id="rId4" Type="http://schemas.openxmlformats.org/officeDocument/2006/relationships/hyperlink" Target="mailto:zitaj@jeleniagora.p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1" y="260650"/>
            <a:ext cx="4680520" cy="469169"/>
          </a:xfrm>
          <a:prstGeom prst="rect">
            <a:avLst/>
          </a:prstGeom>
        </p:spPr>
      </p:pic>
      <p:sp>
        <p:nvSpPr>
          <p:cNvPr id="7" name="Tytuł 2"/>
          <p:cNvSpPr txBox="1">
            <a:spLocks/>
          </p:cNvSpPr>
          <p:nvPr/>
        </p:nvSpPr>
        <p:spPr>
          <a:xfrm>
            <a:off x="785733" y="2852936"/>
            <a:ext cx="7772400" cy="106155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pl-PL" sz="4000" b="1" dirty="0" smtClean="0">
                <a:latin typeface="Verdana" panose="020B0604030504040204" pitchFamily="34" charset="0"/>
                <a:ea typeface="Verdana" panose="020B0604030504040204" pitchFamily="34" charset="0"/>
                <a:cs typeface="Verdana" panose="020B0604030504040204" pitchFamily="34" charset="0"/>
              </a:rPr>
              <a:t>Zintegrowane Inwestycje Terytorialne Aglomeracji Jeleniogórskiej</a:t>
            </a:r>
            <a:endParaRPr lang="pl-PL" sz="4000" b="1" dirty="0">
              <a:latin typeface="Verdana" panose="020B0604030504040204" pitchFamily="34" charset="0"/>
              <a:ea typeface="Verdana" panose="020B0604030504040204" pitchFamily="34" charset="0"/>
              <a:cs typeface="Verdana" panose="020B0604030504040204" pitchFamily="34" charset="0"/>
            </a:endParaRPr>
          </a:p>
        </p:txBody>
      </p:sp>
      <p:sp>
        <p:nvSpPr>
          <p:cNvPr id="3" name="Prostokąt 2"/>
          <p:cNvSpPr/>
          <p:nvPr/>
        </p:nvSpPr>
        <p:spPr>
          <a:xfrm>
            <a:off x="1619673" y="4437112"/>
            <a:ext cx="6938460" cy="830997"/>
          </a:xfrm>
          <a:prstGeom prst="rect">
            <a:avLst/>
          </a:prstGeom>
        </p:spPr>
        <p:txBody>
          <a:bodyPr wrap="square">
            <a:spAutoFit/>
          </a:bodyPr>
          <a:lstStyle/>
          <a:p>
            <a:pPr algn="r"/>
            <a:r>
              <a:rPr lang="pl-PL" sz="2400" dirty="0"/>
              <a:t>Wydział Zarządzania Zintegrowanymi Inwestycjami Terytorialnymi Aglomeracji Jeleniogórskiej</a:t>
            </a:r>
          </a:p>
        </p:txBody>
      </p:sp>
    </p:spTree>
    <p:extLst>
      <p:ext uri="{BB962C8B-B14F-4D97-AF65-F5344CB8AC3E}">
        <p14:creationId xmlns:p14="http://schemas.microsoft.com/office/powerpoint/2010/main" val="3405491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323528" y="1124744"/>
            <a:ext cx="8363273" cy="1224136"/>
          </a:xfrm>
        </p:spPr>
        <p:txBody>
          <a:bodyPr>
            <a:noAutofit/>
          </a:bodyPr>
          <a:lstStyle/>
          <a:p>
            <a:r>
              <a:rPr lang="pl-PL" sz="2800" b="1" dirty="0"/>
              <a:t>KRYTERIUM NR 3</a:t>
            </a:r>
            <a:r>
              <a:rPr lang="pl-PL" sz="2800" dirty="0"/>
              <a:t/>
            </a:r>
            <a:br>
              <a:rPr lang="pl-PL" sz="2800" dirty="0"/>
            </a:br>
            <a:r>
              <a:rPr lang="pl-PL" sz="2800" b="1" dirty="0"/>
              <a:t>Wpływ projektu na realizację </a:t>
            </a:r>
            <a:r>
              <a:rPr lang="pl-PL" sz="2800" b="1" dirty="0" smtClean="0"/>
              <a:t>Strategii </a:t>
            </a:r>
            <a:r>
              <a:rPr lang="pl-PL" sz="2800" b="1" dirty="0"/>
              <a:t>ZIT AJ</a:t>
            </a:r>
            <a:r>
              <a:rPr lang="pl-PL" sz="2800" dirty="0"/>
              <a:t/>
            </a:r>
            <a:br>
              <a:rPr lang="pl-PL" sz="2800" dirty="0"/>
            </a:br>
            <a:endParaRPr lang="pl-PL" sz="2800" dirty="0"/>
          </a:p>
        </p:txBody>
      </p:sp>
      <p:graphicFrame>
        <p:nvGraphicFramePr>
          <p:cNvPr id="5" name="Symbol zastępczy zawartości 4"/>
          <p:cNvGraphicFramePr>
            <a:graphicFrameLocks noGrp="1"/>
          </p:cNvGraphicFramePr>
          <p:nvPr>
            <p:ph idx="1"/>
            <p:extLst>
              <p:ext uri="{D42A27DB-BD31-4B8C-83A1-F6EECF244321}">
                <p14:modId xmlns:p14="http://schemas.microsoft.com/office/powerpoint/2010/main" val="2849742781"/>
              </p:ext>
            </p:extLst>
          </p:nvPr>
        </p:nvGraphicFramePr>
        <p:xfrm>
          <a:off x="0" y="2276872"/>
          <a:ext cx="9144000"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14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07904" y="39688"/>
            <a:ext cx="4978897"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67613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lvl="1" algn="ctr">
              <a:buNone/>
            </a:pPr>
            <a:endParaRPr lang="pl-PL" sz="2200" dirty="0" smtClean="0"/>
          </a:p>
          <a:p>
            <a:pPr lvl="0" algn="ctr">
              <a:buNone/>
            </a:pPr>
            <a:endParaRPr lang="pl-PL" sz="2200" dirty="0"/>
          </a:p>
        </p:txBody>
      </p:sp>
      <p:pic>
        <p:nvPicPr>
          <p:cNvPr id="4" name="Obraz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
        <p:nvSpPr>
          <p:cNvPr id="2" name="pole tekstowe 1"/>
          <p:cNvSpPr txBox="1"/>
          <p:nvPr/>
        </p:nvSpPr>
        <p:spPr>
          <a:xfrm>
            <a:off x="535174" y="1052736"/>
            <a:ext cx="7560840" cy="769441"/>
          </a:xfrm>
          <a:prstGeom prst="rect">
            <a:avLst/>
          </a:prstGeom>
          <a:noFill/>
        </p:spPr>
        <p:txBody>
          <a:bodyPr wrap="square" rtlCol="0">
            <a:spAutoFit/>
          </a:bodyPr>
          <a:lstStyle/>
          <a:p>
            <a:pPr algn="ctr"/>
            <a:endParaRPr lang="pl-PL" sz="2200" dirty="0" smtClean="0">
              <a:solidFill>
                <a:prstClr val="black"/>
              </a:solidFill>
            </a:endParaRPr>
          </a:p>
          <a:p>
            <a:pPr algn="ctr"/>
            <a:endParaRPr lang="pl-PL" sz="2200" dirty="0">
              <a:solidFill>
                <a:prstClr val="black"/>
              </a:solidFill>
            </a:endParaRPr>
          </a:p>
        </p:txBody>
      </p:sp>
      <p:graphicFrame>
        <p:nvGraphicFramePr>
          <p:cNvPr id="9" name="Tabela 8"/>
          <p:cNvGraphicFramePr>
            <a:graphicFrameLocks noGrp="1"/>
          </p:cNvGraphicFramePr>
          <p:nvPr>
            <p:extLst>
              <p:ext uri="{D42A27DB-BD31-4B8C-83A1-F6EECF244321}">
                <p14:modId xmlns:p14="http://schemas.microsoft.com/office/powerpoint/2010/main" val="1398736497"/>
              </p:ext>
            </p:extLst>
          </p:nvPr>
        </p:nvGraphicFramePr>
        <p:xfrm>
          <a:off x="0" y="908718"/>
          <a:ext cx="9144001" cy="6213661"/>
        </p:xfrm>
        <a:graphic>
          <a:graphicData uri="http://schemas.openxmlformats.org/drawingml/2006/table">
            <a:tbl>
              <a:tblPr firstRow="1" firstCol="1" bandRow="1">
                <a:tableStyleId>{5C22544A-7EE6-4342-B048-85BDC9FD1C3A}</a:tableStyleId>
              </a:tblPr>
              <a:tblGrid>
                <a:gridCol w="2504262"/>
                <a:gridCol w="3257327"/>
                <a:gridCol w="3382412"/>
              </a:tblGrid>
              <a:tr h="1116326">
                <a:tc>
                  <a:txBody>
                    <a:bodyPr/>
                    <a:lstStyle/>
                    <a:p>
                      <a:pPr algn="ctr">
                        <a:lnSpc>
                          <a:spcPct val="115000"/>
                        </a:lnSpc>
                        <a:spcAft>
                          <a:spcPts val="1000"/>
                        </a:spcAft>
                      </a:pPr>
                      <a:r>
                        <a:rPr lang="pl-PL" sz="1800" b="1" dirty="0">
                          <a:effectLst/>
                        </a:rPr>
                        <a:t>Wyszczególnienie</a:t>
                      </a:r>
                      <a:endParaRPr lang="pl-PL" sz="1800" b="1" dirty="0">
                        <a:effectLst/>
                        <a:latin typeface="Calibri"/>
                        <a:ea typeface="Droid Sans Fallback"/>
                        <a:cs typeface="Calibri"/>
                      </a:endParaRPr>
                    </a:p>
                  </a:txBody>
                  <a:tcPr marL="68580" marR="68580" marT="0" marB="0"/>
                </a:tc>
                <a:tc>
                  <a:txBody>
                    <a:bodyPr/>
                    <a:lstStyle/>
                    <a:p>
                      <a:pPr algn="l">
                        <a:lnSpc>
                          <a:spcPct val="115000"/>
                        </a:lnSpc>
                        <a:spcAft>
                          <a:spcPts val="1000"/>
                        </a:spcAft>
                      </a:pPr>
                      <a:r>
                        <a:rPr lang="pl-PL" sz="1800" b="1" dirty="0">
                          <a:effectLst/>
                        </a:rPr>
                        <a:t>Projekt realizuje cele Strategii ZIT AJ  / znajduje się na liście nadrzędnych przedsięwzięć strategicznych</a:t>
                      </a:r>
                      <a:endParaRPr lang="pl-PL" sz="1800" b="1" dirty="0">
                        <a:effectLst/>
                        <a:latin typeface="Calibri"/>
                        <a:ea typeface="Droid Sans Fallback"/>
                        <a:cs typeface="Calibri"/>
                      </a:endParaRPr>
                    </a:p>
                  </a:txBody>
                  <a:tcPr marL="68580" marR="68580" marT="0" marB="0"/>
                </a:tc>
                <a:tc>
                  <a:txBody>
                    <a:bodyPr/>
                    <a:lstStyle/>
                    <a:p>
                      <a:pPr algn="l">
                        <a:lnSpc>
                          <a:spcPct val="115000"/>
                        </a:lnSpc>
                        <a:spcAft>
                          <a:spcPts val="1000"/>
                        </a:spcAft>
                      </a:pPr>
                      <a:r>
                        <a:rPr lang="pl-PL" sz="1800" b="1" dirty="0">
                          <a:effectLst/>
                        </a:rPr>
                        <a:t>Wpływ kompleksowego charakteru projektu na realizację Strategii ZIT</a:t>
                      </a:r>
                      <a:endParaRPr lang="pl-PL" sz="1800" b="1" dirty="0">
                        <a:effectLst/>
                        <a:latin typeface="Calibri"/>
                        <a:ea typeface="Droid Sans Fallback"/>
                        <a:cs typeface="Calibri"/>
                      </a:endParaRPr>
                    </a:p>
                  </a:txBody>
                  <a:tcPr marL="68580" marR="68580" marT="0" marB="0"/>
                </a:tc>
              </a:tr>
              <a:tr h="736801">
                <a:tc>
                  <a:txBody>
                    <a:bodyPr/>
                    <a:lstStyle/>
                    <a:p>
                      <a:pPr algn="l">
                        <a:lnSpc>
                          <a:spcPct val="115000"/>
                        </a:lnSpc>
                        <a:spcAft>
                          <a:spcPts val="1000"/>
                        </a:spcAft>
                      </a:pPr>
                      <a:r>
                        <a:rPr lang="pl-PL" sz="1800" b="1">
                          <a:effectLst/>
                        </a:rPr>
                        <a:t> (brak wpływu i wpływ nieznaczący)</a:t>
                      </a:r>
                      <a:endParaRPr lang="pl-PL" sz="1800" b="1">
                        <a:effectLst/>
                        <a:latin typeface="Calibri"/>
                        <a:ea typeface="Droid Sans Fallback"/>
                        <a:cs typeface="Calibri"/>
                      </a:endParaRPr>
                    </a:p>
                  </a:txBody>
                  <a:tcPr marL="68580" marR="68580" marT="0" marB="0"/>
                </a:tc>
                <a:tc>
                  <a:txBody>
                    <a:bodyPr/>
                    <a:lstStyle/>
                    <a:p>
                      <a:pPr algn="ctr">
                        <a:lnSpc>
                          <a:spcPct val="115000"/>
                        </a:lnSpc>
                        <a:spcAft>
                          <a:spcPts val="1000"/>
                        </a:spcAft>
                      </a:pPr>
                      <a:r>
                        <a:rPr lang="pl-PL" sz="1800" b="1" dirty="0">
                          <a:effectLst/>
                        </a:rPr>
                        <a:t>n/d</a:t>
                      </a:r>
                      <a:endParaRPr lang="pl-PL" sz="1800" b="1" dirty="0">
                        <a:effectLst/>
                        <a:latin typeface="Calibri"/>
                        <a:ea typeface="Droid Sans Fallback"/>
                        <a:cs typeface="Calibri"/>
                      </a:endParaRPr>
                    </a:p>
                  </a:txBody>
                  <a:tcPr marL="68580" marR="68580" marT="0" marB="0"/>
                </a:tc>
                <a:tc>
                  <a:txBody>
                    <a:bodyPr/>
                    <a:lstStyle/>
                    <a:p>
                      <a:pPr algn="ctr">
                        <a:lnSpc>
                          <a:spcPct val="115000"/>
                        </a:lnSpc>
                        <a:spcAft>
                          <a:spcPts val="1000"/>
                        </a:spcAft>
                      </a:pPr>
                      <a:r>
                        <a:rPr lang="pl-PL" sz="1800" b="1" dirty="0">
                          <a:effectLst/>
                        </a:rPr>
                        <a:t>n/d</a:t>
                      </a:r>
                      <a:endParaRPr lang="pl-PL" sz="1800" b="1" dirty="0">
                        <a:effectLst/>
                        <a:latin typeface="Calibri"/>
                        <a:ea typeface="Droid Sans Fallback"/>
                        <a:cs typeface="Calibri"/>
                      </a:endParaRPr>
                    </a:p>
                  </a:txBody>
                  <a:tcPr marL="68580" marR="68580" marT="0" marB="0"/>
                </a:tc>
              </a:tr>
              <a:tr h="736801">
                <a:tc>
                  <a:txBody>
                    <a:bodyPr/>
                    <a:lstStyle/>
                    <a:p>
                      <a:pPr algn="l">
                        <a:lnSpc>
                          <a:spcPct val="115000"/>
                        </a:lnSpc>
                        <a:spcAft>
                          <a:spcPts val="1000"/>
                        </a:spcAft>
                      </a:pPr>
                      <a:r>
                        <a:rPr lang="pl-PL" sz="1800" b="1">
                          <a:effectLst/>
                        </a:rPr>
                        <a:t>25% maksymalnej oceny (niski wpływ)</a:t>
                      </a:r>
                      <a:endParaRPr lang="pl-PL" sz="1800" b="1">
                        <a:effectLst/>
                        <a:latin typeface="Calibri"/>
                        <a:ea typeface="Droid Sans Fallback"/>
                        <a:cs typeface="Calibri"/>
                      </a:endParaRPr>
                    </a:p>
                  </a:txBody>
                  <a:tcPr marL="68580" marR="68580" marT="0" marB="0"/>
                </a:tc>
                <a:tc>
                  <a:txBody>
                    <a:bodyPr/>
                    <a:lstStyle/>
                    <a:p>
                      <a:pPr algn="ctr">
                        <a:lnSpc>
                          <a:spcPct val="115000"/>
                        </a:lnSpc>
                        <a:spcAft>
                          <a:spcPts val="1000"/>
                        </a:spcAft>
                      </a:pPr>
                      <a:r>
                        <a:rPr lang="pl-PL" sz="1800" b="1" dirty="0">
                          <a:effectLst/>
                        </a:rPr>
                        <a:t>O pkt.</a:t>
                      </a:r>
                      <a:endParaRPr lang="pl-PL" sz="1800" b="1" dirty="0">
                        <a:effectLst/>
                        <a:latin typeface="Calibri"/>
                        <a:ea typeface="Droid Sans Fallback"/>
                        <a:cs typeface="Calibri"/>
                      </a:endParaRPr>
                    </a:p>
                  </a:txBody>
                  <a:tcPr marL="68580" marR="68580" marT="0" marB="0"/>
                </a:tc>
                <a:tc>
                  <a:txBody>
                    <a:bodyPr/>
                    <a:lstStyle/>
                    <a:p>
                      <a:pPr algn="ctr">
                        <a:lnSpc>
                          <a:spcPct val="115000"/>
                        </a:lnSpc>
                        <a:spcAft>
                          <a:spcPts val="1000"/>
                        </a:spcAft>
                      </a:pPr>
                      <a:r>
                        <a:rPr lang="pl-PL" sz="1800" b="1" dirty="0">
                          <a:effectLst/>
                        </a:rPr>
                        <a:t>n/d</a:t>
                      </a:r>
                      <a:endParaRPr lang="pl-PL" sz="1800" b="1" dirty="0">
                        <a:effectLst/>
                        <a:latin typeface="Calibri"/>
                        <a:ea typeface="Droid Sans Fallback"/>
                        <a:cs typeface="Calibri"/>
                      </a:endParaRPr>
                    </a:p>
                  </a:txBody>
                  <a:tcPr marL="68580" marR="68580" marT="0" marB="0"/>
                </a:tc>
              </a:tr>
              <a:tr h="1116326">
                <a:tc>
                  <a:txBody>
                    <a:bodyPr/>
                    <a:lstStyle/>
                    <a:p>
                      <a:pPr algn="l">
                        <a:lnSpc>
                          <a:spcPct val="115000"/>
                        </a:lnSpc>
                        <a:spcAft>
                          <a:spcPts val="1000"/>
                        </a:spcAft>
                      </a:pPr>
                      <a:r>
                        <a:rPr lang="pl-PL" sz="1800" b="1">
                          <a:effectLst/>
                        </a:rPr>
                        <a:t>50% maksymalnej oceny (średni wpływ)</a:t>
                      </a:r>
                      <a:endParaRPr lang="pl-PL" sz="1800" b="1">
                        <a:effectLst/>
                        <a:latin typeface="Calibri"/>
                        <a:ea typeface="Droid Sans Fallback"/>
                        <a:cs typeface="Calibri"/>
                      </a:endParaRPr>
                    </a:p>
                  </a:txBody>
                  <a:tcPr marL="68580" marR="68580" marT="0" marB="0"/>
                </a:tc>
                <a:tc>
                  <a:txBody>
                    <a:bodyPr/>
                    <a:lstStyle/>
                    <a:p>
                      <a:pPr algn="l">
                        <a:lnSpc>
                          <a:spcPct val="115000"/>
                        </a:lnSpc>
                        <a:spcAft>
                          <a:spcPts val="1000"/>
                        </a:spcAft>
                      </a:pPr>
                      <a:r>
                        <a:rPr lang="pl-PL" sz="1800" b="1" dirty="0">
                          <a:effectLst/>
                        </a:rPr>
                        <a:t>Projekt realizuje cele Strategii ZIT AJ, nie znajduje się na liście nadrzędnych przedsięwzięć strategicznych 8  pkt.</a:t>
                      </a:r>
                      <a:endParaRPr lang="pl-PL" sz="1800" b="1" dirty="0">
                        <a:effectLst/>
                        <a:latin typeface="Calibri"/>
                        <a:ea typeface="Droid Sans Fallback"/>
                        <a:cs typeface="Calibri"/>
                      </a:endParaRPr>
                    </a:p>
                  </a:txBody>
                  <a:tcPr marL="68580" marR="68580" marT="0" marB="0"/>
                </a:tc>
                <a:tc>
                  <a:txBody>
                    <a:bodyPr/>
                    <a:lstStyle/>
                    <a:p>
                      <a:pPr algn="l">
                        <a:lnSpc>
                          <a:spcPct val="115000"/>
                        </a:lnSpc>
                        <a:spcAft>
                          <a:spcPts val="1000"/>
                        </a:spcAft>
                      </a:pPr>
                      <a:r>
                        <a:rPr lang="pl-PL" sz="1800" b="1" dirty="0">
                          <a:effectLst/>
                        </a:rPr>
                        <a:t>Projekt  obejmuje dwa budynki  na  terenie gminy (dotyczy również projektów partnerskich) 2,5  pkt.</a:t>
                      </a:r>
                      <a:endParaRPr lang="pl-PL" sz="1800" b="1" dirty="0">
                        <a:effectLst/>
                        <a:latin typeface="Calibri"/>
                        <a:ea typeface="Droid Sans Fallback"/>
                        <a:cs typeface="Calibri"/>
                      </a:endParaRPr>
                    </a:p>
                  </a:txBody>
                  <a:tcPr marL="68580" marR="68580" marT="0" marB="0"/>
                </a:tc>
              </a:tr>
              <a:tr h="1116326">
                <a:tc>
                  <a:txBody>
                    <a:bodyPr/>
                    <a:lstStyle/>
                    <a:p>
                      <a:pPr algn="l">
                        <a:lnSpc>
                          <a:spcPct val="115000"/>
                        </a:lnSpc>
                        <a:spcAft>
                          <a:spcPts val="1000"/>
                        </a:spcAft>
                      </a:pPr>
                      <a:r>
                        <a:rPr lang="pl-PL" sz="1800" b="1">
                          <a:effectLst/>
                        </a:rPr>
                        <a:t>100% maksymalnej oceny (wysoki wpływ)</a:t>
                      </a:r>
                      <a:endParaRPr lang="pl-PL" sz="1800" b="1">
                        <a:effectLst/>
                        <a:latin typeface="Calibri"/>
                        <a:ea typeface="Droid Sans Fallback"/>
                        <a:cs typeface="Calibri"/>
                      </a:endParaRPr>
                    </a:p>
                  </a:txBody>
                  <a:tcPr marL="68580" marR="68580" marT="0" marB="0"/>
                </a:tc>
                <a:tc>
                  <a:txBody>
                    <a:bodyPr/>
                    <a:lstStyle/>
                    <a:p>
                      <a:pPr algn="l">
                        <a:lnSpc>
                          <a:spcPct val="115000"/>
                        </a:lnSpc>
                        <a:spcAft>
                          <a:spcPts val="1000"/>
                        </a:spcAft>
                      </a:pPr>
                      <a:r>
                        <a:rPr lang="pl-PL" sz="1800" b="1">
                          <a:effectLst/>
                        </a:rPr>
                        <a:t>Projekt realizuje cele Strategii ZIT AJ i znajduje się na liście nadrzędnych przedsięwzięć strategicznych 16 pkt.</a:t>
                      </a:r>
                      <a:endParaRPr lang="pl-PL" sz="1800" b="1">
                        <a:effectLst/>
                        <a:latin typeface="Calibri"/>
                        <a:ea typeface="Droid Sans Fallback"/>
                        <a:cs typeface="Calibri"/>
                      </a:endParaRPr>
                    </a:p>
                  </a:txBody>
                  <a:tcPr marL="68580" marR="68580" marT="0" marB="0"/>
                </a:tc>
                <a:tc>
                  <a:txBody>
                    <a:bodyPr/>
                    <a:lstStyle/>
                    <a:p>
                      <a:pPr algn="l">
                        <a:lnSpc>
                          <a:spcPct val="115000"/>
                        </a:lnSpc>
                        <a:spcAft>
                          <a:spcPts val="1000"/>
                        </a:spcAft>
                      </a:pPr>
                      <a:r>
                        <a:rPr lang="pl-PL" sz="1800" b="1" dirty="0">
                          <a:effectLst/>
                        </a:rPr>
                        <a:t>Projekt  obejmuje trzy lub więcej budynków  na  terenie gminy (dotyczy również projektów partnerskich) - 5 pkt.</a:t>
                      </a:r>
                      <a:endParaRPr lang="pl-PL" sz="1800" b="1" dirty="0">
                        <a:effectLst/>
                        <a:latin typeface="Calibri"/>
                        <a:ea typeface="Droid Sans Fallback"/>
                        <a:cs typeface="Calibri"/>
                      </a:endParaRPr>
                    </a:p>
                  </a:txBody>
                  <a:tcPr marL="68580" marR="68580" marT="0" marB="0"/>
                </a:tc>
              </a:tr>
              <a:tr h="1010069">
                <a:tc>
                  <a:txBody>
                    <a:bodyPr/>
                    <a:lstStyle/>
                    <a:p>
                      <a:pPr algn="l">
                        <a:lnSpc>
                          <a:spcPct val="115000"/>
                        </a:lnSpc>
                        <a:spcAft>
                          <a:spcPts val="1000"/>
                        </a:spcAft>
                      </a:pPr>
                      <a:r>
                        <a:rPr lang="pl-PL" sz="1800" b="1">
                          <a:effectLst/>
                        </a:rPr>
                        <a:t>Ocena:</a:t>
                      </a:r>
                    </a:p>
                    <a:p>
                      <a:pPr algn="l">
                        <a:lnSpc>
                          <a:spcPct val="115000"/>
                        </a:lnSpc>
                        <a:spcAft>
                          <a:spcPts val="1000"/>
                        </a:spcAft>
                      </a:pPr>
                      <a:r>
                        <a:rPr lang="pl-PL" sz="1800" b="1">
                          <a:effectLst/>
                        </a:rPr>
                        <a:t>(max 21  pkt. – 100%)</a:t>
                      </a:r>
                      <a:endParaRPr lang="pl-PL" sz="1800" b="1">
                        <a:effectLst/>
                        <a:latin typeface="Calibri"/>
                        <a:ea typeface="Droid Sans Fallback"/>
                        <a:cs typeface="Calibri"/>
                      </a:endParaRPr>
                    </a:p>
                  </a:txBody>
                  <a:tcPr marL="68580" marR="68580" marT="0" marB="0"/>
                </a:tc>
                <a:tc>
                  <a:txBody>
                    <a:bodyPr/>
                    <a:lstStyle/>
                    <a:p>
                      <a:pPr algn="ctr">
                        <a:lnSpc>
                          <a:spcPct val="115000"/>
                        </a:lnSpc>
                        <a:spcAft>
                          <a:spcPts val="1000"/>
                        </a:spcAft>
                      </a:pPr>
                      <a:endParaRPr lang="pl-PL" sz="1800" b="1" dirty="0" smtClean="0">
                        <a:effectLst/>
                      </a:endParaRPr>
                    </a:p>
                    <a:p>
                      <a:pPr algn="ctr">
                        <a:lnSpc>
                          <a:spcPct val="115000"/>
                        </a:lnSpc>
                        <a:spcAft>
                          <a:spcPts val="1000"/>
                        </a:spcAft>
                      </a:pPr>
                      <a:r>
                        <a:rPr lang="pl-PL" sz="1800" b="1" dirty="0" smtClean="0">
                          <a:effectLst/>
                        </a:rPr>
                        <a:t>16  </a:t>
                      </a:r>
                      <a:r>
                        <a:rPr lang="pl-PL" sz="1800" b="1" dirty="0">
                          <a:effectLst/>
                        </a:rPr>
                        <a:t>pkt</a:t>
                      </a:r>
                      <a:endParaRPr lang="pl-PL" sz="1800" b="1" dirty="0">
                        <a:effectLst/>
                        <a:latin typeface="Calibri"/>
                        <a:ea typeface="Droid Sans Fallback"/>
                        <a:cs typeface="Calibri"/>
                      </a:endParaRPr>
                    </a:p>
                  </a:txBody>
                  <a:tcPr marL="68580" marR="68580" marT="0" marB="0"/>
                </a:tc>
                <a:tc>
                  <a:txBody>
                    <a:bodyPr/>
                    <a:lstStyle/>
                    <a:p>
                      <a:pPr algn="ctr">
                        <a:lnSpc>
                          <a:spcPct val="115000"/>
                        </a:lnSpc>
                        <a:spcAft>
                          <a:spcPts val="1000"/>
                        </a:spcAft>
                      </a:pPr>
                      <a:endParaRPr lang="pl-PL" sz="1800" b="1" dirty="0" smtClean="0">
                        <a:effectLst/>
                      </a:endParaRPr>
                    </a:p>
                    <a:p>
                      <a:pPr algn="ctr">
                        <a:lnSpc>
                          <a:spcPct val="115000"/>
                        </a:lnSpc>
                        <a:spcAft>
                          <a:spcPts val="1000"/>
                        </a:spcAft>
                      </a:pPr>
                      <a:r>
                        <a:rPr lang="pl-PL" sz="1800" b="1" dirty="0" smtClean="0">
                          <a:effectLst/>
                        </a:rPr>
                        <a:t>5 </a:t>
                      </a:r>
                      <a:r>
                        <a:rPr lang="pl-PL" sz="1800" b="1" dirty="0">
                          <a:effectLst/>
                        </a:rPr>
                        <a:t>pkt</a:t>
                      </a:r>
                      <a:endParaRPr lang="pl-PL" sz="1800" b="1" dirty="0">
                        <a:effectLst/>
                        <a:latin typeface="Calibri"/>
                        <a:ea typeface="Droid Sans Fallback"/>
                        <a:cs typeface="Calibri"/>
                      </a:endParaRPr>
                    </a:p>
                  </a:txBody>
                  <a:tcPr marL="68580" marR="68580" marT="0" marB="0"/>
                </a:tc>
              </a:tr>
            </a:tbl>
          </a:graphicData>
        </a:graphic>
      </p:graphicFrame>
      <p:sp>
        <p:nvSpPr>
          <p:cNvPr id="10" name="Rectangle 1"/>
          <p:cNvSpPr>
            <a:spLocks noChangeArrowheads="1"/>
          </p:cNvSpPr>
          <p:nvPr/>
        </p:nvSpPr>
        <p:spPr bwMode="auto">
          <a:xfrm>
            <a:off x="1162050" y="23542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6111298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3100" b="1" dirty="0" smtClean="0"/>
              <a:t>KRYTERIUM </a:t>
            </a:r>
            <a:r>
              <a:rPr lang="pl-PL" sz="3100" b="1" dirty="0"/>
              <a:t>NR 4</a:t>
            </a:r>
            <a:r>
              <a:rPr lang="pl-PL" sz="3100" dirty="0"/>
              <a:t/>
            </a:r>
            <a:br>
              <a:rPr lang="pl-PL" sz="3100" dirty="0"/>
            </a:br>
            <a:r>
              <a:rPr lang="pl-PL" sz="3100" b="1" dirty="0"/>
              <a:t>Wpływ realizacji projektu na realizację wartości docelowej wskaźników monitoringu realizacji celów Strategii ZIT AJ wynikających z Porozumienia </a:t>
            </a:r>
            <a:r>
              <a:rPr lang="pl-PL" sz="2200" b="1" dirty="0"/>
              <a:t/>
            </a:r>
            <a:br>
              <a:rPr lang="pl-PL" sz="2200" b="1" dirty="0"/>
            </a:br>
            <a:r>
              <a:rPr lang="pl-PL" sz="2200" dirty="0"/>
              <a:t/>
            </a:r>
            <a:br>
              <a:rPr lang="pl-PL" sz="2200" dirty="0"/>
            </a:br>
            <a:endParaRPr lang="pl-PL" sz="2200" dirty="0"/>
          </a:p>
        </p:txBody>
      </p:sp>
      <p:graphicFrame>
        <p:nvGraphicFramePr>
          <p:cNvPr id="5" name="Symbol zastępczy zawartości 4"/>
          <p:cNvGraphicFramePr>
            <a:graphicFrameLocks noGrp="1"/>
          </p:cNvGraphicFramePr>
          <p:nvPr>
            <p:ph idx="1"/>
            <p:extLst>
              <p:ext uri="{D42A27DB-BD31-4B8C-83A1-F6EECF244321}">
                <p14:modId xmlns:p14="http://schemas.microsoft.com/office/powerpoint/2010/main" val="1206810932"/>
              </p:ext>
            </p:extLst>
          </p:nvPr>
        </p:nvGraphicFramePr>
        <p:xfrm>
          <a:off x="0" y="2708920"/>
          <a:ext cx="9144000" cy="388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14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62463" y="260648"/>
            <a:ext cx="4681537"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26623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lvl="1" algn="ctr">
              <a:buNone/>
            </a:pPr>
            <a:endParaRPr lang="pl-PL" sz="2200" dirty="0" smtClean="0"/>
          </a:p>
          <a:p>
            <a:pPr lvl="0" algn="ctr">
              <a:buNone/>
            </a:pPr>
            <a:endParaRPr lang="pl-PL" sz="2200" dirty="0"/>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
        <p:nvSpPr>
          <p:cNvPr id="2" name="pole tekstowe 1"/>
          <p:cNvSpPr txBox="1"/>
          <p:nvPr/>
        </p:nvSpPr>
        <p:spPr>
          <a:xfrm>
            <a:off x="535174" y="1052736"/>
            <a:ext cx="7560840" cy="769441"/>
          </a:xfrm>
          <a:prstGeom prst="rect">
            <a:avLst/>
          </a:prstGeom>
          <a:noFill/>
        </p:spPr>
        <p:txBody>
          <a:bodyPr wrap="square" rtlCol="0">
            <a:spAutoFit/>
          </a:bodyPr>
          <a:lstStyle/>
          <a:p>
            <a:pPr algn="ctr"/>
            <a:endParaRPr lang="pl-PL" sz="2200" dirty="0" smtClean="0">
              <a:solidFill>
                <a:prstClr val="black"/>
              </a:solidFill>
            </a:endParaRPr>
          </a:p>
          <a:p>
            <a:pPr algn="ctr"/>
            <a:endParaRPr lang="pl-PL" sz="2200" dirty="0">
              <a:solidFill>
                <a:prstClr val="black"/>
              </a:solidFill>
            </a:endParaRPr>
          </a:p>
        </p:txBody>
      </p:sp>
      <p:graphicFrame>
        <p:nvGraphicFramePr>
          <p:cNvPr id="7" name="Tabela 6"/>
          <p:cNvGraphicFramePr>
            <a:graphicFrameLocks noGrp="1"/>
          </p:cNvGraphicFramePr>
          <p:nvPr>
            <p:extLst>
              <p:ext uri="{D42A27DB-BD31-4B8C-83A1-F6EECF244321}">
                <p14:modId xmlns:p14="http://schemas.microsoft.com/office/powerpoint/2010/main" val="1555719173"/>
              </p:ext>
            </p:extLst>
          </p:nvPr>
        </p:nvGraphicFramePr>
        <p:xfrm>
          <a:off x="-13356" y="696423"/>
          <a:ext cx="9144002" cy="6161577"/>
        </p:xfrm>
        <a:graphic>
          <a:graphicData uri="http://schemas.openxmlformats.org/drawingml/2006/table">
            <a:tbl>
              <a:tblPr firstRow="1" firstCol="1" bandRow="1">
                <a:tableStyleId>{5C22544A-7EE6-4342-B048-85BDC9FD1C3A}</a:tableStyleId>
              </a:tblPr>
              <a:tblGrid>
                <a:gridCol w="2555777"/>
                <a:gridCol w="2016224"/>
                <a:gridCol w="2520280"/>
                <a:gridCol w="2051721"/>
              </a:tblGrid>
              <a:tr h="1603845">
                <a:tc>
                  <a:txBody>
                    <a:bodyPr/>
                    <a:lstStyle/>
                    <a:p>
                      <a:pPr algn="ctr">
                        <a:lnSpc>
                          <a:spcPct val="115000"/>
                        </a:lnSpc>
                        <a:spcAft>
                          <a:spcPts val="0"/>
                        </a:spcAft>
                      </a:pPr>
                      <a:r>
                        <a:rPr lang="pl-PL" sz="1800" b="1" kern="100" dirty="0">
                          <a:effectLst/>
                        </a:rPr>
                        <a:t>Wyszczególnienie</a:t>
                      </a:r>
                      <a:endParaRPr lang="pl-PL" sz="1800" b="1" dirty="0">
                        <a:effectLst/>
                        <a:latin typeface="Calibri"/>
                        <a:ea typeface="Droid Sans Fallback"/>
                        <a:cs typeface="Calibri"/>
                      </a:endParaRPr>
                    </a:p>
                  </a:txBody>
                  <a:tcPr marL="62503" marR="62503" marT="0" marB="0"/>
                </a:tc>
                <a:tc>
                  <a:txBody>
                    <a:bodyPr/>
                    <a:lstStyle/>
                    <a:p>
                      <a:pPr algn="ctr">
                        <a:lnSpc>
                          <a:spcPct val="115000"/>
                        </a:lnSpc>
                        <a:spcAft>
                          <a:spcPts val="0"/>
                        </a:spcAft>
                      </a:pPr>
                      <a:r>
                        <a:rPr lang="pl-PL" sz="1800" b="1" kern="100" dirty="0">
                          <a:effectLst/>
                        </a:rPr>
                        <a:t>Powierzchnia użytkowa budynków poddanych </a:t>
                      </a:r>
                      <a:r>
                        <a:rPr lang="pl-PL" sz="1800" b="1" kern="100" dirty="0" err="1" smtClean="0">
                          <a:effectLst/>
                        </a:rPr>
                        <a:t>termomodern</a:t>
                      </a:r>
                      <a:r>
                        <a:rPr lang="pl-PL" sz="1800" b="1" kern="100" dirty="0" smtClean="0">
                          <a:effectLst/>
                        </a:rPr>
                        <a:t>.</a:t>
                      </a:r>
                      <a:endParaRPr lang="pl-PL" sz="1800" b="1" dirty="0">
                        <a:effectLst/>
                        <a:latin typeface="Calibri"/>
                        <a:ea typeface="Droid Sans Fallback"/>
                        <a:cs typeface="Calibri"/>
                      </a:endParaRPr>
                    </a:p>
                  </a:txBody>
                  <a:tcPr marL="62503" marR="62503" marT="0" marB="0"/>
                </a:tc>
                <a:tc>
                  <a:txBody>
                    <a:bodyPr/>
                    <a:lstStyle/>
                    <a:p>
                      <a:pPr algn="ctr">
                        <a:lnSpc>
                          <a:spcPct val="115000"/>
                        </a:lnSpc>
                        <a:spcAft>
                          <a:spcPts val="0"/>
                        </a:spcAft>
                      </a:pPr>
                      <a:r>
                        <a:rPr lang="pl-PL" sz="1800" b="1" kern="100" dirty="0" smtClean="0">
                          <a:effectLst/>
                        </a:rPr>
                        <a:t>Efekt. energetyczna</a:t>
                      </a:r>
                      <a:r>
                        <a:rPr lang="pl-PL" sz="1800" b="1" kern="100" dirty="0">
                          <a:effectLst/>
                        </a:rPr>
                        <a:t>: zmniejszenie rocznego zużycia energii pierwotnej w</a:t>
                      </a:r>
                      <a:endParaRPr lang="pl-PL" sz="1800" b="1" dirty="0">
                        <a:effectLst/>
                      </a:endParaRPr>
                    </a:p>
                    <a:p>
                      <a:pPr algn="ctr">
                        <a:lnSpc>
                          <a:spcPct val="115000"/>
                        </a:lnSpc>
                        <a:spcAft>
                          <a:spcPts val="0"/>
                        </a:spcAft>
                      </a:pPr>
                      <a:r>
                        <a:rPr lang="pl-PL" sz="1800" b="1" kern="100" dirty="0">
                          <a:effectLst/>
                        </a:rPr>
                        <a:t>budynkach publicznych</a:t>
                      </a:r>
                      <a:endParaRPr lang="pl-PL" sz="1800" b="1" dirty="0">
                        <a:effectLst/>
                        <a:latin typeface="Calibri"/>
                        <a:ea typeface="Droid Sans Fallback"/>
                        <a:cs typeface="Calibri"/>
                      </a:endParaRPr>
                    </a:p>
                  </a:txBody>
                  <a:tcPr marL="62503" marR="62503" marT="0" marB="0"/>
                </a:tc>
                <a:tc>
                  <a:txBody>
                    <a:bodyPr/>
                    <a:lstStyle/>
                    <a:p>
                      <a:pPr algn="ctr">
                        <a:lnSpc>
                          <a:spcPct val="115000"/>
                        </a:lnSpc>
                        <a:spcAft>
                          <a:spcPts val="0"/>
                        </a:spcAft>
                      </a:pPr>
                      <a:r>
                        <a:rPr lang="pl-PL" sz="1800" b="1" kern="100">
                          <a:effectLst/>
                        </a:rPr>
                        <a:t>Szacowany roczny spadek emisji gazów</a:t>
                      </a:r>
                      <a:endParaRPr lang="pl-PL" sz="1800" b="1">
                        <a:effectLst/>
                      </a:endParaRPr>
                    </a:p>
                    <a:p>
                      <a:pPr algn="ctr">
                        <a:lnSpc>
                          <a:spcPct val="115000"/>
                        </a:lnSpc>
                        <a:spcAft>
                          <a:spcPts val="0"/>
                        </a:spcAft>
                      </a:pPr>
                      <a:r>
                        <a:rPr lang="pl-PL" sz="1800" b="1" kern="100">
                          <a:effectLst/>
                        </a:rPr>
                        <a:t>cieplarnianych</a:t>
                      </a:r>
                      <a:endParaRPr lang="pl-PL" sz="1800" b="1">
                        <a:effectLst/>
                        <a:latin typeface="Calibri"/>
                        <a:ea typeface="Droid Sans Fallback"/>
                        <a:cs typeface="Calibri"/>
                      </a:endParaRPr>
                    </a:p>
                  </a:txBody>
                  <a:tcPr marL="62503" marR="62503" marT="0" marB="0"/>
                </a:tc>
              </a:tr>
              <a:tr h="693119">
                <a:tc>
                  <a:txBody>
                    <a:bodyPr/>
                    <a:lstStyle/>
                    <a:p>
                      <a:pPr algn="ctr">
                        <a:lnSpc>
                          <a:spcPct val="115000"/>
                        </a:lnSpc>
                        <a:spcAft>
                          <a:spcPts val="0"/>
                        </a:spcAft>
                      </a:pPr>
                      <a:r>
                        <a:rPr lang="pl-PL" sz="1800" b="1" kern="100">
                          <a:effectLst/>
                        </a:rPr>
                        <a:t>0 (brak wpływu i wpływ nieznaczący) 0 pkt.</a:t>
                      </a:r>
                      <a:endParaRPr lang="pl-PL" sz="1800" b="1">
                        <a:effectLst/>
                        <a:latin typeface="Calibri"/>
                        <a:ea typeface="Droid Sans Fallback"/>
                        <a:cs typeface="Calibri"/>
                      </a:endParaRPr>
                    </a:p>
                  </a:txBody>
                  <a:tcPr marL="62503" marR="62503" marT="0" marB="0"/>
                </a:tc>
                <a:tc>
                  <a:txBody>
                    <a:bodyPr/>
                    <a:lstStyle/>
                    <a:p>
                      <a:pPr algn="ctr">
                        <a:lnSpc>
                          <a:spcPct val="115000"/>
                        </a:lnSpc>
                        <a:spcAft>
                          <a:spcPts val="0"/>
                        </a:spcAft>
                      </a:pPr>
                      <a:r>
                        <a:rPr lang="pl-PL" sz="1800" b="1" kern="100">
                          <a:effectLst/>
                        </a:rPr>
                        <a:t>do 200 m</a:t>
                      </a:r>
                      <a:r>
                        <a:rPr lang="pl-PL" sz="1800" b="1" kern="100" baseline="30000">
                          <a:effectLst/>
                        </a:rPr>
                        <a:t>2</a:t>
                      </a:r>
                      <a:endParaRPr lang="pl-PL" sz="1800" b="1">
                        <a:effectLst/>
                        <a:latin typeface="Calibri"/>
                        <a:ea typeface="Droid Sans Fallback"/>
                        <a:cs typeface="Calibri"/>
                      </a:endParaRPr>
                    </a:p>
                  </a:txBody>
                  <a:tcPr marL="62503" marR="62503" marT="0" marB="0"/>
                </a:tc>
                <a:tc>
                  <a:txBody>
                    <a:bodyPr/>
                    <a:lstStyle/>
                    <a:p>
                      <a:pPr algn="ctr">
                        <a:lnSpc>
                          <a:spcPct val="115000"/>
                        </a:lnSpc>
                        <a:spcAft>
                          <a:spcPts val="0"/>
                        </a:spcAft>
                      </a:pPr>
                      <a:r>
                        <a:rPr lang="pl-PL" sz="1800" b="1" kern="100" dirty="0">
                          <a:effectLst/>
                        </a:rPr>
                        <a:t>do 5 000 kWh/r</a:t>
                      </a:r>
                      <a:endParaRPr lang="pl-PL" sz="1800" b="1" dirty="0">
                        <a:effectLst/>
                        <a:latin typeface="Calibri"/>
                        <a:ea typeface="Droid Sans Fallback"/>
                        <a:cs typeface="Calibri"/>
                      </a:endParaRPr>
                    </a:p>
                  </a:txBody>
                  <a:tcPr marL="62503" marR="62503" marT="0" marB="0"/>
                </a:tc>
                <a:tc>
                  <a:txBody>
                    <a:bodyPr/>
                    <a:lstStyle/>
                    <a:p>
                      <a:pPr algn="ctr">
                        <a:lnSpc>
                          <a:spcPct val="115000"/>
                        </a:lnSpc>
                        <a:spcAft>
                          <a:spcPts val="0"/>
                        </a:spcAft>
                      </a:pPr>
                      <a:r>
                        <a:rPr lang="pl-PL" sz="1800" b="1" kern="100" dirty="0">
                          <a:effectLst/>
                        </a:rPr>
                        <a:t>do 2 Mg/r </a:t>
                      </a:r>
                      <a:endParaRPr lang="pl-PL" sz="1800" b="1" dirty="0">
                        <a:effectLst/>
                        <a:latin typeface="Calibri"/>
                        <a:ea typeface="Droid Sans Fallback"/>
                        <a:cs typeface="Calibri"/>
                      </a:endParaRPr>
                    </a:p>
                  </a:txBody>
                  <a:tcPr marL="62503" marR="62503" marT="0" marB="0"/>
                </a:tc>
              </a:tr>
              <a:tr h="833570">
                <a:tc>
                  <a:txBody>
                    <a:bodyPr/>
                    <a:lstStyle/>
                    <a:p>
                      <a:pPr algn="ctr">
                        <a:lnSpc>
                          <a:spcPct val="115000"/>
                        </a:lnSpc>
                        <a:spcAft>
                          <a:spcPts val="0"/>
                        </a:spcAft>
                      </a:pPr>
                      <a:r>
                        <a:rPr lang="pl-PL" sz="1800" b="1" kern="100" dirty="0">
                          <a:effectLst/>
                        </a:rPr>
                        <a:t>25% maksymalnej oceny (niski wpływ) </a:t>
                      </a:r>
                      <a:r>
                        <a:rPr lang="pl-PL" sz="1800" b="1" kern="100" dirty="0" smtClean="0">
                          <a:effectLst/>
                        </a:rPr>
                        <a:t>4,2 </a:t>
                      </a:r>
                      <a:r>
                        <a:rPr lang="pl-PL" sz="1800" b="1" kern="100" dirty="0">
                          <a:effectLst/>
                        </a:rPr>
                        <a:t>pkt.</a:t>
                      </a:r>
                      <a:endParaRPr lang="pl-PL" sz="1800" b="1" dirty="0">
                        <a:effectLst/>
                        <a:latin typeface="Calibri"/>
                        <a:ea typeface="Droid Sans Fallback"/>
                        <a:cs typeface="Calibri"/>
                      </a:endParaRPr>
                    </a:p>
                  </a:txBody>
                  <a:tcPr marL="62503" marR="62503" marT="0" marB="0"/>
                </a:tc>
                <a:tc>
                  <a:txBody>
                    <a:bodyPr/>
                    <a:lstStyle/>
                    <a:p>
                      <a:pPr algn="ctr">
                        <a:lnSpc>
                          <a:spcPct val="115000"/>
                        </a:lnSpc>
                        <a:spcAft>
                          <a:spcPts val="0"/>
                        </a:spcAft>
                      </a:pPr>
                      <a:r>
                        <a:rPr lang="pl-PL" sz="1800" b="1" kern="100">
                          <a:effectLst/>
                        </a:rPr>
                        <a:t>powyżej 200 m2 do 2000 m</a:t>
                      </a:r>
                      <a:r>
                        <a:rPr lang="pl-PL" sz="1800" b="1" kern="100" baseline="30000">
                          <a:effectLst/>
                        </a:rPr>
                        <a:t>2</a:t>
                      </a:r>
                      <a:endParaRPr lang="pl-PL" sz="1800" b="1">
                        <a:effectLst/>
                        <a:latin typeface="Calibri"/>
                        <a:ea typeface="Droid Sans Fallback"/>
                        <a:cs typeface="Calibri"/>
                      </a:endParaRPr>
                    </a:p>
                  </a:txBody>
                  <a:tcPr marL="62503" marR="62503" marT="0" marB="0"/>
                </a:tc>
                <a:tc>
                  <a:txBody>
                    <a:bodyPr/>
                    <a:lstStyle/>
                    <a:p>
                      <a:pPr algn="ctr">
                        <a:lnSpc>
                          <a:spcPct val="115000"/>
                        </a:lnSpc>
                        <a:spcAft>
                          <a:spcPts val="0"/>
                        </a:spcAft>
                      </a:pPr>
                      <a:r>
                        <a:rPr lang="pl-PL" sz="1800" b="1" kern="100">
                          <a:effectLst/>
                        </a:rPr>
                        <a:t>powyżej 5 000 kWh/r</a:t>
                      </a:r>
                      <a:endParaRPr lang="pl-PL" sz="1800" b="1">
                        <a:effectLst/>
                      </a:endParaRPr>
                    </a:p>
                    <a:p>
                      <a:pPr algn="ctr">
                        <a:lnSpc>
                          <a:spcPct val="115000"/>
                        </a:lnSpc>
                        <a:spcAft>
                          <a:spcPts val="0"/>
                        </a:spcAft>
                      </a:pPr>
                      <a:r>
                        <a:rPr lang="pl-PL" sz="1800" b="1" kern="100">
                          <a:effectLst/>
                        </a:rPr>
                        <a:t>do 100 000 kWh/r</a:t>
                      </a:r>
                      <a:endParaRPr lang="pl-PL" sz="1800" b="1">
                        <a:effectLst/>
                        <a:latin typeface="Calibri"/>
                        <a:ea typeface="Droid Sans Fallback"/>
                        <a:cs typeface="Calibri"/>
                      </a:endParaRPr>
                    </a:p>
                  </a:txBody>
                  <a:tcPr marL="62503" marR="62503" marT="0" marB="0"/>
                </a:tc>
                <a:tc>
                  <a:txBody>
                    <a:bodyPr/>
                    <a:lstStyle/>
                    <a:p>
                      <a:pPr algn="ctr">
                        <a:lnSpc>
                          <a:spcPct val="115000"/>
                        </a:lnSpc>
                        <a:spcAft>
                          <a:spcPts val="0"/>
                        </a:spcAft>
                      </a:pPr>
                      <a:r>
                        <a:rPr lang="pl-PL" sz="1800" b="1" kern="100" dirty="0">
                          <a:effectLst/>
                        </a:rPr>
                        <a:t>powyżej 2 Mg/r</a:t>
                      </a:r>
                      <a:endParaRPr lang="pl-PL" sz="1800" b="1" dirty="0">
                        <a:effectLst/>
                      </a:endParaRPr>
                    </a:p>
                    <a:p>
                      <a:pPr algn="ctr">
                        <a:lnSpc>
                          <a:spcPct val="115000"/>
                        </a:lnSpc>
                        <a:spcAft>
                          <a:spcPts val="0"/>
                        </a:spcAft>
                      </a:pPr>
                      <a:r>
                        <a:rPr lang="pl-PL" sz="1800" b="1" kern="100" dirty="0">
                          <a:effectLst/>
                        </a:rPr>
                        <a:t>do 28 Mg/r</a:t>
                      </a:r>
                      <a:endParaRPr lang="pl-PL" sz="1800" b="1" dirty="0">
                        <a:effectLst/>
                        <a:latin typeface="Calibri"/>
                        <a:ea typeface="Droid Sans Fallback"/>
                        <a:cs typeface="Calibri"/>
                      </a:endParaRPr>
                    </a:p>
                  </a:txBody>
                  <a:tcPr marL="62503" marR="62503" marT="0" marB="0"/>
                </a:tc>
              </a:tr>
              <a:tr h="833570">
                <a:tc>
                  <a:txBody>
                    <a:bodyPr/>
                    <a:lstStyle/>
                    <a:p>
                      <a:pPr algn="ctr">
                        <a:lnSpc>
                          <a:spcPct val="115000"/>
                        </a:lnSpc>
                        <a:spcAft>
                          <a:spcPts val="0"/>
                        </a:spcAft>
                      </a:pPr>
                      <a:r>
                        <a:rPr lang="pl-PL" sz="1800" b="1" kern="100" dirty="0">
                          <a:effectLst/>
                        </a:rPr>
                        <a:t>50% maksymalnej oceny (średni wpływ) </a:t>
                      </a:r>
                      <a:r>
                        <a:rPr lang="pl-PL" sz="1800" b="1" kern="100" dirty="0" smtClean="0">
                          <a:effectLst/>
                        </a:rPr>
                        <a:t>8,4 </a:t>
                      </a:r>
                      <a:r>
                        <a:rPr lang="pl-PL" sz="1800" b="1" kern="100" dirty="0">
                          <a:effectLst/>
                        </a:rPr>
                        <a:t>pkt</a:t>
                      </a:r>
                      <a:endParaRPr lang="pl-PL" sz="1800" b="1" dirty="0">
                        <a:effectLst/>
                        <a:latin typeface="Calibri"/>
                        <a:ea typeface="Droid Sans Fallback"/>
                        <a:cs typeface="Calibri"/>
                      </a:endParaRPr>
                    </a:p>
                  </a:txBody>
                  <a:tcPr marL="62503" marR="62503" marT="0" marB="0"/>
                </a:tc>
                <a:tc>
                  <a:txBody>
                    <a:bodyPr/>
                    <a:lstStyle/>
                    <a:p>
                      <a:pPr algn="ctr">
                        <a:lnSpc>
                          <a:spcPct val="115000"/>
                        </a:lnSpc>
                        <a:spcAft>
                          <a:spcPts val="0"/>
                        </a:spcAft>
                      </a:pPr>
                      <a:r>
                        <a:rPr lang="pl-PL" sz="1800" b="1" kern="100">
                          <a:effectLst/>
                        </a:rPr>
                        <a:t>powyżej 2000 m2 do 6 000 m</a:t>
                      </a:r>
                      <a:r>
                        <a:rPr lang="pl-PL" sz="1800" b="1" kern="100" baseline="30000">
                          <a:effectLst/>
                        </a:rPr>
                        <a:t>2</a:t>
                      </a:r>
                      <a:endParaRPr lang="pl-PL" sz="1800" b="1">
                        <a:effectLst/>
                        <a:latin typeface="Calibri"/>
                        <a:ea typeface="Droid Sans Fallback"/>
                        <a:cs typeface="Calibri"/>
                      </a:endParaRPr>
                    </a:p>
                  </a:txBody>
                  <a:tcPr marL="62503" marR="62503" marT="0" marB="0"/>
                </a:tc>
                <a:tc>
                  <a:txBody>
                    <a:bodyPr/>
                    <a:lstStyle/>
                    <a:p>
                      <a:pPr algn="ctr">
                        <a:lnSpc>
                          <a:spcPct val="115000"/>
                        </a:lnSpc>
                        <a:spcAft>
                          <a:spcPts val="0"/>
                        </a:spcAft>
                      </a:pPr>
                      <a:r>
                        <a:rPr lang="pl-PL" sz="1800" b="1" kern="100">
                          <a:effectLst/>
                        </a:rPr>
                        <a:t>powyżej 100 000 kWh/r</a:t>
                      </a:r>
                      <a:endParaRPr lang="pl-PL" sz="1800" b="1">
                        <a:effectLst/>
                      </a:endParaRPr>
                    </a:p>
                    <a:p>
                      <a:pPr algn="ctr">
                        <a:lnSpc>
                          <a:spcPct val="115000"/>
                        </a:lnSpc>
                        <a:spcAft>
                          <a:spcPts val="0"/>
                        </a:spcAft>
                      </a:pPr>
                      <a:r>
                        <a:rPr lang="pl-PL" sz="1800" b="1" kern="100">
                          <a:effectLst/>
                        </a:rPr>
                        <a:t>do 350 000 kWh/r</a:t>
                      </a:r>
                      <a:endParaRPr lang="pl-PL" sz="1800" b="1">
                        <a:effectLst/>
                        <a:latin typeface="Calibri"/>
                        <a:ea typeface="Droid Sans Fallback"/>
                        <a:cs typeface="Calibri"/>
                      </a:endParaRPr>
                    </a:p>
                  </a:txBody>
                  <a:tcPr marL="62503" marR="62503" marT="0" marB="0"/>
                </a:tc>
                <a:tc>
                  <a:txBody>
                    <a:bodyPr/>
                    <a:lstStyle/>
                    <a:p>
                      <a:pPr algn="ctr">
                        <a:lnSpc>
                          <a:spcPct val="115000"/>
                        </a:lnSpc>
                        <a:spcAft>
                          <a:spcPts val="0"/>
                        </a:spcAft>
                      </a:pPr>
                      <a:r>
                        <a:rPr lang="pl-PL" sz="1800" b="1" kern="100" dirty="0">
                          <a:effectLst/>
                        </a:rPr>
                        <a:t>powyżej 28 Mg/r</a:t>
                      </a:r>
                      <a:endParaRPr lang="pl-PL" sz="1800" b="1" dirty="0">
                        <a:effectLst/>
                      </a:endParaRPr>
                    </a:p>
                    <a:p>
                      <a:pPr algn="ctr">
                        <a:lnSpc>
                          <a:spcPct val="115000"/>
                        </a:lnSpc>
                        <a:spcAft>
                          <a:spcPts val="0"/>
                        </a:spcAft>
                      </a:pPr>
                      <a:r>
                        <a:rPr lang="pl-PL" sz="1800" b="1" kern="100" dirty="0">
                          <a:effectLst/>
                        </a:rPr>
                        <a:t>do 98 Mg/r</a:t>
                      </a:r>
                      <a:endParaRPr lang="pl-PL" sz="1800" b="1" dirty="0">
                        <a:effectLst/>
                        <a:latin typeface="Calibri"/>
                        <a:ea typeface="Droid Sans Fallback"/>
                        <a:cs typeface="Calibri"/>
                      </a:endParaRPr>
                    </a:p>
                  </a:txBody>
                  <a:tcPr marL="62503" marR="62503" marT="0" marB="0"/>
                </a:tc>
              </a:tr>
              <a:tr h="833570">
                <a:tc>
                  <a:txBody>
                    <a:bodyPr/>
                    <a:lstStyle/>
                    <a:p>
                      <a:pPr algn="ctr">
                        <a:lnSpc>
                          <a:spcPct val="115000"/>
                        </a:lnSpc>
                        <a:spcAft>
                          <a:spcPts val="0"/>
                        </a:spcAft>
                      </a:pPr>
                      <a:r>
                        <a:rPr lang="pl-PL" sz="1800" b="1" kern="100" dirty="0">
                          <a:effectLst/>
                        </a:rPr>
                        <a:t>100% maksymalnej oceny (wysoki wpływ) </a:t>
                      </a:r>
                      <a:r>
                        <a:rPr lang="pl-PL" sz="1800" b="1" kern="100" dirty="0" smtClean="0">
                          <a:effectLst/>
                        </a:rPr>
                        <a:t>16,8 </a:t>
                      </a:r>
                      <a:r>
                        <a:rPr lang="pl-PL" sz="1800" b="1" kern="100" dirty="0">
                          <a:effectLst/>
                        </a:rPr>
                        <a:t>pkt.</a:t>
                      </a:r>
                      <a:endParaRPr lang="pl-PL" sz="1800" b="1" dirty="0">
                        <a:effectLst/>
                        <a:latin typeface="Calibri"/>
                        <a:ea typeface="Droid Sans Fallback"/>
                        <a:cs typeface="Calibri"/>
                      </a:endParaRPr>
                    </a:p>
                  </a:txBody>
                  <a:tcPr marL="62503" marR="62503" marT="0" marB="0"/>
                </a:tc>
                <a:tc>
                  <a:txBody>
                    <a:bodyPr/>
                    <a:lstStyle/>
                    <a:p>
                      <a:pPr algn="ctr">
                        <a:lnSpc>
                          <a:spcPct val="115000"/>
                        </a:lnSpc>
                        <a:spcAft>
                          <a:spcPts val="0"/>
                        </a:spcAft>
                      </a:pPr>
                      <a:r>
                        <a:rPr lang="pl-PL" sz="1800" b="1" kern="100">
                          <a:effectLst/>
                        </a:rPr>
                        <a:t>powyżej 6 000 m2 </a:t>
                      </a:r>
                      <a:endParaRPr lang="pl-PL" sz="1800" b="1">
                        <a:effectLst/>
                        <a:latin typeface="Calibri"/>
                        <a:ea typeface="Droid Sans Fallback"/>
                        <a:cs typeface="Calibri"/>
                      </a:endParaRPr>
                    </a:p>
                  </a:txBody>
                  <a:tcPr marL="62503" marR="62503" marT="0" marB="0"/>
                </a:tc>
                <a:tc>
                  <a:txBody>
                    <a:bodyPr/>
                    <a:lstStyle/>
                    <a:p>
                      <a:pPr algn="ctr">
                        <a:lnSpc>
                          <a:spcPct val="115000"/>
                        </a:lnSpc>
                        <a:spcAft>
                          <a:spcPts val="0"/>
                        </a:spcAft>
                      </a:pPr>
                      <a:r>
                        <a:rPr lang="pl-PL" sz="1800" b="1" kern="100">
                          <a:effectLst/>
                        </a:rPr>
                        <a:t>powyżej 350 000 kWh/r</a:t>
                      </a:r>
                      <a:endParaRPr lang="pl-PL" sz="1800" b="1">
                        <a:effectLst/>
                        <a:latin typeface="Calibri"/>
                        <a:ea typeface="Droid Sans Fallback"/>
                        <a:cs typeface="Calibri"/>
                      </a:endParaRPr>
                    </a:p>
                  </a:txBody>
                  <a:tcPr marL="62503" marR="62503" marT="0" marB="0"/>
                </a:tc>
                <a:tc>
                  <a:txBody>
                    <a:bodyPr/>
                    <a:lstStyle/>
                    <a:p>
                      <a:pPr algn="ctr">
                        <a:lnSpc>
                          <a:spcPct val="115000"/>
                        </a:lnSpc>
                        <a:spcAft>
                          <a:spcPts val="0"/>
                        </a:spcAft>
                      </a:pPr>
                      <a:r>
                        <a:rPr lang="pl-PL" sz="1800" b="1" kern="100" dirty="0">
                          <a:effectLst/>
                        </a:rPr>
                        <a:t>powyżej 98 Mg/r</a:t>
                      </a:r>
                      <a:endParaRPr lang="pl-PL" sz="1800" b="1" dirty="0">
                        <a:effectLst/>
                      </a:endParaRPr>
                    </a:p>
                    <a:p>
                      <a:pPr algn="ctr">
                        <a:lnSpc>
                          <a:spcPct val="115000"/>
                        </a:lnSpc>
                        <a:spcAft>
                          <a:spcPts val="0"/>
                        </a:spcAft>
                      </a:pPr>
                      <a:r>
                        <a:rPr lang="pl-PL" sz="1800" b="1" kern="100" dirty="0">
                          <a:effectLst/>
                        </a:rPr>
                        <a:t> </a:t>
                      </a:r>
                      <a:endParaRPr lang="pl-PL" sz="1800" b="1" dirty="0">
                        <a:effectLst/>
                        <a:latin typeface="Calibri"/>
                        <a:ea typeface="Droid Sans Fallback"/>
                        <a:cs typeface="Calibri"/>
                      </a:endParaRPr>
                    </a:p>
                  </a:txBody>
                  <a:tcPr marL="62503" marR="62503" marT="0" marB="0"/>
                </a:tc>
              </a:tr>
              <a:tr h="571815">
                <a:tc>
                  <a:txBody>
                    <a:bodyPr/>
                    <a:lstStyle/>
                    <a:p>
                      <a:pPr algn="ctr">
                        <a:lnSpc>
                          <a:spcPct val="115000"/>
                        </a:lnSpc>
                        <a:spcAft>
                          <a:spcPts val="0"/>
                        </a:spcAft>
                      </a:pPr>
                      <a:r>
                        <a:rPr lang="pl-PL" sz="1800" b="1" kern="100">
                          <a:effectLst/>
                        </a:rPr>
                        <a:t>Waga danego wskaźnika</a:t>
                      </a:r>
                      <a:endParaRPr lang="pl-PL" sz="1800" b="1">
                        <a:effectLst/>
                        <a:latin typeface="Calibri"/>
                        <a:ea typeface="Droid Sans Fallback"/>
                        <a:cs typeface="Calibri"/>
                      </a:endParaRPr>
                    </a:p>
                  </a:txBody>
                  <a:tcPr marL="62503" marR="62503" marT="0" marB="0"/>
                </a:tc>
                <a:tc>
                  <a:txBody>
                    <a:bodyPr/>
                    <a:lstStyle/>
                    <a:p>
                      <a:pPr algn="ctr">
                        <a:lnSpc>
                          <a:spcPct val="115000"/>
                        </a:lnSpc>
                        <a:spcAft>
                          <a:spcPts val="0"/>
                        </a:spcAft>
                      </a:pPr>
                      <a:r>
                        <a:rPr lang="pl-PL" sz="1800" b="1" kern="100">
                          <a:effectLst/>
                        </a:rPr>
                        <a:t>29,76  %</a:t>
                      </a:r>
                      <a:endParaRPr lang="pl-PL" sz="1800" b="1">
                        <a:effectLst/>
                        <a:latin typeface="Calibri"/>
                        <a:ea typeface="Droid Sans Fallback"/>
                        <a:cs typeface="Calibri"/>
                      </a:endParaRPr>
                    </a:p>
                  </a:txBody>
                  <a:tcPr marL="62503" marR="62503" marT="0" marB="0"/>
                </a:tc>
                <a:tc>
                  <a:txBody>
                    <a:bodyPr/>
                    <a:lstStyle/>
                    <a:p>
                      <a:pPr algn="ctr">
                        <a:lnSpc>
                          <a:spcPct val="115000"/>
                        </a:lnSpc>
                        <a:spcAft>
                          <a:spcPts val="0"/>
                        </a:spcAft>
                      </a:pPr>
                      <a:r>
                        <a:rPr lang="pl-PL" sz="1800" b="1" kern="100">
                          <a:effectLst/>
                        </a:rPr>
                        <a:t>29,76   %</a:t>
                      </a:r>
                      <a:endParaRPr lang="pl-PL" sz="1800" b="1">
                        <a:effectLst/>
                        <a:latin typeface="Calibri"/>
                        <a:ea typeface="Droid Sans Fallback"/>
                        <a:cs typeface="Calibri"/>
                      </a:endParaRPr>
                    </a:p>
                  </a:txBody>
                  <a:tcPr marL="62503" marR="62503" marT="0" marB="0"/>
                </a:tc>
                <a:tc>
                  <a:txBody>
                    <a:bodyPr/>
                    <a:lstStyle/>
                    <a:p>
                      <a:pPr algn="ctr">
                        <a:lnSpc>
                          <a:spcPct val="115000"/>
                        </a:lnSpc>
                        <a:spcAft>
                          <a:spcPts val="0"/>
                        </a:spcAft>
                      </a:pPr>
                      <a:r>
                        <a:rPr lang="pl-PL" sz="1800" b="1" kern="100" dirty="0">
                          <a:effectLst/>
                        </a:rPr>
                        <a:t>40,48 %</a:t>
                      </a:r>
                      <a:endParaRPr lang="pl-PL" sz="1800" b="1" dirty="0">
                        <a:effectLst/>
                        <a:latin typeface="Calibri"/>
                        <a:ea typeface="Droid Sans Fallback"/>
                        <a:cs typeface="Calibri"/>
                      </a:endParaRPr>
                    </a:p>
                  </a:txBody>
                  <a:tcPr marL="62503" marR="62503" marT="0" marB="0"/>
                </a:tc>
              </a:tr>
              <a:tr h="792088">
                <a:tc>
                  <a:txBody>
                    <a:bodyPr/>
                    <a:lstStyle/>
                    <a:p>
                      <a:pPr algn="ctr">
                        <a:lnSpc>
                          <a:spcPct val="115000"/>
                        </a:lnSpc>
                        <a:spcAft>
                          <a:spcPts val="0"/>
                        </a:spcAft>
                      </a:pPr>
                      <a:r>
                        <a:rPr lang="pl-PL" sz="1800" b="1" kern="100" dirty="0">
                          <a:effectLst/>
                        </a:rPr>
                        <a:t>Ocena: </a:t>
                      </a:r>
                      <a:endParaRPr lang="pl-PL" sz="1800" b="1" dirty="0">
                        <a:effectLst/>
                      </a:endParaRPr>
                    </a:p>
                    <a:p>
                      <a:pPr algn="ctr">
                        <a:lnSpc>
                          <a:spcPct val="115000"/>
                        </a:lnSpc>
                        <a:spcAft>
                          <a:spcPts val="0"/>
                        </a:spcAft>
                      </a:pPr>
                      <a:r>
                        <a:rPr lang="pl-PL" sz="1800" b="1" kern="100" dirty="0">
                          <a:effectLst/>
                        </a:rPr>
                        <a:t>(max 16,8 pkt. – 100%)</a:t>
                      </a:r>
                      <a:endParaRPr lang="pl-PL" sz="1800" b="1" dirty="0">
                        <a:effectLst/>
                        <a:latin typeface="Calibri"/>
                        <a:ea typeface="Droid Sans Fallback"/>
                        <a:cs typeface="Calibri"/>
                      </a:endParaRPr>
                    </a:p>
                  </a:txBody>
                  <a:tcPr marL="62503" marR="62503" marT="0" marB="0"/>
                </a:tc>
                <a:tc>
                  <a:txBody>
                    <a:bodyPr/>
                    <a:lstStyle/>
                    <a:p>
                      <a:pPr algn="ctr">
                        <a:lnSpc>
                          <a:spcPct val="115000"/>
                        </a:lnSpc>
                        <a:spcAft>
                          <a:spcPts val="0"/>
                        </a:spcAft>
                      </a:pPr>
                      <a:r>
                        <a:rPr lang="pl-PL" sz="1800" b="1" kern="100">
                          <a:effectLst/>
                        </a:rPr>
                        <a:t>5 pkt.</a:t>
                      </a:r>
                      <a:endParaRPr lang="pl-PL" sz="1800" b="1">
                        <a:effectLst/>
                        <a:latin typeface="Calibri"/>
                        <a:ea typeface="Droid Sans Fallback"/>
                        <a:cs typeface="Calibri"/>
                      </a:endParaRPr>
                    </a:p>
                  </a:txBody>
                  <a:tcPr marL="62503" marR="62503" marT="0" marB="0"/>
                </a:tc>
                <a:tc>
                  <a:txBody>
                    <a:bodyPr/>
                    <a:lstStyle/>
                    <a:p>
                      <a:pPr algn="ctr">
                        <a:lnSpc>
                          <a:spcPct val="115000"/>
                        </a:lnSpc>
                        <a:spcAft>
                          <a:spcPts val="0"/>
                        </a:spcAft>
                      </a:pPr>
                      <a:r>
                        <a:rPr lang="pl-PL" sz="1800" b="1" kern="100" dirty="0">
                          <a:effectLst/>
                        </a:rPr>
                        <a:t>5 pkt.</a:t>
                      </a:r>
                      <a:endParaRPr lang="pl-PL" sz="1800" b="1" dirty="0">
                        <a:effectLst/>
                        <a:latin typeface="Calibri"/>
                        <a:ea typeface="Droid Sans Fallback"/>
                        <a:cs typeface="Calibri"/>
                      </a:endParaRPr>
                    </a:p>
                  </a:txBody>
                  <a:tcPr marL="62503" marR="62503" marT="0" marB="0"/>
                </a:tc>
                <a:tc>
                  <a:txBody>
                    <a:bodyPr/>
                    <a:lstStyle/>
                    <a:p>
                      <a:pPr algn="ctr">
                        <a:lnSpc>
                          <a:spcPct val="115000"/>
                        </a:lnSpc>
                        <a:spcAft>
                          <a:spcPts val="0"/>
                        </a:spcAft>
                      </a:pPr>
                      <a:r>
                        <a:rPr lang="pl-PL" sz="1800" b="1" kern="100" dirty="0">
                          <a:effectLst/>
                        </a:rPr>
                        <a:t>6,8 pkt.</a:t>
                      </a:r>
                      <a:endParaRPr lang="pl-PL" sz="1800" b="1" dirty="0">
                        <a:effectLst/>
                        <a:latin typeface="Calibri"/>
                        <a:ea typeface="Droid Sans Fallback"/>
                        <a:cs typeface="Calibri"/>
                      </a:endParaRPr>
                    </a:p>
                  </a:txBody>
                  <a:tcPr marL="62503" marR="62503" marT="0" marB="0"/>
                </a:tc>
              </a:tr>
            </a:tbl>
          </a:graphicData>
        </a:graphic>
      </p:graphicFrame>
    </p:spTree>
    <p:extLst>
      <p:ext uri="{BB962C8B-B14F-4D97-AF65-F5344CB8AC3E}">
        <p14:creationId xmlns:p14="http://schemas.microsoft.com/office/powerpoint/2010/main" val="7263840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ytuł 2"/>
          <p:cNvSpPr>
            <a:spLocks noGrp="1"/>
          </p:cNvSpPr>
          <p:nvPr>
            <p:ph type="title"/>
          </p:nvPr>
        </p:nvSpPr>
        <p:spPr/>
        <p:txBody>
          <a:bodyPr>
            <a:normAutofit fontScale="90000"/>
          </a:bodyPr>
          <a:lstStyle/>
          <a:p>
            <a:r>
              <a:rPr lang="pl-PL" sz="9600" dirty="0"/>
              <a:t/>
            </a:r>
            <a:br>
              <a:rPr lang="pl-PL" sz="9600" dirty="0"/>
            </a:br>
            <a:r>
              <a:rPr lang="pl-PL" sz="3100" b="1" dirty="0"/>
              <a:t>KRYTERIUM NR </a:t>
            </a:r>
            <a:r>
              <a:rPr lang="pl-PL" sz="3100" b="1" dirty="0" smtClean="0"/>
              <a:t>5</a:t>
            </a:r>
            <a:r>
              <a:rPr lang="pl-PL" sz="3100" b="1" dirty="0"/>
              <a:t/>
            </a:r>
            <a:br>
              <a:rPr lang="pl-PL" sz="3100" b="1" dirty="0"/>
            </a:br>
            <a:r>
              <a:rPr lang="pl-PL" sz="3100" b="1" kern="50" dirty="0">
                <a:ea typeface="Times New Roman" panose="02020603050405020304" pitchFamily="18" charset="0"/>
                <a:cs typeface="Arial" panose="020B0604020202020204" pitchFamily="34" charset="0"/>
              </a:rPr>
              <a:t>Komplementarny charakter projektu</a:t>
            </a:r>
            <a:endParaRPr lang="pl-PL" sz="3100" b="1" dirty="0"/>
          </a:p>
        </p:txBody>
      </p:sp>
      <p:graphicFrame>
        <p:nvGraphicFramePr>
          <p:cNvPr id="6" name="Symbol zastępczy zawartości 5"/>
          <p:cNvGraphicFramePr>
            <a:graphicFrameLocks noGrp="1"/>
          </p:cNvGraphicFramePr>
          <p:nvPr>
            <p:ph idx="1"/>
            <p:extLst>
              <p:ext uri="{D42A27DB-BD31-4B8C-83A1-F6EECF244321}">
                <p14:modId xmlns:p14="http://schemas.microsoft.com/office/powerpoint/2010/main" val="2322728168"/>
              </p:ext>
            </p:extLst>
          </p:nvPr>
        </p:nvGraphicFramePr>
        <p:xfrm>
          <a:off x="8493" y="1916832"/>
          <a:ext cx="9036496" cy="4941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Obraz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Tree>
    <p:extLst>
      <p:ext uri="{BB962C8B-B14F-4D97-AF65-F5344CB8AC3E}">
        <p14:creationId xmlns:p14="http://schemas.microsoft.com/office/powerpoint/2010/main" val="24777946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marL="0" indent="0" algn="ctr">
              <a:buNone/>
            </a:pPr>
            <a:endParaRPr lang="pl-PL" sz="2200" dirty="0" smtClean="0"/>
          </a:p>
          <a:p>
            <a:pPr marL="0" indent="0" algn="ctr">
              <a:buNone/>
            </a:pPr>
            <a:endParaRPr lang="pl-PL" sz="2200" dirty="0" smtClean="0"/>
          </a:p>
          <a:p>
            <a:pPr algn="ctr"/>
            <a:endParaRPr lang="pl-PL" sz="2000" dirty="0"/>
          </a:p>
        </p:txBody>
      </p:sp>
      <p:pic>
        <p:nvPicPr>
          <p:cNvPr id="4" name="Obraz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graphicFrame>
        <p:nvGraphicFramePr>
          <p:cNvPr id="2" name="Tabela 1"/>
          <p:cNvGraphicFramePr>
            <a:graphicFrameLocks noGrp="1"/>
          </p:cNvGraphicFramePr>
          <p:nvPr>
            <p:extLst>
              <p:ext uri="{D42A27DB-BD31-4B8C-83A1-F6EECF244321}">
                <p14:modId xmlns:p14="http://schemas.microsoft.com/office/powerpoint/2010/main" val="1761701780"/>
              </p:ext>
            </p:extLst>
          </p:nvPr>
        </p:nvGraphicFramePr>
        <p:xfrm>
          <a:off x="0" y="993965"/>
          <a:ext cx="9123857" cy="5819411"/>
        </p:xfrm>
        <a:graphic>
          <a:graphicData uri="http://schemas.openxmlformats.org/drawingml/2006/table">
            <a:tbl>
              <a:tblPr firstRow="1" firstCol="1" bandRow="1">
                <a:tableStyleId>{5C22544A-7EE6-4342-B048-85BDC9FD1C3A}</a:tableStyleId>
              </a:tblPr>
              <a:tblGrid>
                <a:gridCol w="4463534"/>
                <a:gridCol w="4660323"/>
              </a:tblGrid>
              <a:tr h="173207">
                <a:tc>
                  <a:txBody>
                    <a:bodyPr/>
                    <a:lstStyle/>
                    <a:p>
                      <a:pPr algn="ctr">
                        <a:lnSpc>
                          <a:spcPct val="115000"/>
                        </a:lnSpc>
                        <a:spcAft>
                          <a:spcPts val="0"/>
                        </a:spcAft>
                      </a:pPr>
                      <a:r>
                        <a:rPr lang="pl-PL" sz="2400" b="1" kern="100" dirty="0">
                          <a:effectLst/>
                        </a:rPr>
                        <a:t>Punktacja</a:t>
                      </a:r>
                      <a:endParaRPr lang="pl-PL" sz="2400" b="1" dirty="0">
                        <a:effectLst/>
                        <a:latin typeface="Calibri"/>
                        <a:ea typeface="Droid Sans Fallback"/>
                        <a:cs typeface="Calibri"/>
                      </a:endParaRPr>
                    </a:p>
                  </a:txBody>
                  <a:tcPr marL="61615" marR="61615" marT="0" marB="0"/>
                </a:tc>
                <a:tc>
                  <a:txBody>
                    <a:bodyPr/>
                    <a:lstStyle/>
                    <a:p>
                      <a:pPr algn="ctr">
                        <a:lnSpc>
                          <a:spcPct val="115000"/>
                        </a:lnSpc>
                        <a:spcAft>
                          <a:spcPts val="0"/>
                        </a:spcAft>
                      </a:pPr>
                      <a:r>
                        <a:rPr lang="pl-PL" sz="2400" b="1" kern="100">
                          <a:effectLst/>
                        </a:rPr>
                        <a:t> </a:t>
                      </a:r>
                      <a:endParaRPr lang="pl-PL" sz="2400" b="1">
                        <a:effectLst/>
                        <a:latin typeface="Calibri"/>
                        <a:ea typeface="Droid Sans Fallback"/>
                        <a:cs typeface="Calibri"/>
                      </a:endParaRPr>
                    </a:p>
                  </a:txBody>
                  <a:tcPr marL="61615" marR="61615" marT="0" marB="0"/>
                </a:tc>
              </a:tr>
              <a:tr h="173207">
                <a:tc>
                  <a:txBody>
                    <a:bodyPr/>
                    <a:lstStyle/>
                    <a:p>
                      <a:pPr algn="ctr">
                        <a:lnSpc>
                          <a:spcPct val="115000"/>
                        </a:lnSpc>
                        <a:spcAft>
                          <a:spcPts val="0"/>
                        </a:spcAft>
                      </a:pPr>
                      <a:r>
                        <a:rPr lang="pl-PL" sz="2400" b="1" kern="100" dirty="0">
                          <a:effectLst/>
                        </a:rPr>
                        <a:t>0 </a:t>
                      </a:r>
                      <a:endParaRPr lang="pl-PL" sz="2400" b="1" dirty="0">
                        <a:effectLst/>
                        <a:latin typeface="Calibri"/>
                        <a:ea typeface="Droid Sans Fallback"/>
                        <a:cs typeface="Calibri"/>
                      </a:endParaRPr>
                    </a:p>
                  </a:txBody>
                  <a:tcPr marL="61615" marR="61615" marT="0" marB="0"/>
                </a:tc>
                <a:tc>
                  <a:txBody>
                    <a:bodyPr/>
                    <a:lstStyle/>
                    <a:p>
                      <a:pPr algn="just">
                        <a:lnSpc>
                          <a:spcPct val="115000"/>
                        </a:lnSpc>
                        <a:spcAft>
                          <a:spcPts val="0"/>
                        </a:spcAft>
                      </a:pPr>
                      <a:r>
                        <a:rPr lang="pl-PL" sz="2400" b="1" kern="100">
                          <a:effectLst/>
                        </a:rPr>
                        <a:t>Brak komplementarności</a:t>
                      </a:r>
                      <a:endParaRPr lang="pl-PL" sz="2400" b="1">
                        <a:effectLst/>
                        <a:latin typeface="Calibri"/>
                        <a:ea typeface="Droid Sans Fallback"/>
                        <a:cs typeface="Calibri"/>
                      </a:endParaRPr>
                    </a:p>
                  </a:txBody>
                  <a:tcPr marL="61615" marR="61615" marT="0" marB="0"/>
                </a:tc>
              </a:tr>
              <a:tr h="173207">
                <a:tc>
                  <a:txBody>
                    <a:bodyPr/>
                    <a:lstStyle/>
                    <a:p>
                      <a:pPr algn="ctr">
                        <a:lnSpc>
                          <a:spcPct val="115000"/>
                        </a:lnSpc>
                        <a:spcAft>
                          <a:spcPts val="0"/>
                        </a:spcAft>
                      </a:pPr>
                      <a:r>
                        <a:rPr lang="pl-PL" sz="2400" b="1" kern="100" dirty="0">
                          <a:effectLst/>
                        </a:rPr>
                        <a:t>25% maksymalnej oceny 1,05 pkt</a:t>
                      </a:r>
                      <a:endParaRPr lang="pl-PL" sz="2400" b="1" dirty="0">
                        <a:effectLst/>
                        <a:latin typeface="Calibri"/>
                        <a:ea typeface="Droid Sans Fallback"/>
                        <a:cs typeface="Calibri"/>
                      </a:endParaRPr>
                    </a:p>
                  </a:txBody>
                  <a:tcPr marL="61615" marR="61615" marT="0" marB="0"/>
                </a:tc>
                <a:tc>
                  <a:txBody>
                    <a:bodyPr/>
                    <a:lstStyle/>
                    <a:p>
                      <a:pPr algn="just">
                        <a:lnSpc>
                          <a:spcPct val="115000"/>
                        </a:lnSpc>
                        <a:spcAft>
                          <a:spcPts val="0"/>
                        </a:spcAft>
                      </a:pPr>
                      <a:r>
                        <a:rPr lang="pl-PL" sz="2400" b="1" kern="100" dirty="0">
                          <a:effectLst/>
                        </a:rPr>
                        <a:t>Projekt komplementarny z co najmniej </a:t>
                      </a:r>
                      <a:r>
                        <a:rPr lang="pl-PL" sz="2400" b="1" kern="100" dirty="0">
                          <a:solidFill>
                            <a:srgbClr val="FF0000"/>
                          </a:solidFill>
                          <a:effectLst/>
                        </a:rPr>
                        <a:t>jednym</a:t>
                      </a:r>
                      <a:r>
                        <a:rPr lang="pl-PL" sz="2400" b="1" kern="100" dirty="0">
                          <a:effectLst/>
                        </a:rPr>
                        <a:t>  projektem</a:t>
                      </a:r>
                      <a:endParaRPr lang="pl-PL" sz="2400" b="1" dirty="0">
                        <a:effectLst/>
                        <a:latin typeface="Calibri"/>
                        <a:ea typeface="Droid Sans Fallback"/>
                        <a:cs typeface="Calibri"/>
                      </a:endParaRPr>
                    </a:p>
                  </a:txBody>
                  <a:tcPr marL="61615" marR="61615" marT="0" marB="0"/>
                </a:tc>
              </a:tr>
              <a:tr h="346413">
                <a:tc>
                  <a:txBody>
                    <a:bodyPr/>
                    <a:lstStyle/>
                    <a:p>
                      <a:pPr algn="ctr">
                        <a:lnSpc>
                          <a:spcPct val="115000"/>
                        </a:lnSpc>
                        <a:spcAft>
                          <a:spcPts val="0"/>
                        </a:spcAft>
                      </a:pPr>
                      <a:r>
                        <a:rPr lang="pl-PL" sz="2400" b="1" kern="100" dirty="0">
                          <a:effectLst/>
                        </a:rPr>
                        <a:t>50% maksymalnej oceny 2,1 pkt.</a:t>
                      </a:r>
                      <a:endParaRPr lang="pl-PL" sz="2400" b="1" dirty="0">
                        <a:effectLst/>
                        <a:latin typeface="Calibri"/>
                        <a:ea typeface="Droid Sans Fallback"/>
                        <a:cs typeface="Calibri"/>
                      </a:endParaRPr>
                    </a:p>
                  </a:txBody>
                  <a:tcPr marL="61615" marR="61615" marT="0" marB="0"/>
                </a:tc>
                <a:tc>
                  <a:txBody>
                    <a:bodyPr/>
                    <a:lstStyle/>
                    <a:p>
                      <a:pPr algn="just">
                        <a:lnSpc>
                          <a:spcPct val="115000"/>
                        </a:lnSpc>
                        <a:spcAft>
                          <a:spcPts val="0"/>
                        </a:spcAft>
                      </a:pPr>
                      <a:r>
                        <a:rPr lang="pl-PL" sz="2400" b="1" kern="100" dirty="0">
                          <a:effectLst/>
                        </a:rPr>
                        <a:t>Projekt komplementarny z co najmniej </a:t>
                      </a:r>
                      <a:r>
                        <a:rPr lang="pl-PL" sz="2400" b="1" kern="100" dirty="0">
                          <a:solidFill>
                            <a:srgbClr val="FF0000"/>
                          </a:solidFill>
                          <a:effectLst/>
                        </a:rPr>
                        <a:t>trzema</a:t>
                      </a:r>
                      <a:r>
                        <a:rPr lang="pl-PL" sz="2400" b="1" kern="100" dirty="0">
                          <a:effectLst/>
                        </a:rPr>
                        <a:t> projektami, w tym minimum jednym w ramach naboru </a:t>
                      </a:r>
                      <a:endParaRPr lang="pl-PL" sz="2400" b="1" dirty="0">
                        <a:effectLst/>
                        <a:latin typeface="Calibri"/>
                        <a:ea typeface="Droid Sans Fallback"/>
                        <a:cs typeface="Calibri"/>
                      </a:endParaRPr>
                    </a:p>
                  </a:txBody>
                  <a:tcPr marL="61615" marR="61615" marT="0" marB="0"/>
                </a:tc>
              </a:tr>
              <a:tr h="346413">
                <a:tc>
                  <a:txBody>
                    <a:bodyPr/>
                    <a:lstStyle/>
                    <a:p>
                      <a:pPr algn="ctr">
                        <a:lnSpc>
                          <a:spcPct val="115000"/>
                        </a:lnSpc>
                        <a:spcAft>
                          <a:spcPts val="0"/>
                        </a:spcAft>
                      </a:pPr>
                      <a:r>
                        <a:rPr lang="pl-PL" sz="2400" b="1" kern="100" dirty="0">
                          <a:effectLst/>
                        </a:rPr>
                        <a:t>100%</a:t>
                      </a:r>
                      <a:r>
                        <a:rPr lang="pl-PL" sz="2400" b="1" dirty="0">
                          <a:effectLst/>
                        </a:rPr>
                        <a:t> </a:t>
                      </a:r>
                      <a:r>
                        <a:rPr lang="pl-PL" sz="2400" b="1" kern="100" dirty="0">
                          <a:effectLst/>
                        </a:rPr>
                        <a:t>maksymalnej oceny 4,2 pkt.</a:t>
                      </a:r>
                      <a:endParaRPr lang="pl-PL" sz="2400" b="1" dirty="0">
                        <a:effectLst/>
                        <a:latin typeface="Calibri"/>
                        <a:ea typeface="Droid Sans Fallback"/>
                        <a:cs typeface="Calibri"/>
                      </a:endParaRPr>
                    </a:p>
                  </a:txBody>
                  <a:tcPr marL="61615" marR="61615" marT="0" marB="0"/>
                </a:tc>
                <a:tc>
                  <a:txBody>
                    <a:bodyPr/>
                    <a:lstStyle/>
                    <a:p>
                      <a:pPr algn="just">
                        <a:lnSpc>
                          <a:spcPct val="115000"/>
                        </a:lnSpc>
                        <a:spcAft>
                          <a:spcPts val="0"/>
                        </a:spcAft>
                      </a:pPr>
                      <a:r>
                        <a:rPr lang="pl-PL" sz="2400" b="1" kern="100" dirty="0">
                          <a:effectLst/>
                        </a:rPr>
                        <a:t>Projekt komplementarny z co najmniej </a:t>
                      </a:r>
                      <a:r>
                        <a:rPr lang="pl-PL" sz="2400" b="1" kern="100" dirty="0">
                          <a:solidFill>
                            <a:srgbClr val="FF0000"/>
                          </a:solidFill>
                          <a:effectLst/>
                        </a:rPr>
                        <a:t>pięcioma</a:t>
                      </a:r>
                      <a:r>
                        <a:rPr lang="pl-PL" sz="2400" b="1" kern="100" dirty="0">
                          <a:effectLst/>
                        </a:rPr>
                        <a:t> projektami, w tym minimum trzema w ramach naboru</a:t>
                      </a:r>
                      <a:endParaRPr lang="pl-PL" sz="2400" b="1" dirty="0">
                        <a:effectLst/>
                        <a:latin typeface="Calibri"/>
                        <a:ea typeface="Droid Sans Fallback"/>
                        <a:cs typeface="Calibri"/>
                      </a:endParaRPr>
                    </a:p>
                  </a:txBody>
                  <a:tcPr marL="61615" marR="61615" marT="0" marB="0"/>
                </a:tc>
              </a:tr>
              <a:tr h="1266650">
                <a:tc>
                  <a:txBody>
                    <a:bodyPr/>
                    <a:lstStyle/>
                    <a:p>
                      <a:pPr algn="ctr">
                        <a:lnSpc>
                          <a:spcPct val="115000"/>
                        </a:lnSpc>
                        <a:spcAft>
                          <a:spcPts val="0"/>
                        </a:spcAft>
                      </a:pPr>
                      <a:r>
                        <a:rPr lang="pl-PL" sz="2400" b="1" kern="100" dirty="0">
                          <a:effectLst/>
                        </a:rPr>
                        <a:t>Ocena:</a:t>
                      </a:r>
                      <a:endParaRPr lang="pl-PL" sz="2400" b="1" dirty="0">
                        <a:effectLst/>
                      </a:endParaRPr>
                    </a:p>
                    <a:p>
                      <a:pPr algn="ctr">
                        <a:lnSpc>
                          <a:spcPct val="115000"/>
                        </a:lnSpc>
                        <a:spcAft>
                          <a:spcPts val="0"/>
                        </a:spcAft>
                      </a:pPr>
                      <a:r>
                        <a:rPr lang="pl-PL" sz="2400" b="1" kern="100" dirty="0">
                          <a:effectLst/>
                        </a:rPr>
                        <a:t>(max 4,2  pkt. – 100%)</a:t>
                      </a:r>
                      <a:endParaRPr lang="pl-PL" sz="2400" b="1" dirty="0">
                        <a:effectLst/>
                      </a:endParaRPr>
                    </a:p>
                    <a:p>
                      <a:pPr algn="ctr">
                        <a:lnSpc>
                          <a:spcPct val="115000"/>
                        </a:lnSpc>
                        <a:spcAft>
                          <a:spcPts val="0"/>
                        </a:spcAft>
                      </a:pPr>
                      <a:r>
                        <a:rPr lang="pl-PL" sz="2400" b="1" kern="100" dirty="0">
                          <a:effectLst/>
                        </a:rPr>
                        <a:t> </a:t>
                      </a:r>
                      <a:endParaRPr lang="pl-PL" sz="2400" b="1" dirty="0">
                        <a:effectLst/>
                        <a:latin typeface="Calibri"/>
                        <a:ea typeface="Droid Sans Fallback"/>
                        <a:cs typeface="Calibri"/>
                      </a:endParaRPr>
                    </a:p>
                  </a:txBody>
                  <a:tcPr marL="61615" marR="61615" marT="0" marB="0"/>
                </a:tc>
                <a:tc>
                  <a:txBody>
                    <a:bodyPr/>
                    <a:lstStyle/>
                    <a:p>
                      <a:pPr algn="just">
                        <a:lnSpc>
                          <a:spcPct val="115000"/>
                        </a:lnSpc>
                        <a:spcAft>
                          <a:spcPts val="0"/>
                        </a:spcAft>
                      </a:pPr>
                      <a:r>
                        <a:rPr lang="pl-PL" sz="2400" b="1" kern="100" dirty="0">
                          <a:effectLst/>
                        </a:rPr>
                        <a:t> </a:t>
                      </a:r>
                      <a:endParaRPr lang="pl-PL" sz="2400" b="1" dirty="0">
                        <a:effectLst/>
                        <a:latin typeface="Calibri"/>
                        <a:ea typeface="Droid Sans Fallback"/>
                        <a:cs typeface="Calibri"/>
                      </a:endParaRPr>
                    </a:p>
                  </a:txBody>
                  <a:tcPr marL="61615" marR="61615" marT="0" marB="0"/>
                </a:tc>
              </a:tr>
            </a:tbl>
          </a:graphicData>
        </a:graphic>
      </p:graphicFrame>
      <p:sp>
        <p:nvSpPr>
          <p:cNvPr id="5" name="Rectangle 1"/>
          <p:cNvSpPr>
            <a:spLocks noChangeArrowheads="1"/>
          </p:cNvSpPr>
          <p:nvPr/>
        </p:nvSpPr>
        <p:spPr bwMode="auto">
          <a:xfrm>
            <a:off x="457200" y="29860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62973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2200" b="1" dirty="0" smtClean="0"/>
              <a:t/>
            </a:r>
            <a:br>
              <a:rPr lang="pl-PL" sz="2200" b="1" dirty="0" smtClean="0"/>
            </a:br>
            <a:r>
              <a:rPr lang="pl-PL" sz="2200" b="1" dirty="0"/>
              <a:t/>
            </a:r>
            <a:br>
              <a:rPr lang="pl-PL" sz="2200" b="1" dirty="0"/>
            </a:br>
            <a:r>
              <a:rPr lang="pl-PL" sz="2200" b="1" dirty="0" smtClean="0"/>
              <a:t/>
            </a:r>
            <a:br>
              <a:rPr lang="pl-PL" sz="2200" b="1" dirty="0" smtClean="0"/>
            </a:br>
            <a:r>
              <a:rPr lang="pl-PL" sz="2200" b="1" dirty="0"/>
              <a:t/>
            </a:r>
            <a:br>
              <a:rPr lang="pl-PL" sz="2200" b="1" dirty="0"/>
            </a:br>
            <a:r>
              <a:rPr lang="pl-PL" sz="2200" b="1" dirty="0" smtClean="0"/>
              <a:t/>
            </a:r>
            <a:br>
              <a:rPr lang="pl-PL" sz="2200" b="1" dirty="0" smtClean="0"/>
            </a:br>
            <a:r>
              <a:rPr lang="pl-PL" sz="2700" b="1" dirty="0" smtClean="0"/>
              <a:t>MINIMUM </a:t>
            </a:r>
            <a:r>
              <a:rPr lang="pl-PL" sz="2700" b="1" dirty="0"/>
              <a:t>PUNKTOWE</a:t>
            </a:r>
            <a:br>
              <a:rPr lang="pl-PL" sz="2700" b="1" dirty="0"/>
            </a:br>
            <a:r>
              <a:rPr lang="pl-PL" sz="2700" b="1" dirty="0"/>
              <a:t>Uzyskanie przez projekt minimum punktowego </a:t>
            </a:r>
            <a:br>
              <a:rPr lang="pl-PL" sz="2700" b="1" dirty="0"/>
            </a:br>
            <a:endParaRPr lang="pl-PL" sz="2700" dirty="0"/>
          </a:p>
        </p:txBody>
      </p:sp>
      <p:graphicFrame>
        <p:nvGraphicFramePr>
          <p:cNvPr id="6" name="Symbol zastępczy zawartości 5"/>
          <p:cNvGraphicFramePr>
            <a:graphicFrameLocks noGrp="1"/>
          </p:cNvGraphicFramePr>
          <p:nvPr>
            <p:ph idx="1"/>
            <p:extLst>
              <p:ext uri="{D42A27DB-BD31-4B8C-83A1-F6EECF244321}">
                <p14:modId xmlns:p14="http://schemas.microsoft.com/office/powerpoint/2010/main" val="362514729"/>
              </p:ext>
            </p:extLst>
          </p:nvPr>
        </p:nvGraphicFramePr>
        <p:xfrm>
          <a:off x="251520" y="2060848"/>
          <a:ext cx="8435280" cy="4065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Obraz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Tree>
    <p:extLst>
      <p:ext uri="{BB962C8B-B14F-4D97-AF65-F5344CB8AC3E}">
        <p14:creationId xmlns:p14="http://schemas.microsoft.com/office/powerpoint/2010/main" val="22540100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aphicFrame>
        <p:nvGraphicFramePr>
          <p:cNvPr id="6" name="Symbol zastępczy zawartości 5"/>
          <p:cNvGraphicFramePr>
            <a:graphicFrameLocks noGrp="1"/>
          </p:cNvGraphicFramePr>
          <p:nvPr>
            <p:ph idx="1"/>
            <p:extLst>
              <p:ext uri="{D42A27DB-BD31-4B8C-83A1-F6EECF244321}">
                <p14:modId xmlns:p14="http://schemas.microsoft.com/office/powerpoint/2010/main" val="1350310554"/>
              </p:ext>
            </p:extLst>
          </p:nvPr>
        </p:nvGraphicFramePr>
        <p:xfrm>
          <a:off x="0" y="980728"/>
          <a:ext cx="9144000"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Obraz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Tree>
    <p:extLst>
      <p:ext uri="{BB962C8B-B14F-4D97-AF65-F5344CB8AC3E}">
        <p14:creationId xmlns:p14="http://schemas.microsoft.com/office/powerpoint/2010/main" val="19255162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1340768"/>
            <a:ext cx="8229601" cy="4525963"/>
          </a:xfrm>
        </p:spPr>
        <p:txBody>
          <a:bodyPr>
            <a:normAutofit/>
          </a:bodyPr>
          <a:lstStyle/>
          <a:p>
            <a:pPr marL="457200" indent="-457200">
              <a:buFont typeface="+mj-lt"/>
              <a:buAutoNum type="arabicPeriod"/>
            </a:pPr>
            <a:r>
              <a:rPr lang="pl-PL" sz="2400" dirty="0"/>
              <a:t>Wyjaśnienia o charakterze ogólnym publikowane są na stronie </a:t>
            </a:r>
            <a:r>
              <a:rPr lang="pl-PL" sz="2400" dirty="0" smtClean="0"/>
              <a:t>internetowej </a:t>
            </a:r>
            <a:r>
              <a:rPr lang="pl-PL" sz="2400" dirty="0"/>
              <a:t> </a:t>
            </a:r>
            <a:r>
              <a:rPr lang="pl-PL" sz="2400" u="sng" dirty="0">
                <a:hlinkClick r:id="rId3"/>
              </a:rPr>
              <a:t>www.zitaj.jeleniagora.pl</a:t>
            </a:r>
            <a:r>
              <a:rPr lang="pl-PL" sz="2400" dirty="0" smtClean="0"/>
              <a:t>.</a:t>
            </a:r>
          </a:p>
          <a:p>
            <a:pPr marL="457200" indent="-457200">
              <a:buFont typeface="+mj-lt"/>
              <a:buAutoNum type="arabicPeriod"/>
            </a:pPr>
            <a:endParaRPr lang="pl-PL" sz="2400" dirty="0" smtClean="0"/>
          </a:p>
          <a:p>
            <a:pPr marL="457200" indent="-457200">
              <a:buFont typeface="+mj-lt"/>
              <a:buAutoNum type="arabicPeriod"/>
            </a:pPr>
            <a:r>
              <a:rPr lang="pl-PL" sz="2400" dirty="0"/>
              <a:t>Zapytania w zakresie oceny zgodności projektu ze Strategią ZIT AJ można składać do ZIT AJ:</a:t>
            </a:r>
          </a:p>
          <a:p>
            <a:pPr marL="0" indent="0">
              <a:buNone/>
            </a:pPr>
            <a:endParaRPr lang="pl-PL" sz="2400" dirty="0" smtClean="0"/>
          </a:p>
          <a:p>
            <a:r>
              <a:rPr lang="pl-PL" sz="2400" dirty="0" smtClean="0"/>
              <a:t>na </a:t>
            </a:r>
            <a:r>
              <a:rPr lang="pl-PL" sz="2400" dirty="0"/>
              <a:t>adres: </a:t>
            </a:r>
            <a:r>
              <a:rPr lang="pl-PL" sz="2400" dirty="0">
                <a:hlinkClick r:id="rId4"/>
              </a:rPr>
              <a:t>zitaj@jeleniagora.pl</a:t>
            </a:r>
            <a:endParaRPr lang="pl-PL" sz="2400" dirty="0"/>
          </a:p>
          <a:p>
            <a:r>
              <a:rPr lang="pl-PL" sz="2400" dirty="0"/>
              <a:t>telefonicznie: 75 75 46 </a:t>
            </a:r>
            <a:r>
              <a:rPr lang="pl-PL" sz="2400" dirty="0" smtClean="0"/>
              <a:t>255</a:t>
            </a:r>
            <a:r>
              <a:rPr lang="pl-PL" sz="2400" dirty="0"/>
              <a:t>  oraz 75 75 46 </a:t>
            </a:r>
            <a:r>
              <a:rPr lang="pl-PL" sz="2400" dirty="0" smtClean="0"/>
              <a:t>286</a:t>
            </a:r>
          </a:p>
          <a:p>
            <a:endParaRPr lang="pl-PL" sz="2400" dirty="0"/>
          </a:p>
          <a:p>
            <a:pPr marL="0" indent="0" algn="ctr">
              <a:buNone/>
            </a:pPr>
            <a:endParaRPr lang="pl-PL" sz="2200" dirty="0" smtClean="0"/>
          </a:p>
        </p:txBody>
      </p:sp>
      <p:pic>
        <p:nvPicPr>
          <p:cNvPr id="4" name="Obraz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Tree>
    <p:extLst>
      <p:ext uri="{BB962C8B-B14F-4D97-AF65-F5344CB8AC3E}">
        <p14:creationId xmlns:p14="http://schemas.microsoft.com/office/powerpoint/2010/main" val="18242761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a:t/>
            </a:r>
            <a:br>
              <a:rPr lang="pl-PL" b="1" dirty="0"/>
            </a:br>
            <a:endParaRPr lang="pl-PL" b="1" dirty="0"/>
          </a:p>
        </p:txBody>
      </p:sp>
      <p:sp>
        <p:nvSpPr>
          <p:cNvPr id="3" name="Symbol zastępczy zawartości 2"/>
          <p:cNvSpPr>
            <a:spLocks noGrp="1"/>
          </p:cNvSpPr>
          <p:nvPr>
            <p:ph idx="1"/>
          </p:nvPr>
        </p:nvSpPr>
        <p:spPr>
          <a:xfrm>
            <a:off x="466348" y="2204864"/>
            <a:ext cx="8229601" cy="2160240"/>
          </a:xfrm>
        </p:spPr>
        <p:txBody>
          <a:bodyPr/>
          <a:lstStyle/>
          <a:p>
            <a:pPr marL="0" indent="0" algn="ctr">
              <a:buNone/>
            </a:pPr>
            <a:r>
              <a:rPr lang="pl-PL" dirty="0" smtClean="0"/>
              <a:t> </a:t>
            </a:r>
          </a:p>
          <a:p>
            <a:pPr marL="0" indent="0" algn="ctr">
              <a:buNone/>
            </a:pPr>
            <a:r>
              <a:rPr lang="pl-PL" sz="6600" b="1" dirty="0" smtClean="0"/>
              <a:t>Dziękuję  </a:t>
            </a:r>
            <a:r>
              <a:rPr lang="pl-PL" sz="6600" b="1" dirty="0" smtClean="0"/>
              <a:t>za uwagę </a:t>
            </a:r>
            <a:endParaRPr lang="pl-PL" sz="6600" b="1" dirty="0"/>
          </a:p>
        </p:txBody>
      </p:sp>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1" y="260650"/>
            <a:ext cx="4680520" cy="469169"/>
          </a:xfrm>
          <a:prstGeom prst="rect">
            <a:avLst/>
          </a:prstGeom>
        </p:spPr>
      </p:pic>
    </p:spTree>
    <p:extLst>
      <p:ext uri="{BB962C8B-B14F-4D97-AF65-F5344CB8AC3E}">
        <p14:creationId xmlns:p14="http://schemas.microsoft.com/office/powerpoint/2010/main" val="42485964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539552" y="693532"/>
            <a:ext cx="8229601" cy="1143000"/>
          </a:xfrm>
        </p:spPr>
        <p:txBody>
          <a:bodyPr>
            <a:normAutofit fontScale="90000"/>
          </a:bodyPr>
          <a:lstStyle/>
          <a:p>
            <a:r>
              <a:rPr lang="pl-PL" sz="3800" b="1" dirty="0" smtClean="0"/>
              <a:t/>
            </a:r>
            <a:br>
              <a:rPr lang="pl-PL" sz="3800" b="1" dirty="0" smtClean="0"/>
            </a:br>
            <a:r>
              <a:rPr lang="pl-PL" sz="3800" b="1" dirty="0"/>
              <a:t/>
            </a:r>
            <a:br>
              <a:rPr lang="pl-PL" sz="3800" b="1" dirty="0"/>
            </a:br>
            <a:r>
              <a:rPr lang="pl-PL" sz="3800" b="1" dirty="0" smtClean="0"/>
              <a:t/>
            </a:r>
            <a:br>
              <a:rPr lang="pl-PL" sz="3800" b="1" dirty="0" smtClean="0"/>
            </a:br>
            <a:r>
              <a:rPr lang="pl-PL" sz="3800" b="1" dirty="0" smtClean="0"/>
              <a:t>Obszar realizacji ZIT AJ</a:t>
            </a:r>
            <a:br>
              <a:rPr lang="pl-PL" sz="3800" b="1" dirty="0" smtClean="0"/>
            </a:br>
            <a:r>
              <a:rPr lang="pl-PL" sz="2000" dirty="0">
                <a:solidFill>
                  <a:srgbClr val="000000"/>
                </a:solidFill>
                <a:latin typeface="Arial"/>
                <a:ea typeface="DejaVu Sans"/>
              </a:rPr>
              <a:t>Obszarem realizacji ZIT AJ jest obszar jednostek samorządu terytorialnego, </a:t>
            </a:r>
            <a:r>
              <a:rPr lang="pl-PL" sz="2000" dirty="0"/>
              <a:t/>
            </a:r>
            <a:br>
              <a:rPr lang="pl-PL" sz="2000" dirty="0"/>
            </a:br>
            <a:r>
              <a:rPr lang="pl-PL" sz="2000" dirty="0">
                <a:solidFill>
                  <a:srgbClr val="000000"/>
                </a:solidFill>
                <a:latin typeface="Arial"/>
                <a:ea typeface="DejaVu Sans"/>
              </a:rPr>
              <a:t>które przystąpiły do Porozumienia w celu wspólnej realizacji ZIT. </a:t>
            </a:r>
            <a:r>
              <a:rPr lang="pl-PL" sz="2000" dirty="0"/>
              <a:t/>
            </a:r>
            <a:br>
              <a:rPr lang="pl-PL" sz="2000" dirty="0"/>
            </a:br>
            <a:r>
              <a:rPr lang="pl-PL" sz="3600" dirty="0"/>
              <a:t/>
            </a:r>
            <a:br>
              <a:rPr lang="pl-PL" sz="3600" dirty="0"/>
            </a:br>
            <a:endParaRPr lang="pl-PL" sz="3800" dirty="0"/>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
        <p:nvSpPr>
          <p:cNvPr id="10" name="pole tekstowe 9"/>
          <p:cNvSpPr txBox="1"/>
          <p:nvPr/>
        </p:nvSpPr>
        <p:spPr>
          <a:xfrm>
            <a:off x="179512" y="1635073"/>
            <a:ext cx="7416824" cy="1938992"/>
          </a:xfrm>
          <a:prstGeom prst="rect">
            <a:avLst/>
          </a:prstGeom>
          <a:noFill/>
        </p:spPr>
        <p:txBody>
          <a:bodyPr wrap="square" rtlCol="0">
            <a:spAutoFit/>
          </a:bodyPr>
          <a:lstStyle/>
          <a:p>
            <a:pPr algn="ctr"/>
            <a:endParaRPr lang="pl-PL" sz="2400" b="1" dirty="0" smtClean="0"/>
          </a:p>
          <a:p>
            <a:pPr marL="400050" indent="-400050" algn="ctr">
              <a:buFont typeface="+mj-lt"/>
              <a:buAutoNum type="romanUcPeriod"/>
            </a:pPr>
            <a:endParaRPr lang="pl-PL" sz="2400" b="1" dirty="0" smtClean="0"/>
          </a:p>
          <a:p>
            <a:pPr marL="400050" indent="-400050" algn="ctr">
              <a:buFont typeface="+mj-lt"/>
              <a:buAutoNum type="romanUcPeriod"/>
            </a:pPr>
            <a:endParaRPr lang="pl-PL" sz="2400" dirty="0"/>
          </a:p>
          <a:p>
            <a:pPr marL="400050" indent="-400050" algn="ctr">
              <a:buFont typeface="+mj-lt"/>
              <a:buAutoNum type="romanUcPeriod"/>
            </a:pPr>
            <a:endParaRPr lang="pl-PL" sz="2400" b="1" dirty="0" smtClean="0"/>
          </a:p>
          <a:p>
            <a:pPr marL="400050" indent="-400050" algn="ctr">
              <a:buFont typeface="+mj-lt"/>
              <a:buAutoNum type="romanUcPeriod"/>
            </a:pPr>
            <a:endParaRPr lang="pl-PL" sz="2400" dirty="0"/>
          </a:p>
        </p:txBody>
      </p:sp>
      <p:pic>
        <p:nvPicPr>
          <p:cNvPr id="3" name="Obraz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7664" y="2132856"/>
            <a:ext cx="5879368" cy="4468940"/>
          </a:xfrm>
          <a:prstGeom prst="rect">
            <a:avLst/>
          </a:prstGeom>
        </p:spPr>
      </p:pic>
    </p:spTree>
    <p:extLst>
      <p:ext uri="{BB962C8B-B14F-4D97-AF65-F5344CB8AC3E}">
        <p14:creationId xmlns:p14="http://schemas.microsoft.com/office/powerpoint/2010/main" val="31548304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539552" y="693532"/>
            <a:ext cx="8229601" cy="1143000"/>
          </a:xfrm>
        </p:spPr>
        <p:txBody>
          <a:bodyPr>
            <a:normAutofit/>
          </a:bodyPr>
          <a:lstStyle/>
          <a:p>
            <a:r>
              <a:rPr lang="pl-PL" sz="3800" b="1" dirty="0" smtClean="0"/>
              <a:t>Członkowie ZIT AJ</a:t>
            </a:r>
            <a:endParaRPr lang="pl-PL" sz="3800" dirty="0"/>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
        <p:nvSpPr>
          <p:cNvPr id="10" name="pole tekstowe 9"/>
          <p:cNvSpPr txBox="1"/>
          <p:nvPr/>
        </p:nvSpPr>
        <p:spPr>
          <a:xfrm>
            <a:off x="395536" y="1628800"/>
            <a:ext cx="7416824" cy="1569660"/>
          </a:xfrm>
          <a:prstGeom prst="rect">
            <a:avLst/>
          </a:prstGeom>
          <a:noFill/>
        </p:spPr>
        <p:txBody>
          <a:bodyPr wrap="square" rtlCol="0">
            <a:spAutoFit/>
          </a:bodyPr>
          <a:lstStyle/>
          <a:p>
            <a:pPr algn="ctr"/>
            <a:endParaRPr lang="pl-PL" sz="2400" b="1" dirty="0" smtClean="0"/>
          </a:p>
          <a:p>
            <a:pPr marL="400050" indent="-400050" algn="ctr">
              <a:buFont typeface="+mj-lt"/>
              <a:buAutoNum type="romanUcPeriod"/>
            </a:pPr>
            <a:endParaRPr lang="pl-PL" sz="2400" dirty="0"/>
          </a:p>
          <a:p>
            <a:pPr marL="400050" indent="-400050" algn="ctr">
              <a:buFont typeface="+mj-lt"/>
              <a:buAutoNum type="romanUcPeriod"/>
            </a:pPr>
            <a:endParaRPr lang="pl-PL" sz="2400" b="1" dirty="0" smtClean="0"/>
          </a:p>
          <a:p>
            <a:pPr marL="400050" indent="-400050" algn="ctr">
              <a:buFont typeface="+mj-lt"/>
              <a:buAutoNum type="romanUcPeriod"/>
            </a:pPr>
            <a:endParaRPr lang="pl-PL" sz="2400" dirty="0"/>
          </a:p>
        </p:txBody>
      </p:sp>
      <p:graphicFrame>
        <p:nvGraphicFramePr>
          <p:cNvPr id="5" name="Tabela 4"/>
          <p:cNvGraphicFramePr>
            <a:graphicFrameLocks noGrp="1"/>
          </p:cNvGraphicFramePr>
          <p:nvPr>
            <p:extLst>
              <p:ext uri="{D42A27DB-BD31-4B8C-83A1-F6EECF244321}">
                <p14:modId xmlns:p14="http://schemas.microsoft.com/office/powerpoint/2010/main" val="3178457145"/>
              </p:ext>
            </p:extLst>
          </p:nvPr>
        </p:nvGraphicFramePr>
        <p:xfrm>
          <a:off x="0" y="1836532"/>
          <a:ext cx="9144000" cy="5408892"/>
        </p:xfrm>
        <a:graphic>
          <a:graphicData uri="http://schemas.openxmlformats.org/drawingml/2006/table">
            <a:tbl>
              <a:tblPr firstRow="1" bandRow="1">
                <a:tableStyleId>{5C22544A-7EE6-4342-B048-85BDC9FD1C3A}</a:tableStyleId>
              </a:tblPr>
              <a:tblGrid>
                <a:gridCol w="2188308"/>
                <a:gridCol w="2188308"/>
                <a:gridCol w="2188308"/>
                <a:gridCol w="2579076"/>
              </a:tblGrid>
              <a:tr h="17210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sz="2400" strike="noStrik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pl-PL" sz="2400" strike="noStrike" dirty="0" smtClean="0"/>
                        <a:t>Gmina miejska</a:t>
                      </a:r>
                      <a:endParaRPr lang="pl-PL" sz="2400" dirty="0" smtClean="0"/>
                    </a:p>
                    <a:p>
                      <a:endParaRPr lang="pl-PL" sz="2400" dirty="0">
                        <a:solidFill>
                          <a:schemeClr val="bg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sz="2400" strike="noStrik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pl-PL" sz="2400" strike="noStrike" dirty="0" smtClean="0"/>
                        <a:t>Gmina miejsko-wiejska</a:t>
                      </a:r>
                      <a:endParaRPr lang="pl-PL" sz="2400" dirty="0" smtClean="0"/>
                    </a:p>
                    <a:p>
                      <a:endParaRPr lang="pl-PL" sz="2400" dirty="0">
                        <a:solidFill>
                          <a:schemeClr val="bg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sz="2400" strike="noStrik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pl-PL" sz="2400" strike="noStrike" dirty="0" smtClean="0"/>
                        <a:t>Gmina wiejska</a:t>
                      </a:r>
                      <a:endParaRPr lang="pl-PL" sz="2400" dirty="0" smtClean="0"/>
                    </a:p>
                    <a:p>
                      <a:endParaRPr lang="pl-PL" sz="2400" dirty="0">
                        <a:solidFill>
                          <a:schemeClr val="bg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sz="2400" strike="noStrik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pl-PL" sz="2400" strike="noStrike" dirty="0" smtClean="0"/>
                        <a:t>Miasto na prawach powiatu</a:t>
                      </a:r>
                      <a:endParaRPr lang="pl-PL" sz="2400" dirty="0" smtClean="0">
                        <a:solidFill>
                          <a:schemeClr val="bg1"/>
                        </a:solidFill>
                      </a:endParaRPr>
                    </a:p>
                  </a:txBody>
                  <a:tcPr/>
                </a:tc>
              </a:tr>
              <a:tr h="3687881">
                <a:tc>
                  <a:txBody>
                    <a:bodyPr/>
                    <a:lstStyle/>
                    <a:p>
                      <a:pPr algn="just"/>
                      <a:r>
                        <a:rPr lang="pl-PL" sz="2400" strike="noStrike" dirty="0" smtClean="0"/>
                        <a:t>Karpacz</a:t>
                      </a:r>
                    </a:p>
                    <a:p>
                      <a:pPr algn="just"/>
                      <a:r>
                        <a:rPr lang="pl-PL" sz="2400" strike="noStrike" dirty="0" smtClean="0"/>
                        <a:t>Kowary</a:t>
                      </a:r>
                      <a:endParaRPr lang="pl-PL" sz="2400" dirty="0" smtClean="0"/>
                    </a:p>
                    <a:p>
                      <a:pPr algn="just"/>
                      <a:r>
                        <a:rPr lang="pl-PL" sz="2400" strike="noStrike" dirty="0" smtClean="0"/>
                        <a:t>Piechowice</a:t>
                      </a:r>
                      <a:endParaRPr lang="pl-PL" sz="2400" dirty="0" smtClean="0"/>
                    </a:p>
                    <a:p>
                      <a:pPr algn="just"/>
                      <a:r>
                        <a:rPr lang="pl-PL" sz="2400" strike="noStrike" dirty="0" smtClean="0"/>
                        <a:t>Szklarska Poręba</a:t>
                      </a:r>
                      <a:endParaRPr lang="pl-PL" sz="2400" dirty="0" smtClean="0"/>
                    </a:p>
                    <a:p>
                      <a:pPr algn="just"/>
                      <a:r>
                        <a:rPr lang="pl-PL" sz="2400" strike="noStrike" dirty="0" smtClean="0"/>
                        <a:t>Wojcieszów</a:t>
                      </a:r>
                      <a:endParaRPr lang="pl-PL" sz="2400" dirty="0" smtClean="0"/>
                    </a:p>
                    <a:p>
                      <a:pPr algn="just"/>
                      <a:r>
                        <a:rPr lang="pl-PL" sz="2400" strike="noStrike" dirty="0" smtClean="0"/>
                        <a:t>Złotoryja</a:t>
                      </a:r>
                      <a:endParaRPr lang="pl-PL" sz="2400" dirty="0" smtClean="0"/>
                    </a:p>
                    <a:p>
                      <a:pPr algn="just"/>
                      <a:endParaRPr lang="pl-PL" sz="2400" dirty="0"/>
                    </a:p>
                  </a:txBody>
                  <a:tcPr/>
                </a:tc>
                <a:tc>
                  <a:txBody>
                    <a:bodyPr/>
                    <a:lstStyle/>
                    <a:p>
                      <a:pPr algn="just"/>
                      <a:r>
                        <a:rPr lang="pl-PL" sz="2400" strike="noStrike" dirty="0" smtClean="0"/>
                        <a:t>Gryfów Śląski</a:t>
                      </a:r>
                      <a:endParaRPr lang="pl-PL" sz="2400" dirty="0" smtClean="0"/>
                    </a:p>
                    <a:p>
                      <a:pPr algn="just"/>
                      <a:r>
                        <a:rPr lang="pl-PL" sz="2400" strike="noStrike" dirty="0" smtClean="0"/>
                        <a:t>Lubomierz</a:t>
                      </a:r>
                      <a:endParaRPr lang="pl-PL" sz="2400" dirty="0" smtClean="0"/>
                    </a:p>
                    <a:p>
                      <a:pPr algn="just"/>
                      <a:r>
                        <a:rPr lang="pl-PL" sz="2400" strike="noStrike" dirty="0" smtClean="0"/>
                        <a:t>Mirsk</a:t>
                      </a:r>
                      <a:endParaRPr lang="pl-PL" sz="2400" dirty="0" smtClean="0"/>
                    </a:p>
                    <a:p>
                      <a:pPr algn="just"/>
                      <a:r>
                        <a:rPr lang="pl-PL" sz="2400" strike="noStrike" dirty="0" smtClean="0"/>
                        <a:t>Wleń</a:t>
                      </a:r>
                      <a:endParaRPr lang="pl-PL" sz="2400" dirty="0" smtClean="0"/>
                    </a:p>
                    <a:p>
                      <a:pPr algn="just"/>
                      <a:r>
                        <a:rPr lang="pl-PL" sz="2400" strike="noStrike" dirty="0" smtClean="0"/>
                        <a:t>Świerzawa</a:t>
                      </a:r>
                      <a:endParaRPr lang="pl-PL" sz="2400" dirty="0" smtClean="0"/>
                    </a:p>
                  </a:txBody>
                  <a:tcPr/>
                </a:tc>
                <a:tc>
                  <a:txBody>
                    <a:bodyPr/>
                    <a:lstStyle/>
                    <a:p>
                      <a:pPr algn="just"/>
                      <a:r>
                        <a:rPr lang="pl-PL" sz="2400" strike="noStrike" dirty="0" smtClean="0"/>
                        <a:t>Janowice Wielkie</a:t>
                      </a:r>
                      <a:endParaRPr lang="pl-PL" sz="2400" dirty="0" smtClean="0"/>
                    </a:p>
                    <a:p>
                      <a:pPr algn="just"/>
                      <a:r>
                        <a:rPr lang="pl-PL" sz="2400" strike="noStrike" dirty="0" smtClean="0"/>
                        <a:t>Jeżów Sudecki</a:t>
                      </a:r>
                      <a:endParaRPr lang="pl-PL" sz="2400" dirty="0" smtClean="0"/>
                    </a:p>
                    <a:p>
                      <a:pPr algn="just"/>
                      <a:r>
                        <a:rPr lang="pl-PL" sz="2400" strike="noStrike" dirty="0" smtClean="0"/>
                        <a:t>Mysłakowice</a:t>
                      </a:r>
                      <a:endParaRPr lang="pl-PL" sz="2400" dirty="0" smtClean="0"/>
                    </a:p>
                    <a:p>
                      <a:pPr algn="just"/>
                      <a:r>
                        <a:rPr lang="pl-PL" sz="2400" strike="noStrike" dirty="0" smtClean="0"/>
                        <a:t>Podgórzyn</a:t>
                      </a:r>
                      <a:endParaRPr lang="pl-PL" sz="2400" dirty="0" smtClean="0"/>
                    </a:p>
                    <a:p>
                      <a:pPr algn="just"/>
                      <a:r>
                        <a:rPr lang="pl-PL" sz="2400" strike="noStrike" dirty="0" smtClean="0"/>
                        <a:t>Stara Kamienica</a:t>
                      </a:r>
                      <a:endParaRPr lang="pl-PL" sz="2400" dirty="0" smtClean="0"/>
                    </a:p>
                    <a:p>
                      <a:pPr algn="just"/>
                      <a:r>
                        <a:rPr lang="pl-PL" sz="2400" strike="noStrike" dirty="0" smtClean="0"/>
                        <a:t>Pielgrzymka</a:t>
                      </a:r>
                      <a:endParaRPr lang="pl-PL" sz="2400" dirty="0" smtClean="0"/>
                    </a:p>
                    <a:p>
                      <a:pPr algn="just"/>
                      <a:endParaRPr lang="pl-PL" sz="2400" dirty="0" smtClean="0"/>
                    </a:p>
                    <a:p>
                      <a:pPr algn="just"/>
                      <a:endParaRPr lang="pl-PL" sz="24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2400" strike="noStrike" dirty="0" smtClean="0"/>
                        <a:t>Jelenia Góra</a:t>
                      </a:r>
                      <a:endParaRPr lang="pl-PL" sz="2400" dirty="0" smtClean="0"/>
                    </a:p>
                    <a:p>
                      <a:pPr algn="just"/>
                      <a:endParaRPr lang="pl-PL" sz="2400" dirty="0"/>
                    </a:p>
                  </a:txBody>
                  <a:tcPr/>
                </a:tc>
              </a:tr>
            </a:tbl>
          </a:graphicData>
        </a:graphic>
      </p:graphicFrame>
    </p:spTree>
    <p:extLst>
      <p:ext uri="{BB962C8B-B14F-4D97-AF65-F5344CB8AC3E}">
        <p14:creationId xmlns:p14="http://schemas.microsoft.com/office/powerpoint/2010/main" val="20889675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Tytuł 5"/>
          <p:cNvSpPr>
            <a:spLocks noGrp="1"/>
          </p:cNvSpPr>
          <p:nvPr>
            <p:ph type="title"/>
          </p:nvPr>
        </p:nvSpPr>
        <p:spPr>
          <a:xfrm>
            <a:off x="450363" y="1340768"/>
            <a:ext cx="8229601" cy="1143000"/>
          </a:xfrm>
        </p:spPr>
        <p:txBody>
          <a:bodyPr>
            <a:normAutofit/>
          </a:bodyPr>
          <a:lstStyle/>
          <a:p>
            <a:r>
              <a:rPr lang="pl-PL" sz="3800" b="1" dirty="0"/>
              <a:t>Cel strategiczny ZIT AJ </a:t>
            </a:r>
            <a:endParaRPr lang="pl-PL" sz="3800" dirty="0"/>
          </a:p>
        </p:txBody>
      </p:sp>
      <p:sp>
        <p:nvSpPr>
          <p:cNvPr id="3" name="Symbol zastępczy zawartości 2"/>
          <p:cNvSpPr>
            <a:spLocks noGrp="1"/>
          </p:cNvSpPr>
          <p:nvPr>
            <p:ph idx="1"/>
          </p:nvPr>
        </p:nvSpPr>
        <p:spPr>
          <a:xfrm>
            <a:off x="457199" y="1772816"/>
            <a:ext cx="8229601" cy="4525963"/>
          </a:xfrm>
        </p:spPr>
        <p:txBody>
          <a:bodyPr>
            <a:normAutofit/>
          </a:bodyPr>
          <a:lstStyle/>
          <a:p>
            <a:pPr marL="0" lvl="0" indent="0" algn="just">
              <a:buNone/>
            </a:pPr>
            <a:endParaRPr lang="pl-PL" sz="2400" dirty="0" smtClean="0"/>
          </a:p>
          <a:p>
            <a:pPr marL="0" lvl="0" indent="0" algn="just">
              <a:buNone/>
            </a:pPr>
            <a:endParaRPr lang="pl-PL" sz="2400" dirty="0" smtClean="0"/>
          </a:p>
          <a:p>
            <a:pPr marL="0" lvl="0" indent="0" algn="ctr">
              <a:buNone/>
            </a:pPr>
            <a:r>
              <a:rPr lang="pl-PL" sz="2400" b="1" i="1" dirty="0"/>
              <a:t>„Integracja obszaru AJ w spójny organizm wzmacniający swoją konkurencyjność poprzez rozwój dostępności komunikacyjnej i innowacyjnej przedsiębiorczości oraz potencjału turystycznego, przyrodniczego i kulturowego, dla poprawy jakości życia mieszkańców”</a:t>
            </a:r>
            <a:endParaRPr lang="pl-PL" sz="2400" dirty="0"/>
          </a:p>
          <a:p>
            <a:pPr marL="0" lvl="0" indent="0" algn="just">
              <a:buNone/>
            </a:pPr>
            <a:endParaRPr lang="pl-PL" sz="2400" dirty="0" smtClean="0"/>
          </a:p>
          <a:p>
            <a:pPr marL="0" lvl="0" indent="0" algn="just">
              <a:buNone/>
            </a:pPr>
            <a:endParaRPr lang="pl-PL" sz="2400" dirty="0"/>
          </a:p>
          <a:p>
            <a:pPr marL="0" lvl="0" indent="0" algn="just">
              <a:buNone/>
            </a:pPr>
            <a:endParaRPr lang="pl-PL" sz="2400" dirty="0" smtClean="0"/>
          </a:p>
          <a:p>
            <a:pPr lvl="0"/>
            <a:endParaRPr lang="pl-PL" sz="1600" dirty="0"/>
          </a:p>
          <a:p>
            <a:endParaRPr lang="pl-PL" sz="1600" dirty="0"/>
          </a:p>
        </p:txBody>
      </p:sp>
      <p:pic>
        <p:nvPicPr>
          <p:cNvPr id="4" name="Obraz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Tree>
    <p:extLst>
      <p:ext uri="{BB962C8B-B14F-4D97-AF65-F5344CB8AC3E}">
        <p14:creationId xmlns:p14="http://schemas.microsoft.com/office/powerpoint/2010/main" val="12703048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539552" y="693532"/>
            <a:ext cx="8229601" cy="1143000"/>
          </a:xfrm>
        </p:spPr>
        <p:txBody>
          <a:bodyPr>
            <a:normAutofit/>
          </a:bodyPr>
          <a:lstStyle/>
          <a:p>
            <a:r>
              <a:rPr lang="pl-PL" sz="3800" b="1" dirty="0"/>
              <a:t>Cele szczegółowe ZIT AJ</a:t>
            </a:r>
            <a:endParaRPr lang="pl-PL" sz="3800" dirty="0"/>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
        <p:nvSpPr>
          <p:cNvPr id="10" name="pole tekstowe 9"/>
          <p:cNvSpPr txBox="1"/>
          <p:nvPr/>
        </p:nvSpPr>
        <p:spPr>
          <a:xfrm>
            <a:off x="179512" y="1635073"/>
            <a:ext cx="7416824" cy="6001643"/>
          </a:xfrm>
          <a:prstGeom prst="rect">
            <a:avLst/>
          </a:prstGeom>
          <a:noFill/>
        </p:spPr>
        <p:txBody>
          <a:bodyPr wrap="square" rtlCol="0">
            <a:spAutoFit/>
          </a:bodyPr>
          <a:lstStyle/>
          <a:p>
            <a:endParaRPr lang="pl-PL" sz="2400" b="1" dirty="0"/>
          </a:p>
          <a:p>
            <a:pPr marL="400050" indent="-400050">
              <a:buFont typeface="+mj-lt"/>
              <a:buAutoNum type="romanUcPeriod"/>
            </a:pPr>
            <a:r>
              <a:rPr lang="pl-PL" sz="2400" b="1" dirty="0" smtClean="0"/>
              <a:t>Stworzenie dogodnych warunków dla inwestycji generujących nowe miejsca pracy w AJ</a:t>
            </a:r>
          </a:p>
          <a:p>
            <a:pPr marL="400050" indent="-400050">
              <a:buFont typeface="+mj-lt"/>
              <a:buAutoNum type="romanUcPeriod"/>
            </a:pPr>
            <a:endParaRPr lang="pl-PL" sz="2400" b="1" dirty="0" smtClean="0"/>
          </a:p>
          <a:p>
            <a:pPr marL="400050" indent="-400050">
              <a:buFont typeface="+mj-lt"/>
              <a:buAutoNum type="romanUcPeriod"/>
            </a:pPr>
            <a:r>
              <a:rPr lang="pl-PL" sz="2400" b="1" dirty="0" smtClean="0"/>
              <a:t>Dogodna </a:t>
            </a:r>
            <a:r>
              <a:rPr lang="pl-PL" sz="2400" b="1" dirty="0"/>
              <a:t>dostępność komunikacyjna i infrastrukturalna </a:t>
            </a:r>
            <a:r>
              <a:rPr lang="pl-PL" sz="2400" b="1" dirty="0" smtClean="0"/>
              <a:t>AJ</a:t>
            </a:r>
          </a:p>
          <a:p>
            <a:pPr marL="400050" indent="-400050">
              <a:buFont typeface="+mj-lt"/>
              <a:buAutoNum type="romanUcPeriod"/>
            </a:pPr>
            <a:endParaRPr lang="pl-PL" sz="2400" b="1" dirty="0" smtClean="0"/>
          </a:p>
          <a:p>
            <a:pPr marL="400050" indent="-400050">
              <a:buFont typeface="+mj-lt"/>
              <a:buAutoNum type="romanUcPeriod"/>
            </a:pPr>
            <a:r>
              <a:rPr lang="pl-PL" sz="2400" b="1" dirty="0"/>
              <a:t>Atrakcyjna dla mieszkańców i przedsiębiorstw przestrzeń </a:t>
            </a:r>
            <a:r>
              <a:rPr lang="pl-PL" sz="2400" b="1" dirty="0" smtClean="0"/>
              <a:t>AJ</a:t>
            </a:r>
          </a:p>
          <a:p>
            <a:pPr marL="400050" indent="-400050">
              <a:buFont typeface="+mj-lt"/>
              <a:buAutoNum type="romanUcPeriod"/>
            </a:pPr>
            <a:endParaRPr lang="pl-PL" sz="2400" b="1" dirty="0" smtClean="0"/>
          </a:p>
          <a:p>
            <a:pPr marL="400050" indent="-400050">
              <a:buFont typeface="+mj-lt"/>
              <a:buAutoNum type="romanUcPeriod"/>
            </a:pPr>
            <a:r>
              <a:rPr lang="pl-PL" sz="2400" b="1" dirty="0"/>
              <a:t>Aktywni zawodowo i społecznie mieszkańcy AJ</a:t>
            </a:r>
            <a:endParaRPr lang="pl-PL" sz="2400" dirty="0"/>
          </a:p>
          <a:p>
            <a:pPr marL="400050" indent="-400050" algn="ctr">
              <a:buFont typeface="+mj-lt"/>
              <a:buAutoNum type="romanUcPeriod"/>
            </a:pPr>
            <a:endParaRPr lang="pl-PL" sz="2400" b="1" dirty="0" smtClean="0"/>
          </a:p>
          <a:p>
            <a:pPr marL="400050" indent="-400050" algn="ctr">
              <a:buFont typeface="+mj-lt"/>
              <a:buAutoNum type="romanUcPeriod"/>
            </a:pPr>
            <a:endParaRPr lang="pl-PL" sz="2400" b="1" dirty="0" smtClean="0"/>
          </a:p>
          <a:p>
            <a:pPr marL="400050" indent="-400050" algn="ctr">
              <a:buFont typeface="+mj-lt"/>
              <a:buAutoNum type="romanUcPeriod"/>
            </a:pPr>
            <a:endParaRPr lang="pl-PL" sz="2400" dirty="0"/>
          </a:p>
          <a:p>
            <a:pPr marL="400050" indent="-400050" algn="ctr">
              <a:buFont typeface="+mj-lt"/>
              <a:buAutoNum type="romanUcPeriod"/>
            </a:pPr>
            <a:endParaRPr lang="pl-PL" sz="2400" b="1" dirty="0" smtClean="0"/>
          </a:p>
          <a:p>
            <a:pPr marL="400050" indent="-400050" algn="ctr">
              <a:buFont typeface="+mj-lt"/>
              <a:buAutoNum type="romanUcPeriod"/>
            </a:pPr>
            <a:endParaRPr lang="pl-PL" sz="2400" dirty="0"/>
          </a:p>
        </p:txBody>
      </p:sp>
      <p:sp>
        <p:nvSpPr>
          <p:cNvPr id="3" name="Prostokąt 2"/>
          <p:cNvSpPr/>
          <p:nvPr/>
        </p:nvSpPr>
        <p:spPr>
          <a:xfrm>
            <a:off x="5652120" y="2709809"/>
            <a:ext cx="3312368" cy="1477328"/>
          </a:xfrm>
          <a:prstGeom prst="rect">
            <a:avLst/>
          </a:prstGeom>
          <a:solidFill>
            <a:srgbClr val="CCFF99"/>
          </a:solidFill>
          <a:ln w="57150">
            <a:solidFill>
              <a:srgbClr val="00B050"/>
            </a:solidFill>
          </a:ln>
        </p:spPr>
        <p:txBody>
          <a:bodyPr wrap="square">
            <a:spAutoFit/>
          </a:bodyPr>
          <a:lstStyle/>
          <a:p>
            <a:pPr algn="ctr"/>
            <a:r>
              <a:rPr lang="pl-PL" b="1" dirty="0" smtClean="0"/>
              <a:t>Strategia ZIT AJ</a:t>
            </a:r>
          </a:p>
          <a:p>
            <a:r>
              <a:rPr lang="pl-PL" b="1" dirty="0" smtClean="0"/>
              <a:t>DZIAŁANIE </a:t>
            </a:r>
            <a:r>
              <a:rPr lang="pl-PL" b="1" dirty="0"/>
              <a:t>2.6. Wspieranie rozwoju AJ w kontekście zapotrzebowania na energię i ciepło </a:t>
            </a:r>
          </a:p>
        </p:txBody>
      </p:sp>
    </p:spTree>
    <p:extLst>
      <p:ext uri="{BB962C8B-B14F-4D97-AF65-F5344CB8AC3E}">
        <p14:creationId xmlns:p14="http://schemas.microsoft.com/office/powerpoint/2010/main" val="35710412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251521" y="1124744"/>
            <a:ext cx="8784976" cy="5472608"/>
          </a:xfrm>
        </p:spPr>
        <p:txBody>
          <a:bodyPr>
            <a:normAutofit fontScale="90000"/>
          </a:bodyPr>
          <a:lstStyle/>
          <a:p>
            <a:r>
              <a:rPr lang="pl-PL" sz="5400" b="1" dirty="0" smtClean="0"/>
              <a:t/>
            </a:r>
            <a:br>
              <a:rPr lang="pl-PL" sz="5400" b="1" dirty="0" smtClean="0"/>
            </a:br>
            <a:r>
              <a:rPr lang="pl-PL" sz="5400" b="1" dirty="0" smtClean="0"/>
              <a:t>Kryteria </a:t>
            </a:r>
            <a:r>
              <a:rPr lang="pl-PL" sz="5400" b="1" dirty="0"/>
              <a:t>oceny zgodności projektów ze </a:t>
            </a:r>
            <a:r>
              <a:rPr lang="pl-PL" sz="5400" b="1" dirty="0" smtClean="0"/>
              <a:t>Strategią </a:t>
            </a:r>
            <a:r>
              <a:rPr lang="pl-PL" sz="5400" b="1" dirty="0"/>
              <a:t>ZIT </a:t>
            </a:r>
            <a:r>
              <a:rPr lang="pl-PL" sz="5400" b="1" dirty="0" smtClean="0"/>
              <a:t>AJ</a:t>
            </a:r>
            <a:br>
              <a:rPr lang="pl-PL" sz="5400" b="1" dirty="0" smtClean="0"/>
            </a:br>
            <a:r>
              <a:rPr lang="pl-PL" sz="5400" b="1" dirty="0"/>
              <a:t>Nabór </a:t>
            </a:r>
            <a:r>
              <a:rPr lang="pl-PL" sz="5400" b="1" dirty="0"/>
              <a:t>3.3.3</a:t>
            </a:r>
            <a:r>
              <a:rPr lang="pl-PL" sz="5400" b="1" dirty="0"/>
              <a:t/>
            </a:r>
            <a:br>
              <a:rPr lang="pl-PL" sz="5400" b="1" dirty="0"/>
            </a:br>
            <a:r>
              <a:rPr lang="pl-PL" sz="4000" b="1" dirty="0" smtClean="0"/>
              <a:t>Efektywność </a:t>
            </a:r>
            <a:r>
              <a:rPr lang="pl-PL" sz="4000" b="1" dirty="0"/>
              <a:t>energetyczna w budynkach użyteczności publicznej i sektorze mieszkaniowym – ZIT AJ</a:t>
            </a:r>
            <a:r>
              <a:rPr lang="pl-PL" sz="5400" b="1" dirty="0" smtClean="0"/>
              <a:t> </a:t>
            </a:r>
            <a:r>
              <a:rPr lang="pl-PL" sz="3600" b="1" u="sng" dirty="0" smtClean="0">
                <a:solidFill>
                  <a:srgbClr val="FF0000"/>
                </a:solidFill>
              </a:rPr>
              <a:t>liczba </a:t>
            </a:r>
            <a:r>
              <a:rPr lang="pl-PL" sz="3600" b="1" u="sng" dirty="0" smtClean="0">
                <a:solidFill>
                  <a:srgbClr val="FF0000"/>
                </a:solidFill>
              </a:rPr>
              <a:t>możliwych do zdobycia </a:t>
            </a:r>
            <a:r>
              <a:rPr lang="pl-PL" sz="3600" b="1" u="sng" dirty="0" smtClean="0">
                <a:solidFill>
                  <a:srgbClr val="FF0000"/>
                </a:solidFill>
              </a:rPr>
              <a:t>punktów (42 pkt), </a:t>
            </a:r>
            <a:r>
              <a:rPr lang="pl-PL" sz="3600" b="1" u="sng" dirty="0" smtClean="0"/>
              <a:t>stanowi </a:t>
            </a:r>
            <a:r>
              <a:rPr lang="pl-PL" sz="3600" b="1" u="sng" dirty="0" smtClean="0"/>
              <a:t>50 % wszystkich możliwych  do zdobycia punktów</a:t>
            </a:r>
            <a:r>
              <a:rPr lang="pl-PL" sz="5400" dirty="0" smtClean="0"/>
              <a:t/>
            </a:r>
            <a:br>
              <a:rPr lang="pl-PL" sz="5400" dirty="0" smtClean="0"/>
            </a:br>
            <a:r>
              <a:rPr lang="pl-PL" b="1" dirty="0"/>
              <a:t/>
            </a:r>
            <a:br>
              <a:rPr lang="pl-PL" b="1" dirty="0"/>
            </a:br>
            <a:r>
              <a:rPr lang="pl-PL" b="1" dirty="0"/>
              <a:t/>
            </a:r>
            <a:br>
              <a:rPr lang="pl-PL" b="1" dirty="0"/>
            </a:br>
            <a:endParaRPr lang="pl-PL" b="1" dirty="0"/>
          </a:p>
        </p:txBody>
      </p:sp>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1" y="260650"/>
            <a:ext cx="4680520" cy="469169"/>
          </a:xfrm>
          <a:prstGeom prst="rect">
            <a:avLst/>
          </a:prstGeom>
        </p:spPr>
      </p:pic>
    </p:spTree>
    <p:extLst>
      <p:ext uri="{BB962C8B-B14F-4D97-AF65-F5344CB8AC3E}">
        <p14:creationId xmlns:p14="http://schemas.microsoft.com/office/powerpoint/2010/main" val="22471950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0" y="1457400"/>
            <a:ext cx="9144000" cy="5400600"/>
          </a:xfrm>
        </p:spPr>
        <p:txBody>
          <a:bodyPr>
            <a:normAutofit/>
          </a:bodyPr>
          <a:lstStyle/>
          <a:p>
            <a:pPr lvl="0"/>
            <a:r>
              <a:rPr lang="pl-PL" sz="4000" dirty="0"/>
              <a:t/>
            </a:r>
            <a:br>
              <a:rPr lang="pl-PL" sz="4000" dirty="0"/>
            </a:br>
            <a:endParaRPr lang="pl-PL" sz="3800" dirty="0"/>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graphicFrame>
        <p:nvGraphicFramePr>
          <p:cNvPr id="3" name="Tabela 2"/>
          <p:cNvGraphicFramePr>
            <a:graphicFrameLocks noGrp="1"/>
          </p:cNvGraphicFramePr>
          <p:nvPr>
            <p:extLst>
              <p:ext uri="{D42A27DB-BD31-4B8C-83A1-F6EECF244321}">
                <p14:modId xmlns:p14="http://schemas.microsoft.com/office/powerpoint/2010/main" val="603734432"/>
              </p:ext>
            </p:extLst>
          </p:nvPr>
        </p:nvGraphicFramePr>
        <p:xfrm>
          <a:off x="35495" y="910368"/>
          <a:ext cx="9108505" cy="6047023"/>
        </p:xfrm>
        <a:graphic>
          <a:graphicData uri="http://schemas.openxmlformats.org/drawingml/2006/table">
            <a:tbl>
              <a:tblPr firstRow="1" bandRow="1">
                <a:tableStyleId>{BDBED569-4797-4DF1-A0F4-6AAB3CD982D8}</a:tableStyleId>
              </a:tblPr>
              <a:tblGrid>
                <a:gridCol w="950156"/>
                <a:gridCol w="4599698"/>
                <a:gridCol w="1993461"/>
                <a:gridCol w="1565190"/>
              </a:tblGrid>
              <a:tr h="1026508">
                <a:tc>
                  <a:txBody>
                    <a:bodyPr/>
                    <a:lstStyle/>
                    <a:p>
                      <a:pPr algn="ctr"/>
                      <a:r>
                        <a:rPr lang="pl-PL" sz="2000" b="1" dirty="0" err="1" smtClean="0">
                          <a:solidFill>
                            <a:schemeClr val="bg1"/>
                          </a:solidFill>
                        </a:rPr>
                        <a:t>L.p</a:t>
                      </a:r>
                      <a:endParaRPr lang="pl-PL" sz="2000" b="1" dirty="0">
                        <a:solidFill>
                          <a:schemeClr val="bg1"/>
                        </a:solidFill>
                      </a:endParaRPr>
                    </a:p>
                  </a:txBody>
                  <a:tcPr>
                    <a:solidFill>
                      <a:schemeClr val="accent1">
                        <a:lumMod val="75000"/>
                      </a:schemeClr>
                    </a:solidFill>
                  </a:tcPr>
                </a:tc>
                <a:tc>
                  <a:txBody>
                    <a:bodyPr/>
                    <a:lstStyle/>
                    <a:p>
                      <a:pPr algn="ctr"/>
                      <a:r>
                        <a:rPr lang="pl-PL" sz="2000" b="1" dirty="0" smtClean="0">
                          <a:solidFill>
                            <a:schemeClr val="bg1"/>
                          </a:solidFill>
                        </a:rPr>
                        <a:t>Nazwa kryterium</a:t>
                      </a:r>
                      <a:endParaRPr lang="pl-PL" sz="2000" b="1" dirty="0">
                        <a:solidFill>
                          <a:schemeClr val="bg1"/>
                        </a:solidFill>
                      </a:endParaRPr>
                    </a:p>
                  </a:txBody>
                  <a:tcPr>
                    <a:solidFill>
                      <a:schemeClr val="accent1">
                        <a:lumMod val="75000"/>
                      </a:schemeClr>
                    </a:solidFill>
                  </a:tcPr>
                </a:tc>
                <a:tc>
                  <a:txBody>
                    <a:bodyPr/>
                    <a:lstStyle/>
                    <a:p>
                      <a:pPr algn="ctr"/>
                      <a:r>
                        <a:rPr lang="pl-PL" sz="2000" b="1" dirty="0" smtClean="0">
                          <a:solidFill>
                            <a:schemeClr val="bg1"/>
                          </a:solidFill>
                        </a:rPr>
                        <a:t>Opis znaczenia kryterium</a:t>
                      </a:r>
                      <a:endParaRPr lang="pl-PL" sz="2000" b="1" dirty="0">
                        <a:solidFill>
                          <a:schemeClr val="bg1"/>
                        </a:solidFill>
                      </a:endParaRPr>
                    </a:p>
                  </a:txBody>
                  <a:tcPr>
                    <a:solidFill>
                      <a:schemeClr val="accent1">
                        <a:lumMod val="75000"/>
                      </a:schemeClr>
                    </a:solidFill>
                  </a:tcPr>
                </a:tc>
                <a:tc>
                  <a:txBody>
                    <a:bodyPr/>
                    <a:lstStyle/>
                    <a:p>
                      <a:pPr algn="ctr"/>
                      <a:r>
                        <a:rPr lang="pl-PL" sz="2000" b="1" dirty="0" smtClean="0">
                          <a:solidFill>
                            <a:schemeClr val="bg1"/>
                          </a:solidFill>
                        </a:rPr>
                        <a:t>Waga kryterium</a:t>
                      </a:r>
                    </a:p>
                    <a:p>
                      <a:pPr algn="ctr"/>
                      <a:r>
                        <a:rPr lang="pl-PL" sz="2000" b="1" smtClean="0">
                          <a:solidFill>
                            <a:schemeClr val="bg1"/>
                          </a:solidFill>
                        </a:rPr>
                        <a:t> </a:t>
                      </a:r>
                      <a:r>
                        <a:rPr lang="pl-PL" sz="2000" b="1" dirty="0" smtClean="0">
                          <a:solidFill>
                            <a:schemeClr val="bg1"/>
                          </a:solidFill>
                        </a:rPr>
                        <a:t>%</a:t>
                      </a:r>
                      <a:endParaRPr lang="pl-PL" sz="2000" b="1" dirty="0">
                        <a:solidFill>
                          <a:schemeClr val="bg1"/>
                        </a:solidFill>
                      </a:endParaRPr>
                    </a:p>
                  </a:txBody>
                  <a:tcPr>
                    <a:solidFill>
                      <a:schemeClr val="accent1">
                        <a:lumMod val="75000"/>
                      </a:schemeClr>
                    </a:solidFill>
                  </a:tcPr>
                </a:tc>
              </a:tr>
              <a:tr h="743437">
                <a:tc>
                  <a:txBody>
                    <a:bodyPr/>
                    <a:lstStyle/>
                    <a:p>
                      <a:r>
                        <a:rPr lang="pl-PL" sz="2000" b="1" dirty="0" smtClean="0"/>
                        <a:t>1</a:t>
                      </a:r>
                      <a:endParaRPr lang="pl-PL" sz="2000" b="1" dirty="0"/>
                    </a:p>
                  </a:txBody>
                  <a:tcPr>
                    <a:solidFill>
                      <a:schemeClr val="accent5">
                        <a:alpha val="20000"/>
                      </a:schemeClr>
                    </a:solidFill>
                  </a:tcPr>
                </a:tc>
                <a:tc>
                  <a:txBody>
                    <a:bodyPr/>
                    <a:lstStyle/>
                    <a:p>
                      <a:r>
                        <a:rPr lang="pl-PL" sz="2000" b="1" dirty="0" smtClean="0"/>
                        <a:t>Ocena zgodności projektu ze strategią ZIT AJ</a:t>
                      </a:r>
                      <a:endParaRPr lang="pl-PL" sz="2000" b="1" dirty="0"/>
                    </a:p>
                  </a:txBody>
                  <a:tcPr>
                    <a:solidFill>
                      <a:schemeClr val="accent5">
                        <a:alpha val="20000"/>
                      </a:schemeClr>
                    </a:solidFill>
                  </a:tcPr>
                </a:tc>
                <a:tc>
                  <a:txBody>
                    <a:bodyPr/>
                    <a:lstStyle/>
                    <a:p>
                      <a:pPr algn="ctr"/>
                      <a:r>
                        <a:rPr lang="pl-PL" sz="2000" b="1" dirty="0" smtClean="0"/>
                        <a:t>Tak/Nie</a:t>
                      </a:r>
                      <a:endParaRPr lang="pl-PL" sz="2000" b="1" dirty="0"/>
                    </a:p>
                  </a:txBody>
                  <a:tcPr>
                    <a:solidFill>
                      <a:schemeClr val="accent5">
                        <a:alpha val="20000"/>
                      </a:schemeClr>
                    </a:solidFill>
                  </a:tcPr>
                </a:tc>
                <a:tc>
                  <a:txBody>
                    <a:bodyPr/>
                    <a:lstStyle/>
                    <a:p>
                      <a:pPr algn="ctr"/>
                      <a:r>
                        <a:rPr lang="pl-PL" sz="2000" b="1" dirty="0" smtClean="0"/>
                        <a:t>n/d</a:t>
                      </a:r>
                      <a:endParaRPr lang="pl-PL" sz="2000" b="1" dirty="0"/>
                    </a:p>
                  </a:txBody>
                  <a:tcPr>
                    <a:solidFill>
                      <a:schemeClr val="accent5">
                        <a:alpha val="20000"/>
                      </a:schemeClr>
                    </a:solidFill>
                  </a:tcPr>
                </a:tc>
              </a:tr>
              <a:tr h="808364">
                <a:tc>
                  <a:txBody>
                    <a:bodyPr/>
                    <a:lstStyle/>
                    <a:p>
                      <a:r>
                        <a:rPr lang="pl-PL" sz="2000" b="1" dirty="0" smtClean="0"/>
                        <a:t>2</a:t>
                      </a:r>
                      <a:endParaRPr lang="pl-PL" sz="2000" b="1" dirty="0"/>
                    </a:p>
                  </a:txBody>
                  <a:tcPr/>
                </a:tc>
                <a:tc>
                  <a:txBody>
                    <a:bodyPr/>
                    <a:lstStyle/>
                    <a:p>
                      <a:r>
                        <a:rPr lang="pl-PL" sz="2000" b="1" dirty="0" smtClean="0"/>
                        <a:t>Poprawność doboru wskaźników</a:t>
                      </a:r>
                      <a:endParaRPr lang="pl-PL" sz="20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000" b="1" dirty="0" smtClean="0"/>
                        <a:t>Tak/Nie</a:t>
                      </a:r>
                    </a:p>
                    <a:p>
                      <a:endParaRPr lang="pl-PL" sz="2000" b="1" dirty="0"/>
                    </a:p>
                  </a:txBody>
                  <a:tcPr/>
                </a:tc>
                <a:tc>
                  <a:txBody>
                    <a:bodyPr/>
                    <a:lstStyle/>
                    <a:p>
                      <a:pPr algn="ctr"/>
                      <a:r>
                        <a:rPr lang="pl-PL" sz="2000" b="1" dirty="0" smtClean="0"/>
                        <a:t>n/d</a:t>
                      </a:r>
                      <a:endParaRPr lang="pl-PL" sz="2000" b="1" dirty="0"/>
                    </a:p>
                  </a:txBody>
                  <a:tcPr/>
                </a:tc>
              </a:tr>
              <a:tr h="881852">
                <a:tc>
                  <a:txBody>
                    <a:bodyPr/>
                    <a:lstStyle/>
                    <a:p>
                      <a:r>
                        <a:rPr lang="pl-PL" sz="2000" b="1" dirty="0" smtClean="0"/>
                        <a:t>3</a:t>
                      </a:r>
                      <a:endParaRPr lang="pl-PL" sz="2000" b="1" dirty="0"/>
                    </a:p>
                  </a:txBody>
                  <a:tcPr/>
                </a:tc>
                <a:tc>
                  <a:txBody>
                    <a:bodyPr/>
                    <a:lstStyle/>
                    <a:p>
                      <a:r>
                        <a:rPr lang="pl-PL" sz="2000" b="1" dirty="0" smtClean="0"/>
                        <a:t>Wpływ projektu na realizację Strategii ZIT AJ</a:t>
                      </a:r>
                      <a:endParaRPr lang="pl-PL" sz="2000" b="1" dirty="0"/>
                    </a:p>
                  </a:txBody>
                  <a:tcPr/>
                </a:tc>
                <a:tc>
                  <a:txBody>
                    <a:bodyPr/>
                    <a:lstStyle/>
                    <a:p>
                      <a:pPr algn="ctr"/>
                      <a:r>
                        <a:rPr lang="pl-PL" sz="2000" b="1" dirty="0" smtClean="0"/>
                        <a:t>Skala</a:t>
                      </a:r>
                      <a:r>
                        <a:rPr lang="pl-PL" sz="2000" b="1" baseline="0" dirty="0" smtClean="0"/>
                        <a:t> punktowa </a:t>
                      </a:r>
                    </a:p>
                    <a:p>
                      <a:pPr algn="ctr"/>
                      <a:r>
                        <a:rPr lang="pl-PL" sz="2000" b="1" baseline="0" dirty="0" smtClean="0"/>
                        <a:t> od 0 do </a:t>
                      </a:r>
                      <a:r>
                        <a:rPr lang="pl-PL" sz="2000" b="1" baseline="0" dirty="0" smtClean="0"/>
                        <a:t>21</a:t>
                      </a:r>
                      <a:endParaRPr lang="pl-PL" sz="2000" b="1" dirty="0"/>
                    </a:p>
                  </a:txBody>
                  <a:tcPr/>
                </a:tc>
                <a:tc>
                  <a:txBody>
                    <a:bodyPr/>
                    <a:lstStyle/>
                    <a:p>
                      <a:pPr algn="ctr"/>
                      <a:r>
                        <a:rPr lang="pl-PL" sz="2000" b="1" dirty="0" smtClean="0"/>
                        <a:t>50 %</a:t>
                      </a:r>
                      <a:endParaRPr lang="pl-PL" sz="2000" b="1" dirty="0"/>
                    </a:p>
                  </a:txBody>
                  <a:tcPr/>
                </a:tc>
              </a:tr>
              <a:tr h="1337572">
                <a:tc>
                  <a:txBody>
                    <a:bodyPr/>
                    <a:lstStyle/>
                    <a:p>
                      <a:r>
                        <a:rPr lang="pl-PL" sz="2000" b="1" dirty="0" smtClean="0"/>
                        <a:t>4</a:t>
                      </a:r>
                      <a:endParaRPr lang="pl-PL" sz="2000" b="1" dirty="0"/>
                    </a:p>
                  </a:txBody>
                  <a:tcPr/>
                </a:tc>
                <a:tc>
                  <a:txBody>
                    <a:bodyPr/>
                    <a:lstStyle/>
                    <a:p>
                      <a:r>
                        <a:rPr lang="pl-PL" sz="2000" b="1" dirty="0" smtClean="0"/>
                        <a:t>Wpływ projektu na realizację</a:t>
                      </a:r>
                      <a:r>
                        <a:rPr lang="pl-PL" sz="2000" b="1" baseline="0" dirty="0" smtClean="0"/>
                        <a:t> wartości docelowej wskaźników monitoringu realizacji celów Strategii ZIT wynikających z Porozumienia</a:t>
                      </a:r>
                      <a:endParaRPr lang="pl-PL" sz="2000" b="1" dirty="0"/>
                    </a:p>
                  </a:txBody>
                  <a:tcPr/>
                </a:tc>
                <a:tc>
                  <a:txBody>
                    <a:bodyPr/>
                    <a:lstStyle/>
                    <a:p>
                      <a:pPr algn="ctr"/>
                      <a:r>
                        <a:rPr lang="pl-PL" sz="2000" b="1" dirty="0" smtClean="0"/>
                        <a:t>Skala</a:t>
                      </a:r>
                      <a:r>
                        <a:rPr lang="pl-PL" sz="2000" b="1" baseline="0" dirty="0" smtClean="0"/>
                        <a:t> punktowa </a:t>
                      </a:r>
                    </a:p>
                    <a:p>
                      <a:pPr algn="ctr"/>
                      <a:r>
                        <a:rPr lang="pl-PL" sz="2000" b="1" baseline="0" dirty="0" smtClean="0"/>
                        <a:t> od 0 do </a:t>
                      </a:r>
                      <a:r>
                        <a:rPr lang="pl-PL" sz="2000" b="1" baseline="0" dirty="0" smtClean="0"/>
                        <a:t>16,8</a:t>
                      </a:r>
                      <a:endParaRPr lang="pl-PL" sz="2000" b="1" dirty="0" smtClean="0"/>
                    </a:p>
                    <a:p>
                      <a:endParaRPr lang="pl-PL" sz="2000" b="1" dirty="0"/>
                    </a:p>
                  </a:txBody>
                  <a:tcPr/>
                </a:tc>
                <a:tc>
                  <a:txBody>
                    <a:bodyPr/>
                    <a:lstStyle/>
                    <a:p>
                      <a:pPr algn="ctr"/>
                      <a:r>
                        <a:rPr lang="pl-PL" sz="2000" b="1" dirty="0" smtClean="0"/>
                        <a:t>40 %</a:t>
                      </a:r>
                      <a:endParaRPr lang="pl-PL" sz="2000" b="1" dirty="0"/>
                    </a:p>
                  </a:txBody>
                  <a:tcPr/>
                </a:tc>
              </a:tr>
              <a:tr h="1249290">
                <a:tc>
                  <a:txBody>
                    <a:bodyPr/>
                    <a:lstStyle/>
                    <a:p>
                      <a:r>
                        <a:rPr lang="pl-PL" sz="2000" b="1" dirty="0" smtClean="0"/>
                        <a:t>5</a:t>
                      </a:r>
                      <a:endParaRPr lang="pl-PL" sz="2000" b="1" dirty="0"/>
                    </a:p>
                  </a:txBody>
                  <a:tcPr/>
                </a:tc>
                <a:tc>
                  <a:txBody>
                    <a:bodyPr/>
                    <a:lstStyle/>
                    <a:p>
                      <a:r>
                        <a:rPr lang="pl-PL" sz="2000" b="1" dirty="0" smtClean="0"/>
                        <a:t>Komplementarny charakter projektu</a:t>
                      </a:r>
                      <a:endParaRPr lang="pl-PL" sz="2000" b="1" dirty="0"/>
                    </a:p>
                  </a:txBody>
                  <a:tcPr/>
                </a:tc>
                <a:tc>
                  <a:txBody>
                    <a:bodyPr/>
                    <a:lstStyle/>
                    <a:p>
                      <a:pPr algn="ctr"/>
                      <a:r>
                        <a:rPr lang="pl-PL" sz="2000" b="1" dirty="0" smtClean="0"/>
                        <a:t>Skala</a:t>
                      </a:r>
                      <a:r>
                        <a:rPr lang="pl-PL" sz="2000" b="1" baseline="0" dirty="0" smtClean="0"/>
                        <a:t> punktowa </a:t>
                      </a:r>
                    </a:p>
                    <a:p>
                      <a:pPr algn="ctr"/>
                      <a:r>
                        <a:rPr lang="pl-PL" sz="2000" b="1" baseline="0" dirty="0" smtClean="0"/>
                        <a:t> od 0 do </a:t>
                      </a:r>
                      <a:r>
                        <a:rPr lang="pl-PL" sz="2000" b="1" baseline="0" dirty="0" smtClean="0"/>
                        <a:t>4,2</a:t>
                      </a:r>
                      <a:endParaRPr lang="pl-PL" sz="2000" b="1" dirty="0" smtClean="0"/>
                    </a:p>
                    <a:p>
                      <a:endParaRPr lang="pl-PL" sz="2000" b="1" dirty="0"/>
                    </a:p>
                  </a:txBody>
                  <a:tcPr/>
                </a:tc>
                <a:tc>
                  <a:txBody>
                    <a:bodyPr/>
                    <a:lstStyle/>
                    <a:p>
                      <a:pPr algn="ctr"/>
                      <a:r>
                        <a:rPr lang="pl-PL" sz="2000" b="1" dirty="0" smtClean="0"/>
                        <a:t>10%</a:t>
                      </a:r>
                      <a:endParaRPr lang="pl-PL" sz="2000" b="1" dirty="0"/>
                    </a:p>
                  </a:txBody>
                  <a:tcPr/>
                </a:tc>
              </a:tr>
            </a:tbl>
          </a:graphicData>
        </a:graphic>
      </p:graphicFrame>
    </p:spTree>
    <p:extLst>
      <p:ext uri="{BB962C8B-B14F-4D97-AF65-F5344CB8AC3E}">
        <p14:creationId xmlns:p14="http://schemas.microsoft.com/office/powerpoint/2010/main" val="3322807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0" y="1412776"/>
            <a:ext cx="9252520" cy="936104"/>
          </a:xfrm>
        </p:spPr>
        <p:txBody>
          <a:bodyPr>
            <a:normAutofit fontScale="90000"/>
          </a:bodyPr>
          <a:lstStyle/>
          <a:p>
            <a:r>
              <a:rPr lang="pl-PL" b="1" dirty="0"/>
              <a:t>KRYTERIUM NR 1</a:t>
            </a:r>
            <a:br>
              <a:rPr lang="pl-PL" b="1" dirty="0"/>
            </a:br>
            <a:r>
              <a:rPr lang="pl-PL" dirty="0"/>
              <a:t>Ocena zgodności projektu ze Strategią ZIT</a:t>
            </a:r>
            <a:br>
              <a:rPr lang="pl-PL" dirty="0"/>
            </a:br>
            <a:endParaRPr lang="pl-PL" dirty="0"/>
          </a:p>
        </p:txBody>
      </p:sp>
      <p:graphicFrame>
        <p:nvGraphicFramePr>
          <p:cNvPr id="6" name="Symbol zastępczy zawartości 5"/>
          <p:cNvGraphicFramePr>
            <a:graphicFrameLocks noGrp="1"/>
          </p:cNvGraphicFramePr>
          <p:nvPr>
            <p:ph idx="1"/>
            <p:extLst>
              <p:ext uri="{D42A27DB-BD31-4B8C-83A1-F6EECF244321}">
                <p14:modId xmlns:p14="http://schemas.microsoft.com/office/powerpoint/2010/main" val="887186180"/>
              </p:ext>
            </p:extLst>
          </p:nvPr>
        </p:nvGraphicFramePr>
        <p:xfrm>
          <a:off x="0" y="2276872"/>
          <a:ext cx="8686800"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122"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55976" y="332656"/>
            <a:ext cx="4681537"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21672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07504" y="1412776"/>
            <a:ext cx="8219257" cy="1570186"/>
          </a:xfrm>
        </p:spPr>
        <p:txBody>
          <a:bodyPr>
            <a:noAutofit/>
          </a:bodyPr>
          <a:lstStyle/>
          <a:p>
            <a:r>
              <a:rPr lang="pl-PL" sz="3600" b="1" dirty="0"/>
              <a:t>KRYTERIUM NR 2</a:t>
            </a:r>
            <a:r>
              <a:rPr lang="pl-PL" sz="3600" dirty="0"/>
              <a:t/>
            </a:r>
            <a:br>
              <a:rPr lang="pl-PL" sz="3600" dirty="0"/>
            </a:br>
            <a:r>
              <a:rPr lang="pl-PL" sz="3600" b="1" dirty="0"/>
              <a:t>Poprawność doboru wskaźników</a:t>
            </a:r>
            <a:r>
              <a:rPr lang="pl-PL" sz="3600" dirty="0"/>
              <a:t/>
            </a:r>
            <a:br>
              <a:rPr lang="pl-PL" sz="3600" dirty="0"/>
            </a:br>
            <a:r>
              <a:rPr lang="pl-PL" sz="3600" dirty="0"/>
              <a:t/>
            </a:r>
            <a:br>
              <a:rPr lang="pl-PL" sz="3600" dirty="0"/>
            </a:br>
            <a:endParaRPr lang="pl-PL" sz="3600" dirty="0"/>
          </a:p>
        </p:txBody>
      </p:sp>
      <p:graphicFrame>
        <p:nvGraphicFramePr>
          <p:cNvPr id="5" name="Symbol zastępczy zawartości 4"/>
          <p:cNvGraphicFramePr>
            <a:graphicFrameLocks noGrp="1"/>
          </p:cNvGraphicFramePr>
          <p:nvPr>
            <p:ph idx="1"/>
            <p:extLst>
              <p:ext uri="{D42A27DB-BD31-4B8C-83A1-F6EECF244321}">
                <p14:modId xmlns:p14="http://schemas.microsoft.com/office/powerpoint/2010/main" val="580234148"/>
              </p:ext>
            </p:extLst>
          </p:nvPr>
        </p:nvGraphicFramePr>
        <p:xfrm>
          <a:off x="56704" y="2197868"/>
          <a:ext cx="8686800" cy="45434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14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62463" y="260648"/>
            <a:ext cx="4681537"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0467952"/>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8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1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2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2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5158</TotalTime>
  <Words>967</Words>
  <Application>Microsoft Office PowerPoint</Application>
  <PresentationFormat>Pokaz na ekranie (4:3)</PresentationFormat>
  <Paragraphs>207</Paragraphs>
  <Slides>19</Slides>
  <Notes>3</Notes>
  <HiddenSlides>0</HiddenSlides>
  <MMClips>0</MMClips>
  <ScaleCrop>false</ScaleCrop>
  <HeadingPairs>
    <vt:vector size="4" baseType="variant">
      <vt:variant>
        <vt:lpstr>Motyw</vt:lpstr>
      </vt:variant>
      <vt:variant>
        <vt:i4>7</vt:i4>
      </vt:variant>
      <vt:variant>
        <vt:lpstr>Tytuły slajdów</vt:lpstr>
      </vt:variant>
      <vt:variant>
        <vt:i4>19</vt:i4>
      </vt:variant>
    </vt:vector>
  </HeadingPairs>
  <TitlesOfParts>
    <vt:vector size="26" baseType="lpstr">
      <vt:lpstr>Motyw pakietu Office</vt:lpstr>
      <vt:lpstr>2_Motyw pakietu Office</vt:lpstr>
      <vt:lpstr>8_Motyw pakietu Office</vt:lpstr>
      <vt:lpstr>9_Motyw pakietu Office</vt:lpstr>
      <vt:lpstr>11_Motyw pakietu Office</vt:lpstr>
      <vt:lpstr>12_Motyw pakietu Office</vt:lpstr>
      <vt:lpstr>22_Motyw pakietu Office</vt:lpstr>
      <vt:lpstr>Prezentacja programu PowerPoint</vt:lpstr>
      <vt:lpstr>   Obszar realizacji ZIT AJ Obszarem realizacji ZIT AJ jest obszar jednostek samorządu terytorialnego,  które przystąpiły do Porozumienia w celu wspólnej realizacji ZIT.   </vt:lpstr>
      <vt:lpstr>Członkowie ZIT AJ</vt:lpstr>
      <vt:lpstr>Cel strategiczny ZIT AJ </vt:lpstr>
      <vt:lpstr>Cele szczegółowe ZIT AJ</vt:lpstr>
      <vt:lpstr> Kryteria oceny zgodności projektów ze Strategią ZIT AJ Nabór 3.3.3 Efektywność energetyczna w budynkach użyteczności publicznej i sektorze mieszkaniowym – ZIT AJ liczba możliwych do zdobycia punktów (42 pkt), stanowi 50 % wszystkich możliwych  do zdobycia punktów   </vt:lpstr>
      <vt:lpstr> </vt:lpstr>
      <vt:lpstr>KRYTERIUM NR 1 Ocena zgodności projektu ze Strategią ZIT </vt:lpstr>
      <vt:lpstr>KRYTERIUM NR 2 Poprawność doboru wskaźników  </vt:lpstr>
      <vt:lpstr>KRYTERIUM NR 3 Wpływ projektu na realizację Strategii ZIT AJ </vt:lpstr>
      <vt:lpstr>Prezentacja programu PowerPoint</vt:lpstr>
      <vt:lpstr>         KRYTERIUM NR 4 Wpływ realizacji projektu na realizację wartości docelowej wskaźników monitoringu realizacji celów Strategii ZIT AJ wynikających z Porozumienia   </vt:lpstr>
      <vt:lpstr>Prezentacja programu PowerPoint</vt:lpstr>
      <vt:lpstr> KRYTERIUM NR 5 Komplementarny charakter projektu</vt:lpstr>
      <vt:lpstr>Prezentacja programu PowerPoint</vt:lpstr>
      <vt:lpstr>     MINIMUM PUNKTOWE Uzyskanie przez projekt minimum punktowego  </vt:lpstr>
      <vt:lpstr>Prezentacja programu PowerPoint</vt:lpstr>
      <vt:lpstr>Prezentacja programu PowerPoint</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Marcin Dzwonek</dc:creator>
  <cp:lastModifiedBy>Wiktor Lubieniecki</cp:lastModifiedBy>
  <cp:revision>291</cp:revision>
  <dcterms:created xsi:type="dcterms:W3CDTF">2015-04-22T07:48:15Z</dcterms:created>
  <dcterms:modified xsi:type="dcterms:W3CDTF">2016-02-09T08:59:40Z</dcterms:modified>
</cp:coreProperties>
</file>