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5"/>
  </p:notesMasterIdLst>
  <p:sldIdLst>
    <p:sldId id="256" r:id="rId8"/>
    <p:sldId id="426" r:id="rId9"/>
    <p:sldId id="425" r:id="rId10"/>
    <p:sldId id="284" r:id="rId11"/>
    <p:sldId id="295" r:id="rId12"/>
    <p:sldId id="310" r:id="rId13"/>
    <p:sldId id="393" r:id="rId14"/>
    <p:sldId id="399" r:id="rId15"/>
    <p:sldId id="411" r:id="rId16"/>
    <p:sldId id="400" r:id="rId17"/>
    <p:sldId id="427" r:id="rId18"/>
    <p:sldId id="328" r:id="rId19"/>
    <p:sldId id="330" r:id="rId20"/>
    <p:sldId id="334" r:id="rId21"/>
    <p:sldId id="420" r:id="rId22"/>
    <p:sldId id="336" r:id="rId23"/>
    <p:sldId id="390"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5501" autoAdjust="0"/>
  </p:normalViewPr>
  <p:slideViewPr>
    <p:cSldViewPr>
      <p:cViewPr varScale="1">
        <p:scale>
          <a:sx n="88" d="100"/>
          <a:sy n="88" d="100"/>
        </p:scale>
        <p:origin x="1386" y="96"/>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pPr algn="just"/>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9EF1F389-BA63-486E-B50A-CC3714F020AF}">
      <dgm:prSet/>
      <dgm:spPr/>
      <dgm:t>
        <a:bodyPr/>
        <a:lstStyle/>
        <a:p>
          <a:r>
            <a:rPr lang="pl-PL" dirty="0" smtClean="0"/>
            <a:t>0 punktów oznacza odrzucenie wniosku</a:t>
          </a:r>
          <a:endParaRPr lang="pl-PL" dirty="0"/>
        </a:p>
      </dgm:t>
    </dgm:pt>
    <dgm:pt modelId="{38559EC9-C588-4A35-83A4-1F3417C0A218}" type="parTrans" cxnId="{C5AC7A7D-1969-4D8B-BB20-A7F8EF3A3A5B}">
      <dgm:prSet/>
      <dgm:spPr/>
    </dgm:pt>
    <dgm:pt modelId="{0CA609CD-AB2F-4596-B109-03A051AA16EA}" type="sibTrans" cxnId="{C5AC7A7D-1969-4D8B-BB20-A7F8EF3A3A5B}">
      <dgm:prSet/>
      <dgm:spPr/>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4BFE8A36-225A-4522-8319-9B56FDF85334}" type="presOf" srcId="{9EF1F389-BA63-486E-B50A-CC3714F020AF}" destId="{F191104C-2BDE-4FBA-96AE-E978FA566A32}" srcOrd="0" destOrd="2" presId="urn:microsoft.com/office/officeart/2005/8/layout/list1"/>
    <dgm:cxn modelId="{7FB71F18-D401-4A75-9494-26E20350F74F}" srcId="{AC11E5B2-9D1B-4CEA-8787-93B3A572CA17}" destId="{FCF2AA7A-E994-4B0A-B144-15616110309B}" srcOrd="3" destOrd="0" parTransId="{5C4DECE3-DE11-4E81-9F37-070C4EB30A02}" sibTransId="{B40AFA4D-61C5-4636-81CC-51F700901334}"/>
    <dgm:cxn modelId="{AF842F80-97C3-4663-8A82-DF0617AC0810}" type="presOf" srcId="{B33F0227-4069-43AE-89E5-21C5E9CE53EF}" destId="{2661486B-247C-4E1A-8F02-C344A09BFA1B}" srcOrd="0" destOrd="0" presId="urn:microsoft.com/office/officeart/2005/8/layout/list1"/>
    <dgm:cxn modelId="{F3956192-F9AC-4C1E-B7C3-523838FECA90}" type="presOf" srcId="{FCF2AA7A-E994-4B0A-B144-15616110309B}" destId="{F191104C-2BDE-4FBA-96AE-E978FA566A32}" srcOrd="0" destOrd="3" presId="urn:microsoft.com/office/officeart/2005/8/layout/list1"/>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20</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9D91BCB2-6F86-416A-8A4A-7402EE13EAAA}" type="presOf" srcId="{348A5473-0D5C-4A76-ACFD-97DEE8026BE3}" destId="{F191104C-2BDE-4FBA-96AE-E978FA566A32}" srcOrd="0" destOrd="2" presId="urn:microsoft.com/office/officeart/2005/8/layout/list1"/>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 </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362587A4-F4DD-4D99-B4FD-D0F887C44543}">
      <dgm:prSet phldrT="[Tekst]" custT="1"/>
      <dgm:spPr/>
      <dgm:t>
        <a:bodyPr/>
        <a:lstStyle/>
        <a:p>
          <a:r>
            <a:rPr lang="pl-PL" sz="2000" dirty="0" smtClean="0"/>
            <a:t>Projekty te mogą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 </a:t>
          </a:r>
          <a:endParaRPr lang="pl-PL" sz="2000" dirty="0"/>
        </a:p>
      </dgm:t>
    </dgm:pt>
    <dgm:pt modelId="{743C0942-16C9-4DB6-B0E4-CA71CAA2144B}" type="parTrans" cxnId="{DCE44F71-21B3-4AD0-B319-9E89A4BD7B18}">
      <dgm:prSet/>
      <dgm:spPr/>
    </dgm:pt>
    <dgm:pt modelId="{B6D11DD9-D367-4E22-9544-92102E20B38A}" type="sibTrans" cxnId="{DCE44F71-21B3-4AD0-B319-9E89A4BD7B18}">
      <dgm:prSet/>
      <dgm:spPr/>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47544" custLinFactX="-20" custLinFactNeighborX="-100000" custLinFactNeighborY="-55061">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custLinFactY="-17199" custLinFactNeighborX="1219" custLinFactNeighborY="-100000">
        <dgm:presLayoutVars>
          <dgm:bulletEnabled val="1"/>
        </dgm:presLayoutVars>
      </dgm:prSet>
      <dgm:spPr/>
      <dgm:t>
        <a:bodyPr/>
        <a:lstStyle/>
        <a:p>
          <a:endParaRPr lang="pl-PL"/>
        </a:p>
      </dgm:t>
    </dgm:pt>
  </dgm:ptLst>
  <dgm:cxnLst>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2F6FAE45-30A4-48BD-8E33-BA79BD983365}" type="presOf" srcId="{362587A4-F4DD-4D99-B4FD-D0F887C44543}" destId="{36213A6D-5AD7-47E1-B637-0BB3A3B64CD3}" srcOrd="0" destOrd="1" presId="urn:microsoft.com/office/officeart/2005/8/layout/list1"/>
    <dgm:cxn modelId="{30AB61DF-6B86-4938-AE27-85BEFE62D62C}" type="presOf" srcId="{88191FD6-ABD0-447B-BD7E-5381AD6492B0}" destId="{DE19788E-CB1E-4686-8529-019E14551624}" srcOrd="1" destOrd="0" presId="urn:microsoft.com/office/officeart/2005/8/layout/list1"/>
    <dgm:cxn modelId="{DCE44F71-21B3-4AD0-B319-9E89A4BD7B18}" srcId="{88191FD6-ABD0-447B-BD7E-5381AD6492B0}" destId="{362587A4-F4DD-4D99-B4FD-D0F887C44543}" srcOrd="1" destOrd="0" parTransId="{743C0942-16C9-4DB6-B0E4-CA71CAA2144B}" sibTransId="{B6D11DD9-D367-4E22-9544-92102E20B38A}"/>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50 % możliwych do uzyskania punktów na tym etapie oceny (</a:t>
          </a:r>
          <a:r>
            <a:rPr lang="pl-PL" b="1" dirty="0" smtClean="0">
              <a:solidFill>
                <a:srgbClr val="FF0000"/>
              </a:solidFill>
            </a:rPr>
            <a:t>25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50 punktów</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39727"/>
          <a:ext cx="9144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just" defTabSz="711200">
            <a:lnSpc>
              <a:spcPct val="90000"/>
            </a:lnSpc>
            <a:spcBef>
              <a:spcPct val="0"/>
            </a:spcBef>
            <a:spcAft>
              <a:spcPct val="15000"/>
            </a:spcAft>
            <a:buChar char="••"/>
          </a:pPr>
          <a:r>
            <a:rPr lang="pl-PL" sz="16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600" kern="1200" dirty="0"/>
        </a:p>
      </dsp:txBody>
      <dsp:txXfrm>
        <a:off x="0" y="539727"/>
        <a:ext cx="9144000" cy="1587600"/>
      </dsp:txXfrm>
    </dsp:sp>
    <dsp:sp modelId="{A6EDCFBE-EC3C-4383-9D19-EDF7E94187B5}">
      <dsp:nvSpPr>
        <dsp:cNvPr id="0" name=""/>
        <dsp:cNvSpPr/>
      </dsp:nvSpPr>
      <dsp:spPr>
        <a:xfrm>
          <a:off x="457200" y="109869"/>
          <a:ext cx="6400800" cy="666018"/>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9712" y="142381"/>
        <a:ext cx="6335776" cy="600994"/>
      </dsp:txXfrm>
    </dsp:sp>
    <dsp:sp modelId="{F191104C-2BDE-4FBA-96AE-E978FA566A32}">
      <dsp:nvSpPr>
        <dsp:cNvPr id="0" name=""/>
        <dsp:cNvSpPr/>
      </dsp:nvSpPr>
      <dsp:spPr>
        <a:xfrm>
          <a:off x="0" y="2677002"/>
          <a:ext cx="9144000"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Kryterium punktowe</a:t>
          </a:r>
          <a:endParaRPr lang="pl-PL" sz="1600" kern="1200" dirty="0"/>
        </a:p>
        <a:p>
          <a:pPr marL="171450" lvl="1" indent="-171450" algn="l" defTabSz="711200">
            <a:lnSpc>
              <a:spcPct val="90000"/>
            </a:lnSpc>
            <a:spcBef>
              <a:spcPct val="0"/>
            </a:spcBef>
            <a:spcAft>
              <a:spcPct val="15000"/>
            </a:spcAft>
            <a:buChar char="••"/>
          </a:pPr>
          <a:r>
            <a:rPr lang="pl-PL" sz="1600" kern="1200" dirty="0" smtClean="0"/>
            <a:t>skala punktowa od 0 do 25</a:t>
          </a:r>
          <a:endParaRPr lang="pl-PL" sz="1600" kern="1200" dirty="0"/>
        </a:p>
        <a:p>
          <a:pPr marL="171450" lvl="1" indent="-171450" algn="l" defTabSz="711200">
            <a:lnSpc>
              <a:spcPct val="90000"/>
            </a:lnSpc>
            <a:spcBef>
              <a:spcPct val="0"/>
            </a:spcBef>
            <a:spcAft>
              <a:spcPct val="15000"/>
            </a:spcAft>
            <a:buChar char="••"/>
          </a:pPr>
          <a:r>
            <a:rPr lang="pl-PL" sz="1600" kern="1200" dirty="0" smtClean="0"/>
            <a:t>0 punktów oznacza odrzucenie wniosku</a:t>
          </a:r>
          <a:endParaRPr lang="pl-PL" sz="1600" kern="1200" dirty="0"/>
        </a:p>
        <a:p>
          <a:pPr marL="171450" lvl="1" indent="-171450" algn="l" defTabSz="711200">
            <a:lnSpc>
              <a:spcPct val="90000"/>
            </a:lnSpc>
            <a:spcBef>
              <a:spcPct val="0"/>
            </a:spcBef>
            <a:spcAft>
              <a:spcPct val="15000"/>
            </a:spcAft>
            <a:buChar char="••"/>
          </a:pPr>
          <a:endParaRPr lang="pl-PL" sz="1600" kern="1200" dirty="0"/>
        </a:p>
      </dsp:txBody>
      <dsp:txXfrm>
        <a:off x="0" y="2677002"/>
        <a:ext cx="9144000" cy="1461600"/>
      </dsp:txXfrm>
    </dsp:sp>
    <dsp:sp modelId="{FCD44274-ECF4-45BF-990A-74DB8DFD38D5}">
      <dsp:nvSpPr>
        <dsp:cNvPr id="0" name=""/>
        <dsp:cNvSpPr/>
      </dsp:nvSpPr>
      <dsp:spPr>
        <a:xfrm>
          <a:off x="457200" y="2213727"/>
          <a:ext cx="6400800" cy="699435"/>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1344" y="2247871"/>
        <a:ext cx="6332512" cy="631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291815"/>
          <a:ext cx="9144000" cy="1927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sz="1700" kern="1200" dirty="0"/>
        </a:p>
      </dsp:txBody>
      <dsp:txXfrm>
        <a:off x="0" y="291815"/>
        <a:ext cx="9144000" cy="1927800"/>
      </dsp:txXfrm>
    </dsp:sp>
    <dsp:sp modelId="{A6EDCFBE-EC3C-4383-9D19-EDF7E94187B5}">
      <dsp:nvSpPr>
        <dsp:cNvPr id="0" name=""/>
        <dsp:cNvSpPr/>
      </dsp:nvSpPr>
      <dsp:spPr>
        <a:xfrm>
          <a:off x="457200" y="40895"/>
          <a:ext cx="6400800" cy="5018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1698" y="65393"/>
        <a:ext cx="6351804" cy="452844"/>
      </dsp:txXfrm>
    </dsp:sp>
    <dsp:sp modelId="{F191104C-2BDE-4FBA-96AE-E978FA566A32}">
      <dsp:nvSpPr>
        <dsp:cNvPr id="0" name=""/>
        <dsp:cNvSpPr/>
      </dsp:nvSpPr>
      <dsp:spPr>
        <a:xfrm>
          <a:off x="0" y="2545037"/>
          <a:ext cx="9144000"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54076" rIns="70967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Kryterium punktowe</a:t>
          </a:r>
          <a:endParaRPr lang="pl-PL" sz="1700" kern="1200" dirty="0"/>
        </a:p>
        <a:p>
          <a:pPr marL="171450" lvl="1" indent="-171450" algn="l" defTabSz="755650">
            <a:lnSpc>
              <a:spcPct val="90000"/>
            </a:lnSpc>
            <a:spcBef>
              <a:spcPct val="0"/>
            </a:spcBef>
            <a:spcAft>
              <a:spcPct val="15000"/>
            </a:spcAft>
            <a:buChar char="••"/>
          </a:pPr>
          <a:r>
            <a:rPr lang="pl-PL" sz="1700" kern="1200" dirty="0" smtClean="0"/>
            <a:t>skala punktowa od 0 do 20</a:t>
          </a:r>
          <a:endParaRPr lang="pl-PL" sz="1700" kern="1200" dirty="0"/>
        </a:p>
        <a:p>
          <a:pPr marL="171450" lvl="1" indent="-171450" algn="l" defTabSz="755650">
            <a:lnSpc>
              <a:spcPct val="90000"/>
            </a:lnSpc>
            <a:spcBef>
              <a:spcPct val="0"/>
            </a:spcBef>
            <a:spcAft>
              <a:spcPct val="15000"/>
            </a:spcAft>
            <a:buChar char="••"/>
          </a:pPr>
          <a:r>
            <a:rPr lang="pl-PL" sz="1700" kern="1200" dirty="0" smtClean="0"/>
            <a:t>0 punktów nie oznacza odrzucenia wniosku</a:t>
          </a:r>
          <a:endParaRPr lang="pl-PL" sz="1700" kern="1200" dirty="0"/>
        </a:p>
      </dsp:txBody>
      <dsp:txXfrm>
        <a:off x="0" y="2545037"/>
        <a:ext cx="9144000" cy="1285200"/>
      </dsp:txXfrm>
    </dsp:sp>
    <dsp:sp modelId="{FCD44274-ECF4-45BF-990A-74DB8DFD38D5}">
      <dsp:nvSpPr>
        <dsp:cNvPr id="0" name=""/>
        <dsp:cNvSpPr/>
      </dsp:nvSpPr>
      <dsp:spPr>
        <a:xfrm>
          <a:off x="457200" y="2311415"/>
          <a:ext cx="6400800" cy="501840"/>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81698" y="2335913"/>
        <a:ext cx="635180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13A6D-5AD7-47E1-B637-0BB3A3B64CD3}">
      <dsp:nvSpPr>
        <dsp:cNvPr id="0" name=""/>
        <dsp:cNvSpPr/>
      </dsp:nvSpPr>
      <dsp:spPr>
        <a:xfrm>
          <a:off x="0" y="0"/>
          <a:ext cx="8435280" cy="409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541528" rIns="654671" bIns="142240" numCol="1" spcCol="1270" anchor="t" anchorCtr="0">
          <a:noAutofit/>
        </a:bodyPr>
        <a:lstStyle/>
        <a:p>
          <a:pPr marL="228600" lvl="1" indent="-228600" algn="l" defTabSz="889000">
            <a:lnSpc>
              <a:spcPct val="90000"/>
            </a:lnSpc>
            <a:spcBef>
              <a:spcPct val="0"/>
            </a:spcBef>
            <a:spcAft>
              <a:spcPct val="15000"/>
            </a:spcAft>
            <a:buChar char="••"/>
          </a:pPr>
          <a:r>
            <a:rPr lang="pl-PL" sz="2000" kern="120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 </a:t>
          </a:r>
          <a:endParaRPr lang="pl-PL" sz="2000" kern="1200" dirty="0"/>
        </a:p>
        <a:p>
          <a:pPr marL="228600" lvl="1" indent="-228600" algn="l" defTabSz="889000">
            <a:lnSpc>
              <a:spcPct val="90000"/>
            </a:lnSpc>
            <a:spcBef>
              <a:spcPct val="0"/>
            </a:spcBef>
            <a:spcAft>
              <a:spcPct val="15000"/>
            </a:spcAft>
            <a:buChar char="••"/>
          </a:pPr>
          <a:r>
            <a:rPr lang="pl-PL" sz="2000" kern="1200" dirty="0" smtClean="0"/>
            <a:t>Projekty te mogą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 </a:t>
          </a:r>
          <a:endParaRPr lang="pl-PL" sz="2000" kern="1200" dirty="0"/>
        </a:p>
      </dsp:txBody>
      <dsp:txXfrm>
        <a:off x="0" y="0"/>
        <a:ext cx="8435280" cy="4095000"/>
      </dsp:txXfrm>
    </dsp:sp>
    <dsp:sp modelId="{DE19788E-CB1E-4686-8529-019E14551624}">
      <dsp:nvSpPr>
        <dsp:cNvPr id="0" name=""/>
        <dsp:cNvSpPr/>
      </dsp:nvSpPr>
      <dsp:spPr>
        <a:xfrm>
          <a:off x="0" y="0"/>
          <a:ext cx="4318163" cy="364909"/>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183" tIns="0" rIns="223183" bIns="0" numCol="1" spcCol="1270" anchor="ctr" anchorCtr="0">
          <a:noAutofit/>
        </a:bodyPr>
        <a:lstStyle/>
        <a:p>
          <a:pPr lvl="0" algn="l" defTabSz="1244600">
            <a:lnSpc>
              <a:spcPct val="90000"/>
            </a:lnSpc>
            <a:spcBef>
              <a:spcPct val="0"/>
            </a:spcBef>
            <a:spcAft>
              <a:spcPct val="35000"/>
            </a:spcAft>
          </a:pPr>
          <a:r>
            <a:rPr lang="pl-PL" sz="2800" b="1" kern="1200" dirty="0" smtClean="0"/>
            <a:t>Definicja kryterium </a:t>
          </a:r>
          <a:endParaRPr lang="pl-PL" sz="2800" kern="1200" dirty="0"/>
        </a:p>
      </dsp:txBody>
      <dsp:txXfrm>
        <a:off x="17813" y="17813"/>
        <a:ext cx="4282537" cy="329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F29E8-2516-4D26-8726-B7B64CD43233}">
      <dsp:nvSpPr>
        <dsp:cNvPr id="0" name=""/>
        <dsp:cNvSpPr/>
      </dsp:nvSpPr>
      <dsp:spPr>
        <a:xfrm>
          <a:off x="0" y="396682"/>
          <a:ext cx="8435280" cy="1559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W ramach tego kryterium będzie sprawdzane czy, projekt otrzymał co najmniej 50 % możliwych do uzyskania punktów na tym etapie oceny (</a:t>
          </a:r>
          <a:r>
            <a:rPr lang="pl-PL" sz="2200" b="1" kern="1200" dirty="0" smtClean="0">
              <a:solidFill>
                <a:srgbClr val="FF0000"/>
              </a:solidFill>
            </a:rPr>
            <a:t>25 pkt</a:t>
          </a:r>
          <a:r>
            <a:rPr lang="pl-PL" sz="2200" kern="1200" dirty="0" smtClean="0"/>
            <a:t>)</a:t>
          </a:r>
          <a:endParaRPr lang="pl-PL" sz="2200" kern="1200" dirty="0"/>
        </a:p>
      </dsp:txBody>
      <dsp:txXfrm>
        <a:off x="0" y="396682"/>
        <a:ext cx="8435280" cy="1559250"/>
      </dsp:txXfrm>
    </dsp:sp>
    <dsp:sp modelId="{C176DD39-EFDD-428B-805F-1A01238BAD0C}">
      <dsp:nvSpPr>
        <dsp:cNvPr id="0" name=""/>
        <dsp:cNvSpPr/>
      </dsp:nvSpPr>
      <dsp:spPr>
        <a:xfrm>
          <a:off x="421764" y="7196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Definicja kryterium </a:t>
          </a:r>
          <a:endParaRPr lang="pl-PL" sz="2200" kern="1200" dirty="0"/>
        </a:p>
      </dsp:txBody>
      <dsp:txXfrm>
        <a:off x="453467" y="103665"/>
        <a:ext cx="5841290" cy="586034"/>
      </dsp:txXfrm>
    </dsp:sp>
    <dsp:sp modelId="{CE649629-D04F-4C6A-B647-F0EB0256D431}">
      <dsp:nvSpPr>
        <dsp:cNvPr id="0" name=""/>
        <dsp:cNvSpPr/>
      </dsp:nvSpPr>
      <dsp:spPr>
        <a:xfrm>
          <a:off x="0" y="2399452"/>
          <a:ext cx="8435280" cy="159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671" tIns="458216" rIns="654671" bIns="156464" numCol="1" spcCol="1270" anchor="t" anchorCtr="0">
          <a:noAutofit/>
        </a:bodyPr>
        <a:lstStyle/>
        <a:p>
          <a:pPr marL="228600" lvl="1" indent="-228600" algn="l" defTabSz="977900">
            <a:lnSpc>
              <a:spcPct val="90000"/>
            </a:lnSpc>
            <a:spcBef>
              <a:spcPct val="0"/>
            </a:spcBef>
            <a:spcAft>
              <a:spcPct val="15000"/>
            </a:spcAft>
            <a:buChar char="••"/>
          </a:pPr>
          <a:r>
            <a:rPr lang="pl-PL" sz="2200" kern="1200" dirty="0" smtClean="0"/>
            <a:t>TAK/NIE</a:t>
          </a:r>
          <a:endParaRPr lang="pl-PL" sz="2200" kern="1200" dirty="0"/>
        </a:p>
        <a:p>
          <a:pPr marL="228600" lvl="1" indent="-228600" algn="l" defTabSz="977900">
            <a:lnSpc>
              <a:spcPct val="90000"/>
            </a:lnSpc>
            <a:spcBef>
              <a:spcPct val="0"/>
            </a:spcBef>
            <a:spcAft>
              <a:spcPct val="15000"/>
            </a:spcAft>
            <a:buChar char="••"/>
          </a:pPr>
          <a:r>
            <a:rPr lang="pl-PL" sz="2200" kern="1200" dirty="0" smtClean="0"/>
            <a:t>Kryterium obligatoryjne (kluczowe) – niespełnienie oznacza odrzucenia wniosku</a:t>
          </a:r>
          <a:endParaRPr lang="pl-PL" sz="2200" kern="1200" dirty="0"/>
        </a:p>
      </dsp:txBody>
      <dsp:txXfrm>
        <a:off x="0" y="2399452"/>
        <a:ext cx="8435280" cy="1593900"/>
      </dsp:txXfrm>
    </dsp:sp>
    <dsp:sp modelId="{2D38F825-5927-4837-992D-CAD51DAFE4D9}">
      <dsp:nvSpPr>
        <dsp:cNvPr id="0" name=""/>
        <dsp:cNvSpPr/>
      </dsp:nvSpPr>
      <dsp:spPr>
        <a:xfrm>
          <a:off x="421764" y="2074732"/>
          <a:ext cx="5904696" cy="649440"/>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3183" tIns="0" rIns="223183" bIns="0" numCol="1" spcCol="1270" anchor="ctr" anchorCtr="0">
          <a:noAutofit/>
        </a:bodyPr>
        <a:lstStyle/>
        <a:p>
          <a:pPr lvl="0" algn="l" defTabSz="977900">
            <a:lnSpc>
              <a:spcPct val="90000"/>
            </a:lnSpc>
            <a:spcBef>
              <a:spcPct val="0"/>
            </a:spcBef>
            <a:spcAft>
              <a:spcPct val="35000"/>
            </a:spcAft>
          </a:pPr>
          <a:r>
            <a:rPr lang="pl-PL" sz="2200" b="1" kern="1200" dirty="0" smtClean="0"/>
            <a:t>Opis znaczenia kryterium </a:t>
          </a:r>
          <a:endParaRPr lang="pl-PL" sz="2200" kern="1200" dirty="0"/>
        </a:p>
      </dsp:txBody>
      <dsp:txXfrm>
        <a:off x="453467" y="2106435"/>
        <a:ext cx="5841290"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0C83-F739-4CDA-ACEA-440E1FC081C9}">
      <dsp:nvSpPr>
        <dsp:cNvPr id="0" name=""/>
        <dsp:cNvSpPr/>
      </dsp:nvSpPr>
      <dsp:spPr>
        <a:xfrm>
          <a:off x="0" y="1080124"/>
          <a:ext cx="9144000" cy="44495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1353820" rIns="709676" bIns="199136" numCol="1" spcCol="1270" anchor="t" anchorCtr="0">
          <a:noAutofit/>
        </a:bodyPr>
        <a:lstStyle/>
        <a:p>
          <a:pPr marL="285750" lvl="1" indent="-285750" algn="l" defTabSz="1244600">
            <a:lnSpc>
              <a:spcPct val="90000"/>
            </a:lnSpc>
            <a:spcBef>
              <a:spcPct val="0"/>
            </a:spcBef>
            <a:spcAft>
              <a:spcPct val="15000"/>
            </a:spcAft>
            <a:buChar char="••"/>
          </a:pPr>
          <a:r>
            <a:rPr lang="pl-PL" sz="2800" kern="1200" dirty="0" smtClean="0"/>
            <a:t>Za spełnianie kryteriów zgodności ze strategią ZIT AJ Wnioskodawca może otrzymać maksymalnie    </a:t>
          </a:r>
          <a:r>
            <a:rPr lang="pl-PL" sz="2800" b="1" kern="1200" dirty="0" smtClean="0">
              <a:solidFill>
                <a:srgbClr val="FF0000"/>
              </a:solidFill>
            </a:rPr>
            <a:t>50 punktów</a:t>
          </a:r>
          <a:endParaRPr lang="pl-PL" sz="2800" b="1" kern="1200" dirty="0">
            <a:solidFill>
              <a:srgbClr val="FF0000"/>
            </a:solidFill>
          </a:endParaRPr>
        </a:p>
      </dsp:txBody>
      <dsp:txXfrm>
        <a:off x="0" y="1080124"/>
        <a:ext cx="9144000" cy="4449522"/>
      </dsp:txXfrm>
    </dsp:sp>
    <dsp:sp modelId="{16C939BD-A8CC-4AB7-8EB7-26B247A12425}">
      <dsp:nvSpPr>
        <dsp:cNvPr id="0" name=""/>
        <dsp:cNvSpPr/>
      </dsp:nvSpPr>
      <dsp:spPr>
        <a:xfrm>
          <a:off x="457200" y="122086"/>
          <a:ext cx="6976872" cy="1954336"/>
        </a:xfrm>
        <a:prstGeom prst="roundRect">
          <a:avLst/>
        </a:prstGeom>
        <a:solidFill>
          <a:schemeClr val="tx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935" tIns="0" rIns="241935" bIns="0" numCol="1" spcCol="1270" anchor="ctr" anchorCtr="0">
          <a:noAutofit/>
        </a:bodyPr>
        <a:lstStyle/>
        <a:p>
          <a:pPr lvl="0" algn="l" defTabSz="1600200">
            <a:lnSpc>
              <a:spcPct val="90000"/>
            </a:lnSpc>
            <a:spcBef>
              <a:spcPct val="0"/>
            </a:spcBef>
            <a:spcAft>
              <a:spcPct val="35000"/>
            </a:spcAft>
          </a:pPr>
          <a:r>
            <a:rPr lang="pl-PL" sz="3600" kern="1200" dirty="0" smtClean="0"/>
            <a:t>Waga oceny w zakresie zgodności ze Strategią ZIT AJ</a:t>
          </a:r>
          <a:endParaRPr lang="pl-PL" sz="3600" kern="1200" dirty="0"/>
        </a:p>
      </dsp:txBody>
      <dsp:txXfrm>
        <a:off x="552603" y="217489"/>
        <a:ext cx="6786066" cy="17635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2016-12-16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9</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11</a:t>
            </a:fld>
            <a:endParaRPr lang="pl-PL"/>
          </a:p>
        </p:txBody>
      </p:sp>
    </p:spTree>
    <p:extLst>
      <p:ext uri="{BB962C8B-B14F-4D97-AF65-F5344CB8AC3E}">
        <p14:creationId xmlns:p14="http://schemas.microsoft.com/office/powerpoint/2010/main" val="23035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2016-12-16</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2016-12-16</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latin typeface="+mj-lt"/>
              </a:rPr>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912075477"/>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4042511300"/>
              </p:ext>
            </p:extLst>
          </p:nvPr>
        </p:nvGraphicFramePr>
        <p:xfrm>
          <a:off x="0" y="908721"/>
          <a:ext cx="9108504" cy="2179320"/>
        </p:xfrm>
        <a:graphic>
          <a:graphicData uri="http://schemas.openxmlformats.org/drawingml/2006/table">
            <a:tbl>
              <a:tblPr firstRow="1" firstCol="1" bandRow="1">
                <a:tableStyleId>{5C22544A-7EE6-4342-B048-85BDC9FD1C3A}</a:tableStyleId>
              </a:tblPr>
              <a:tblGrid>
                <a:gridCol w="1835696"/>
                <a:gridCol w="1512168"/>
                <a:gridCol w="1512168"/>
                <a:gridCol w="1440160"/>
                <a:gridCol w="1296144"/>
                <a:gridCol w="1512168"/>
              </a:tblGrid>
              <a:tr h="691482">
                <a:tc>
                  <a:txBody>
                    <a:bodyPr/>
                    <a:lstStyle/>
                    <a:p>
                      <a:pPr algn="ctr">
                        <a:lnSpc>
                          <a:spcPct val="150000"/>
                        </a:lnSpc>
                        <a:spcBef>
                          <a:spcPts val="1000"/>
                        </a:spcBef>
                        <a:spcAft>
                          <a:spcPts val="0"/>
                        </a:spcAft>
                      </a:pPr>
                      <a:r>
                        <a:rPr lang="pl-PL" sz="1400" b="1" kern="1200" dirty="0" smtClean="0">
                          <a:solidFill>
                            <a:schemeClr val="lt1"/>
                          </a:solidFill>
                          <a:effectLst/>
                          <a:latin typeface="+mn-lt"/>
                          <a:ea typeface="+mn-ea"/>
                          <a:cs typeface="+mn-cs"/>
                        </a:rPr>
                        <a:t>Wyszczególnienie</a:t>
                      </a:r>
                      <a:endParaRPr lang="pl-PL" sz="14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300" b="1" kern="1200" dirty="0" smtClean="0">
                          <a:solidFill>
                            <a:schemeClr val="lt1"/>
                          </a:solidFill>
                          <a:effectLst/>
                          <a:latin typeface="+mn-lt"/>
                          <a:ea typeface="+mn-ea"/>
                          <a:cs typeface="+mn-cs"/>
                        </a:rPr>
                        <a:t>Liczba osób zagrożonych ubóstwem lub wykluczeniem społecznym objętych wsparciem w programie</a:t>
                      </a:r>
                    </a:p>
                  </a:txBody>
                  <a:tcPr marL="58205" marR="58205" marT="0" marB="0" anchor="ctr">
                    <a:solidFill>
                      <a:schemeClr val="tx2">
                        <a:lumMod val="50000"/>
                      </a:schemeClr>
                    </a:solidFill>
                  </a:tcPr>
                </a:tc>
                <a:tc>
                  <a:txBody>
                    <a:bodyPr/>
                    <a:lstStyle/>
                    <a:p>
                      <a:pPr marL="0" marR="0" indent="0" algn="ctr" defTabSz="914400" rtl="0" eaLnBrk="1" fontAlgn="auto" latinLnBrk="0" hangingPunct="1">
                        <a:lnSpc>
                          <a:spcPct val="100000"/>
                        </a:lnSpc>
                        <a:spcBef>
                          <a:spcPts val="1000"/>
                        </a:spcBef>
                        <a:spcAft>
                          <a:spcPts val="1000"/>
                        </a:spcAft>
                        <a:buClrTx/>
                        <a:buSzTx/>
                        <a:buFontTx/>
                        <a:buNone/>
                        <a:tabLst/>
                        <a:defRPr/>
                      </a:pPr>
                      <a:r>
                        <a:rPr lang="pl-PL" sz="1300" b="1" i="0" u="none" strike="noStrike" kern="1200" baseline="0" dirty="0" smtClean="0">
                          <a:solidFill>
                            <a:schemeClr val="lt1"/>
                          </a:solidFill>
                          <a:latin typeface="+mn-lt"/>
                          <a:ea typeface="+mn-ea"/>
                          <a:cs typeface="+mn-cs"/>
                        </a:rPr>
                        <a:t>Liczba osób z niepełnosprawnościami objętych wsparciem w programie</a:t>
                      </a:r>
                      <a:endParaRPr lang="pl-PL" sz="1300" b="0" i="0" u="none" strike="noStrike" kern="1200" baseline="0" dirty="0" smtClean="0">
                        <a:solidFill>
                          <a:schemeClr val="lt1"/>
                        </a:solidFill>
                        <a:latin typeface="+mn-lt"/>
                        <a:ea typeface="+mn-ea"/>
                        <a:cs typeface="+mn-cs"/>
                      </a:endParaRPr>
                    </a:p>
                  </a:txBody>
                  <a:tcPr marL="58205" marR="58205" marT="0" marB="0" anchor="ctr">
                    <a:solidFill>
                      <a:schemeClr val="tx2">
                        <a:lumMod val="50000"/>
                      </a:schemeClr>
                    </a:solidFill>
                  </a:tcPr>
                </a:tc>
                <a:tc>
                  <a:txBody>
                    <a:bodyPr/>
                    <a:lstStyle/>
                    <a:p>
                      <a:pPr marL="0" marR="0" indent="0" algn="ctr" defTabSz="914400" rtl="0" eaLnBrk="1" fontAlgn="auto" latinLnBrk="0" hangingPunct="1">
                        <a:lnSpc>
                          <a:spcPct val="100000"/>
                        </a:lnSpc>
                        <a:spcBef>
                          <a:spcPts val="1000"/>
                        </a:spcBef>
                        <a:spcAft>
                          <a:spcPts val="1000"/>
                        </a:spcAft>
                        <a:buClrTx/>
                        <a:buSzTx/>
                        <a:buFontTx/>
                        <a:buNone/>
                        <a:tabLst/>
                        <a:defRPr/>
                      </a:pPr>
                      <a:r>
                        <a:rPr lang="pl-PL" sz="1300" b="1" i="0" u="none" strike="noStrike" kern="1200" baseline="0" dirty="0" smtClean="0">
                          <a:solidFill>
                            <a:schemeClr val="lt1"/>
                          </a:solidFill>
                          <a:latin typeface="+mn-lt"/>
                          <a:ea typeface="+mn-ea"/>
                          <a:cs typeface="+mn-cs"/>
                        </a:rPr>
                        <a:t>Liczba osób zagrożonych ubóstwem lub wykluczeniem społecznym, które uzyskały kwalifikacje po opuszczeniu programu</a:t>
                      </a:r>
                      <a:endParaRPr lang="pl-PL" sz="1300" b="0" i="0" u="none" strike="noStrike" kern="1200" baseline="0" dirty="0" smtClean="0">
                        <a:solidFill>
                          <a:schemeClr val="lt1"/>
                        </a:solidFill>
                        <a:latin typeface="+mn-lt"/>
                        <a:ea typeface="+mn-ea"/>
                        <a:cs typeface="+mn-cs"/>
                      </a:endParaRPr>
                    </a:p>
                  </a:txBody>
                  <a:tcPr marL="58205" marR="58205" marT="0" marB="0" anchor="ctr">
                    <a:solidFill>
                      <a:schemeClr val="tx2">
                        <a:lumMod val="50000"/>
                      </a:schemeClr>
                    </a:solidFill>
                  </a:tcPr>
                </a:tc>
                <a:tc>
                  <a:txBody>
                    <a:bodyPr/>
                    <a:lstStyle/>
                    <a:p>
                      <a:pPr marL="0" marR="0" indent="0" algn="ctr" defTabSz="914400" rtl="0" eaLnBrk="1" fontAlgn="auto" latinLnBrk="0" hangingPunct="1">
                        <a:lnSpc>
                          <a:spcPct val="100000"/>
                        </a:lnSpc>
                        <a:spcBef>
                          <a:spcPts val="1000"/>
                        </a:spcBef>
                        <a:spcAft>
                          <a:spcPts val="1000"/>
                        </a:spcAft>
                        <a:buClrTx/>
                        <a:buSzTx/>
                        <a:buFontTx/>
                        <a:buNone/>
                        <a:tabLst/>
                        <a:defRPr/>
                      </a:pPr>
                      <a:r>
                        <a:rPr lang="pl-PL" sz="1300" b="1" i="0" u="none" strike="noStrike" kern="1200" baseline="0" dirty="0" smtClean="0">
                          <a:solidFill>
                            <a:schemeClr val="lt1"/>
                          </a:solidFill>
                          <a:latin typeface="+mn-lt"/>
                          <a:ea typeface="+mn-ea"/>
                          <a:cs typeface="+mn-cs"/>
                        </a:rPr>
                        <a:t>Liczba osób zagrożonych ubóstwem lub wykluczeniem społecznym poszukujących pracy po opuszczeniu programu</a:t>
                      </a:r>
                      <a:endParaRPr lang="pl-PL" sz="1300" b="0" i="0" u="none" strike="noStrike" kern="1200" baseline="0" dirty="0" smtClean="0">
                        <a:solidFill>
                          <a:schemeClr val="lt1"/>
                        </a:solidFill>
                        <a:latin typeface="+mn-lt"/>
                        <a:ea typeface="+mn-ea"/>
                        <a:cs typeface="+mn-cs"/>
                      </a:endParaRPr>
                    </a:p>
                  </a:txBody>
                  <a:tcPr marL="58205" marR="58205" marT="0" marB="0" anchor="ctr">
                    <a:solidFill>
                      <a:schemeClr val="tx2">
                        <a:lumMod val="50000"/>
                      </a:schemeClr>
                    </a:solidFill>
                  </a:tcPr>
                </a:tc>
                <a:tc>
                  <a:txBody>
                    <a:bodyPr/>
                    <a:lstStyle/>
                    <a:p>
                      <a:pPr marL="0" marR="0" indent="0" algn="ctr" defTabSz="914400" rtl="0" eaLnBrk="1" fontAlgn="auto" latinLnBrk="0" hangingPunct="1">
                        <a:lnSpc>
                          <a:spcPct val="100000"/>
                        </a:lnSpc>
                        <a:spcBef>
                          <a:spcPts val="1000"/>
                        </a:spcBef>
                        <a:spcAft>
                          <a:spcPts val="1000"/>
                        </a:spcAft>
                        <a:buClrTx/>
                        <a:buSzTx/>
                        <a:buFontTx/>
                        <a:buNone/>
                        <a:tabLst/>
                        <a:defRPr/>
                      </a:pPr>
                      <a:r>
                        <a:rPr lang="pl-PL" sz="1300" b="1" i="0" u="none" strike="noStrike" kern="1200" baseline="0" dirty="0" smtClean="0">
                          <a:solidFill>
                            <a:schemeClr val="lt1"/>
                          </a:solidFill>
                          <a:latin typeface="+mn-lt"/>
                          <a:ea typeface="+mn-ea"/>
                          <a:cs typeface="+mn-cs"/>
                        </a:rPr>
                        <a:t>Liczba osób zagrożonych ubóstwem lub wykluczeniem społecznym pracujących po opuszczeniu programu (łącznie z pracującymi na własny rachunek) </a:t>
                      </a:r>
                      <a:r>
                        <a:rPr lang="pl-PL" sz="1300" b="0" i="0" u="none" strike="noStrike" kern="1200" baseline="0" dirty="0" smtClean="0">
                          <a:solidFill>
                            <a:schemeClr val="lt1"/>
                          </a:solidFill>
                          <a:latin typeface="+mn-lt"/>
                          <a:ea typeface="+mn-ea"/>
                          <a:cs typeface="+mn-cs"/>
                        </a:rPr>
                        <a:t>	</a:t>
                      </a: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567721310"/>
              </p:ext>
            </p:extLst>
          </p:nvPr>
        </p:nvGraphicFramePr>
        <p:xfrm>
          <a:off x="0" y="3088041"/>
          <a:ext cx="9108504" cy="3739307"/>
        </p:xfrm>
        <a:graphic>
          <a:graphicData uri="http://schemas.openxmlformats.org/drawingml/2006/table">
            <a:tbl>
              <a:tblPr firstRow="1" firstCol="1" bandRow="1">
                <a:tableStyleId>{5C22544A-7EE6-4342-B048-85BDC9FD1C3A}</a:tableStyleId>
              </a:tblPr>
              <a:tblGrid>
                <a:gridCol w="1835696"/>
                <a:gridCol w="1512168"/>
                <a:gridCol w="1512168"/>
                <a:gridCol w="1440160"/>
                <a:gridCol w="1296144"/>
                <a:gridCol w="1512168"/>
              </a:tblGrid>
              <a:tr h="807672">
                <a:tc>
                  <a:txBody>
                    <a:bodyPr/>
                    <a:lstStyle/>
                    <a:p>
                      <a:pPr algn="ctr">
                        <a:lnSpc>
                          <a:spcPts val="1600"/>
                        </a:lnSpc>
                        <a:spcBef>
                          <a:spcPts val="1000"/>
                        </a:spcBef>
                        <a:spcAft>
                          <a:spcPts val="0"/>
                        </a:spcAft>
                      </a:pPr>
                      <a:r>
                        <a:rPr lang="pl-PL" sz="1400" b="1" kern="1200" dirty="0" smtClean="0">
                          <a:solidFill>
                            <a:schemeClr val="lt1"/>
                          </a:solidFill>
                          <a:effectLst/>
                          <a:latin typeface="+mn-lt"/>
                          <a:ea typeface="+mn-ea"/>
                          <a:cs typeface="+mn-cs"/>
                        </a:rPr>
                        <a:t>0 pkt (brak wpływu</a:t>
                      </a:r>
                    </a:p>
                    <a:p>
                      <a:pPr algn="ctr">
                        <a:lnSpc>
                          <a:spcPts val="1600"/>
                        </a:lnSpc>
                        <a:spcBef>
                          <a:spcPts val="1000"/>
                        </a:spcBef>
                        <a:spcAft>
                          <a:spcPts val="0"/>
                        </a:spcAft>
                      </a:pPr>
                      <a:r>
                        <a:rPr lang="pl-PL" sz="1400" b="1" kern="1200" dirty="0" smtClean="0">
                          <a:solidFill>
                            <a:schemeClr val="lt1"/>
                          </a:solidFill>
                          <a:effectLst/>
                          <a:latin typeface="+mn-lt"/>
                          <a:ea typeface="+mn-ea"/>
                          <a:cs typeface="+mn-cs"/>
                        </a:rPr>
                        <a:t> i wpływ nieznaczący)</a:t>
                      </a:r>
                      <a:endParaRPr lang="pl-PL" sz="14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00000"/>
                        </a:lnSpc>
                        <a:spcAft>
                          <a:spcPts val="1000"/>
                        </a:spcAft>
                      </a:pPr>
                      <a:r>
                        <a:rPr lang="pl-PL" sz="2200" b="1" kern="1200" baseline="-25000" dirty="0" smtClean="0">
                          <a:solidFill>
                            <a:schemeClr val="tx1"/>
                          </a:solidFill>
                          <a:effectLst/>
                          <a:latin typeface="+mn-lt"/>
                          <a:ea typeface="+mn-ea"/>
                          <a:cs typeface="+mn-cs"/>
                        </a:rPr>
                        <a:t>do 12 os.</a:t>
                      </a:r>
                      <a:endParaRPr lang="pl-PL" sz="2200" b="1" kern="1200" baseline="-2500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00000"/>
                        </a:lnSpc>
                        <a:spcAft>
                          <a:spcPts val="1000"/>
                        </a:spcAft>
                      </a:pPr>
                      <a:r>
                        <a:rPr lang="pl-PL" sz="2200" b="1" kern="1200" baseline="-25000" dirty="0" smtClean="0">
                          <a:solidFill>
                            <a:schemeClr val="tx1"/>
                          </a:solidFill>
                          <a:effectLst/>
                          <a:latin typeface="+mn-lt"/>
                          <a:ea typeface="+mn-ea"/>
                          <a:cs typeface="+mn-cs"/>
                        </a:rPr>
                        <a:t>do 4 os.</a:t>
                      </a:r>
                      <a:endParaRPr lang="pl-PL" sz="2200" b="1" kern="1200" baseline="-2500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00000"/>
                        </a:lnSpc>
                        <a:spcAft>
                          <a:spcPts val="1000"/>
                        </a:spcAft>
                      </a:pPr>
                      <a:r>
                        <a:rPr lang="pl-PL" sz="2200" b="1" kern="1200" baseline="-25000" dirty="0" smtClean="0">
                          <a:solidFill>
                            <a:schemeClr val="tx1"/>
                          </a:solidFill>
                          <a:effectLst/>
                          <a:latin typeface="+mn-lt"/>
                          <a:ea typeface="+mn-ea"/>
                          <a:cs typeface="+mn-cs"/>
                        </a:rPr>
                        <a:t>poniżej 9%</a:t>
                      </a:r>
                      <a:endParaRPr lang="pl-PL" sz="2200" b="1" kern="1200" baseline="-2500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00000"/>
                        </a:lnSpc>
                        <a:spcAft>
                          <a:spcPts val="1000"/>
                        </a:spcAft>
                      </a:pPr>
                      <a:r>
                        <a:rPr lang="pl-PL" sz="2200" b="1" kern="1200" baseline="-25000" dirty="0" smtClean="0">
                          <a:solidFill>
                            <a:schemeClr val="tx1"/>
                          </a:solidFill>
                          <a:effectLst/>
                          <a:latin typeface="+mn-lt"/>
                          <a:ea typeface="+mn-ea"/>
                          <a:cs typeface="+mn-cs"/>
                        </a:rPr>
                        <a:t>poniżej 53%</a:t>
                      </a:r>
                      <a:endParaRPr lang="pl-PL" sz="2200" b="1" kern="1200" baseline="-2500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00000"/>
                        </a:lnSpc>
                        <a:spcAft>
                          <a:spcPts val="1000"/>
                        </a:spcAft>
                      </a:pPr>
                      <a:r>
                        <a:rPr lang="pl-PL" sz="2200" b="1" kern="1200" baseline="-25000" dirty="0" smtClean="0">
                          <a:solidFill>
                            <a:schemeClr val="tx1"/>
                          </a:solidFill>
                          <a:effectLst/>
                          <a:latin typeface="+mn-lt"/>
                          <a:ea typeface="+mn-ea"/>
                          <a:cs typeface="+mn-cs"/>
                        </a:rPr>
                        <a:t>poniżej 17%</a:t>
                      </a:r>
                      <a:endParaRPr lang="pl-PL" sz="2200" b="1" kern="1200" baseline="-2500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807672">
                <a:tc>
                  <a:txBody>
                    <a:bodyPr/>
                    <a:lstStyle/>
                    <a:p>
                      <a:pPr algn="ctr">
                        <a:lnSpc>
                          <a:spcPts val="1600"/>
                        </a:lnSpc>
                        <a:spcBef>
                          <a:spcPts val="1000"/>
                        </a:spcBef>
                        <a:spcAft>
                          <a:spcPts val="0"/>
                        </a:spcAft>
                      </a:pPr>
                      <a:r>
                        <a:rPr lang="pl-PL" sz="1400" b="1" kern="1200" dirty="0" smtClean="0">
                          <a:solidFill>
                            <a:schemeClr val="lt1"/>
                          </a:solidFill>
                          <a:effectLst/>
                          <a:latin typeface="+mn-lt"/>
                          <a:ea typeface="+mn-ea"/>
                          <a:cs typeface="+mn-cs"/>
                        </a:rPr>
                        <a:t>25 % max. Oceny</a:t>
                      </a:r>
                    </a:p>
                    <a:p>
                      <a:pPr algn="ctr">
                        <a:lnSpc>
                          <a:spcPts val="1600"/>
                        </a:lnSpc>
                        <a:spcBef>
                          <a:spcPts val="1000"/>
                        </a:spcBef>
                        <a:spcAft>
                          <a:spcPts val="0"/>
                        </a:spcAft>
                      </a:pPr>
                      <a:r>
                        <a:rPr lang="pl-PL" sz="1400" b="1" kern="1200" dirty="0" smtClean="0">
                          <a:solidFill>
                            <a:schemeClr val="lt1"/>
                          </a:solidFill>
                          <a:effectLst/>
                          <a:latin typeface="+mn-lt"/>
                          <a:ea typeface="+mn-ea"/>
                          <a:cs typeface="+mn-cs"/>
                        </a:rPr>
                        <a:t> (niski wpływ)</a:t>
                      </a:r>
                      <a:endParaRPr lang="pl-PL" sz="14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00000"/>
                        </a:lnSpc>
                        <a:spcAft>
                          <a:spcPts val="0"/>
                        </a:spcAft>
                      </a:pPr>
                      <a:r>
                        <a:rPr lang="pl-PL" sz="2200" b="1" kern="1200" baseline="-25000" dirty="0" smtClean="0">
                          <a:solidFill>
                            <a:schemeClr val="tx1"/>
                          </a:solidFill>
                          <a:effectLst/>
                          <a:latin typeface="+mn-lt"/>
                          <a:ea typeface="+mn-ea"/>
                          <a:cs typeface="+mn-cs"/>
                        </a:rPr>
                        <a:t>od 13 do 28 os</a:t>
                      </a:r>
                      <a:r>
                        <a:rPr lang="pl-PL" sz="2200" b="1" kern="1200" baseline="-25000" dirty="0" smtClean="0">
                          <a:solidFill>
                            <a:schemeClr val="tx1"/>
                          </a:solidFill>
                          <a:effectLst/>
                          <a:latin typeface="+mn-lt"/>
                          <a:ea typeface="+mn-ea"/>
                          <a:cs typeface="+mn-cs"/>
                        </a:rPr>
                        <a:t>.</a:t>
                      </a:r>
                    </a:p>
                    <a:p>
                      <a:pPr algn="ctr">
                        <a:lnSpc>
                          <a:spcPct val="100000"/>
                        </a:lnSpc>
                        <a:spcAft>
                          <a:spcPts val="0"/>
                        </a:spcAft>
                      </a:pPr>
                      <a:r>
                        <a:rPr lang="pl-PL" sz="2200" b="1" kern="1200" baseline="-25000" dirty="0" smtClean="0">
                          <a:solidFill>
                            <a:schemeClr val="tx1"/>
                          </a:solidFill>
                          <a:effectLst/>
                          <a:latin typeface="+mn-lt"/>
                          <a:ea typeface="+mn-ea"/>
                          <a:cs typeface="+mn-cs"/>
                        </a:rPr>
                        <a:t>1,75 pkt</a:t>
                      </a:r>
                    </a:p>
                  </a:txBody>
                  <a:tcPr marL="68580" marR="68580" marT="0" marB="0" anchor="ctr">
                    <a:solidFill>
                      <a:schemeClr val="accent5">
                        <a:lumMod val="20000"/>
                        <a:lumOff val="80000"/>
                      </a:schemeClr>
                    </a:solidFill>
                  </a:tcPr>
                </a:tc>
                <a:tc>
                  <a:txBody>
                    <a:bodyPr/>
                    <a:lstStyle/>
                    <a:p>
                      <a:pPr algn="ctr">
                        <a:lnSpc>
                          <a:spcPct val="100000"/>
                        </a:lnSpc>
                        <a:spcAft>
                          <a:spcPts val="0"/>
                        </a:spcAft>
                      </a:pPr>
                      <a:r>
                        <a:rPr lang="pl-PL" sz="2200" b="1" kern="1200" baseline="-25000" dirty="0" smtClean="0">
                          <a:solidFill>
                            <a:schemeClr val="tx1"/>
                          </a:solidFill>
                          <a:effectLst/>
                          <a:latin typeface="+mn-lt"/>
                          <a:ea typeface="+mn-ea"/>
                          <a:cs typeface="+mn-cs"/>
                        </a:rPr>
                        <a:t>od 5 do 7 os</a:t>
                      </a:r>
                      <a:r>
                        <a:rPr lang="pl-PL" sz="2200" b="1" kern="1200" baseline="-25000" dirty="0" smtClean="0">
                          <a:solidFill>
                            <a:schemeClr val="tx1"/>
                          </a:solidFill>
                          <a:effectLst/>
                          <a:latin typeface="+mn-lt"/>
                          <a:ea typeface="+mn-ea"/>
                          <a:cs typeface="+mn-cs"/>
                        </a:rPr>
                        <a:t>.</a:t>
                      </a:r>
                    </a:p>
                    <a:p>
                      <a:pPr algn="ctr">
                        <a:lnSpc>
                          <a:spcPct val="100000"/>
                        </a:lnSpc>
                        <a:spcAft>
                          <a:spcPts val="0"/>
                        </a:spcAft>
                      </a:pPr>
                      <a:r>
                        <a:rPr lang="pl-PL" sz="2200" b="1" kern="1200" baseline="-25000" dirty="0" smtClean="0">
                          <a:solidFill>
                            <a:schemeClr val="tx1"/>
                          </a:solidFill>
                          <a:effectLst/>
                          <a:latin typeface="+mn-lt"/>
                          <a:ea typeface="+mn-ea"/>
                          <a:cs typeface="+mn-cs"/>
                        </a:rPr>
                        <a:t>1,75 pkt</a:t>
                      </a:r>
                      <a:endParaRPr lang="pl-PL" sz="2200" b="1" kern="1200" baseline="-2500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lnSpc>
                          <a:spcPct val="100000"/>
                        </a:lnSpc>
                        <a:spcAft>
                          <a:spcPts val="0"/>
                        </a:spcAft>
                      </a:pPr>
                      <a:r>
                        <a:rPr lang="pl-PL" sz="2200" b="1" kern="1200" baseline="-25000" dirty="0" smtClean="0">
                          <a:solidFill>
                            <a:schemeClr val="tx1"/>
                          </a:solidFill>
                          <a:effectLst/>
                          <a:latin typeface="+mn-lt"/>
                          <a:ea typeface="+mn-ea"/>
                          <a:cs typeface="+mn-cs"/>
                        </a:rPr>
                        <a:t>od 9% do 10</a:t>
                      </a:r>
                      <a:r>
                        <a:rPr lang="pl-PL" sz="2200" b="1" kern="1200" baseline="-25000" dirty="0" smtClean="0">
                          <a:solidFill>
                            <a:schemeClr val="tx1"/>
                          </a:solidFill>
                          <a:effectLst/>
                          <a:latin typeface="+mn-lt"/>
                          <a:ea typeface="+mn-ea"/>
                          <a:cs typeface="+mn-cs"/>
                        </a:rPr>
                        <a:t>%</a:t>
                      </a:r>
                    </a:p>
                    <a:p>
                      <a:pPr algn="ctr">
                        <a:lnSpc>
                          <a:spcPct val="100000"/>
                        </a:lnSpc>
                        <a:spcAft>
                          <a:spcPts val="0"/>
                        </a:spcAft>
                      </a:pPr>
                      <a:r>
                        <a:rPr lang="pl-PL" sz="2200" b="1" kern="1200" baseline="-25000" dirty="0" smtClean="0">
                          <a:solidFill>
                            <a:schemeClr val="tx1"/>
                          </a:solidFill>
                          <a:effectLst/>
                          <a:latin typeface="+mn-lt"/>
                          <a:ea typeface="+mn-ea"/>
                          <a:cs typeface="+mn-cs"/>
                        </a:rPr>
                        <a:t>0,5 pkt</a:t>
                      </a:r>
                      <a:endParaRPr lang="pl-PL" sz="2200" b="1" kern="1200" baseline="-2500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lnSpc>
                          <a:spcPct val="100000"/>
                        </a:lnSpc>
                        <a:spcAft>
                          <a:spcPts val="0"/>
                        </a:spcAft>
                      </a:pPr>
                      <a:r>
                        <a:rPr lang="pl-PL" sz="2200" b="1" kern="1200" baseline="-25000" dirty="0" smtClean="0">
                          <a:solidFill>
                            <a:schemeClr val="tx1"/>
                          </a:solidFill>
                          <a:effectLst/>
                          <a:latin typeface="+mn-lt"/>
                          <a:ea typeface="+mn-ea"/>
                          <a:cs typeface="+mn-cs"/>
                        </a:rPr>
                        <a:t>od </a:t>
                      </a:r>
                      <a:endParaRPr lang="pl-PL" sz="2200" b="1" kern="1200" baseline="-25000" dirty="0" smtClean="0">
                        <a:solidFill>
                          <a:schemeClr val="tx1"/>
                        </a:solidFill>
                        <a:effectLst/>
                        <a:latin typeface="+mn-lt"/>
                        <a:ea typeface="+mn-ea"/>
                        <a:cs typeface="+mn-cs"/>
                      </a:endParaRPr>
                    </a:p>
                    <a:p>
                      <a:pPr algn="ctr">
                        <a:lnSpc>
                          <a:spcPct val="100000"/>
                        </a:lnSpc>
                        <a:spcAft>
                          <a:spcPts val="0"/>
                        </a:spcAft>
                      </a:pPr>
                      <a:r>
                        <a:rPr lang="pl-PL" sz="2200" b="1" kern="1200" baseline="-25000" dirty="0" smtClean="0">
                          <a:solidFill>
                            <a:schemeClr val="tx1"/>
                          </a:solidFill>
                          <a:effectLst/>
                          <a:latin typeface="+mn-lt"/>
                          <a:ea typeface="+mn-ea"/>
                          <a:cs typeface="+mn-cs"/>
                        </a:rPr>
                        <a:t>53</a:t>
                      </a:r>
                      <a:r>
                        <a:rPr lang="pl-PL" sz="2200" b="1" kern="1200" baseline="-25000" dirty="0" smtClean="0">
                          <a:solidFill>
                            <a:schemeClr val="tx1"/>
                          </a:solidFill>
                          <a:effectLst/>
                          <a:latin typeface="+mn-lt"/>
                          <a:ea typeface="+mn-ea"/>
                          <a:cs typeface="+mn-cs"/>
                        </a:rPr>
                        <a:t>% do 54</a:t>
                      </a:r>
                      <a:r>
                        <a:rPr lang="pl-PL" sz="2200" b="1" kern="1200" baseline="-25000" dirty="0" smtClean="0">
                          <a:solidFill>
                            <a:schemeClr val="tx1"/>
                          </a:solidFill>
                          <a:effectLst/>
                          <a:latin typeface="+mn-lt"/>
                          <a:ea typeface="+mn-ea"/>
                          <a:cs typeface="+mn-cs"/>
                        </a:rPr>
                        <a:t>%</a:t>
                      </a:r>
                    </a:p>
                    <a:p>
                      <a:pPr algn="ctr">
                        <a:lnSpc>
                          <a:spcPct val="100000"/>
                        </a:lnSpc>
                        <a:spcAft>
                          <a:spcPts val="0"/>
                        </a:spcAft>
                      </a:pPr>
                      <a:r>
                        <a:rPr lang="pl-PL" sz="2200" b="1" kern="1200" baseline="-25000" dirty="0" smtClean="0">
                          <a:solidFill>
                            <a:schemeClr val="tx1"/>
                          </a:solidFill>
                          <a:effectLst/>
                          <a:latin typeface="+mn-lt"/>
                          <a:ea typeface="+mn-ea"/>
                          <a:cs typeface="+mn-cs"/>
                        </a:rPr>
                        <a:t>0,5 pkt</a:t>
                      </a:r>
                      <a:endParaRPr lang="pl-PL" sz="2200" b="1" kern="1200" baseline="-2500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lnSpc>
                          <a:spcPct val="100000"/>
                        </a:lnSpc>
                        <a:spcAft>
                          <a:spcPts val="0"/>
                        </a:spcAft>
                      </a:pPr>
                      <a:r>
                        <a:rPr lang="pl-PL" sz="2200" b="1" kern="1200" baseline="-25000" dirty="0" smtClean="0">
                          <a:solidFill>
                            <a:schemeClr val="tx1"/>
                          </a:solidFill>
                          <a:effectLst/>
                          <a:latin typeface="+mn-lt"/>
                          <a:ea typeface="+mn-ea"/>
                          <a:cs typeface="+mn-cs"/>
                        </a:rPr>
                        <a:t>od 17% do 18</a:t>
                      </a:r>
                      <a:r>
                        <a:rPr lang="pl-PL" sz="2200" b="1" kern="1200" baseline="-25000" dirty="0" smtClean="0">
                          <a:solidFill>
                            <a:schemeClr val="tx1"/>
                          </a:solidFill>
                          <a:effectLst/>
                          <a:latin typeface="+mn-lt"/>
                          <a:ea typeface="+mn-ea"/>
                          <a:cs typeface="+mn-cs"/>
                        </a:rPr>
                        <a:t>%</a:t>
                      </a:r>
                    </a:p>
                    <a:p>
                      <a:pPr algn="ctr">
                        <a:lnSpc>
                          <a:spcPct val="100000"/>
                        </a:lnSpc>
                        <a:spcAft>
                          <a:spcPts val="0"/>
                        </a:spcAft>
                      </a:pPr>
                      <a:r>
                        <a:rPr lang="pl-PL" sz="2200" b="1" kern="1200" baseline="-25000" dirty="0" smtClean="0">
                          <a:solidFill>
                            <a:schemeClr val="tx1"/>
                          </a:solidFill>
                          <a:effectLst/>
                          <a:latin typeface="+mn-lt"/>
                          <a:ea typeface="+mn-ea"/>
                          <a:cs typeface="+mn-cs"/>
                        </a:rPr>
                        <a:t>0,5 pkt</a:t>
                      </a:r>
                      <a:endParaRPr lang="pl-PL" sz="2200" b="1" kern="1200" baseline="-2500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807672">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400" b="1" kern="1200" dirty="0" smtClean="0">
                          <a:solidFill>
                            <a:schemeClr val="lt1"/>
                          </a:solidFill>
                          <a:effectLst/>
                          <a:latin typeface="+mn-lt"/>
                          <a:ea typeface="+mn-ea"/>
                          <a:cs typeface="+mn-cs"/>
                        </a:rPr>
                        <a:t>50 % max. Oceny</a:t>
                      </a:r>
                    </a:p>
                    <a:p>
                      <a:pPr marL="0" marR="0" indent="0" algn="ctr" defTabSz="914400" rtl="0" eaLnBrk="1" fontAlgn="auto" latinLnBrk="0" hangingPunct="1">
                        <a:lnSpc>
                          <a:spcPts val="1600"/>
                        </a:lnSpc>
                        <a:spcBef>
                          <a:spcPts val="1000"/>
                        </a:spcBef>
                        <a:spcAft>
                          <a:spcPts val="0"/>
                        </a:spcAft>
                        <a:buClrTx/>
                        <a:buSzTx/>
                        <a:buFontTx/>
                        <a:buNone/>
                        <a:tabLst/>
                        <a:defRPr/>
                      </a:pPr>
                      <a:r>
                        <a:rPr lang="pl-PL" sz="1400" b="1" kern="1200" dirty="0" smtClean="0">
                          <a:solidFill>
                            <a:schemeClr val="lt1"/>
                          </a:solidFill>
                          <a:effectLst/>
                          <a:latin typeface="+mn-lt"/>
                          <a:ea typeface="+mn-ea"/>
                          <a:cs typeface="+mn-cs"/>
                        </a:rPr>
                        <a:t> (średni wpływ)</a:t>
                      </a:r>
                      <a:endParaRPr lang="pl-PL" sz="14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od 29 do 49 os</a:t>
                      </a:r>
                      <a:r>
                        <a:rPr lang="pl-PL" sz="2200" b="1" kern="1200" baseline="-25000" dirty="0" smtClean="0">
                          <a:solidFill>
                            <a:schemeClr val="tx1"/>
                          </a:solidFill>
                          <a:effectLst/>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3,5 pkt</a:t>
                      </a:r>
                      <a:endParaRPr lang="pl-PL" sz="2200" b="1" kern="1200" baseline="-25000" dirty="0" smtClean="0">
                        <a:solidFill>
                          <a:schemeClr val="tx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od 8 do 11 os</a:t>
                      </a:r>
                      <a:r>
                        <a:rPr lang="pl-PL" sz="2200" b="1" kern="1200" baseline="-25000" dirty="0" smtClean="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3,5 pkt </a:t>
                      </a:r>
                      <a:endParaRPr lang="pl-PL" sz="2200" b="1" kern="1200" baseline="-25000" dirty="0" smtClean="0">
                        <a:solidFill>
                          <a:schemeClr val="tx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powyżej </a:t>
                      </a:r>
                      <a:endParaRPr lang="pl-PL" sz="2200" b="1" kern="1200" baseline="-250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10</a:t>
                      </a:r>
                      <a:r>
                        <a:rPr lang="pl-PL" sz="2200" b="1" kern="1200" baseline="-25000" dirty="0" smtClean="0">
                          <a:solidFill>
                            <a:schemeClr val="tx1"/>
                          </a:solidFill>
                          <a:effectLst/>
                          <a:latin typeface="+mn-lt"/>
                          <a:ea typeface="+mn-ea"/>
                          <a:cs typeface="+mn-cs"/>
                        </a:rPr>
                        <a:t>% do 11 </a:t>
                      </a:r>
                      <a:r>
                        <a:rPr lang="pl-PL" sz="2200" b="1" kern="1200" baseline="-25000" dirty="0" smtClean="0">
                          <a:solidFill>
                            <a:schemeClr val="tx1"/>
                          </a:solidFill>
                          <a:effectLst/>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1 pkt</a:t>
                      </a:r>
                      <a:endParaRPr lang="pl-PL" sz="2200" b="1" kern="1200" baseline="-25000" dirty="0" smtClean="0">
                        <a:solidFill>
                          <a:schemeClr val="tx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powyżej </a:t>
                      </a:r>
                      <a:endParaRPr lang="pl-PL" sz="2200" b="1" kern="1200" baseline="-250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54</a:t>
                      </a:r>
                      <a:r>
                        <a:rPr lang="pl-PL" sz="2200" b="1" kern="1200" baseline="-25000" dirty="0" smtClean="0">
                          <a:solidFill>
                            <a:schemeClr val="tx1"/>
                          </a:solidFill>
                          <a:effectLst/>
                          <a:latin typeface="+mn-lt"/>
                          <a:ea typeface="+mn-ea"/>
                          <a:cs typeface="+mn-cs"/>
                        </a:rPr>
                        <a:t>% do 55</a:t>
                      </a:r>
                      <a:r>
                        <a:rPr lang="pl-PL" sz="2200" b="1" kern="1200" baseline="-25000" dirty="0" smtClean="0">
                          <a:solidFill>
                            <a:schemeClr val="tx1"/>
                          </a:solidFill>
                          <a:effectLst/>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1 pkt</a:t>
                      </a:r>
                      <a:endParaRPr lang="pl-PL" sz="2200" b="1" kern="1200" baseline="-25000" dirty="0" smtClean="0">
                        <a:solidFill>
                          <a:schemeClr val="tx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powyżej </a:t>
                      </a:r>
                      <a:endParaRPr lang="pl-PL" sz="2200" b="1" kern="1200" baseline="-25000" dirty="0" smtClean="0">
                        <a:solidFill>
                          <a:schemeClr val="tx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18</a:t>
                      </a:r>
                      <a:r>
                        <a:rPr lang="pl-PL" sz="2200" b="1" kern="1200" baseline="-25000" dirty="0" smtClean="0">
                          <a:solidFill>
                            <a:schemeClr val="tx1"/>
                          </a:solidFill>
                          <a:effectLst/>
                          <a:latin typeface="+mn-lt"/>
                          <a:ea typeface="+mn-ea"/>
                          <a:cs typeface="+mn-cs"/>
                        </a:rPr>
                        <a:t>% do 19</a:t>
                      </a:r>
                      <a:r>
                        <a:rPr lang="pl-PL" sz="2200" b="1" kern="1200" baseline="-25000" dirty="0" smtClean="0">
                          <a:solidFill>
                            <a:schemeClr val="tx1"/>
                          </a:solidFill>
                          <a:effectLst/>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1 pkt</a:t>
                      </a:r>
                      <a:endParaRPr lang="pl-PL" sz="2200" b="1" kern="1200" baseline="-25000" dirty="0" smtClean="0">
                        <a:solidFill>
                          <a:schemeClr val="tx1"/>
                        </a:solidFill>
                        <a:effectLst/>
                        <a:latin typeface="+mn-lt"/>
                        <a:ea typeface="+mn-ea"/>
                        <a:cs typeface="+mn-cs"/>
                      </a:endParaRPr>
                    </a:p>
                  </a:txBody>
                  <a:tcPr marL="68580" marR="68580" marT="0" marB="0" anchor="ctr"/>
                </a:tc>
              </a:tr>
              <a:tr h="666115">
                <a:tc>
                  <a:txBody>
                    <a:bodyPr/>
                    <a:lstStyle/>
                    <a:p>
                      <a:pPr algn="ctr">
                        <a:lnSpc>
                          <a:spcPts val="1600"/>
                        </a:lnSpc>
                        <a:spcBef>
                          <a:spcPts val="0"/>
                        </a:spcBef>
                        <a:spcAft>
                          <a:spcPts val="0"/>
                        </a:spcAft>
                      </a:pPr>
                      <a:r>
                        <a:rPr lang="pl-PL" sz="14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4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od 50 os</a:t>
                      </a:r>
                      <a:r>
                        <a:rPr lang="pl-PL" sz="2200" b="1" kern="1200" baseline="-25000" dirty="0" smtClean="0">
                          <a:solidFill>
                            <a:schemeClr val="tx1"/>
                          </a:solidFill>
                          <a:effectLst/>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7 pkt</a:t>
                      </a:r>
                      <a:endParaRPr lang="pl-PL" sz="2200" b="1" kern="1200" baseline="-25000" dirty="0" smtClean="0">
                        <a:solidFill>
                          <a:schemeClr val="tx1"/>
                        </a:solidFill>
                        <a:effectLst/>
                        <a:latin typeface="+mn-lt"/>
                        <a:ea typeface="+mn-ea"/>
                        <a:cs typeface="+mn-cs"/>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od 12 os</a:t>
                      </a:r>
                      <a:r>
                        <a:rPr lang="pl-PL" sz="2200" b="1" kern="1200" baseline="-25000" dirty="0" smtClean="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7 pkt</a:t>
                      </a: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powyżej 11</a:t>
                      </a:r>
                      <a:r>
                        <a:rPr lang="pl-PL" sz="2200" b="1" kern="1200" baseline="-25000" dirty="0" smtClean="0">
                          <a:solidFill>
                            <a:schemeClr val="tx1"/>
                          </a:solidFill>
                          <a:effectLst/>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2 pkt</a:t>
                      </a: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powyżej </a:t>
                      </a:r>
                      <a:r>
                        <a:rPr lang="pl-PL" sz="2200" b="1" kern="1200" baseline="-25000" dirty="0" smtClean="0">
                          <a:solidFill>
                            <a:schemeClr val="tx1"/>
                          </a:solidFill>
                          <a:effectLst/>
                          <a:latin typeface="+mn-lt"/>
                          <a:ea typeface="+mn-ea"/>
                          <a:cs typeface="+mn-cs"/>
                        </a:rPr>
                        <a:t> 55%</a:t>
                      </a: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2 pkt</a:t>
                      </a:r>
                      <a:endParaRPr lang="pl-PL" sz="2200" b="1" kern="1200" baseline="-25000" dirty="0" smtClean="0">
                        <a:solidFill>
                          <a:schemeClr val="tx1"/>
                        </a:solidFill>
                        <a:effectLst/>
                        <a:latin typeface="+mn-lt"/>
                        <a:ea typeface="+mn-ea"/>
                        <a:cs typeface="+mn-cs"/>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powyżej 19</a:t>
                      </a:r>
                      <a:r>
                        <a:rPr lang="pl-PL" sz="2200" b="1" kern="1200" baseline="-25000" dirty="0" smtClean="0">
                          <a:solidFill>
                            <a:schemeClr val="tx1"/>
                          </a:solidFill>
                          <a:effectLst/>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pl-PL" sz="2200" b="1" kern="1200" baseline="-25000" dirty="0" smtClean="0">
                          <a:solidFill>
                            <a:schemeClr val="tx1"/>
                          </a:solidFill>
                          <a:effectLst/>
                          <a:latin typeface="+mn-lt"/>
                          <a:ea typeface="+mn-ea"/>
                          <a:cs typeface="+mn-cs"/>
                        </a:rPr>
                        <a:t>2 pkt</a:t>
                      </a:r>
                      <a:endParaRPr lang="pl-PL" sz="2200" b="1" kern="1200" baseline="-25000" dirty="0" smtClean="0">
                        <a:solidFill>
                          <a:schemeClr val="tx1"/>
                        </a:solidFill>
                        <a:effectLst/>
                        <a:latin typeface="+mn-lt"/>
                        <a:ea typeface="+mn-ea"/>
                        <a:cs typeface="+mn-cs"/>
                      </a:endParaRPr>
                    </a:p>
                  </a:txBody>
                  <a:tcPr marL="68580" marR="68580" marT="0" marB="0" anchor="ctr">
                    <a:solidFill>
                      <a:schemeClr val="accent1">
                        <a:lumMod val="40000"/>
                        <a:lumOff val="60000"/>
                      </a:schemeClr>
                    </a:solidFill>
                  </a:tcPr>
                </a:tc>
              </a:tr>
              <a:tr h="650176">
                <a:tc gridSpan="6">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20 pkt </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bl>
          </a:graphicData>
        </a:graphic>
      </p:graphicFrame>
    </p:spTree>
    <p:extLst>
      <p:ext uri="{BB962C8B-B14F-4D97-AF65-F5344CB8AC3E}">
        <p14:creationId xmlns:p14="http://schemas.microsoft.com/office/powerpoint/2010/main" val="67683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3</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8256604"/>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2771825258"/>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1,25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a:t>
                      </a:r>
                      <a:r>
                        <a:rPr lang="pl-PL" sz="2400" b="1" strike="noStrike" kern="50" dirty="0">
                          <a:solidFill>
                            <a:srgbClr val="FF0000"/>
                          </a:solidFill>
                          <a:effectLst/>
                          <a:latin typeface="+mj-lt"/>
                          <a:ea typeface="Times New Roman" panose="02020603050405020304" pitchFamily="18" charset="0"/>
                          <a:cs typeface="Arial" panose="020B0604020202020204" pitchFamily="34" charset="0"/>
                        </a:rPr>
                        <a:t>jednym</a:t>
                      </a:r>
                      <a:r>
                        <a:rPr lang="pl-PL" sz="2400" b="0" strike="noStrike" kern="50" dirty="0">
                          <a:effectLst/>
                          <a:latin typeface="+mj-lt"/>
                          <a:ea typeface="Times New Roman" panose="02020603050405020304" pitchFamily="18" charset="0"/>
                          <a:cs typeface="Arial" panose="020B0604020202020204" pitchFamily="34" charset="0"/>
                        </a:rPr>
                        <a:t>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2,5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dwoma</a:t>
                      </a:r>
                      <a:r>
                        <a:rPr lang="pl-PL" sz="2400" b="0" strike="noStrike" kern="50" dirty="0" smtClean="0">
                          <a:solidFill>
                            <a:srgbClr val="FF0000"/>
                          </a:solidFill>
                          <a:effectLst/>
                          <a:latin typeface="+mj-lt"/>
                          <a:ea typeface="Times New Roman" panose="02020603050405020304" pitchFamily="18" charset="0"/>
                          <a:cs typeface="Arial" panose="020B0604020202020204" pitchFamily="34" charset="0"/>
                        </a:rPr>
                        <a:t> </a:t>
                      </a:r>
                      <a:r>
                        <a:rPr lang="pl-PL" sz="2400" b="0" strike="noStrike" kern="50" dirty="0" smtClean="0">
                          <a:effectLst/>
                          <a:latin typeface="+mj-lt"/>
                          <a:ea typeface="Times New Roman" panose="02020603050405020304" pitchFamily="18" charset="0"/>
                          <a:cs typeface="Arial" panose="020B0604020202020204" pitchFamily="34" charset="0"/>
                        </a:rPr>
                        <a:t>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czteroma</a:t>
                      </a:r>
                      <a:r>
                        <a:rPr lang="pl-PL" sz="2400" b="0" strike="noStrike" kern="50" baseline="0" dirty="0" smtClean="0">
                          <a:effectLst/>
                          <a:latin typeface="+mj-lt"/>
                          <a:ea typeface="Times New Roman" panose="02020603050405020304" pitchFamily="18" charset="0"/>
                          <a:cs typeface="Arial" panose="020B0604020202020204" pitchFamily="34" charset="0"/>
                        </a:rPr>
                        <a:t> 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5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215010871"/>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983659584"/>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288</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263219"/>
            <a:ext cx="6023384" cy="4332382"/>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1099311597"/>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miejsko-wiejska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Miasto na prawach powiatu</a:t>
                      </a:r>
                      <a:endParaRPr lang="pl-PL" sz="1800" dirty="0" smtClean="0">
                        <a:solidFill>
                          <a:schemeClr val="bg1"/>
                        </a:solidFill>
                        <a:latin typeface="+mj-lt"/>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mj-lt"/>
                        </a:rPr>
                        <a:t>Karpacz</a:t>
                      </a:r>
                    </a:p>
                    <a:p>
                      <a:pPr algn="just"/>
                      <a:r>
                        <a:rPr lang="pl-PL" sz="1800" strike="noStrike" dirty="0" smtClean="0">
                          <a:solidFill>
                            <a:srgbClr val="000000"/>
                          </a:solidFill>
                          <a:latin typeface="+mj-lt"/>
                        </a:rPr>
                        <a:t>Kowary</a:t>
                      </a:r>
                      <a:endParaRPr lang="pl-PL" sz="1800" dirty="0" smtClean="0">
                        <a:latin typeface="+mj-lt"/>
                      </a:endParaRPr>
                    </a:p>
                    <a:p>
                      <a:pPr algn="just"/>
                      <a:r>
                        <a:rPr lang="pl-PL" sz="1800" strike="noStrike" dirty="0" smtClean="0">
                          <a:solidFill>
                            <a:srgbClr val="000000"/>
                          </a:solidFill>
                          <a:latin typeface="+mj-lt"/>
                        </a:rPr>
                        <a:t>Piechowice</a:t>
                      </a:r>
                      <a:endParaRPr lang="pl-PL" sz="1800" dirty="0" smtClean="0">
                        <a:latin typeface="+mj-lt"/>
                      </a:endParaRPr>
                    </a:p>
                    <a:p>
                      <a:pPr algn="just"/>
                      <a:r>
                        <a:rPr lang="pl-PL" sz="1800" strike="noStrike" dirty="0" smtClean="0">
                          <a:solidFill>
                            <a:srgbClr val="000000"/>
                          </a:solidFill>
                          <a:latin typeface="+mj-lt"/>
                        </a:rPr>
                        <a:t>Szklarska Poręba</a:t>
                      </a:r>
                      <a:endParaRPr lang="pl-PL" sz="1800" dirty="0" smtClean="0">
                        <a:latin typeface="+mj-lt"/>
                      </a:endParaRPr>
                    </a:p>
                    <a:p>
                      <a:pPr algn="just"/>
                      <a:r>
                        <a:rPr lang="pl-PL" sz="1800" strike="noStrike" dirty="0" smtClean="0">
                          <a:solidFill>
                            <a:srgbClr val="000000"/>
                          </a:solidFill>
                          <a:latin typeface="+mj-lt"/>
                        </a:rPr>
                        <a:t>Wojcieszów</a:t>
                      </a:r>
                      <a:endParaRPr lang="pl-PL" sz="1800" dirty="0" smtClean="0">
                        <a:latin typeface="+mj-lt"/>
                      </a:endParaRPr>
                    </a:p>
                    <a:p>
                      <a:pPr algn="just"/>
                      <a:r>
                        <a:rPr lang="pl-PL" sz="1800" strike="noStrike" dirty="0" smtClean="0">
                          <a:solidFill>
                            <a:srgbClr val="000000"/>
                          </a:solidFill>
                          <a:latin typeface="+mj-lt"/>
                        </a:rPr>
                        <a:t>Złotoryja</a:t>
                      </a:r>
                      <a:endParaRPr lang="pl-PL" sz="1800" dirty="0" smtClean="0">
                        <a:latin typeface="+mj-lt"/>
                      </a:endParaRPr>
                    </a:p>
                    <a:p>
                      <a:pPr algn="just"/>
                      <a:endParaRPr lang="pl-PL" dirty="0">
                        <a:latin typeface="+mj-lt"/>
                      </a:endParaRPr>
                    </a:p>
                  </a:txBody>
                  <a:tcPr/>
                </a:tc>
                <a:tc>
                  <a:txBody>
                    <a:bodyPr/>
                    <a:lstStyle/>
                    <a:p>
                      <a:pPr algn="just"/>
                      <a:r>
                        <a:rPr lang="pl-PL" sz="1800" strike="noStrike" dirty="0" smtClean="0">
                          <a:solidFill>
                            <a:srgbClr val="000000"/>
                          </a:solidFill>
                          <a:latin typeface="+mj-lt"/>
                        </a:rPr>
                        <a:t>Gryfów Śląski</a:t>
                      </a:r>
                      <a:endParaRPr lang="pl-PL" sz="1800" dirty="0" smtClean="0">
                        <a:latin typeface="+mj-lt"/>
                      </a:endParaRPr>
                    </a:p>
                    <a:p>
                      <a:pPr algn="just"/>
                      <a:r>
                        <a:rPr lang="pl-PL" sz="1800" strike="noStrike" dirty="0" smtClean="0">
                          <a:solidFill>
                            <a:srgbClr val="000000"/>
                          </a:solidFill>
                          <a:latin typeface="+mj-lt"/>
                        </a:rPr>
                        <a:t>Lubomierz</a:t>
                      </a:r>
                      <a:endParaRPr lang="pl-PL" sz="1800" dirty="0" smtClean="0">
                        <a:latin typeface="+mj-lt"/>
                      </a:endParaRPr>
                    </a:p>
                    <a:p>
                      <a:pPr algn="just"/>
                      <a:r>
                        <a:rPr lang="pl-PL" sz="1800" strike="noStrike" dirty="0" smtClean="0">
                          <a:solidFill>
                            <a:srgbClr val="000000"/>
                          </a:solidFill>
                          <a:latin typeface="+mj-lt"/>
                        </a:rPr>
                        <a:t>Mirsk</a:t>
                      </a:r>
                      <a:endParaRPr lang="pl-PL" sz="1800" dirty="0" smtClean="0">
                        <a:latin typeface="+mj-lt"/>
                      </a:endParaRPr>
                    </a:p>
                    <a:p>
                      <a:pPr algn="just"/>
                      <a:r>
                        <a:rPr lang="pl-PL" sz="1800" strike="noStrike" dirty="0" smtClean="0">
                          <a:solidFill>
                            <a:srgbClr val="000000"/>
                          </a:solidFill>
                          <a:latin typeface="+mj-lt"/>
                        </a:rPr>
                        <a:t>Wleń</a:t>
                      </a:r>
                      <a:endParaRPr lang="pl-PL" sz="1800" dirty="0" smtClean="0">
                        <a:latin typeface="+mj-lt"/>
                      </a:endParaRPr>
                    </a:p>
                    <a:p>
                      <a:pPr algn="just"/>
                      <a:r>
                        <a:rPr lang="pl-PL" sz="1800" strike="noStrike" dirty="0" smtClean="0">
                          <a:solidFill>
                            <a:srgbClr val="000000"/>
                          </a:solidFill>
                          <a:latin typeface="+mj-lt"/>
                        </a:rPr>
                        <a:t>Świerzawa</a:t>
                      </a:r>
                      <a:endParaRPr lang="pl-PL" sz="1800" dirty="0" smtClean="0">
                        <a:latin typeface="+mj-lt"/>
                      </a:endParaRPr>
                    </a:p>
                  </a:txBody>
                  <a:tcPr/>
                </a:tc>
                <a:tc>
                  <a:txBody>
                    <a:bodyPr/>
                    <a:lstStyle/>
                    <a:p>
                      <a:pPr algn="just"/>
                      <a:r>
                        <a:rPr lang="pl-PL" sz="1800" strike="noStrike" dirty="0" smtClean="0">
                          <a:solidFill>
                            <a:srgbClr val="000000"/>
                          </a:solidFill>
                          <a:latin typeface="+mj-lt"/>
                        </a:rPr>
                        <a:t>Janowice Wielkie</a:t>
                      </a:r>
                      <a:endParaRPr lang="pl-PL" sz="1800" dirty="0" smtClean="0">
                        <a:latin typeface="+mj-lt"/>
                      </a:endParaRPr>
                    </a:p>
                    <a:p>
                      <a:pPr algn="just"/>
                      <a:r>
                        <a:rPr lang="pl-PL" sz="1800" strike="noStrike" dirty="0" smtClean="0">
                          <a:solidFill>
                            <a:srgbClr val="000000"/>
                          </a:solidFill>
                          <a:latin typeface="+mj-lt"/>
                        </a:rPr>
                        <a:t>Jeżów Sudecki</a:t>
                      </a:r>
                      <a:endParaRPr lang="pl-PL" sz="1800" dirty="0" smtClean="0">
                        <a:latin typeface="+mj-lt"/>
                      </a:endParaRPr>
                    </a:p>
                    <a:p>
                      <a:pPr algn="just"/>
                      <a:r>
                        <a:rPr lang="pl-PL" sz="1800" strike="noStrike" dirty="0" smtClean="0">
                          <a:solidFill>
                            <a:srgbClr val="000000"/>
                          </a:solidFill>
                          <a:latin typeface="+mj-lt"/>
                        </a:rPr>
                        <a:t>Mysłakowice</a:t>
                      </a:r>
                      <a:endParaRPr lang="pl-PL" sz="1800" dirty="0" smtClean="0">
                        <a:latin typeface="+mj-lt"/>
                      </a:endParaRPr>
                    </a:p>
                    <a:p>
                      <a:pPr algn="just"/>
                      <a:r>
                        <a:rPr lang="pl-PL" sz="1800" strike="noStrike" dirty="0" smtClean="0">
                          <a:solidFill>
                            <a:srgbClr val="000000"/>
                          </a:solidFill>
                          <a:latin typeface="+mj-lt"/>
                        </a:rPr>
                        <a:t>Podgórzyn</a:t>
                      </a:r>
                      <a:endParaRPr lang="pl-PL" sz="1800" dirty="0" smtClean="0">
                        <a:latin typeface="+mj-lt"/>
                      </a:endParaRPr>
                    </a:p>
                    <a:p>
                      <a:pPr algn="just"/>
                      <a:r>
                        <a:rPr lang="pl-PL" sz="1800" strike="noStrike" dirty="0" smtClean="0">
                          <a:solidFill>
                            <a:srgbClr val="000000"/>
                          </a:solidFill>
                          <a:latin typeface="+mj-lt"/>
                        </a:rPr>
                        <a:t>Stara Kamienica</a:t>
                      </a:r>
                      <a:endParaRPr lang="pl-PL" sz="1800" dirty="0" smtClean="0">
                        <a:latin typeface="+mj-lt"/>
                      </a:endParaRPr>
                    </a:p>
                    <a:p>
                      <a:pPr algn="just"/>
                      <a:r>
                        <a:rPr lang="pl-PL" sz="1800" strike="noStrike" dirty="0" smtClean="0">
                          <a:solidFill>
                            <a:srgbClr val="000000"/>
                          </a:solidFill>
                          <a:latin typeface="+mj-lt"/>
                        </a:rPr>
                        <a:t>Pielgrzymka</a:t>
                      </a:r>
                      <a:endParaRPr lang="pl-PL" sz="1800" dirty="0" smtClean="0">
                        <a:latin typeface="+mj-lt"/>
                      </a:endParaRPr>
                    </a:p>
                    <a:p>
                      <a:pPr algn="just"/>
                      <a:endParaRPr lang="pl-PL" sz="1800" dirty="0" smtClean="0">
                        <a:latin typeface="+mj-lt"/>
                      </a:endParaRPr>
                    </a:p>
                    <a:p>
                      <a:pPr algn="just"/>
                      <a:endParaRPr lang="pl-PL" dirty="0">
                        <a:latin typeface="+mj-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mj-lt"/>
                        </a:rPr>
                        <a:t>Jelenia Góra</a:t>
                      </a:r>
                      <a:endParaRPr lang="pl-PL" sz="1800" dirty="0" smtClean="0">
                        <a:latin typeface="+mj-lt"/>
                      </a:endParaRPr>
                    </a:p>
                    <a:p>
                      <a:pPr algn="just"/>
                      <a:endParaRPr lang="pl-PL" dirty="0">
                        <a:latin typeface="+mj-lt"/>
                      </a:endParaRPr>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7504" y="1772816"/>
            <a:ext cx="9036496" cy="4968552"/>
          </a:xfrm>
        </p:spPr>
        <p:txBody>
          <a:bodyPr>
            <a:normAutofit fontScale="90000"/>
          </a:bodyPr>
          <a:lstStyle/>
          <a:p>
            <a:r>
              <a:rPr lang="pl-PL" sz="5400" b="1" dirty="0" smtClean="0"/>
              <a:t/>
            </a:r>
            <a:br>
              <a:rPr lang="pl-PL" sz="5400" b="1" dirty="0" smtClean="0"/>
            </a:br>
            <a:r>
              <a:rPr lang="pl-PL" sz="5400" b="1" dirty="0" smtClean="0"/>
              <a:t>     </a:t>
            </a:r>
            <a:r>
              <a:rPr lang="pl-PL" dirty="0" smtClean="0"/>
              <a:t>Kryteria </a:t>
            </a:r>
            <a:r>
              <a:rPr lang="pl-PL" dirty="0"/>
              <a:t>oceny zgodności </a:t>
            </a:r>
            <a:r>
              <a:rPr lang="pl-PL" dirty="0" smtClean="0"/>
              <a:t>projektów</a:t>
            </a:r>
            <a:br>
              <a:rPr lang="pl-PL" dirty="0" smtClean="0"/>
            </a:br>
            <a:r>
              <a:rPr lang="pl-PL" dirty="0" smtClean="0"/>
              <a:t>ze  Strategią </a:t>
            </a:r>
            <a:r>
              <a:rPr lang="pl-PL" dirty="0"/>
              <a:t>ZIT </a:t>
            </a:r>
            <a:r>
              <a:rPr lang="pl-PL" dirty="0" smtClean="0"/>
              <a:t>AJ</a:t>
            </a:r>
            <a:r>
              <a:rPr lang="pl-PL" dirty="0"/>
              <a:t/>
            </a:r>
            <a:br>
              <a:rPr lang="pl-PL" dirty="0"/>
            </a:br>
            <a:r>
              <a:rPr lang="pl-PL" sz="2700" dirty="0"/>
              <a:t>Poddziałanie 9.1.3 Aktywna integracja – ZIT </a:t>
            </a:r>
            <a:r>
              <a:rPr lang="pl-PL" sz="2700" dirty="0" smtClean="0"/>
              <a:t/>
            </a:r>
            <a:br>
              <a:rPr lang="pl-PL" sz="2700" dirty="0" smtClean="0"/>
            </a:br>
            <a:r>
              <a:rPr lang="pl-PL" sz="2700" dirty="0" smtClean="0"/>
              <a:t/>
            </a:r>
            <a:br>
              <a:rPr lang="pl-PL" sz="2700" dirty="0" smtClean="0"/>
            </a:br>
            <a:r>
              <a:rPr lang="pl-PL" sz="2800" b="1" dirty="0" smtClean="0"/>
              <a:t>Nr naboru</a:t>
            </a:r>
            <a:r>
              <a:rPr lang="pl-PL" sz="2800" b="1" dirty="0"/>
              <a:t> </a:t>
            </a:r>
            <a:r>
              <a:rPr lang="pl-PL" sz="2800" b="1" dirty="0" smtClean="0"/>
              <a:t>RPDS.09.01.03-IP.02-02-207/16 </a:t>
            </a:r>
            <a:br>
              <a:rPr lang="pl-PL" sz="2800" b="1" dirty="0" smtClean="0"/>
            </a:br>
            <a:r>
              <a:rPr lang="pl-PL" sz="2800" b="1" dirty="0"/>
              <a:t>(9.1. A – drugi typ operacji oraz 9.1. C)</a:t>
            </a:r>
            <a:br>
              <a:rPr lang="pl-PL" sz="2800" b="1" dirty="0"/>
            </a:br>
            <a:r>
              <a:rPr lang="pl-PL" sz="1600" dirty="0" smtClean="0"/>
              <a:t/>
            </a:r>
            <a:br>
              <a:rPr lang="pl-PL" sz="1600" dirty="0" smtClean="0"/>
            </a:br>
            <a:r>
              <a:rPr lang="pl-PL" sz="3100" b="1" dirty="0" smtClean="0">
                <a:solidFill>
                  <a:srgbClr val="FF0000"/>
                </a:solidFill>
              </a:rPr>
              <a:t>Alokacja </a:t>
            </a:r>
            <a:r>
              <a:rPr lang="pl-PL" sz="3100" b="1" dirty="0">
                <a:solidFill>
                  <a:srgbClr val="FF0000"/>
                </a:solidFill>
              </a:rPr>
              <a:t>3 671 </a:t>
            </a:r>
            <a:r>
              <a:rPr lang="pl-PL" sz="3100" b="1" dirty="0" smtClean="0">
                <a:solidFill>
                  <a:srgbClr val="FF0000"/>
                </a:solidFill>
              </a:rPr>
              <a:t>061PLN</a:t>
            </a:r>
            <a:r>
              <a:rPr lang="pl-PL" sz="3100" dirty="0"/>
              <a:t/>
            </a:r>
            <a:br>
              <a:rPr lang="pl-PL" sz="3100" dirty="0"/>
            </a:br>
            <a:r>
              <a:rPr lang="pl-PL" sz="3100" u="sng" dirty="0" smtClean="0"/>
              <a:t>Liczba możliwych do zdobycia punktów, będzie stanowić </a:t>
            </a:r>
            <a:r>
              <a:rPr lang="pl-PL" sz="3100" b="1" u="sng" dirty="0" smtClean="0">
                <a:solidFill>
                  <a:srgbClr val="FF0000"/>
                </a:solidFill>
              </a:rPr>
              <a:t>50 %</a:t>
            </a:r>
            <a:r>
              <a:rPr lang="pl-PL" sz="3100" u="sng" dirty="0" smtClean="0">
                <a:solidFill>
                  <a:srgbClr val="FF0000"/>
                </a:solidFill>
              </a:rPr>
              <a:t>    </a:t>
            </a:r>
            <a:r>
              <a:rPr lang="pl-PL" sz="3100" u="sng" dirty="0" smtClean="0"/>
              <a:t>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1226798658"/>
              </p:ext>
            </p:extLst>
          </p:nvPr>
        </p:nvGraphicFramePr>
        <p:xfrm>
          <a:off x="35495" y="910368"/>
          <a:ext cx="9108505" cy="5830999"/>
        </p:xfrm>
        <a:graphic>
          <a:graphicData uri="http://schemas.openxmlformats.org/drawingml/2006/table">
            <a:tbl>
              <a:tblPr firstRow="1" bandRow="1">
                <a:tableStyleId>{BDBED569-4797-4DF1-A0F4-6AAB3CD982D8}</a:tableStyleId>
              </a:tblPr>
              <a:tblGrid>
                <a:gridCol w="950156"/>
                <a:gridCol w="4599698"/>
                <a:gridCol w="1993461"/>
                <a:gridCol w="1565190"/>
              </a:tblGrid>
              <a:tr h="1313865">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1290609">
                <a:tc>
                  <a:txBody>
                    <a:bodyPr/>
                    <a:lstStyle/>
                    <a:p>
                      <a:r>
                        <a:rPr lang="pl-PL" sz="1800" dirty="0" smtClean="0"/>
                        <a:t>1</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25</a:t>
                      </a:r>
                      <a:endParaRPr lang="pl-PL" sz="1800" dirty="0"/>
                    </a:p>
                  </a:txBody>
                  <a:tcPr/>
                </a:tc>
                <a:tc>
                  <a:txBody>
                    <a:bodyPr/>
                    <a:lstStyle/>
                    <a:p>
                      <a:pPr algn="ctr"/>
                      <a:r>
                        <a:rPr lang="pl-PL" sz="1800" dirty="0" smtClean="0"/>
                        <a:t>50 %</a:t>
                      </a:r>
                      <a:endParaRPr lang="pl-PL" sz="1800" dirty="0"/>
                    </a:p>
                  </a:txBody>
                  <a:tcPr/>
                </a:tc>
              </a:tr>
              <a:tr h="1828364">
                <a:tc>
                  <a:txBody>
                    <a:bodyPr/>
                    <a:lstStyle/>
                    <a:p>
                      <a:r>
                        <a:rPr lang="pl-PL" sz="1800" dirty="0" smtClean="0"/>
                        <a:t>2</a:t>
                      </a:r>
                      <a:endParaRPr lang="pl-PL" sz="1800" dirty="0"/>
                    </a:p>
                  </a:txBody>
                  <a:tcPr/>
                </a:tc>
                <a:tc>
                  <a:txBody>
                    <a:bodyPr/>
                    <a:lstStyle/>
                    <a:p>
                      <a:pPr algn="just"/>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20</a:t>
                      </a:r>
                      <a:endParaRPr lang="pl-PL" sz="1800" dirty="0" smtClean="0"/>
                    </a:p>
                    <a:p>
                      <a:endParaRPr lang="pl-PL" sz="1800" dirty="0"/>
                    </a:p>
                  </a:txBody>
                  <a:tcPr/>
                </a:tc>
                <a:tc>
                  <a:txBody>
                    <a:bodyPr/>
                    <a:lstStyle/>
                    <a:p>
                      <a:pPr algn="ctr"/>
                      <a:r>
                        <a:rPr lang="pl-PL" sz="1800" dirty="0" smtClean="0"/>
                        <a:t>40 %</a:t>
                      </a:r>
                      <a:endParaRPr lang="pl-PL" sz="1800" dirty="0"/>
                    </a:p>
                  </a:txBody>
                  <a:tcPr/>
                </a:tc>
              </a:tr>
              <a:tr h="1398161">
                <a:tc>
                  <a:txBody>
                    <a:bodyPr/>
                    <a:lstStyle/>
                    <a:p>
                      <a:r>
                        <a:rPr lang="pl-PL" sz="1800" dirty="0" smtClean="0"/>
                        <a:t>3</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5</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2800" b="1" dirty="0"/>
              <a:t>Wpływ projektu na realizację </a:t>
            </a:r>
            <a:r>
              <a:rPr lang="pl-PL" sz="2800" b="1" dirty="0" smtClean="0"/>
              <a:t>Strategii </a:t>
            </a:r>
            <a:r>
              <a:rPr lang="pl-PL" sz="2800" b="1" dirty="0"/>
              <a:t>ZIT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754401261"/>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656906827"/>
              </p:ext>
            </p:extLst>
          </p:nvPr>
        </p:nvGraphicFramePr>
        <p:xfrm>
          <a:off x="0" y="908720"/>
          <a:ext cx="5220072" cy="2232248"/>
        </p:xfrm>
        <a:graphic>
          <a:graphicData uri="http://schemas.openxmlformats.org/drawingml/2006/table">
            <a:tbl>
              <a:tblPr firstRow="1" firstCol="1" bandRow="1">
                <a:tableStyleId>{5C22544A-7EE6-4342-B048-85BDC9FD1C3A}</a:tableStyleId>
              </a:tblPr>
              <a:tblGrid>
                <a:gridCol w="1835696"/>
                <a:gridCol w="3384376"/>
              </a:tblGrid>
              <a:tr h="1224136">
                <a:tc>
                  <a:txBody>
                    <a:bodyPr/>
                    <a:lstStyle/>
                    <a:p>
                      <a:pPr algn="ctr">
                        <a:lnSpc>
                          <a:spcPct val="150000"/>
                        </a:lnSpc>
                        <a:spcBef>
                          <a:spcPts val="1000"/>
                        </a:spcBef>
                        <a:spcAft>
                          <a:spcPts val="0"/>
                        </a:spcAft>
                      </a:pPr>
                      <a:r>
                        <a:rPr lang="pl-PL" sz="1600" b="1" kern="1200" baseline="0" dirty="0" smtClean="0">
                          <a:solidFill>
                            <a:schemeClr val="lt1"/>
                          </a:solidFill>
                          <a:effectLst/>
                          <a:latin typeface="+mn-lt"/>
                          <a:ea typeface="+mn-ea"/>
                          <a:cs typeface="+mn-cs"/>
                        </a:rPr>
                        <a:t>Wyszczególnienie</a:t>
                      </a:r>
                      <a:endParaRPr lang="pl-PL" sz="1600" b="1" kern="1200" baseline="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50000"/>
                        </a:lnSpc>
                        <a:spcBef>
                          <a:spcPts val="1000"/>
                        </a:spcBef>
                        <a:spcAft>
                          <a:spcPts val="0"/>
                        </a:spcAft>
                      </a:pPr>
                      <a:r>
                        <a:rPr lang="pl-PL" sz="1600" b="1" kern="1200" baseline="0" dirty="0" smtClean="0">
                          <a:solidFill>
                            <a:schemeClr val="lt1"/>
                          </a:solidFill>
                          <a:effectLst/>
                          <a:latin typeface="+mn-lt"/>
                          <a:ea typeface="+mn-ea"/>
                          <a:cs typeface="+mn-cs"/>
                        </a:rPr>
                        <a:t>Adekwatność celów opisanych w projekcie do celów wskazanych w Strategii ZIT AJ</a:t>
                      </a:r>
                    </a:p>
                  </a:txBody>
                  <a:tcPr marL="58205" marR="58205" marT="0" marB="0" anchor="ctr">
                    <a:solidFill>
                      <a:schemeClr val="tx2">
                        <a:lumMod val="50000"/>
                      </a:schemeClr>
                    </a:solidFill>
                  </a:tcPr>
                </a:tc>
              </a:tr>
              <a:tr h="1008112">
                <a:tc>
                  <a:txBody>
                    <a:bodyPr/>
                    <a:lstStyle/>
                    <a:p>
                      <a:pPr algn="ctr">
                        <a:lnSpc>
                          <a:spcPct val="150000"/>
                        </a:lnSpc>
                        <a:spcBef>
                          <a:spcPts val="1000"/>
                        </a:spcBef>
                        <a:spcAft>
                          <a:spcPts val="0"/>
                        </a:spcAft>
                      </a:pPr>
                      <a:endParaRPr lang="pl-PL" sz="11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endParaRPr lang="pl-PL" sz="1100" b="1" kern="1200" dirty="0" smtClean="0">
                        <a:solidFill>
                          <a:schemeClr val="lt1"/>
                        </a:solidFill>
                        <a:effectLst/>
                        <a:latin typeface="+mn-lt"/>
                        <a:ea typeface="+mn-ea"/>
                        <a:cs typeface="+mn-cs"/>
                      </a:endParaRP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661366550"/>
              </p:ext>
            </p:extLst>
          </p:nvPr>
        </p:nvGraphicFramePr>
        <p:xfrm>
          <a:off x="0" y="2132856"/>
          <a:ext cx="9144000" cy="4547656"/>
        </p:xfrm>
        <a:graphic>
          <a:graphicData uri="http://schemas.openxmlformats.org/drawingml/2006/table">
            <a:tbl>
              <a:tblPr firstRow="1" firstCol="1" bandRow="1">
                <a:tableStyleId>{5C22544A-7EE6-4342-B048-85BDC9FD1C3A}</a:tableStyleId>
              </a:tblPr>
              <a:tblGrid>
                <a:gridCol w="1835696"/>
                <a:gridCol w="3384376"/>
                <a:gridCol w="3923928"/>
              </a:tblGrid>
              <a:tr h="604793">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brak wpływu</a:t>
                      </a:r>
                      <a:r>
                        <a:rPr lang="pl-PL" sz="1600" b="1" kern="1200" baseline="0" dirty="0" smtClean="0">
                          <a:solidFill>
                            <a:schemeClr val="lt1"/>
                          </a:solidFill>
                          <a:effectLst/>
                          <a:latin typeface="+mn-lt"/>
                          <a:ea typeface="+mn-ea"/>
                          <a:cs typeface="+mn-cs"/>
                        </a:rPr>
                        <a:t> i wpływ nieznaczący</a:t>
                      </a:r>
                      <a:r>
                        <a:rPr lang="pl-PL" sz="1600" b="1" kern="1200" dirty="0" smtClean="0">
                          <a:solidFill>
                            <a:schemeClr val="lt1"/>
                          </a:solidFill>
                          <a:effectLst/>
                          <a:latin typeface="+mn-lt"/>
                          <a:ea typeface="+mn-ea"/>
                          <a:cs typeface="+mn-cs"/>
                        </a:rPr>
                        <a:t> </a:t>
                      </a: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15000"/>
                        </a:lnSpc>
                        <a:spcAft>
                          <a:spcPts val="0"/>
                        </a:spcAft>
                      </a:pPr>
                      <a:r>
                        <a:rPr lang="pl-PL" sz="2000" b="1" kern="1200" baseline="0" dirty="0" smtClean="0">
                          <a:solidFill>
                            <a:schemeClr val="tx1"/>
                          </a:solidFill>
                          <a:effectLst/>
                          <a:latin typeface="+mn-lt"/>
                          <a:ea typeface="+mn-ea"/>
                          <a:cs typeface="+mn-cs"/>
                        </a:rPr>
                        <a:t>0 pkt</a:t>
                      </a:r>
                      <a:endParaRPr lang="pl-PL" sz="2000" b="1" kern="1200" baseline="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r>
                        <a:rPr lang="pl-PL" sz="2000" b="1" kern="1200" baseline="0" dirty="0" smtClean="0">
                          <a:solidFill>
                            <a:schemeClr val="tx1"/>
                          </a:solidFill>
                          <a:effectLst/>
                          <a:latin typeface="+mn-lt"/>
                          <a:ea typeface="+mn-ea"/>
                          <a:cs typeface="+mn-cs"/>
                        </a:rPr>
                        <a:t>0 pkt</a:t>
                      </a:r>
                      <a:endParaRPr lang="pl-PL" sz="2000" b="1" kern="1200" baseline="0" dirty="0">
                        <a:solidFill>
                          <a:schemeClr val="tx1"/>
                        </a:solidFill>
                        <a:effectLst/>
                        <a:latin typeface="+mn-lt"/>
                        <a:ea typeface="+mn-ea"/>
                        <a:cs typeface="+mn-cs"/>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844871">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25 % max.  oceny                      (</a:t>
                      </a:r>
                      <a:r>
                        <a:rPr lang="pl-PL" sz="1600" b="1" kern="1200" baseline="0" dirty="0" smtClean="0">
                          <a:solidFill>
                            <a:schemeClr val="lt1"/>
                          </a:solidFill>
                          <a:effectLst/>
                          <a:latin typeface="+mn-lt"/>
                          <a:ea typeface="+mn-ea"/>
                          <a:cs typeface="+mn-cs"/>
                        </a:rPr>
                        <a:t> niski</a:t>
                      </a:r>
                      <a:r>
                        <a:rPr lang="pl-PL" sz="1600" b="1" kern="1200" dirty="0" smtClean="0">
                          <a:solidFill>
                            <a:schemeClr val="lt1"/>
                          </a:solidFill>
                          <a:effectLst/>
                          <a:latin typeface="+mn-lt"/>
                          <a:ea typeface="+mn-ea"/>
                          <a:cs typeface="+mn-cs"/>
                        </a:rPr>
                        <a:t>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2000" b="1" kern="1200" baseline="0" dirty="0" smtClean="0">
                          <a:solidFill>
                            <a:schemeClr val="tx1"/>
                          </a:solidFill>
                          <a:effectLst/>
                          <a:latin typeface="+mn-lt"/>
                          <a:ea typeface="+mn-ea"/>
                          <a:cs typeface="+mn-cs"/>
                        </a:rPr>
                        <a:t>2,5 pkt</a:t>
                      </a:r>
                      <a:endParaRPr lang="pl-PL" sz="20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r>
                        <a:rPr lang="pl-PL" sz="2000" b="1" kern="1200" baseline="0" dirty="0" smtClean="0">
                          <a:solidFill>
                            <a:schemeClr val="tx1"/>
                          </a:solidFill>
                          <a:effectLst/>
                          <a:latin typeface="+mn-lt"/>
                          <a:ea typeface="+mn-ea"/>
                          <a:cs typeface="+mn-cs"/>
                        </a:rPr>
                        <a:t>3,75 pkt</a:t>
                      </a:r>
                      <a:endParaRPr lang="pl-PL" sz="20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058169">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600" b="1" kern="1200" dirty="0" smtClean="0">
                          <a:solidFill>
                            <a:schemeClr val="lt1"/>
                          </a:solidFill>
                          <a:effectLst/>
                          <a:latin typeface="+mn-lt"/>
                          <a:ea typeface="+mn-ea"/>
                          <a:cs typeface="+mn-cs"/>
                        </a:rPr>
                        <a:t>50 % max. oceny               (średni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2000" b="1" kern="1200" baseline="0" dirty="0" smtClean="0">
                          <a:solidFill>
                            <a:schemeClr val="tx1"/>
                          </a:solidFill>
                          <a:effectLst/>
                          <a:latin typeface="+mn-lt"/>
                          <a:ea typeface="+mn-ea"/>
                          <a:cs typeface="+mn-cs"/>
                        </a:rPr>
                        <a:t>5 pkt</a:t>
                      </a:r>
                      <a:endParaRPr lang="pl-PL" sz="20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c>
                  <a:txBody>
                    <a:bodyPr/>
                    <a:lstStyle/>
                    <a:p>
                      <a:pPr algn="ctr"/>
                      <a:r>
                        <a:rPr lang="pl-PL" sz="2000" b="1" kern="1200" baseline="0" dirty="0" smtClean="0">
                          <a:solidFill>
                            <a:schemeClr val="tx1"/>
                          </a:solidFill>
                          <a:effectLst/>
                          <a:latin typeface="+mn-lt"/>
                          <a:ea typeface="+mn-ea"/>
                          <a:cs typeface="+mn-cs"/>
                        </a:rPr>
                        <a:t>7,5 pkt</a:t>
                      </a:r>
                      <a:endParaRPr lang="pl-PL" sz="2000" b="1" kern="1200" baseline="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1511983">
                <a:tc>
                  <a:txBody>
                    <a:bodyPr/>
                    <a:lstStyle/>
                    <a:p>
                      <a:pPr algn="ctr">
                        <a:lnSpc>
                          <a:spcPts val="1600"/>
                        </a:lnSpc>
                        <a:spcBef>
                          <a:spcPts val="0"/>
                        </a:spcBef>
                        <a:spcAft>
                          <a:spcPts val="0"/>
                        </a:spcAft>
                      </a:pPr>
                      <a:r>
                        <a:rPr lang="pl-PL" sz="16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6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2000" b="1" kern="1200" baseline="0" dirty="0" smtClean="0">
                          <a:solidFill>
                            <a:schemeClr val="tx1"/>
                          </a:solidFill>
                          <a:effectLst/>
                          <a:latin typeface="+mn-lt"/>
                          <a:ea typeface="+mn-ea"/>
                          <a:cs typeface="+mn-cs"/>
                        </a:rPr>
                        <a:t>10 pkt</a:t>
                      </a:r>
                      <a:endParaRPr lang="pl-PL" sz="2000" b="1" kern="1200" baseline="0" dirty="0">
                        <a:solidFill>
                          <a:schemeClr val="tx1"/>
                        </a:solidFill>
                        <a:effectLst/>
                        <a:latin typeface="+mn-lt"/>
                        <a:ea typeface="+mn-ea"/>
                        <a:cs typeface="+mn-cs"/>
                      </a:endParaRPr>
                    </a:p>
                  </a:txBody>
                  <a:tcPr marL="68580" marR="68580" marT="0" marB="0" anchor="ctr">
                    <a:solidFill>
                      <a:schemeClr val="accent1">
                        <a:lumMod val="40000"/>
                        <a:lumOff val="60000"/>
                      </a:schemeClr>
                    </a:solidFill>
                  </a:tcPr>
                </a:tc>
                <a:tc>
                  <a:txBody>
                    <a:bodyPr/>
                    <a:lstStyle/>
                    <a:p>
                      <a:pPr algn="ctr"/>
                      <a:r>
                        <a:rPr lang="pl-PL" sz="2000" b="1" kern="1200" baseline="0" dirty="0" smtClean="0">
                          <a:solidFill>
                            <a:schemeClr val="tx1"/>
                          </a:solidFill>
                          <a:effectLst/>
                          <a:latin typeface="+mn-lt"/>
                          <a:ea typeface="+mn-ea"/>
                          <a:cs typeface="+mn-cs"/>
                        </a:rPr>
                        <a:t>15 pkt</a:t>
                      </a:r>
                      <a:endParaRPr lang="pl-PL" sz="2000" b="1" kern="1200" baseline="0" dirty="0">
                        <a:solidFill>
                          <a:schemeClr val="tx1"/>
                        </a:solidFill>
                        <a:effectLst/>
                        <a:latin typeface="+mn-lt"/>
                        <a:ea typeface="+mn-ea"/>
                        <a:cs typeface="+mn-cs"/>
                      </a:endParaRPr>
                    </a:p>
                  </a:txBody>
                  <a:tcPr marL="68580" marR="68580" marT="0" marB="0" anchor="ctr">
                    <a:solidFill>
                      <a:schemeClr val="accent1">
                        <a:lumMod val="40000"/>
                        <a:lumOff val="60000"/>
                      </a:schemeClr>
                    </a:solidFill>
                  </a:tcPr>
                </a:tc>
              </a:tr>
              <a:tr h="527840">
                <a:tc gridSpan="3">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25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pPr algn="ctr">
                        <a:lnSpc>
                          <a:spcPts val="1600"/>
                        </a:lnSpc>
                        <a:spcBef>
                          <a:spcPts val="0"/>
                        </a:spcBef>
                        <a:spcAft>
                          <a:spcPts val="0"/>
                        </a:spcAft>
                      </a:pP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698198520"/>
              </p:ext>
            </p:extLst>
          </p:nvPr>
        </p:nvGraphicFramePr>
        <p:xfrm>
          <a:off x="5220072" y="908720"/>
          <a:ext cx="3923928" cy="1224136"/>
        </p:xfrm>
        <a:graphic>
          <a:graphicData uri="http://schemas.openxmlformats.org/drawingml/2006/table">
            <a:tbl>
              <a:tblPr firstRow="1" firstCol="1" bandRow="1">
                <a:tableStyleId>{5C22544A-7EE6-4342-B048-85BDC9FD1C3A}</a:tableStyleId>
              </a:tblPr>
              <a:tblGrid>
                <a:gridCol w="3923928"/>
              </a:tblGrid>
              <a:tr h="1224136">
                <a:tc>
                  <a:txBody>
                    <a:bodyPr/>
                    <a:lstStyle/>
                    <a:p>
                      <a:pPr algn="ctr"/>
                      <a:r>
                        <a:rPr lang="pl-PL" sz="1600" b="1" kern="1200" baseline="0" dirty="0" smtClean="0">
                          <a:solidFill>
                            <a:schemeClr val="lt1"/>
                          </a:solidFill>
                          <a:effectLst/>
                          <a:latin typeface="+mn-lt"/>
                          <a:ea typeface="+mn-ea"/>
                          <a:cs typeface="+mn-cs"/>
                        </a:rPr>
                        <a:t>Wpływ projektu na niwelowanie problemu degradacji w </a:t>
                      </a:r>
                      <a:r>
                        <a:rPr lang="pl-PL" sz="1600" b="1" kern="1200" dirty="0" smtClean="0">
                          <a:solidFill>
                            <a:schemeClr val="lt1"/>
                          </a:solidFill>
                          <a:effectLst/>
                          <a:latin typeface="+mn-lt"/>
                          <a:ea typeface="+mn-ea"/>
                          <a:cs typeface="+mn-cs"/>
                        </a:rPr>
                        <a:t>wymiarze społecznym oraz przeciwdziałanie tworzeniu się obszarów ubóstwa i wykluczenia społecznego</a:t>
                      </a:r>
                      <a:endParaRPr lang="pl-PL" sz="1600" b="1" kern="1200" dirty="0">
                        <a:solidFill>
                          <a:schemeClr val="lt1"/>
                        </a:solidFill>
                        <a:effectLst/>
                        <a:latin typeface="+mn-lt"/>
                        <a:ea typeface="+mn-ea"/>
                        <a:cs typeface="+mn-cs"/>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5941</TotalTime>
  <Words>883</Words>
  <Application>Microsoft Office PowerPoint</Application>
  <PresentationFormat>Pokaz na ekranie (4:3)</PresentationFormat>
  <Paragraphs>207</Paragraphs>
  <Slides>17</Slides>
  <Notes>4</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17</vt:i4>
      </vt:variant>
    </vt:vector>
  </HeadingPairs>
  <TitlesOfParts>
    <vt:vector size="29" baseType="lpstr">
      <vt:lpstr>Arial</vt:lpstr>
      <vt:lpstr>Calibri</vt:lpstr>
      <vt:lpstr>DejaVu Sans</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Poddziałanie 9.1.3 Aktywna integracja – ZIT   Nr naboru RPDS.09.01.03-IP.02-02-207/16  (9.1. A – drugi typ operacji oraz 9.1. C)  Alokacja 3 671 061PLN Liczba możliwych do zdobycia punktów, będzie stanowić 50 %    wszystkich możliwych  do zdobycia punktów   </vt:lpstr>
      <vt:lpstr> </vt:lpstr>
      <vt:lpstr>KRYTERIUM NR 1 Wpływ projektu na realizację Strategii ZIT  </vt:lpstr>
      <vt:lpstr>Prezentacja programu PowerPoint</vt:lpstr>
      <vt:lpstr>         KRYTERIUM NR 2 Wpływ realizacji projektu na realizację wartości docelowej wskaźników monitoringu  realizacji celów Strategii ZIT   </vt:lpstr>
      <vt:lpstr>Prezentacja programu PowerPoint</vt:lpstr>
      <vt:lpstr> KRYTERIUM NR 3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Grzegorz Łukaszuk</cp:lastModifiedBy>
  <cp:revision>360</cp:revision>
  <dcterms:created xsi:type="dcterms:W3CDTF">2015-04-22T07:48:15Z</dcterms:created>
  <dcterms:modified xsi:type="dcterms:W3CDTF">2016-12-16T07:30:09Z</dcterms:modified>
</cp:coreProperties>
</file>