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56" r:id="rId2"/>
    <p:sldId id="321" r:id="rId3"/>
    <p:sldId id="322" r:id="rId4"/>
    <p:sldId id="365" r:id="rId5"/>
    <p:sldId id="373" r:id="rId6"/>
    <p:sldId id="374" r:id="rId7"/>
    <p:sldId id="371" r:id="rId8"/>
    <p:sldId id="372" r:id="rId9"/>
    <p:sldId id="375" r:id="rId10"/>
    <p:sldId id="377" r:id="rId11"/>
    <p:sldId id="376" r:id="rId12"/>
    <p:sldId id="357" r:id="rId13"/>
  </p:sldIdLst>
  <p:sldSz cx="9144000" cy="6858000" type="screen4x3"/>
  <p:notesSz cx="6858000" cy="9144000"/>
  <p:defaultTextStyle>
    <a:defPPr>
      <a:defRPr lang="pl-PL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0">
          <p15:clr>
            <a:srgbClr val="A4A3A4"/>
          </p15:clr>
        </p15:guide>
        <p15:guide id="2" pos="54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74" autoAdjust="0"/>
    <p:restoredTop sz="50000" autoAdjust="0"/>
  </p:normalViewPr>
  <p:slideViewPr>
    <p:cSldViewPr snapToGrid="0" snapToObjects="1">
      <p:cViewPr>
        <p:scale>
          <a:sx n="66" d="100"/>
          <a:sy n="66" d="100"/>
        </p:scale>
        <p:origin x="-1786" y="-307"/>
      </p:cViewPr>
      <p:guideLst>
        <p:guide orient="horz" pos="280"/>
        <p:guide pos="54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2EFA01A-ADF4-4D80-8BBA-B050BA633F28}" type="datetimeFigureOut">
              <a:rPr lang="pl-PL"/>
              <a:pPr>
                <a:defRPr/>
              </a:pPr>
              <a:t>2017-03-27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FC5A28-43B8-4E29-909F-F6271EC9468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716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D60E4E4-5468-4D64-91ED-7B2DB5183888}" type="datetimeFigureOut">
              <a:rPr lang="pl-PL"/>
              <a:pPr>
                <a:defRPr/>
              </a:pPr>
              <a:t>2017-03-27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7D78552-CDAA-4ABF-AA04-2CB17FCAF76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3266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40067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72ED64-5FE3-4A97-BA2C-B34782D7BFA8}" type="slidenum">
              <a:rPr lang="pl-PL" smtClean="0"/>
              <a:pPr/>
              <a:t>10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952515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72ED64-5FE3-4A97-BA2C-B34782D7BFA8}" type="slidenum">
              <a:rPr lang="pl-PL" smtClean="0"/>
              <a:pPr/>
              <a:t>11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95251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72ED64-5FE3-4A97-BA2C-B34782D7BFA8}" type="slidenum">
              <a:rPr lang="pl-PL" smtClean="0"/>
              <a:pPr/>
              <a:t>2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057406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72ED64-5FE3-4A97-BA2C-B34782D7BFA8}" type="slidenum">
              <a:rPr lang="pl-PL" smtClean="0"/>
              <a:pPr/>
              <a:t>3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952515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72ED64-5FE3-4A97-BA2C-B34782D7BFA8}" type="slidenum">
              <a:rPr lang="pl-PL" smtClean="0"/>
              <a:pPr/>
              <a:t>4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952515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72ED64-5FE3-4A97-BA2C-B34782D7BFA8}" type="slidenum">
              <a:rPr lang="pl-PL" smtClean="0"/>
              <a:pPr/>
              <a:t>5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952515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72ED64-5FE3-4A97-BA2C-B34782D7BFA8}" type="slidenum">
              <a:rPr lang="pl-PL" smtClean="0"/>
              <a:pPr/>
              <a:t>6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952515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72ED64-5FE3-4A97-BA2C-B34782D7BFA8}" type="slidenum">
              <a:rPr lang="pl-PL" smtClean="0"/>
              <a:pPr/>
              <a:t>7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057406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72ED64-5FE3-4A97-BA2C-B34782D7BFA8}" type="slidenum">
              <a:rPr lang="pl-PL" smtClean="0"/>
              <a:pPr/>
              <a:t>8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95251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72ED64-5FE3-4A97-BA2C-B34782D7BFA8}" type="slidenum">
              <a:rPr lang="pl-PL" smtClean="0"/>
              <a:pPr/>
              <a:t>9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95251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97E272-D6BA-4DEF-9273-4502B2286841}" type="datetimeFigureOut">
              <a:rPr lang="pl-PL" smtClean="0"/>
              <a:pPr>
                <a:defRPr/>
              </a:pPr>
              <a:t>2017-03-27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F2C7E-A20F-423A-B3CC-9B62BED0FDE3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2460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54C123-2A24-432B-8A3F-38901089D716}" type="datetimeFigureOut">
              <a:rPr lang="pl-PL" smtClean="0"/>
              <a:pPr>
                <a:defRPr/>
              </a:pPr>
              <a:t>2017-03-27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3A2E2-4B31-4F58-9BD9-DC8E44955C33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655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EC3569-66A3-4ACD-BDA2-E87E911FEA22}" type="datetimeFigureOut">
              <a:rPr lang="pl-PL" smtClean="0"/>
              <a:pPr>
                <a:defRPr/>
              </a:pPr>
              <a:t>2017-03-27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35431-E402-4724-A4BC-EC74B8829757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7750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ajd tytułowy 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Kliknij, aby edyt. styl wz. tyt.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Kliknij, aby edytować styl wzorca podtytułu</a:t>
            </a:r>
          </a:p>
        </p:txBody>
      </p:sp>
      <p:sp>
        <p:nvSpPr>
          <p:cNvPr id="4" name="Shape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F3F37E-15BD-C346-A176-A7ADDB7C3E0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973459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CAF1C-575D-4AD5-9C20-527DC08350A7}" type="datetimeFigureOut">
              <a:rPr lang="pl-PL" smtClean="0"/>
              <a:pPr>
                <a:defRPr/>
              </a:pPr>
              <a:t>2017-03-27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1C0C3-9C28-4462-9B3C-1E24F879C2D1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3131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2F3D-4F53-4A76-9174-9EAEB2C5FB5E}" type="datetimeFigureOut">
              <a:rPr lang="pl-PL" smtClean="0"/>
              <a:pPr>
                <a:defRPr/>
              </a:pPr>
              <a:t>2017-03-27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7FE15-2524-45DA-A789-095864C4DD03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0010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4D47B-3B7C-4941-A8E0-71A32CB44AD8}" type="datetimeFigureOut">
              <a:rPr lang="pl-PL" smtClean="0"/>
              <a:pPr>
                <a:defRPr/>
              </a:pPr>
              <a:t>2017-03-27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AF5DB-07FF-4AF7-8E7B-AA2FF149CB87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2155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C6945F-EFD1-49BE-B9A4-429DBEF19074}" type="datetimeFigureOut">
              <a:rPr lang="pl-PL" smtClean="0"/>
              <a:pPr>
                <a:defRPr/>
              </a:pPr>
              <a:t>2017-03-27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BC630-EFB7-419B-A8F8-FDC7114EBA09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8933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44A3B-9368-4441-B7AD-82677614F55A}" type="datetimeFigureOut">
              <a:rPr lang="pl-PL" smtClean="0"/>
              <a:pPr>
                <a:defRPr/>
              </a:pPr>
              <a:t>2017-03-27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7D983-5B00-4BD4-BC21-BA17F722305C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3477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5B9555-9E23-4B49-95E1-6454D9E1ECEA}" type="datetimeFigureOut">
              <a:rPr lang="pl-PL" smtClean="0"/>
              <a:pPr>
                <a:defRPr/>
              </a:pPr>
              <a:t>2017-03-27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F9C65-2686-486F-A6A7-5EC21C6A7182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6277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9FBB17-D681-4A00-A3FF-7BCE83266A17}" type="datetimeFigureOut">
              <a:rPr lang="pl-PL" smtClean="0"/>
              <a:pPr>
                <a:defRPr/>
              </a:pPr>
              <a:t>2017-03-27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9F30E-50A4-4C1C-8ED5-67C3016FBC45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6505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70FC83-439B-4FD8-BA02-735735AF2FA8}" type="datetimeFigureOut">
              <a:rPr lang="pl-PL" smtClean="0"/>
              <a:pPr>
                <a:defRPr/>
              </a:pPr>
              <a:t>2017-03-27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15BB3-792B-47D1-914D-E4D88EF2DCFE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8156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5B9555-9E23-4B49-95E1-6454D9E1ECEA}" type="datetimeFigureOut">
              <a:rPr lang="pl-PL" smtClean="0"/>
              <a:pPr>
                <a:defRPr/>
              </a:pPr>
              <a:t>2017-03-27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4F9C65-2686-486F-A6A7-5EC21C6A7182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9605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8025" y="749315"/>
            <a:ext cx="4625975" cy="5143988"/>
          </a:xfrm>
          <a:prstGeom prst="rect">
            <a:avLst/>
          </a:prstGeom>
        </p:spPr>
      </p:pic>
      <p:pic>
        <p:nvPicPr>
          <p:cNvPr id="29699" name="image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56" y="-11113"/>
            <a:ext cx="9143583" cy="68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9700" name="image5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1185" y="1927593"/>
            <a:ext cx="4244975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9701" name="image8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1275" y="485775"/>
            <a:ext cx="21844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9702" name="Obraz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160338"/>
            <a:ext cx="41656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asek doln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30950"/>
            <a:ext cx="91440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inspirujemy do dzialan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6581775"/>
            <a:ext cx="1855787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9705" name="Shape 126"/>
          <p:cNvSpPr>
            <a:spLocks noChangeArrowheads="1"/>
          </p:cNvSpPr>
          <p:nvPr/>
        </p:nvSpPr>
        <p:spPr bwMode="auto">
          <a:xfrm>
            <a:off x="754743" y="4696826"/>
            <a:ext cx="411619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l-PL" altLang="pl-PL" sz="2400" b="1" dirty="0" smtClean="0"/>
              <a:t>Minimalny standard usług                  i katalog stawek 9.2 B </a:t>
            </a:r>
            <a:endParaRPr lang="pl-PL" altLang="pl-PL" sz="2600" b="1" i="1" dirty="0">
              <a:latin typeface="Arial" charset="0"/>
              <a:sym typeface="Arial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40201" y="6049234"/>
            <a:ext cx="307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i="1" dirty="0" smtClean="0"/>
              <a:t>Wrocław, </a:t>
            </a:r>
            <a:r>
              <a:rPr lang="pl-PL" altLang="pl-PL" i="1" dirty="0" smtClean="0"/>
              <a:t>21 i 24 </a:t>
            </a:r>
            <a:r>
              <a:rPr lang="pl-PL" altLang="pl-PL" i="1" dirty="0" smtClean="0"/>
              <a:t>marca 2017 r.</a:t>
            </a:r>
            <a:endParaRPr lang="pl-PL" i="1" dirty="0"/>
          </a:p>
        </p:txBody>
      </p:sp>
      <p:sp>
        <p:nvSpPr>
          <p:cNvPr id="6" name="PoleTekstowe 5"/>
          <p:cNvSpPr txBox="1"/>
          <p:nvPr/>
        </p:nvSpPr>
        <p:spPr>
          <a:xfrm>
            <a:off x="-972766" y="83657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9564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asek dol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30950"/>
            <a:ext cx="9144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nspirujemy do dziala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8138" y="6581775"/>
            <a:ext cx="18557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asek gorn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3" y="-13855"/>
            <a:ext cx="9180513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logo bia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250" y="209550"/>
            <a:ext cx="15113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650111" y="957263"/>
            <a:ext cx="80139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600" b="1" dirty="0" smtClean="0"/>
          </a:p>
          <a:p>
            <a:pPr algn="just"/>
            <a:endParaRPr lang="pl-PL" sz="2000" dirty="0" smtClean="0"/>
          </a:p>
          <a:p>
            <a:pPr algn="just"/>
            <a:r>
              <a:rPr lang="pl-PL" sz="2000" dirty="0" smtClean="0"/>
              <a:t>-  placówka wsparcia dziennego może być prowadzona w połączonych formach; </a:t>
            </a:r>
          </a:p>
          <a:p>
            <a:pPr algn="just"/>
            <a:endParaRPr lang="pl-PL" sz="2000" dirty="0" smtClean="0"/>
          </a:p>
          <a:p>
            <a:pPr algn="just"/>
            <a:r>
              <a:rPr lang="pl-PL" sz="2000" dirty="0" smtClean="0"/>
              <a:t>- wsparcie istniejących placówek wsparcia dziennego jest możliwe wyłącznie pod warunkiem:</a:t>
            </a:r>
          </a:p>
          <a:p>
            <a:pPr algn="just"/>
            <a:endParaRPr lang="pl-PL" sz="2000" dirty="0" smtClean="0"/>
          </a:p>
          <a:p>
            <a:pPr lvl="0" algn="just"/>
            <a:r>
              <a:rPr lang="pl-PL" sz="2000" dirty="0" smtClean="0"/>
              <a:t>            a) zwiększenia liczby miejsc w tych placówkach lub </a:t>
            </a:r>
          </a:p>
          <a:p>
            <a:pPr lvl="0" algn="just"/>
            <a:r>
              <a:rPr lang="pl-PL" sz="2000" dirty="0" smtClean="0"/>
              <a:t>            b) rozszerzenia oferty wsparcia.</a:t>
            </a:r>
          </a:p>
          <a:p>
            <a:pPr lvl="0" algn="just"/>
            <a:endParaRPr lang="pl-PL" sz="2000" dirty="0" smtClean="0"/>
          </a:p>
          <a:p>
            <a:pPr algn="just"/>
            <a:r>
              <a:rPr lang="pl-PL" sz="2000" dirty="0" smtClean="0"/>
              <a:t>-  należy wykazać we wniosku o dofinansowanie w jakiej formie będzie prowadzona placówka wsparcia dziennego;</a:t>
            </a:r>
          </a:p>
          <a:p>
            <a:pPr lvl="0" algn="just"/>
            <a:endParaRPr lang="pl-PL" sz="2000" dirty="0" smtClean="0"/>
          </a:p>
          <a:p>
            <a:pPr algn="just">
              <a:buFontTx/>
              <a:buChar char="-"/>
            </a:pPr>
            <a:r>
              <a:rPr lang="pl-PL" sz="2000" dirty="0" smtClean="0"/>
              <a:t>  pobyt w placówce wparcia dziennego jest nieodpłatny;</a:t>
            </a:r>
          </a:p>
          <a:p>
            <a:pPr algn="just">
              <a:buFontTx/>
              <a:buChar char="-"/>
            </a:pPr>
            <a:endParaRPr lang="pl-PL" sz="2000" dirty="0" smtClean="0"/>
          </a:p>
          <a:p>
            <a:pPr algn="just"/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457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asek dol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30950"/>
            <a:ext cx="9144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nspirujemy do dziala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8138" y="6581775"/>
            <a:ext cx="18557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asek gorn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3" y="-13855"/>
            <a:ext cx="9180513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logo bia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250" y="209550"/>
            <a:ext cx="15113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650111" y="1222547"/>
            <a:ext cx="801398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pl-PL" sz="2000" dirty="0" smtClean="0"/>
              <a:t> w przypadku wsparcia udzielanego na tworzenie nowych miejsc w placówkach wsparcia dziennego Beneficjent zobowiązany jest  do zachowania trwałości miejsc po zakończeniu realizacji projektu co najmniej przez okres odpowiadający okresowi realizacji projektu;</a:t>
            </a:r>
          </a:p>
          <a:p>
            <a:pPr algn="just">
              <a:buFontTx/>
              <a:buChar char="-"/>
            </a:pPr>
            <a:endParaRPr lang="pl-PL" sz="2000" dirty="0" smtClean="0"/>
          </a:p>
          <a:p>
            <a:pPr algn="just">
              <a:buFontTx/>
              <a:buChar char="-"/>
            </a:pPr>
            <a:r>
              <a:rPr lang="pl-PL" sz="2000" dirty="0" smtClean="0"/>
              <a:t> trwałość jest rozumiana jako instytucjonalna gotowość podmiotów</a:t>
            </a:r>
            <a:br>
              <a:rPr lang="pl-PL" sz="2000" dirty="0" smtClean="0"/>
            </a:br>
            <a:r>
              <a:rPr lang="pl-PL" sz="2000" dirty="0" smtClean="0"/>
              <a:t>do świadczenia usług. Powyższe oznacza, że w przypadku wystąpienia popytu na usługę Beneficjent musi być gotowy do świadczenia usługi oferowanej w ramach projektu. W przypadku niewystąpienia popytu na usługę nie ma konieczności zatrudnienia kadry, jednak w przypadku wystąpienia popytu (zgłoszenia się po usługę) kadra ta musi być zatrudniona, a tym samym usługa uruchomiona;</a:t>
            </a:r>
          </a:p>
          <a:p>
            <a:pPr algn="just">
              <a:buFontTx/>
              <a:buChar char="-"/>
            </a:pPr>
            <a:endParaRPr lang="pl-PL" sz="2000" dirty="0" smtClean="0"/>
          </a:p>
          <a:p>
            <a:r>
              <a:rPr lang="pl-PL" sz="2000" dirty="0" smtClean="0"/>
              <a:t> - podnoszenie kompetencji/kwalifikacji w ramach szkoleń/kursów tylko dla:</a:t>
            </a:r>
          </a:p>
          <a:p>
            <a:endParaRPr lang="pl-PL" sz="2000" dirty="0" smtClean="0"/>
          </a:p>
          <a:p>
            <a:pPr lvl="0"/>
            <a:r>
              <a:rPr lang="pl-PL" sz="2000" dirty="0" smtClean="0"/>
              <a:t>     a) kandydatów na asystentów rodziny;</a:t>
            </a:r>
          </a:p>
          <a:p>
            <a:pPr lvl="0"/>
            <a:r>
              <a:rPr lang="pl-PL" sz="2000" dirty="0" smtClean="0"/>
              <a:t>     b) rodzin wspierających.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57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asek dol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30950"/>
            <a:ext cx="9144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inspirujemy do dziala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8138" y="6581775"/>
            <a:ext cx="18557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kst treść"/>
          <p:cNvSpPr txBox="1">
            <a:spLocks/>
          </p:cNvSpPr>
          <p:nvPr/>
        </p:nvSpPr>
        <p:spPr bwMode="auto">
          <a:xfrm>
            <a:off x="2146686" y="5445307"/>
            <a:ext cx="4850628" cy="113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pl-PL" altLang="pl-PL" sz="2000" dirty="0">
              <a:solidFill>
                <a:srgbClr val="0070C0"/>
              </a:solidFill>
              <a:latin typeface="Arial" charset="0"/>
            </a:endParaRPr>
          </a:p>
          <a:p>
            <a:pPr algn="ctr" eaLnBrk="1" hangingPunct="1"/>
            <a:r>
              <a:rPr lang="pl-PL" altLang="pl-PL" sz="2800" b="1" i="1" dirty="0">
                <a:solidFill>
                  <a:srgbClr val="00B050"/>
                </a:solidFill>
                <a:latin typeface="Arial" charset="0"/>
              </a:rPr>
              <a:t>Dziękuję za uwagę</a:t>
            </a:r>
          </a:p>
          <a:p>
            <a:pPr eaLnBrk="1" hangingPunct="1"/>
            <a:endParaRPr lang="pl-PL" altLang="pl-PL" sz="2000" b="1" dirty="0">
              <a:solidFill>
                <a:srgbClr val="00B050"/>
              </a:solidFill>
              <a:latin typeface="Arial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pl-PL" sz="2000" dirty="0"/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pl-PL" altLang="pl-PL" sz="2000" dirty="0">
              <a:latin typeface="Arial" charset="0"/>
            </a:endParaRPr>
          </a:p>
          <a:p>
            <a:pPr eaLnBrk="1" hangingPunct="1"/>
            <a:endParaRPr lang="pl-PL" altLang="pl-PL" sz="2000" dirty="0">
              <a:latin typeface="Arial" charset="0"/>
            </a:endParaRPr>
          </a:p>
          <a:p>
            <a:pPr eaLnBrk="1" hangingPunct="1"/>
            <a:endParaRPr lang="pl-PL" altLang="pl-PL" sz="2000" dirty="0">
              <a:latin typeface="Arial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224" y="310289"/>
            <a:ext cx="3273552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asek dol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30950"/>
            <a:ext cx="9144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nspirujemy do dziala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8138" y="6581775"/>
            <a:ext cx="18557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asek gorn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3" y="-13855"/>
            <a:ext cx="9180513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logo bia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250" y="209550"/>
            <a:ext cx="15113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391886" y="1063337"/>
            <a:ext cx="875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I. Usługi wsparcia pieczy zastępczej (typ B)</a:t>
            </a:r>
          </a:p>
          <a:p>
            <a:pPr algn="ctr"/>
            <a:endParaRPr lang="pl-PL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29936" y="1699360"/>
            <a:ext cx="80139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pPr algn="ctr"/>
            <a:endParaRPr lang="pl-PL" sz="2000" dirty="0" smtClean="0"/>
          </a:p>
          <a:p>
            <a:pPr algn="ctr"/>
            <a:endParaRPr lang="pl-PL" sz="2000" dirty="0" smtClean="0"/>
          </a:p>
          <a:p>
            <a:pPr algn="just"/>
            <a:r>
              <a:rPr lang="pl-PL" sz="2000" dirty="0" smtClean="0"/>
              <a:t>1. Beneficjent może zobowiązać uczestnika </a:t>
            </a:r>
            <a:r>
              <a:rPr lang="pl-PL" sz="2000" dirty="0" err="1" smtClean="0"/>
              <a:t>projektu</a:t>
            </a:r>
            <a:r>
              <a:rPr lang="pl-PL" sz="2000" dirty="0" smtClean="0"/>
              <a:t> do podpisania i realizacji kontraktu socjalnego bądź innego dokumentu równoważnego, w przypadku, gdy pomoc jest udzielona na wsparcie osób w wieku aktywności zawodowej zdolnych do podjęcia zatrudnienia. Kontrakt ten/dokument równoważny powinien być dostosowany do indywidualnych potrzeb uczestnika, uwzględniając jego możliwości oraz posiadane kompetencje i kwalifikacje.</a:t>
            </a:r>
            <a:r>
              <a:rPr lang="pl-PL" sz="2000" i="1" dirty="0" smtClean="0"/>
              <a:t> </a:t>
            </a:r>
            <a:endParaRPr lang="pl-PL" sz="2000" dirty="0" smtClean="0"/>
          </a:p>
          <a:p>
            <a:pPr lvl="0"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29935" y="3094282"/>
            <a:ext cx="80139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737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asek dol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30950"/>
            <a:ext cx="9144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nspirujemy do dziala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8138" y="6581775"/>
            <a:ext cx="18557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asek gorn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3" y="-13855"/>
            <a:ext cx="9180513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logo bia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250" y="209550"/>
            <a:ext cx="15113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650111" y="957263"/>
            <a:ext cx="801398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600" b="1" dirty="0" smtClean="0"/>
          </a:p>
          <a:p>
            <a:pPr algn="just"/>
            <a:r>
              <a:rPr lang="pl-PL" sz="2000" dirty="0" smtClean="0"/>
              <a:t>2. Usługi wsparcia pieczy zastępczej przewidziane w projekcie muszą być realizowane przez podmioty prowadzące w swojej działalności statutowej usługi danego rodzaju (PCPR czy organizacja pozarządowa) – istotne bowiem jest kto jest realizatorem usług.</a:t>
            </a:r>
          </a:p>
          <a:p>
            <a:pPr algn="just"/>
            <a:endParaRPr lang="pl-PL" sz="2000" dirty="0" smtClean="0"/>
          </a:p>
          <a:p>
            <a:pPr algn="just"/>
            <a:endParaRPr lang="pl-PL" sz="2000" dirty="0" smtClean="0"/>
          </a:p>
          <a:p>
            <a:pPr algn="just"/>
            <a:r>
              <a:rPr lang="pl-PL" sz="2000" dirty="0" smtClean="0"/>
              <a:t>3. W przypadku wsparcia na rzecz osób w wieku 15+ objętych pieczą zastępczą Beneficjent obowiązkowo realizuje usługi aktywnej integracji o charakterze zawodowym, tj. co najmniej działania pozwalające wspieranym osobom podjąć decyzję o wyborze dotyczącym dalszej edukacji lub zawodu.</a:t>
            </a:r>
          </a:p>
          <a:p>
            <a:pPr algn="just"/>
            <a:endParaRPr lang="pl-PL" sz="2000" dirty="0" smtClean="0"/>
          </a:p>
          <a:p>
            <a:pPr algn="just"/>
            <a:endParaRPr lang="pl-PL" sz="2000" dirty="0" smtClean="0"/>
          </a:p>
          <a:p>
            <a:pPr algn="just"/>
            <a:r>
              <a:rPr lang="pl-PL" sz="2000" dirty="0" smtClean="0"/>
              <a:t>4. W przypadku, gdy Wnioskodawca zakłada udzielanie wsparcia na rzecz osób, które są w wieku aktywności zawodowej i są zdolne do podjęcia zatrudnienia, to zobowiązany jest do zawiązania współpracy z Ośrodkiem Wsparcia Ekonomii Społecznej, który funkcjonuje na obszarze realizacji projektu.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57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asek dol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30950"/>
            <a:ext cx="9144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nspirujemy do dziala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8138" y="6581775"/>
            <a:ext cx="18557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asek gorn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3" y="-13855"/>
            <a:ext cx="9180513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logo bia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250" y="209550"/>
            <a:ext cx="15113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650111" y="957263"/>
            <a:ext cx="801398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600" b="1" dirty="0" smtClean="0"/>
          </a:p>
          <a:p>
            <a:pPr algn="just"/>
            <a:r>
              <a:rPr lang="pl-PL" sz="2000" dirty="0" smtClean="0"/>
              <a:t>5. W przypadku, gdy Wnioskodawcą lub partnerem w projekcie nie jest Powiat/ Powiatowe Centrum Pomocy Rodzinie lub jednostka, która pełni w powiecie zadania PCPR, Wnioskodawca zobowiązany jest do nawiązania współpracy z PCPR/-</a:t>
            </a:r>
            <a:r>
              <a:rPr lang="pl-PL" sz="2000" dirty="0" err="1" smtClean="0"/>
              <a:t>ami</a:t>
            </a:r>
            <a:r>
              <a:rPr lang="pl-PL" sz="2000" dirty="0" smtClean="0"/>
              <a:t> lub jednostką, która pełni w powiecie zadania PCPR właściwym/i dla miejsca realizacji </a:t>
            </a:r>
            <a:r>
              <a:rPr lang="pl-PL" sz="2000" dirty="0" err="1" smtClean="0"/>
              <a:t>projektu</a:t>
            </a:r>
            <a:r>
              <a:rPr lang="pl-PL" sz="2000" dirty="0" smtClean="0"/>
              <a:t>.</a:t>
            </a:r>
          </a:p>
          <a:p>
            <a:endParaRPr lang="pl-PL" sz="2000" dirty="0" smtClean="0"/>
          </a:p>
          <a:p>
            <a:r>
              <a:rPr lang="pl-PL" sz="2000" dirty="0" smtClean="0"/>
              <a:t>6. Usługi wsparcia pieczy zastępczej:</a:t>
            </a:r>
            <a:r>
              <a:rPr lang="pl-PL" sz="1600" dirty="0" smtClean="0"/>
              <a:t> </a:t>
            </a:r>
          </a:p>
          <a:p>
            <a:pPr algn="just"/>
            <a:endParaRPr lang="pl-PL" sz="2000" dirty="0" smtClean="0"/>
          </a:p>
          <a:p>
            <a:pPr algn="just"/>
            <a:r>
              <a:rPr lang="pl-PL" sz="2000" dirty="0" smtClean="0"/>
              <a:t> - kursy/szkolenia tylko dla wskazanych kategorii osób a nie wszystkich, o których stanowi ustawa;</a:t>
            </a:r>
          </a:p>
          <a:p>
            <a:pPr algn="just"/>
            <a:endParaRPr lang="pl-PL" sz="2000" dirty="0" smtClean="0"/>
          </a:p>
          <a:p>
            <a:pPr algn="just"/>
            <a:r>
              <a:rPr lang="pl-PL" sz="2000" dirty="0" smtClean="0"/>
              <a:t> - nie tworzymy placówek opiekuńczo-wychowawczych;</a:t>
            </a:r>
          </a:p>
          <a:p>
            <a:pPr algn="just"/>
            <a:endParaRPr lang="pl-PL" sz="2000" dirty="0" smtClean="0"/>
          </a:p>
          <a:p>
            <a:pPr algn="just"/>
            <a:r>
              <a:rPr lang="pl-PL" sz="2000" dirty="0" smtClean="0"/>
              <a:t>-  piecza instytucjonalna (placówki opiekuńczo-wychowawcze)  - to tylko placówki opiekuńczo-wychowawcze typu rodzinnego do 8 dzieci (10), a także palcówki opiekuńczo-wychowawcze typu socjalizacyjnego, interwencyjnego lub specjalistyczno-interwencyjnego do 14 osób.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57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asek dol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30950"/>
            <a:ext cx="9144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nspirujemy do dziala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8138" y="6581775"/>
            <a:ext cx="18557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asek gorn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3" y="-13855"/>
            <a:ext cx="9180513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logo bia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250" y="209550"/>
            <a:ext cx="15113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650111" y="1049162"/>
            <a:ext cx="801398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pl-PL" sz="2000" dirty="0" smtClean="0"/>
              <a:t> wsparcie dla rodzin biologicznych tylko przy typie operacji w punkcie </a:t>
            </a:r>
            <a:r>
              <a:rPr lang="pl-PL" sz="2000" i="1" dirty="0" smtClean="0"/>
              <a:t>4. 3) Organizowanie i finansowanie kosztów działań związanych ze współpracą instytucji sprawujących opiekę nad dzieckiem z rodzinami naturalnymi poprzez inicjowanie i wspieranie form pracy z biologiczną rodziną dziecka oraz zintensyfikowanie współpracy ze środowiskiem lokalnym (w tym asystentami rodziny);</a:t>
            </a:r>
          </a:p>
          <a:p>
            <a:pPr algn="just">
              <a:buFontTx/>
              <a:buChar char="-"/>
            </a:pPr>
            <a:endParaRPr lang="pl-PL" sz="2000" i="1" dirty="0" smtClean="0"/>
          </a:p>
          <a:p>
            <a:pPr algn="just">
              <a:buFontTx/>
              <a:buChar char="-"/>
            </a:pPr>
            <a:r>
              <a:rPr lang="pl-PL" sz="2000" dirty="0" smtClean="0"/>
              <a:t> nie szkolimy pracowników PCPR, o ile nie będą pełnili funkcji wskazanych w punkcie 4.1) i 4.2);</a:t>
            </a:r>
          </a:p>
          <a:p>
            <a:pPr algn="just">
              <a:buFontTx/>
              <a:buChar char="-"/>
            </a:pPr>
            <a:endParaRPr lang="pl-PL" sz="2000" dirty="0" smtClean="0"/>
          </a:p>
          <a:p>
            <a:pPr algn="just">
              <a:buFontTx/>
              <a:buChar char="-"/>
            </a:pPr>
            <a:r>
              <a:rPr lang="pl-PL" sz="2000" dirty="0" smtClean="0"/>
              <a:t> w przypadku szkoleń/kursów nie finansujemy badań  psychologicznych, pedagogicznych, analiz oraz działań diagnostyczno-konsultacyjnych;</a:t>
            </a:r>
          </a:p>
          <a:p>
            <a:pPr algn="just">
              <a:buFontTx/>
              <a:buChar char="-"/>
            </a:pPr>
            <a:endParaRPr lang="pl-PL" sz="2000" dirty="0" smtClean="0"/>
          </a:p>
          <a:p>
            <a:pPr lvl="0" algn="just">
              <a:buFontTx/>
              <a:buChar char="-"/>
            </a:pPr>
            <a:r>
              <a:rPr lang="pl-PL" sz="2000" dirty="0" smtClean="0"/>
              <a:t> pomoc prawna  tylko dla osób sprawujących rodzinną pieczę zastępczą, a nie instytucjonalną;</a:t>
            </a:r>
          </a:p>
          <a:p>
            <a:pPr lvl="0" algn="just">
              <a:buFontTx/>
              <a:buChar char="-"/>
            </a:pPr>
            <a:endParaRPr lang="pl-PL" sz="2000" dirty="0" smtClean="0"/>
          </a:p>
          <a:p>
            <a:pPr algn="just">
              <a:buFontTx/>
              <a:buChar char="-"/>
            </a:pPr>
            <a:r>
              <a:rPr lang="pl-PL" sz="2000" dirty="0" smtClean="0"/>
              <a:t> usługi koordynatora rodzinnej pieczy zastępczej tylko jako element projektu;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57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asek dol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30950"/>
            <a:ext cx="9144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nspirujemy do dziala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8138" y="6581775"/>
            <a:ext cx="18557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asek gorn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3" y="-13855"/>
            <a:ext cx="9180513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logo bia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250" y="209550"/>
            <a:ext cx="15113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650111" y="957263"/>
            <a:ext cx="801398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dirty="0" smtClean="0"/>
          </a:p>
          <a:p>
            <a:pPr algn="just">
              <a:buFontTx/>
              <a:buChar char="-"/>
            </a:pPr>
            <a:r>
              <a:rPr lang="pl-PL" sz="2000" dirty="0" smtClean="0"/>
              <a:t> wskazane w </a:t>
            </a:r>
            <a:r>
              <a:rPr lang="pl-PL" sz="2000" dirty="0" err="1" smtClean="0"/>
              <a:t>pkt</a:t>
            </a:r>
            <a:r>
              <a:rPr lang="pl-PL" sz="2000" dirty="0" smtClean="0"/>
              <a:t> 4 </a:t>
            </a:r>
            <a:r>
              <a:rPr lang="pl-PL" sz="2000" i="1" dirty="0" smtClean="0"/>
              <a:t>Usługi wsparcia pieczy zastępczej obejmują </a:t>
            </a:r>
            <a:r>
              <a:rPr lang="pl-PL" sz="2000" dirty="0" smtClean="0"/>
              <a:t>poszczególne formy wsparcia dotyczą albo tylko pieczy rodzinnej, albo tylko pieczy instytucjonalnej, albo pieczy rodzinnej i instytucjonalnej;</a:t>
            </a:r>
          </a:p>
          <a:p>
            <a:pPr algn="just">
              <a:buFontTx/>
              <a:buChar char="-"/>
            </a:pPr>
            <a:endParaRPr lang="pl-PL" sz="2000" dirty="0" smtClean="0"/>
          </a:p>
          <a:p>
            <a:pPr algn="just">
              <a:buFontTx/>
              <a:buChar char="-"/>
            </a:pPr>
            <a:r>
              <a:rPr lang="pl-PL" sz="2000" dirty="0" smtClean="0"/>
              <a:t> usługi aktywnej integracji o charakterze społecznym (m.in.: treningi kompetencji i umiejętności społecznych, poradnictwo, socjoterapia) – jeżeli inne niż wyżej wymienione  formy usług to dokładnie wskazać we wniosku o dofinansowanie, tak aby na etapie oceny można było uznać je za </a:t>
            </a:r>
            <a:r>
              <a:rPr lang="pl-PL" sz="2000" dirty="0" err="1" smtClean="0"/>
              <a:t>kwalifikowalne</a:t>
            </a:r>
            <a:r>
              <a:rPr lang="pl-PL" sz="2000" dirty="0" smtClean="0"/>
              <a:t>;</a:t>
            </a:r>
          </a:p>
          <a:p>
            <a:pPr algn="just">
              <a:buFontTx/>
              <a:buChar char="-"/>
            </a:pPr>
            <a:endParaRPr lang="pl-PL" sz="2000" dirty="0" smtClean="0"/>
          </a:p>
          <a:p>
            <a:pPr algn="just">
              <a:buFontTx/>
              <a:buChar char="-"/>
            </a:pPr>
            <a:r>
              <a:rPr lang="pl-PL" sz="2000" dirty="0" smtClean="0"/>
              <a:t> usługi aktywnej integracji o charakterze zawodowym (m.in. poradnictwo zawodowe, diagnoza kompetencji, pomoc w wyborze zawodowej ścieżki kariery, zajęcia z </a:t>
            </a:r>
            <a:r>
              <a:rPr lang="pl-PL" sz="2000" dirty="0" err="1" smtClean="0"/>
              <a:t>zawodoznawstwa</a:t>
            </a:r>
            <a:r>
              <a:rPr lang="pl-PL" sz="2000" dirty="0" smtClean="0"/>
              <a:t>, warsztaty  motywacyjne i aktywizujące do podjęcia pracy i zmiany swojej sytuacji, warsztaty z zakresu przedsiębiorczości) – jeżeli inne niż wyżej wymienione  formy usług to dokładnie wskazać we wniosku o dofinansowanie, tak aby na etapie oceny można było uznać je za kwalifikowalne.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57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asek dol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30950"/>
            <a:ext cx="9144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nspirujemy do dziala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8138" y="6581775"/>
            <a:ext cx="18557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asek gorn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3" y="-13855"/>
            <a:ext cx="9180513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logo bia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250" y="209550"/>
            <a:ext cx="15113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391886" y="1063337"/>
            <a:ext cx="875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II. Usługi wsparcia rodziny (typ B)</a:t>
            </a:r>
          </a:p>
          <a:p>
            <a:pPr algn="ctr"/>
            <a:endParaRPr lang="pl-PL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29936" y="1699360"/>
            <a:ext cx="80139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pPr algn="ctr"/>
            <a:endParaRPr lang="pl-PL" sz="2000" dirty="0" smtClean="0"/>
          </a:p>
          <a:p>
            <a:pPr algn="ctr"/>
            <a:endParaRPr lang="pl-PL" sz="2000" dirty="0" smtClean="0"/>
          </a:p>
          <a:p>
            <a:pPr algn="just"/>
            <a:r>
              <a:rPr lang="pl-PL" sz="2000" dirty="0" smtClean="0"/>
              <a:t>1. Beneficjent może zobowiązać uczestnika </a:t>
            </a:r>
            <a:r>
              <a:rPr lang="pl-PL" sz="2000" dirty="0" err="1" smtClean="0"/>
              <a:t>projektu</a:t>
            </a:r>
            <a:r>
              <a:rPr lang="pl-PL" sz="2000" dirty="0" smtClean="0"/>
              <a:t> do podpisania i realizacji kontraktu socjalnego bądź innego dokumentu równoważnego, w przypadku, gdy pomoc jest udzielona na wsparcie osób w wieku aktywności zawodowej zdolnych do podjęcia zatrudnienia. Kontrakt ten/dokument równoważny powinien być dostosowany do indywidualnych potrzeb uczestnika, uwzględniając jego możliwości oraz posiadane kompetencje i kwalifikacje.</a:t>
            </a:r>
            <a:r>
              <a:rPr lang="pl-PL" sz="2000" i="1" dirty="0" smtClean="0"/>
              <a:t> </a:t>
            </a:r>
            <a:endParaRPr lang="pl-PL" sz="2000" dirty="0" smtClean="0"/>
          </a:p>
          <a:p>
            <a:pPr lvl="0"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29935" y="3094282"/>
            <a:ext cx="80139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737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asek dol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30950"/>
            <a:ext cx="9144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nspirujemy do dziala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8138" y="6581775"/>
            <a:ext cx="18557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asek gorn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3" y="-13855"/>
            <a:ext cx="9180513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logo bia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250" y="209550"/>
            <a:ext cx="15113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650111" y="957263"/>
            <a:ext cx="801398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600" b="1" dirty="0" smtClean="0"/>
          </a:p>
          <a:p>
            <a:pPr algn="just"/>
            <a:r>
              <a:rPr lang="pl-PL" sz="2000" dirty="0" smtClean="0"/>
              <a:t>2. Usługi wsparcia rodziny przewidziane w projekcie muszą być realizowane przez podmioty prowadzące w swojej działalności statutowej usługi danego rodzaju (PCPR czy organizacja pozarządowa).</a:t>
            </a:r>
          </a:p>
          <a:p>
            <a:pPr algn="just"/>
            <a:endParaRPr lang="pl-PL" sz="2000" dirty="0" smtClean="0"/>
          </a:p>
          <a:p>
            <a:pPr algn="just"/>
            <a:r>
              <a:rPr lang="pl-PL" sz="2000" dirty="0" smtClean="0"/>
              <a:t>3. W przypadku, gdy Wnioskodawca zakłada udzielanie wsparcia na rzecz osób, które są w wieku aktywności zawodowej i są zdolne do podjęcia zatrudnienia, to zobowiązany jest do zawiązania współpracy z Ośrodkiem Wsparcia Ekonomii Społecznej, który funkcjonuje na obszarze realizacji </a:t>
            </a:r>
            <a:r>
              <a:rPr lang="pl-PL" sz="2000" dirty="0" err="1" smtClean="0"/>
              <a:t>projektu</a:t>
            </a:r>
            <a:r>
              <a:rPr lang="pl-PL" sz="2000" dirty="0" smtClean="0"/>
              <a:t>.</a:t>
            </a:r>
          </a:p>
          <a:p>
            <a:pPr algn="just"/>
            <a:endParaRPr lang="pl-PL" sz="2000" dirty="0" smtClean="0"/>
          </a:p>
          <a:p>
            <a:pPr algn="just"/>
            <a:r>
              <a:rPr lang="pl-PL" sz="2000" dirty="0" smtClean="0"/>
              <a:t>4. W  przypadku tworzenia nowych miejsc świadczenia usług społecznych w zakresie wsparcia rodziny Beneficjent zobowiązany jest do udzielania wsparcia zgodnie   z „</a:t>
            </a:r>
            <a:r>
              <a:rPr lang="pl-PL" sz="2000" i="1" dirty="0" smtClean="0"/>
              <a:t>Ogólnoeuropejskimi wytycznymi dotyczącymi przejścia od opieki instytucjonalnej do opieki świadczonej na poziomie lokalnych społeczności</a:t>
            </a:r>
            <a:r>
              <a:rPr lang="pl-PL" sz="2000" dirty="0" smtClean="0"/>
              <a:t>” i dokumentem „</a:t>
            </a:r>
            <a:r>
              <a:rPr lang="pl-PL" sz="2000" i="1" dirty="0" smtClean="0"/>
              <a:t>Wykorzystanie funduszy Unii Europejskiej w celu przejścia od opieki instytucjonalnej do opieki świadczonej na poziomie lokalnych społeczności – zestaw narzędzi</a:t>
            </a:r>
            <a:r>
              <a:rPr lang="pl-PL" sz="2000" dirty="0" smtClean="0"/>
              <a:t>”.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57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asek dol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30950"/>
            <a:ext cx="9144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nspirujemy do dziala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8138" y="6581775"/>
            <a:ext cx="18557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asek gorn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3" y="-13855"/>
            <a:ext cx="9180513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logo bia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250" y="209550"/>
            <a:ext cx="15113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650111" y="957263"/>
            <a:ext cx="80139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600" b="1" dirty="0" smtClean="0"/>
          </a:p>
          <a:p>
            <a:r>
              <a:rPr lang="pl-PL" sz="2000" dirty="0" smtClean="0"/>
              <a:t>5. Usługi wsparcia rodziny:</a:t>
            </a:r>
            <a:endParaRPr lang="pl-PL" sz="1600" dirty="0" smtClean="0"/>
          </a:p>
          <a:p>
            <a:pPr algn="just"/>
            <a:endParaRPr lang="pl-PL" sz="2000" dirty="0" smtClean="0"/>
          </a:p>
          <a:p>
            <a:pPr algn="just"/>
            <a:r>
              <a:rPr lang="pl-PL" sz="2000" dirty="0" smtClean="0"/>
              <a:t> - usługi interwencji kryzysowej  - realizowane m.in. zgodnie z ustawą o pomocy społecznej;</a:t>
            </a:r>
          </a:p>
          <a:p>
            <a:pPr algn="just"/>
            <a:endParaRPr lang="pl-PL" sz="2000" dirty="0" smtClean="0"/>
          </a:p>
          <a:p>
            <a:pPr algn="just">
              <a:buFontTx/>
              <a:buChar char="-"/>
            </a:pPr>
            <a:r>
              <a:rPr lang="pl-PL" sz="2000" dirty="0" smtClean="0"/>
              <a:t> usługi pracy  z rodziną – możliwość zatrudnienia asystenta rodziny;</a:t>
            </a:r>
          </a:p>
          <a:p>
            <a:pPr algn="just">
              <a:buFontTx/>
              <a:buChar char="-"/>
            </a:pPr>
            <a:endParaRPr lang="pl-PL" sz="2000" dirty="0" smtClean="0"/>
          </a:p>
          <a:p>
            <a:pPr algn="just">
              <a:buFontTx/>
              <a:buChar char="-"/>
            </a:pPr>
            <a:r>
              <a:rPr lang="pl-PL" sz="2000" dirty="0" smtClean="0"/>
              <a:t> placówki wsparcia dziennego – albo tworzenie nowych placówek, albo wspieranie istniejących;</a:t>
            </a:r>
          </a:p>
          <a:p>
            <a:pPr algn="just">
              <a:buFontTx/>
              <a:buChar char="-"/>
            </a:pPr>
            <a:endParaRPr lang="pl-PL" sz="2000" dirty="0" smtClean="0"/>
          </a:p>
          <a:p>
            <a:pPr algn="just"/>
            <a:r>
              <a:rPr lang="pl-PL" sz="2000" dirty="0" smtClean="0"/>
              <a:t>  - placówka wsparcia dziennego może być prowadzona w formie: </a:t>
            </a:r>
          </a:p>
          <a:p>
            <a:pPr algn="just"/>
            <a:endParaRPr lang="pl-PL" sz="2000" dirty="0" smtClean="0"/>
          </a:p>
          <a:p>
            <a:pPr algn="just"/>
            <a:r>
              <a:rPr lang="pl-PL" sz="2000" dirty="0" smtClean="0"/>
              <a:t>             a) opiekuńczej, w tym kół zainteresowań, świetlic, klubów i ognisk    </a:t>
            </a:r>
          </a:p>
          <a:p>
            <a:pPr algn="just"/>
            <a:r>
              <a:rPr lang="pl-PL" sz="2000" dirty="0" smtClean="0"/>
              <a:t>                  wychowawczych;</a:t>
            </a:r>
          </a:p>
          <a:p>
            <a:pPr algn="just"/>
            <a:r>
              <a:rPr lang="pl-PL" sz="2000" dirty="0" smtClean="0"/>
              <a:t>             b) specjalistycznej;</a:t>
            </a:r>
          </a:p>
          <a:p>
            <a:pPr algn="just"/>
            <a:r>
              <a:rPr lang="pl-PL" sz="2000" dirty="0" smtClean="0"/>
              <a:t>             c) pracy podwórkowej realizowanej przez wychowawcę.</a:t>
            </a:r>
          </a:p>
        </p:txBody>
      </p:sp>
    </p:spTree>
    <p:extLst>
      <p:ext uri="{BB962C8B-B14F-4D97-AF65-F5344CB8AC3E}">
        <p14:creationId xmlns:p14="http://schemas.microsoft.com/office/powerpoint/2010/main" val="457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4582</TotalTime>
  <Words>903</Words>
  <Application>Microsoft Office PowerPoint</Application>
  <PresentationFormat>Pokaz na ekranie (4:3)</PresentationFormat>
  <Paragraphs>113</Paragraphs>
  <Slides>12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Radomir Bałazy</dc:creator>
  <cp:lastModifiedBy>Agnieszka Kalita</cp:lastModifiedBy>
  <cp:revision>351</cp:revision>
  <cp:lastPrinted>2016-10-07T12:45:34Z</cp:lastPrinted>
  <dcterms:created xsi:type="dcterms:W3CDTF">2014-12-16T19:06:52Z</dcterms:created>
  <dcterms:modified xsi:type="dcterms:W3CDTF">2017-03-27T08:18:08Z</dcterms:modified>
</cp:coreProperties>
</file>