
<file path=[Content_Types].xml><?xml version="1.0" encoding="utf-8"?>
<Types xmlns="http://schemas.openxmlformats.org/package/2006/content-types">
  <Override PartName="/ppt/slideMasters/slideMaster3.xml" ContentType="application/vnd.openxmlformats-officedocument.presentationml.slideMaster+xml"/>
  <Override PartName="/ppt/slides/slide47.xml" ContentType="application/vnd.openxmlformats-officedocument.presentationml.slide+xml"/>
  <Override PartName="/ppt/slides/slide58.xml" ContentType="application/vnd.openxmlformats-officedocument.presentationml.slide+xml"/>
  <Override PartName="/ppt/theme/theme5.xml" ContentType="application/vnd.openxmlformats-officedocument.theme+xml"/>
  <Override PartName="/ppt/slideLayouts/slideLayout57.xml" ContentType="application/vnd.openxmlformats-officedocument.presentationml.slideLayout+xml"/>
  <Override PartName="/ppt/slideLayouts/slideLayout157.xml" ContentType="application/vnd.openxmlformats-officedocument.presentationml.slideLayout+xml"/>
  <Override PartName="/ppt/notesSlides/notesSlide2.xml" ContentType="application/vnd.openxmlformats-officedocument.presentationml.notesSlide+xml"/>
  <Override PartName="/ppt/slides/slide36.xml" ContentType="application/vnd.openxmlformats-officedocument.presentationml.slide+xml"/>
  <Override PartName="/ppt/slides/slide83.xml" ContentType="application/vnd.openxmlformats-officedocument.presentationml.slide+xml"/>
  <Override PartName="/ppt/slideLayouts/slideLayout46.xml" ContentType="application/vnd.openxmlformats-officedocument.presentationml.slideLayout+xml"/>
  <Override PartName="/ppt/slideLayouts/slideLayout93.xml" ContentType="application/vnd.openxmlformats-officedocument.presentationml.slideLayout+xml"/>
  <Override PartName="/ppt/slideLayouts/slideLayout135.xml" ContentType="application/vnd.openxmlformats-officedocument.presentationml.slideLayout+xml"/>
  <Override PartName="/ppt/slideLayouts/slideLayout146.xml" ContentType="application/vnd.openxmlformats-officedocument.presentationml.slideLayout+xml"/>
  <Override PartName="/ppt/slideLayouts/slideLayout182.xml" ContentType="application/vnd.openxmlformats-officedocument.presentationml.slideLayout+xml"/>
  <Override PartName="/ppt/slideLayouts/slideLayout193.xml" ContentType="application/vnd.openxmlformats-officedocument.presentationml.slideLayout+xml"/>
  <Override PartName="/ppt/slideMasters/slideMaster19.xml" ContentType="application/vnd.openxmlformats-officedocument.presentationml.slideMaster+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82.xml" ContentType="application/vnd.openxmlformats-officedocument.presentationml.slideLayout+xml"/>
  <Override PartName="/ppt/slideLayouts/slideLayout124.xml" ContentType="application/vnd.openxmlformats-officedocument.presentationml.slideLayout+xml"/>
  <Override PartName="/ppt/slideLayouts/slideLayout171.xml" ContentType="application/vnd.openxmlformats-officedocument.presentationml.slideLayout+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slideLayouts/slideLayout113.xml" ContentType="application/vnd.openxmlformats-officedocument.presentationml.slideLayout+xml"/>
  <Override PartName="/ppt/slideLayouts/slideLayout160.xml" ContentType="application/vnd.openxmlformats-officedocument.presentationml.slideLayout+xml"/>
  <Override PartName="/ppt/theme/theme18.xml" ContentType="application/vnd.openxmlformats-officedocument.theme+xml"/>
  <Override PartName="/ppt/tableStyles.xml" ContentType="application/vnd.openxmlformats-officedocument.presentationml.tableStyles+xml"/>
  <Override PartName="/ppt/slideLayouts/slideLayout102.xml" ContentType="application/vnd.openxmlformats-officedocument.presentationml.slideLayout+xml"/>
  <Override PartName="/ppt/slideMasters/slideMaster8.xml" ContentType="application/vnd.openxmlformats-officedocument.presentationml.slideMaster+xml"/>
  <Override PartName="/ppt/slideMasters/slideMaster11.xml" ContentType="application/vnd.openxmlformats-officedocument.presentationml.slideMaster+xml"/>
  <Override PartName="/ppt/slideLayouts/slideLayout198.xml" ContentType="application/vnd.openxmlformats-officedocument.presentationml.slideLayout+xml"/>
  <Override PartName="/ppt/slideLayouts/slideLayout203.xml" ContentType="application/vnd.openxmlformats-officedocument.presentationml.slideLayout+xml"/>
  <Override PartName="/ppt/slideLayouts/slideLayout214.xml" ContentType="application/vnd.openxmlformats-officedocument.presentationml.slideLayout+xml"/>
  <Override PartName="/ppt/theme/theme21.xml" ContentType="application/vnd.openxmlformats-officedocument.theme+xml"/>
  <Default Extension="xlsx" ContentType="application/vnd.openxmlformats-officedocument.spreadsheetml.sheet"/>
  <Override PartName="/ppt/slides/slide77.xml" ContentType="application/vnd.openxmlformats-officedocument.presentationml.slide+xml"/>
  <Override PartName="/ppt/slideLayouts/slideLayout87.xml" ContentType="application/vnd.openxmlformats-officedocument.presentationml.slideLayout+xml"/>
  <Override PartName="/ppt/slideLayouts/slideLayout98.xml" ContentType="application/vnd.openxmlformats-officedocument.presentationml.slideLayout+xml"/>
  <Override PartName="/ppt/theme/theme10.xml" ContentType="application/vnd.openxmlformats-officedocument.theme+xml"/>
  <Override PartName="/ppt/slideLayouts/slideLayout187.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76.xml" ContentType="application/vnd.openxmlformats-officedocument.presentationml.slideLayout+xml"/>
  <Override PartName="/ppt/slideLayouts/slideLayout118.xml" ContentType="application/vnd.openxmlformats-officedocument.presentationml.slideLayout+xml"/>
  <Override PartName="/ppt/slideLayouts/slideLayout129.xml" ContentType="application/vnd.openxmlformats-officedocument.presentationml.slideLayout+xml"/>
  <Override PartName="/ppt/slideLayouts/slideLayout165.xml" ContentType="application/vnd.openxmlformats-officedocument.presentationml.slideLayout+xml"/>
  <Override PartName="/ppt/slideLayouts/slideLayout176.xml" ContentType="application/vnd.openxmlformats-officedocument.presentationml.slideLayout+xml"/>
  <Default Extension="png" ContentType="image/png"/>
  <Override PartName="/ppt/slides/slide55.xml" ContentType="application/vnd.openxmlformats-officedocument.presentationml.slide+xml"/>
  <Override PartName="/ppt/slideLayouts/slideLayout18.xml" ContentType="application/vnd.openxmlformats-officedocument.presentationml.slideLayout+xml"/>
  <Override PartName="/ppt/theme/theme2.xml" ContentType="application/vnd.openxmlformats-officedocument.theme+xml"/>
  <Override PartName="/ppt/slideLayouts/slideLayout65.xml" ContentType="application/vnd.openxmlformats-officedocument.presentationml.slideLayout+xml"/>
  <Override PartName="/ppt/slideLayouts/slideLayout107.xml" ContentType="application/vnd.openxmlformats-officedocument.presentationml.slideLayout+xml"/>
  <Override PartName="/ppt/slideLayouts/slideLayout154.xml" ContentType="application/vnd.openxmlformats-officedocument.presentationml.slideLayout+xml"/>
  <Override PartName="/ppt/slides/slide33.xml" ContentType="application/vnd.openxmlformats-officedocument.presentationml.slide+xml"/>
  <Override PartName="/ppt/slides/slide44.xml" ContentType="application/vnd.openxmlformats-officedocument.presentationml.slide+xml"/>
  <Override PartName="/ppt/slides/slide80.xml" ContentType="application/vnd.openxmlformats-officedocument.presentationml.slide+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90.xml" ContentType="application/vnd.openxmlformats-officedocument.presentationml.slideLayout+xml"/>
  <Override PartName="/ppt/slideLayouts/slideLayout143.xml" ContentType="application/vnd.openxmlformats-officedocument.presentationml.slideLayout+xml"/>
  <Override PartName="/ppt/slideLayouts/slideLayout190.xml" ContentType="application/vnd.openxmlformats-officedocument.presentationml.slideLayout+xml"/>
  <Override PartName="/ppt/presentation.xml" ContentType="application/vnd.openxmlformats-officedocument.presentationml.presentation.main+xml"/>
  <Override PartName="/ppt/slideMasters/slideMaster16.xml" ContentType="application/vnd.openxmlformats-officedocument.presentationml.slideMaster+xml"/>
  <Override PartName="/ppt/slides/slide22.xml" ContentType="application/vnd.openxmlformats-officedocument.presentationml.slide+xml"/>
  <Override PartName="/ppt/slideLayouts/slideLayout32.xml" ContentType="application/vnd.openxmlformats-officedocument.presentationml.slideLayout+xml"/>
  <Override PartName="/ppt/slideLayouts/slideLayout132.xml" ContentType="application/vnd.openxmlformats-officedocument.presentationml.slideLayout+xml"/>
  <Override PartName="/ppt/slideLayouts/slideLayout219.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21.xml" ContentType="application/vnd.openxmlformats-officedocument.presentationml.slideLayout+xml"/>
  <Override PartName="/ppt/slideLayouts/slideLayout110.xml" ContentType="application/vnd.openxmlformats-officedocument.presentationml.slideLayout+xml"/>
  <Override PartName="/ppt/slideLayouts/slideLayout121.xml" ContentType="application/vnd.openxmlformats-officedocument.presentationml.slideLayout+xml"/>
  <Override PartName="/ppt/slideLayouts/slideLayout208.xml" ContentType="application/vnd.openxmlformats-officedocument.presentationml.slideLayout+xml"/>
  <Override PartName="/ppt/slideLayouts/slideLayout10.xml" ContentType="application/vnd.openxmlformats-officedocument.presentationml.slideLayout+xml"/>
  <Override PartName="/ppt/theme/theme15.xml" ContentType="application/vnd.openxmlformats-officedocument.theme+xml"/>
  <Override PartName="/ppt/slideMasters/slideMaster5.xml" ContentType="application/vnd.openxmlformats-officedocument.presentationml.slideMaster+xml"/>
  <Override PartName="/ppt/slides/slide49.xml" ContentType="application/vnd.openxmlformats-officedocument.presentationml.slide+xml"/>
  <Override PartName="/ppt/slideLayouts/slideLayout59.xml" ContentType="application/vnd.openxmlformats-officedocument.presentationml.slideLayout+xml"/>
  <Override PartName="/ppt/theme/theme7.xml" ContentType="application/vnd.openxmlformats-officedocument.theme+xml"/>
  <Override PartName="/ppt/slideLayouts/slideLayout159.xml" ContentType="application/vnd.openxmlformats-officedocument.presentationml.slideLayout+xml"/>
  <Override PartName="/ppt/slideLayouts/slideLayout211.xml" ContentType="application/vnd.openxmlformats-officedocument.presentationml.slideLayout+xml"/>
  <Override PartName="/ppt/notesSlides/notesSlide4.xml" ContentType="application/vnd.openxmlformats-officedocument.presentationml.notesSlide+xml"/>
  <Override PartName="/ppt/slides/slide38.xml" ContentType="application/vnd.openxmlformats-officedocument.presentationml.slide+xml"/>
  <Override PartName="/ppt/slideLayouts/slideLayout48.xml" ContentType="application/vnd.openxmlformats-officedocument.presentationml.slideLayout+xml"/>
  <Override PartName="/ppt/slideLayouts/slideLayout95.xml" ContentType="application/vnd.openxmlformats-officedocument.presentationml.slideLayout+xml"/>
  <Override PartName="/ppt/slideLayouts/slideLayout137.xml" ContentType="application/vnd.openxmlformats-officedocument.presentationml.slideLayout+xml"/>
  <Override PartName="/ppt/slideLayouts/slideLayout148.xml" ContentType="application/vnd.openxmlformats-officedocument.presentationml.slideLayout+xml"/>
  <Override PartName="/ppt/slideLayouts/slideLayout184.xml" ContentType="application/vnd.openxmlformats-officedocument.presentationml.slideLayout+xml"/>
  <Override PartName="/ppt/slideLayouts/slideLayout195.xml" ContentType="application/vnd.openxmlformats-officedocument.presentationml.slideLayout+xml"/>
  <Override PartName="/ppt/slideLayouts/slideLayout200.xml" ContentType="application/vnd.openxmlformats-officedocument.presentationml.slideLayout+xml"/>
  <Override PartName="/ppt/slides/slide27.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Layouts/slideLayout37.xml" ContentType="application/vnd.openxmlformats-officedocument.presentationml.slideLayout+xml"/>
  <Override PartName="/ppt/slideLayouts/slideLayout84.xml" ContentType="application/vnd.openxmlformats-officedocument.presentationml.slideLayout+xml"/>
  <Override PartName="/ppt/slideLayouts/slideLayout126.xml" ContentType="application/vnd.openxmlformats-officedocument.presentationml.slideLayout+xml"/>
  <Override PartName="/ppt/slideLayouts/slideLayout173.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Override PartName="/ppt/slideLayouts/slideLayout115.xml" ContentType="application/vnd.openxmlformats-officedocument.presentationml.slideLayout+xml"/>
  <Override PartName="/ppt/slideLayouts/slideLayout162.xml" ContentType="application/vnd.openxmlformats-officedocument.presentationml.slideLayout+xml"/>
  <Override PartName="/ppt/slides/slide41.xml" ContentType="application/vnd.openxmlformats-officedocument.presentationml.slide+xml"/>
  <Override PartName="/ppt/slideLayouts/slideLayout51.xml" ContentType="application/vnd.openxmlformats-officedocument.presentationml.slideLayout+xml"/>
  <Override PartName="/ppt/slideLayouts/slideLayout104.xml" ContentType="application/vnd.openxmlformats-officedocument.presentationml.slideLayout+xml"/>
  <Override PartName="/ppt/slideLayouts/slideLayout140.xml" ContentType="application/vnd.openxmlformats-officedocument.presentationml.slideLayout+xml"/>
  <Override PartName="/ppt/slideLayouts/slideLayout151.xml" ContentType="application/vnd.openxmlformats-officedocument.presentationml.slideLayout+xml"/>
  <Override PartName="/ppt/slides/slide30.xml" ContentType="application/vnd.openxmlformats-officedocument.presentationml.slide+xml"/>
  <Override PartName="/ppt/slideLayouts/slideLayout40.xml" ContentType="application/vnd.openxmlformats-officedocument.presentationml.slideLayout+xml"/>
  <Override PartName="/ppt/slideMasters/slideMaster13.xml" ContentType="application/vnd.openxmlformats-officedocument.presentationml.slideMaster+xml"/>
  <Override PartName="/ppt/slideLayouts/slideLayout205.xml" ContentType="application/vnd.openxmlformats-officedocument.presentationml.slideLayout+xml"/>
  <Override PartName="/ppt/slideLayouts/slideLayout216.xml" ContentType="application/vnd.openxmlformats-officedocument.presentationml.slideLayout+xml"/>
  <Override PartName="/ppt/slides/slide79.xml" ContentType="application/vnd.openxmlformats-officedocument.presentationml.slide+xml"/>
  <Override PartName="/ppt/slideLayouts/slideLayout89.xml" ContentType="application/vnd.openxmlformats-officedocument.presentationml.slideLayout+xml"/>
  <Override PartName="/ppt/theme/theme12.xml" ContentType="application/vnd.openxmlformats-officedocument.theme+xml"/>
  <Override PartName="/ppt/slideLayouts/slideLayout189.xml" ContentType="application/vnd.openxmlformats-officedocument.presentationml.slideLayout+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slideLayouts/slideLayout78.xml" ContentType="application/vnd.openxmlformats-officedocument.presentationml.slideLayout+xml"/>
  <Override PartName="/ppt/slideLayouts/slideLayout178.xml" ContentType="application/vnd.openxmlformats-officedocument.presentationml.slideLayout+xml"/>
  <Override PartName="/ppt/slideMasters/slideMaster2.xml" ContentType="application/vnd.openxmlformats-officedocument.presentationml.slideMaster+xml"/>
  <Override PartName="/ppt/slides/slide57.xml" ContentType="application/vnd.openxmlformats-officedocument.presentationml.slide+xml"/>
  <Override PartName="/ppt/theme/theme4.xml" ContentType="application/vnd.openxmlformats-officedocument.theme+xml"/>
  <Override PartName="/ppt/slideLayouts/slideLayout67.xml" ContentType="application/vnd.openxmlformats-officedocument.presentationml.slideLayout+xml"/>
  <Override PartName="/ppt/slideLayouts/slideLayout109.xml" ContentType="application/vnd.openxmlformats-officedocument.presentationml.slideLayout+xml"/>
  <Override PartName="/ppt/slideLayouts/slideLayout156.xml" ContentType="application/vnd.openxmlformats-officedocument.presentationml.slideLayout+xml"/>
  <Override PartName="/ppt/slideLayouts/slideLayout167.xml" ContentType="application/vnd.openxmlformats-officedocument.presentationml.slideLayout+xml"/>
  <Override PartName="/ppt/notesSlides/notesSlide1.xml" ContentType="application/vnd.openxmlformats-officedocument.presentationml.notesSlide+xml"/>
  <Override PartName="/ppt/slides/slide46.xml" ContentType="application/vnd.openxmlformats-officedocument.presentationml.slide+xml"/>
  <Override PartName="/ppt/slideLayouts/slideLayout45.xml" ContentType="application/vnd.openxmlformats-officedocument.presentationml.slideLayout+xml"/>
  <Override PartName="/ppt/slideLayouts/slideLayout56.xml" ContentType="application/vnd.openxmlformats-officedocument.presentationml.slideLayout+xml"/>
  <Override PartName="/ppt/slideLayouts/slideLayout145.xml" ContentType="application/vnd.openxmlformats-officedocument.presentationml.slideLayout+xml"/>
  <Override PartName="/ppt/slideLayouts/slideLayout192.xml" ContentType="application/vnd.openxmlformats-officedocument.presentationml.slideLayout+xml"/>
  <Override PartName="/ppt/slideMasters/slideMaster18.xml" ContentType="application/vnd.openxmlformats-officedocument.presentationml.slideMaster+xml"/>
  <Override PartName="/ppt/slides/slide24.xml" ContentType="application/vnd.openxmlformats-officedocument.presentationml.slide+xml"/>
  <Override PartName="/ppt/slides/slide35.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slideLayouts/slideLayout34.xml" ContentType="application/vnd.openxmlformats-officedocument.presentationml.slideLayout+xml"/>
  <Override PartName="/ppt/slideLayouts/slideLayout81.xml" ContentType="application/vnd.openxmlformats-officedocument.presentationml.slideLayout+xml"/>
  <Override PartName="/ppt/slideLayouts/slideLayout92.xml" ContentType="application/vnd.openxmlformats-officedocument.presentationml.slideLayout+xml"/>
  <Override PartName="/ppt/slideLayouts/slideLayout134.xml" ContentType="application/vnd.openxmlformats-officedocument.presentationml.slideLayout+xml"/>
  <Override PartName="/ppt/slideLayouts/slideLayout181.xml" ContentType="application/vnd.openxmlformats-officedocument.presentationml.slideLayout+xml"/>
  <Override PartName="/ppt/slides/slide13.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slideLayouts/slideLayout70.xml" ContentType="application/vnd.openxmlformats-officedocument.presentationml.slideLayout+xml"/>
  <Override PartName="/ppt/slideLayouts/slideLayout112.xml" ContentType="application/vnd.openxmlformats-officedocument.presentationml.slideLayout+xml"/>
  <Override PartName="/ppt/slideLayouts/slideLayout123.xml" ContentType="application/vnd.openxmlformats-officedocument.presentationml.slideLayout+xml"/>
  <Override PartName="/ppt/slideLayouts/slideLayout170.xml" ContentType="application/vnd.openxmlformats-officedocument.presentationml.slideLayout+xml"/>
  <Override PartName="/ppt/slideMasters/slideMaster14.xml" ContentType="application/vnd.openxmlformats-officedocument.presentationml.slideMaster+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30.xml" ContentType="application/vnd.openxmlformats-officedocument.presentationml.slideLayout+xml"/>
  <Override PartName="/ppt/slideLayouts/slideLayout101.xml" ContentType="application/vnd.openxmlformats-officedocument.presentationml.slideLayout+xml"/>
  <Override PartName="/ppt/slideLayouts/slideLayout130.xml" ContentType="application/vnd.openxmlformats-officedocument.presentationml.slideLayout+xml"/>
  <Override PartName="/ppt/theme/theme17.xml" ContentType="application/vnd.openxmlformats-officedocument.theme+xml"/>
  <Override PartName="/ppt/slideLayouts/slideLayout217.xml" ContentType="application/vnd.openxmlformats-officedocument.presentationml.slideLayout+xml"/>
  <Override PartName="/ppt/slideLayouts/slideLayout206.xml" ContentType="application/vnd.openxmlformats-officedocument.presentationml.slideLayout+xml"/>
  <Override PartName="/ppt/slideMasters/slideMaster7.xml" ContentType="application/vnd.openxmlformats-officedocument.presentationml.slideMaster+xml"/>
  <Override PartName="/ppt/slideMasters/slideMaster10.xml" ContentType="application/vnd.openxmlformats-officedocument.presentationml.slideMaster+xml"/>
  <Override PartName="/ppt/theme/theme9.xml" ContentType="application/vnd.openxmlformats-officedocument.theme+xml"/>
  <Override PartName="/ppt/theme/theme13.xml" ContentType="application/vnd.openxmlformats-officedocument.theme+xml"/>
  <Override PartName="/ppt/slideLayouts/slideLayout179.xml" ContentType="application/vnd.openxmlformats-officedocument.presentationml.slideLayout+xml"/>
  <Override PartName="/ppt/slideLayouts/slideLayout213.xml" ContentType="application/vnd.openxmlformats-officedocument.presentationml.slideLayout+xml"/>
  <Override PartName="/ppt/slides/slide8.xml" ContentType="application/vnd.openxmlformats-officedocument.presentationml.slide+xml"/>
  <Override PartName="/ppt/slides/slide69.xml" ContentType="application/vnd.openxmlformats-officedocument.presentationml.slide+xml"/>
  <Override PartName="/ppt/slideLayouts/slideLayout68.xml" ContentType="application/vnd.openxmlformats-officedocument.presentationml.slideLayout+xml"/>
  <Override PartName="/ppt/slideLayouts/slideLayout79.xml" ContentType="application/vnd.openxmlformats-officedocument.presentationml.slideLayout+xml"/>
  <Override PartName="/ppt/slideLayouts/slideLayout97.xml" ContentType="application/vnd.openxmlformats-officedocument.presentationml.slideLayout+xml"/>
  <Override PartName="/ppt/slideLayouts/slideLayout139.xml" ContentType="application/vnd.openxmlformats-officedocument.presentationml.slideLayout+xml"/>
  <Override PartName="/ppt/slideLayouts/slideLayout168.xml" ContentType="application/vnd.openxmlformats-officedocument.presentationml.slideLayout+xml"/>
  <Override PartName="/ppt/slideLayouts/slideLayout186.xml" ContentType="application/vnd.openxmlformats-officedocument.presentationml.slideLayout+xml"/>
  <Override PartName="/ppt/slideLayouts/slideLayout197.xml" ContentType="application/vnd.openxmlformats-officedocument.presentationml.slideLayout+xml"/>
  <Override PartName="/ppt/slideLayouts/slideLayout202.xml" ContentType="application/vnd.openxmlformats-officedocument.presentationml.slideLayout+xml"/>
  <Override PartName="/ppt/slideLayouts/slideLayout220.xml" ContentType="application/vnd.openxmlformats-officedocument.presentationml.slideLayout+xml"/>
  <Override PartName="/ppt/theme/theme20.xml" ContentType="application/vnd.openxmlformats-officedocument.theme+xml"/>
  <Override PartName="/ppt/slides/slide29.xml" ContentType="application/vnd.openxmlformats-officedocument.presentationml.slide+xml"/>
  <Override PartName="/ppt/slides/slide76.xml" ContentType="application/vnd.openxmlformats-officedocument.presentationml.slide+xml"/>
  <Override PartName="/ppt/slideLayouts/slideLayout39.xml" ContentType="application/vnd.openxmlformats-officedocument.presentationml.slideLayout+xml"/>
  <Override PartName="/ppt/slideLayouts/slideLayout86.xml" ContentType="application/vnd.openxmlformats-officedocument.presentationml.slideLayout+xml"/>
  <Override PartName="/ppt/slideLayouts/slideLayout128.xml" ContentType="application/vnd.openxmlformats-officedocument.presentationml.slideLayout+xml"/>
  <Override PartName="/ppt/slideLayouts/slideLayout175.xml" ContentType="application/vnd.openxmlformats-officedocument.presentationml.slideLayout+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slideLayouts/slideLayout117.xml" ContentType="application/vnd.openxmlformats-officedocument.presentationml.slideLayout+xml"/>
  <Override PartName="/ppt/slideLayouts/slideLayout164.xml" ContentType="application/vnd.openxmlformats-officedocument.presentationml.slideLayout+xml"/>
  <Override PartName="/ppt/slides/slide43.xml" ContentType="application/vnd.openxmlformats-officedocument.presentationml.slide+xml"/>
  <Override PartName="/ppt/theme/theme1.xml" ContentType="application/vnd.openxmlformats-officedocument.theme+xml"/>
  <Override PartName="/ppt/slideLayouts/slideLayout53.xml" ContentType="application/vnd.openxmlformats-officedocument.presentationml.slideLayout+xml"/>
  <Override PartName="/ppt/slideLayouts/slideLayout106.xml" ContentType="application/vnd.openxmlformats-officedocument.presentationml.slideLayout+xml"/>
  <Override PartName="/ppt/slideLayouts/slideLayout142.xml" ContentType="application/vnd.openxmlformats-officedocument.presentationml.slideLayout+xml"/>
  <Override PartName="/ppt/slideLayouts/slideLayout153.xml" ContentType="application/vnd.openxmlformats-officedocument.presentationml.slideLayout+xml"/>
  <Override PartName="/ppt/slides/slide32.xml" ContentType="application/vnd.openxmlformats-officedocument.presentationml.slide+xml"/>
  <Override PartName="/ppt/slideLayouts/slideLayout42.xml" ContentType="application/vnd.openxmlformats-officedocument.presentationml.slideLayout+xml"/>
  <Override PartName="/ppt/slideLayouts/slideLayout131.xml" ContentType="application/vnd.openxmlformats-officedocument.presentationml.slideLayout+xml"/>
  <Override PartName="/ppt/slideMasters/slideMaster15.xml" ContentType="application/vnd.openxmlformats-officedocument.presentationml.slideMaster+xml"/>
  <Override PartName="/ppt/slides/slide10.xml" ContentType="application/vnd.openxmlformats-officedocument.presentationml.slide+xml"/>
  <Override PartName="/ppt/slides/slide21.xml" ContentType="application/vnd.openxmlformats-officedocument.presentationml.slide+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120.xml" ContentType="application/vnd.openxmlformats-officedocument.presentationml.slideLayout+xml"/>
  <Override PartName="/ppt/slideLayouts/slideLayout207.xml" ContentType="application/vnd.openxmlformats-officedocument.presentationml.slideLayout+xml"/>
  <Override PartName="/ppt/slideLayouts/slideLayout218.xml" ContentType="application/vnd.openxmlformats-officedocument.presentationml.slideLayout+xml"/>
  <Override PartName="/ppt/theme/theme14.xml" ContentType="application/vnd.openxmlformats-officedocument.theme+xml"/>
  <Override PartName="/ppt/slideMasters/slideMaster4.xml" ContentType="application/vnd.openxmlformats-officedocument.presentationml.slideMaster+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theme/theme6.xml" ContentType="application/vnd.openxmlformats-officedocument.theme+xml"/>
  <Override PartName="/ppt/slideLayouts/slideLayout69.xml" ContentType="application/vnd.openxmlformats-officedocument.presentationml.slideLayout+xml"/>
  <Override PartName="/ppt/slideLayouts/slideLayout158.xml" ContentType="application/vnd.openxmlformats-officedocument.presentationml.slideLayout+xml"/>
  <Override PartName="/ppt/slideLayouts/slideLayout169.xml" ContentType="application/vnd.openxmlformats-officedocument.presentationml.slideLayout+xml"/>
  <Override PartName="/ppt/slideLayouts/slideLayout210.xml" ContentType="application/vnd.openxmlformats-officedocument.presentationml.slideLayout+xml"/>
  <Override PartName="/ppt/slides/slide48.xml" ContentType="application/vnd.openxmlformats-officedocument.presentationml.slide+xml"/>
  <Override PartName="/ppt/slideLayouts/slideLayout58.xml" ContentType="application/vnd.openxmlformats-officedocument.presentationml.slideLayout+xml"/>
  <Override PartName="/ppt/slideLayouts/slideLayout147.xml" ContentType="application/vnd.openxmlformats-officedocument.presentationml.slideLayout+xml"/>
  <Override PartName="/ppt/slideLayouts/slideLayout194.xml" ContentType="application/vnd.openxmlformats-officedocument.presentationml.slideLayout+xml"/>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36.xml" ContentType="application/vnd.openxmlformats-officedocument.presentationml.slideLayout+xml"/>
  <Override PartName="/ppt/slideLayouts/slideLayout47.xml" ContentType="application/vnd.openxmlformats-officedocument.presentationml.slideLayout+xml"/>
  <Override PartName="/ppt/slideLayouts/slideLayout83.xml" ContentType="application/vnd.openxmlformats-officedocument.presentationml.slideLayout+xml"/>
  <Override PartName="/ppt/slideLayouts/slideLayout94.xml" ContentType="application/vnd.openxmlformats-officedocument.presentationml.slideLayout+xml"/>
  <Override PartName="/ppt/slideLayouts/slideLayout136.xml" ContentType="application/vnd.openxmlformats-officedocument.presentationml.slideLayout+xml"/>
  <Override PartName="/ppt/slideLayouts/slideLayout183.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slideLayouts/slideLayout72.xml" ContentType="application/vnd.openxmlformats-officedocument.presentationml.slideLayout+xml"/>
  <Override PartName="/ppt/slideLayouts/slideLayout114.xml" ContentType="application/vnd.openxmlformats-officedocument.presentationml.slideLayout+xml"/>
  <Override PartName="/ppt/slideLayouts/slideLayout125.xml" ContentType="application/vnd.openxmlformats-officedocument.presentationml.slideLayout+xml"/>
  <Override PartName="/ppt/slideLayouts/slideLayout161.xml" ContentType="application/vnd.openxmlformats-officedocument.presentationml.slideLayout+xml"/>
  <Override PartName="/ppt/slideLayouts/slideLayout172.xml" ContentType="application/vnd.openxmlformats-officedocument.presentationml.slideLayout+xml"/>
  <Override PartName="/ppt/slides/slide51.xml" ContentType="application/vnd.openxmlformats-officedocument.presentationml.slide+xml"/>
  <Override PartName="/ppt/slideLayouts/slideLayout14.xml" ContentType="application/vnd.openxmlformats-officedocument.presentationml.slideLayout+xml"/>
  <Override PartName="/ppt/slideLayouts/slideLayout61.xml" ContentType="application/vnd.openxmlformats-officedocument.presentationml.slideLayout+xml"/>
  <Override PartName="/ppt/slideLayouts/slideLayout103.xml" ContentType="application/vnd.openxmlformats-officedocument.presentationml.slideLayout+xml"/>
  <Override PartName="/ppt/slideLayouts/slideLayout150.xml" ContentType="application/vnd.openxmlformats-officedocument.presentationml.slideLayout+xml"/>
  <Override PartName="/ppt/theme/theme19.xml" ContentType="application/vnd.openxmlformats-officedocument.theme+xml"/>
  <Override PartName="/ppt/slides/slide40.xml" ContentType="application/vnd.openxmlformats-officedocument.presentationml.slide+xml"/>
  <Override PartName="/ppt/slideLayouts/slideLayout50.xml" ContentType="application/vnd.openxmlformats-officedocument.presentationml.slideLayout+xml"/>
  <Override PartName="/ppt/slideMasters/slideMaster9.xml" ContentType="application/vnd.openxmlformats-officedocument.presentationml.slideMaster+xml"/>
  <Override PartName="/ppt/slideMasters/slideMaster12.xml" ContentType="application/vnd.openxmlformats-officedocument.presentationml.slideMaster+xml"/>
  <Override PartName="/ppt/slideLayouts/slideLayout215.xml" ContentType="application/vnd.openxmlformats-officedocument.presentationml.slideLayout+xml"/>
  <Override PartName="/ppt/slideLayouts/slideLayout99.xml" ContentType="application/vnd.openxmlformats-officedocument.presentationml.slideLayout+xml"/>
  <Override PartName="/ppt/slideLayouts/slideLayout188.xml" ContentType="application/vnd.openxmlformats-officedocument.presentationml.slideLayout+xml"/>
  <Override PartName="/ppt/slideLayouts/slideLayout199.xml" ContentType="application/vnd.openxmlformats-officedocument.presentationml.slideLayout+xml"/>
  <Override PartName="/ppt/slideLayouts/slideLayout204.xml" ContentType="application/vnd.openxmlformats-officedocument.presentationml.slideLayout+xml"/>
  <Override PartName="/ppt/slides/slide78.xml" ContentType="application/vnd.openxmlformats-officedocument.presentationml.slide+xml"/>
  <Override PartName="/ppt/slideLayouts/slideLayout88.xml" ContentType="application/vnd.openxmlformats-officedocument.presentationml.slideLayout+xml"/>
  <Override PartName="/ppt/theme/theme11.xml" ContentType="application/vnd.openxmlformats-officedocument.theme+xml"/>
  <Override PartName="/ppt/slideLayouts/slideLayout177.xml" ContentType="application/vnd.openxmlformats-officedocument.presentationml.slideLayout+xml"/>
  <Override PartName="/docProps/core.xml" ContentType="application/vnd.openxmlformats-package.core-properties+xml"/>
  <Override PartName="/ppt/slides/slide6.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66.xml" ContentType="application/vnd.openxmlformats-officedocument.presentationml.slideLayout+xml"/>
  <Override PartName="/ppt/slideLayouts/slideLayout77.xml" ContentType="application/vnd.openxmlformats-officedocument.presentationml.slideLayout+xml"/>
  <Override PartName="/ppt/slideLayouts/slideLayout119.xml" ContentType="application/vnd.openxmlformats-officedocument.presentationml.slideLayout+xml"/>
  <Override PartName="/ppt/slideLayouts/slideLayout166.xml" ContentType="application/vnd.openxmlformats-officedocument.presentationml.slideLayout+xml"/>
  <Override PartName="/ppt/slideMasters/slideMaster1.xml" ContentType="application/vnd.openxmlformats-officedocument.presentationml.slideMaster+xml"/>
  <Override PartName="/ppt/slides/slide45.xml" ContentType="application/vnd.openxmlformats-officedocument.presentationml.slide+xml"/>
  <Override PartName="/ppt/theme/theme3.xml" ContentType="application/vnd.openxmlformats-officedocument.theme+xml"/>
  <Override PartName="/ppt/slideLayouts/slideLayout55.xml" ContentType="application/vnd.openxmlformats-officedocument.presentationml.slideLayout+xml"/>
  <Override PartName="/ppt/slideLayouts/slideLayout108.xml" ContentType="application/vnd.openxmlformats-officedocument.presentationml.slideLayout+xml"/>
  <Override PartName="/ppt/slideLayouts/slideLayout155.xml" ContentType="application/vnd.openxmlformats-officedocument.presentationml.slideLayout+xml"/>
  <Override PartName="/ppt/slides/slide34.xml" ContentType="application/vnd.openxmlformats-officedocument.presentationml.slide+xml"/>
  <Override PartName="/ppt/slides/slide81.xml" ContentType="application/vnd.openxmlformats-officedocument.presentationml.slide+xml"/>
  <Override PartName="/ppt/slideLayouts/slideLayout44.xml" ContentType="application/vnd.openxmlformats-officedocument.presentationml.slideLayout+xml"/>
  <Override PartName="/ppt/slideLayouts/slideLayout91.xml" ContentType="application/vnd.openxmlformats-officedocument.presentationml.slideLayout+xml"/>
  <Override PartName="/ppt/slideLayouts/slideLayout133.xml" ContentType="application/vnd.openxmlformats-officedocument.presentationml.slideLayout+xml"/>
  <Override PartName="/ppt/slideLayouts/slideLayout144.xml" ContentType="application/vnd.openxmlformats-officedocument.presentationml.slideLayout+xml"/>
  <Override PartName="/ppt/slideLayouts/slideLayout180.xml" ContentType="application/vnd.openxmlformats-officedocument.presentationml.slideLayout+xml"/>
  <Override PartName="/ppt/slideLayouts/slideLayout191.xml" ContentType="application/vnd.openxmlformats-officedocument.presentationml.slideLayout+xml"/>
  <Default Extension="rels" ContentType="application/vnd.openxmlformats-package.relationships+xml"/>
  <Override PartName="/ppt/slideMasters/slideMaster17.xml" ContentType="application/vnd.openxmlformats-officedocument.presentationml.slideMaster+xml"/>
  <Override PartName="/ppt/slides/slide23.xml" ContentType="application/vnd.openxmlformats-officedocument.presentationml.slide+xml"/>
  <Override PartName="/ppt/slides/slide70.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80.xml" ContentType="application/vnd.openxmlformats-officedocument.presentationml.slideLayout+xml"/>
  <Override PartName="/ppt/slideLayouts/slideLayout122.xml" ContentType="application/vnd.openxmlformats-officedocument.presentationml.slideLayout+xml"/>
  <Override PartName="/ppt/slideLayouts/slideLayout209.xml" ContentType="application/vnd.openxmlformats-officedocument.presentationml.slideLayout+xml"/>
  <Override PartName="/ppt/slides/slide12.xml" ContentType="application/vnd.openxmlformats-officedocument.presentationml.slide+xml"/>
  <Override PartName="/ppt/slideLayouts/slideLayout11.xml" ContentType="application/vnd.openxmlformats-officedocument.presentationml.slideLayout+xml"/>
  <Override PartName="/ppt/slideLayouts/slideLayout111.xml" ContentType="application/vnd.openxmlformats-officedocument.presentationml.slideLayout+xml"/>
  <Override PartName="/ppt/theme/theme16.xml" ContentType="application/vnd.openxmlformats-officedocument.theme+xml"/>
  <Override PartName="/ppt/slideLayouts/slideLayout100.xml" ContentType="application/vnd.openxmlformats-officedocument.presentationml.slideLayout+xml"/>
  <Override PartName="/ppt/slideMasters/slideMaster6.xml" ContentType="application/vnd.openxmlformats-officedocument.presentationml.slideMaster+xml"/>
  <Override PartName="/ppt/slideMasters/slideMaster20.xml" ContentType="application/vnd.openxmlformats-officedocument.presentationml.slideMaster+xml"/>
  <Override PartName="/ppt/theme/theme8.xml" ContentType="application/vnd.openxmlformats-officedocument.theme+xml"/>
  <Override PartName="/ppt/slideLayouts/slideLayout149.xml" ContentType="application/vnd.openxmlformats-officedocument.presentationml.slideLayout+xml"/>
  <Override PartName="/ppt/slideLayouts/slideLayout196.xml" ContentType="application/vnd.openxmlformats-officedocument.presentationml.slideLayout+xml"/>
  <Override PartName="/ppt/slideLayouts/slideLayout201.xml" ContentType="application/vnd.openxmlformats-officedocument.presentationml.slideLayout+xml"/>
  <Override PartName="/ppt/slideLayouts/slideLayout212.xml" ContentType="application/vnd.openxmlformats-officedocument.presentationml.slideLayout+xml"/>
  <Override PartName="/ppt/charts/chart1.xml" ContentType="application/vnd.openxmlformats-officedocument.drawingml.chart+xml"/>
  <Override PartName="/ppt/slides/slide28.xml" ContentType="application/vnd.openxmlformats-officedocument.presentationml.slide+xml"/>
  <Override PartName="/ppt/slides/slide39.xml" ContentType="application/vnd.openxmlformats-officedocument.presentationml.slide+xml"/>
  <Override PartName="/ppt/slides/slide75.xml" ContentType="application/vnd.openxmlformats-officedocument.presentationml.slide+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slideLayouts/slideLayout85.xml" ContentType="application/vnd.openxmlformats-officedocument.presentationml.slideLayout+xml"/>
  <Override PartName="/ppt/slideLayouts/slideLayout96.xml" ContentType="application/vnd.openxmlformats-officedocument.presentationml.slideLayout+xml"/>
  <Override PartName="/ppt/slideLayouts/slideLayout138.xml" ContentType="application/vnd.openxmlformats-officedocument.presentationml.slideLayout+xml"/>
  <Override PartName="/ppt/slideLayouts/slideLayout185.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slideLayouts/slideLayout74.xml" ContentType="application/vnd.openxmlformats-officedocument.presentationml.slideLayout+xml"/>
  <Override PartName="/ppt/slideLayouts/slideLayout116.xml" ContentType="application/vnd.openxmlformats-officedocument.presentationml.slideLayout+xml"/>
  <Override PartName="/ppt/slideLayouts/slideLayout127.xml" ContentType="application/vnd.openxmlformats-officedocument.presentationml.slideLayout+xml"/>
  <Override PartName="/ppt/slideLayouts/slideLayout163.xml" ContentType="application/vnd.openxmlformats-officedocument.presentationml.slideLayout+xml"/>
  <Override PartName="/ppt/slideLayouts/slideLayout174.xml" ContentType="application/vnd.openxmlformats-officedocument.presentationml.slideLayout+xml"/>
  <Override PartName="/ppt/slides/slide53.xml" ContentType="application/vnd.openxmlformats-officedocument.presentationml.slide+xml"/>
  <Override PartName="/ppt/slideLayouts/slideLayout16.xml" ContentType="application/vnd.openxmlformats-officedocument.presentationml.slideLayout+xml"/>
  <Override PartName="/ppt/slideLayouts/slideLayout63.xml" ContentType="application/vnd.openxmlformats-officedocument.presentationml.slideLayout+xml"/>
  <Override PartName="/ppt/slideLayouts/slideLayout105.xml" ContentType="application/vnd.openxmlformats-officedocument.presentationml.slideLayout+xml"/>
  <Override PartName="/ppt/slideLayouts/slideLayout152.xml" ContentType="application/vnd.openxmlformats-officedocument.presentationml.slideLayout+xml"/>
  <Override PartName="/ppt/slides/slide31.xml" ContentType="application/vnd.openxmlformats-officedocument.presentationml.slide+xml"/>
  <Override PartName="/ppt/slides/slide42.xml" ContentType="application/vnd.openxmlformats-officedocument.presentationml.slide+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14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 id="2147483684" r:id="rId3"/>
    <p:sldMasterId id="2147483708" r:id="rId4"/>
    <p:sldMasterId id="2147483720" r:id="rId5"/>
    <p:sldMasterId id="2147483732" r:id="rId6"/>
    <p:sldMasterId id="2147483744" r:id="rId7"/>
    <p:sldMasterId id="2147483756" r:id="rId8"/>
    <p:sldMasterId id="2147483780" r:id="rId9"/>
    <p:sldMasterId id="2147483792" r:id="rId10"/>
    <p:sldMasterId id="2147483828" r:id="rId11"/>
    <p:sldMasterId id="2147483840" r:id="rId12"/>
    <p:sldMasterId id="2147483852" r:id="rId13"/>
    <p:sldMasterId id="2147483864" r:id="rId14"/>
    <p:sldMasterId id="2147483876" r:id="rId15"/>
    <p:sldMasterId id="2147483888" r:id="rId16"/>
    <p:sldMasterId id="2147483900" r:id="rId17"/>
    <p:sldMasterId id="2147483912" r:id="rId18"/>
    <p:sldMasterId id="2147483924" r:id="rId19"/>
    <p:sldMasterId id="2147483936" r:id="rId20"/>
  </p:sldMasterIdLst>
  <p:notesMasterIdLst>
    <p:notesMasterId r:id="rId104"/>
  </p:notesMasterIdLst>
  <p:sldIdLst>
    <p:sldId id="256" r:id="rId21"/>
    <p:sldId id="311" r:id="rId22"/>
    <p:sldId id="257" r:id="rId23"/>
    <p:sldId id="284" r:id="rId24"/>
    <p:sldId id="295" r:id="rId25"/>
    <p:sldId id="297" r:id="rId26"/>
    <p:sldId id="299" r:id="rId27"/>
    <p:sldId id="298" r:id="rId28"/>
    <p:sldId id="300" r:id="rId29"/>
    <p:sldId id="301" r:id="rId30"/>
    <p:sldId id="302" r:id="rId31"/>
    <p:sldId id="303" r:id="rId32"/>
    <p:sldId id="310" r:id="rId33"/>
    <p:sldId id="304" r:id="rId34"/>
    <p:sldId id="306" r:id="rId35"/>
    <p:sldId id="307" r:id="rId36"/>
    <p:sldId id="308" r:id="rId37"/>
    <p:sldId id="309" r:id="rId38"/>
    <p:sldId id="390" r:id="rId39"/>
    <p:sldId id="316" r:id="rId40"/>
    <p:sldId id="318" r:id="rId41"/>
    <p:sldId id="322" r:id="rId42"/>
    <p:sldId id="324" r:id="rId43"/>
    <p:sldId id="326" r:id="rId44"/>
    <p:sldId id="328" r:id="rId45"/>
    <p:sldId id="330" r:id="rId46"/>
    <p:sldId id="334" r:id="rId47"/>
    <p:sldId id="336" r:id="rId48"/>
    <p:sldId id="342" r:id="rId49"/>
    <p:sldId id="344" r:id="rId50"/>
    <p:sldId id="346" r:id="rId51"/>
    <p:sldId id="348" r:id="rId52"/>
    <p:sldId id="350" r:id="rId53"/>
    <p:sldId id="352" r:id="rId54"/>
    <p:sldId id="357" r:id="rId55"/>
    <p:sldId id="406" r:id="rId56"/>
    <p:sldId id="407" r:id="rId57"/>
    <p:sldId id="358" r:id="rId58"/>
    <p:sldId id="359" r:id="rId59"/>
    <p:sldId id="360" r:id="rId60"/>
    <p:sldId id="361" r:id="rId61"/>
    <p:sldId id="362" r:id="rId62"/>
    <p:sldId id="363" r:id="rId63"/>
    <p:sldId id="364" r:id="rId64"/>
    <p:sldId id="365" r:id="rId65"/>
    <p:sldId id="366" r:id="rId66"/>
    <p:sldId id="367" r:id="rId67"/>
    <p:sldId id="368" r:id="rId68"/>
    <p:sldId id="369" r:id="rId69"/>
    <p:sldId id="370" r:id="rId70"/>
    <p:sldId id="371" r:id="rId71"/>
    <p:sldId id="372" r:id="rId72"/>
    <p:sldId id="373" r:id="rId73"/>
    <p:sldId id="374" r:id="rId74"/>
    <p:sldId id="375" r:id="rId75"/>
    <p:sldId id="376" r:id="rId76"/>
    <p:sldId id="377" r:id="rId77"/>
    <p:sldId id="378" r:id="rId78"/>
    <p:sldId id="379" r:id="rId79"/>
    <p:sldId id="380" r:id="rId80"/>
    <p:sldId id="381" r:id="rId81"/>
    <p:sldId id="382" r:id="rId82"/>
    <p:sldId id="383" r:id="rId83"/>
    <p:sldId id="384" r:id="rId84"/>
    <p:sldId id="385" r:id="rId85"/>
    <p:sldId id="386" r:id="rId86"/>
    <p:sldId id="387" r:id="rId87"/>
    <p:sldId id="388" r:id="rId88"/>
    <p:sldId id="391" r:id="rId89"/>
    <p:sldId id="392" r:id="rId90"/>
    <p:sldId id="393" r:id="rId91"/>
    <p:sldId id="394" r:id="rId92"/>
    <p:sldId id="395" r:id="rId93"/>
    <p:sldId id="396" r:id="rId94"/>
    <p:sldId id="397" r:id="rId95"/>
    <p:sldId id="398" r:id="rId96"/>
    <p:sldId id="399" r:id="rId97"/>
    <p:sldId id="400" r:id="rId98"/>
    <p:sldId id="401" r:id="rId99"/>
    <p:sldId id="402" r:id="rId100"/>
    <p:sldId id="403" r:id="rId101"/>
    <p:sldId id="404" r:id="rId102"/>
    <p:sldId id="405" r:id="rId103"/>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p:scale>
          <a:sx n="80" d="100"/>
          <a:sy n="80" d="100"/>
        </p:scale>
        <p:origin x="-1680" y="-222"/>
      </p:cViewPr>
      <p:guideLst>
        <p:guide orient="horz" pos="2160"/>
        <p:guide pos="2880"/>
      </p:guideLst>
    </p:cSldViewPr>
  </p:slideViewPr>
  <p:outlineViewPr>
    <p:cViewPr>
      <p:scale>
        <a:sx n="33" d="100"/>
        <a:sy n="33" d="100"/>
      </p:scale>
      <p:origin x="0" y="7188"/>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6.xml"/><Relationship Id="rId21" Type="http://schemas.openxmlformats.org/officeDocument/2006/relationships/slide" Target="slides/slide1.xml"/><Relationship Id="rId42" Type="http://schemas.openxmlformats.org/officeDocument/2006/relationships/slide" Target="slides/slide22.xml"/><Relationship Id="rId47" Type="http://schemas.openxmlformats.org/officeDocument/2006/relationships/slide" Target="slides/slide27.xml"/><Relationship Id="rId63" Type="http://schemas.openxmlformats.org/officeDocument/2006/relationships/slide" Target="slides/slide43.xml"/><Relationship Id="rId68" Type="http://schemas.openxmlformats.org/officeDocument/2006/relationships/slide" Target="slides/slide48.xml"/><Relationship Id="rId84" Type="http://schemas.openxmlformats.org/officeDocument/2006/relationships/slide" Target="slides/slide64.xml"/><Relationship Id="rId89" Type="http://schemas.openxmlformats.org/officeDocument/2006/relationships/slide" Target="slides/slide69.xml"/><Relationship Id="rId7" Type="http://schemas.openxmlformats.org/officeDocument/2006/relationships/slideMaster" Target="slideMasters/slideMaster7.xml"/><Relationship Id="rId71" Type="http://schemas.openxmlformats.org/officeDocument/2006/relationships/slide" Target="slides/slide51.xml"/><Relationship Id="rId92" Type="http://schemas.openxmlformats.org/officeDocument/2006/relationships/slide" Target="slides/slide72.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9" Type="http://schemas.openxmlformats.org/officeDocument/2006/relationships/slide" Target="slides/slide9.xml"/><Relationship Id="rId107" Type="http://schemas.openxmlformats.org/officeDocument/2006/relationships/theme" Target="theme/theme1.xml"/><Relationship Id="rId11" Type="http://schemas.openxmlformats.org/officeDocument/2006/relationships/slideMaster" Target="slideMasters/slideMaster11.xml"/><Relationship Id="rId24" Type="http://schemas.openxmlformats.org/officeDocument/2006/relationships/slide" Target="slides/slide4.xml"/><Relationship Id="rId32" Type="http://schemas.openxmlformats.org/officeDocument/2006/relationships/slide" Target="slides/slide12.xml"/><Relationship Id="rId37" Type="http://schemas.openxmlformats.org/officeDocument/2006/relationships/slide" Target="slides/slide17.xml"/><Relationship Id="rId40" Type="http://schemas.openxmlformats.org/officeDocument/2006/relationships/slide" Target="slides/slide20.xml"/><Relationship Id="rId45" Type="http://schemas.openxmlformats.org/officeDocument/2006/relationships/slide" Target="slides/slide25.xml"/><Relationship Id="rId53" Type="http://schemas.openxmlformats.org/officeDocument/2006/relationships/slide" Target="slides/slide33.xml"/><Relationship Id="rId58" Type="http://schemas.openxmlformats.org/officeDocument/2006/relationships/slide" Target="slides/slide38.xml"/><Relationship Id="rId66" Type="http://schemas.openxmlformats.org/officeDocument/2006/relationships/slide" Target="slides/slide46.xml"/><Relationship Id="rId74" Type="http://schemas.openxmlformats.org/officeDocument/2006/relationships/slide" Target="slides/slide54.xml"/><Relationship Id="rId79" Type="http://schemas.openxmlformats.org/officeDocument/2006/relationships/slide" Target="slides/slide59.xml"/><Relationship Id="rId87" Type="http://schemas.openxmlformats.org/officeDocument/2006/relationships/slide" Target="slides/slide67.xml"/><Relationship Id="rId102" Type="http://schemas.openxmlformats.org/officeDocument/2006/relationships/slide" Target="slides/slide82.xml"/><Relationship Id="rId5" Type="http://schemas.openxmlformats.org/officeDocument/2006/relationships/slideMaster" Target="slideMasters/slideMaster5.xml"/><Relationship Id="rId61" Type="http://schemas.openxmlformats.org/officeDocument/2006/relationships/slide" Target="slides/slide41.xml"/><Relationship Id="rId82" Type="http://schemas.openxmlformats.org/officeDocument/2006/relationships/slide" Target="slides/slide62.xml"/><Relationship Id="rId90" Type="http://schemas.openxmlformats.org/officeDocument/2006/relationships/slide" Target="slides/slide70.xml"/><Relationship Id="rId95" Type="http://schemas.openxmlformats.org/officeDocument/2006/relationships/slide" Target="slides/slide75.xml"/><Relationship Id="rId19" Type="http://schemas.openxmlformats.org/officeDocument/2006/relationships/slideMaster" Target="slideMasters/slideMaster19.xml"/><Relationship Id="rId14" Type="http://schemas.openxmlformats.org/officeDocument/2006/relationships/slideMaster" Target="slideMasters/slideMaster14.xml"/><Relationship Id="rId22" Type="http://schemas.openxmlformats.org/officeDocument/2006/relationships/slide" Target="slides/slide2.xml"/><Relationship Id="rId27" Type="http://schemas.openxmlformats.org/officeDocument/2006/relationships/slide" Target="slides/slide7.xml"/><Relationship Id="rId30" Type="http://schemas.openxmlformats.org/officeDocument/2006/relationships/slide" Target="slides/slide10.xml"/><Relationship Id="rId35" Type="http://schemas.openxmlformats.org/officeDocument/2006/relationships/slide" Target="slides/slide15.xml"/><Relationship Id="rId43" Type="http://schemas.openxmlformats.org/officeDocument/2006/relationships/slide" Target="slides/slide23.xml"/><Relationship Id="rId48" Type="http://schemas.openxmlformats.org/officeDocument/2006/relationships/slide" Target="slides/slide28.xml"/><Relationship Id="rId56" Type="http://schemas.openxmlformats.org/officeDocument/2006/relationships/slide" Target="slides/slide36.xml"/><Relationship Id="rId64" Type="http://schemas.openxmlformats.org/officeDocument/2006/relationships/slide" Target="slides/slide44.xml"/><Relationship Id="rId69" Type="http://schemas.openxmlformats.org/officeDocument/2006/relationships/slide" Target="slides/slide49.xml"/><Relationship Id="rId77" Type="http://schemas.openxmlformats.org/officeDocument/2006/relationships/slide" Target="slides/slide57.xml"/><Relationship Id="rId100" Type="http://schemas.openxmlformats.org/officeDocument/2006/relationships/slide" Target="slides/slide80.xml"/><Relationship Id="rId105" Type="http://schemas.openxmlformats.org/officeDocument/2006/relationships/presProps" Target="presProps.xml"/><Relationship Id="rId8" Type="http://schemas.openxmlformats.org/officeDocument/2006/relationships/slideMaster" Target="slideMasters/slideMaster8.xml"/><Relationship Id="rId51" Type="http://schemas.openxmlformats.org/officeDocument/2006/relationships/slide" Target="slides/slide31.xml"/><Relationship Id="rId72" Type="http://schemas.openxmlformats.org/officeDocument/2006/relationships/slide" Target="slides/slide52.xml"/><Relationship Id="rId80" Type="http://schemas.openxmlformats.org/officeDocument/2006/relationships/slide" Target="slides/slide60.xml"/><Relationship Id="rId85" Type="http://schemas.openxmlformats.org/officeDocument/2006/relationships/slide" Target="slides/slide65.xml"/><Relationship Id="rId93" Type="http://schemas.openxmlformats.org/officeDocument/2006/relationships/slide" Target="slides/slide73.xml"/><Relationship Id="rId98" Type="http://schemas.openxmlformats.org/officeDocument/2006/relationships/slide" Target="slides/slide78.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 Target="slides/slide5.xml"/><Relationship Id="rId33" Type="http://schemas.openxmlformats.org/officeDocument/2006/relationships/slide" Target="slides/slide13.xml"/><Relationship Id="rId38" Type="http://schemas.openxmlformats.org/officeDocument/2006/relationships/slide" Target="slides/slide18.xml"/><Relationship Id="rId46" Type="http://schemas.openxmlformats.org/officeDocument/2006/relationships/slide" Target="slides/slide26.xml"/><Relationship Id="rId59" Type="http://schemas.openxmlformats.org/officeDocument/2006/relationships/slide" Target="slides/slide39.xml"/><Relationship Id="rId67" Type="http://schemas.openxmlformats.org/officeDocument/2006/relationships/slide" Target="slides/slide47.xml"/><Relationship Id="rId103" Type="http://schemas.openxmlformats.org/officeDocument/2006/relationships/slide" Target="slides/slide83.xml"/><Relationship Id="rId108" Type="http://schemas.openxmlformats.org/officeDocument/2006/relationships/tableStyles" Target="tableStyles.xml"/><Relationship Id="rId20" Type="http://schemas.openxmlformats.org/officeDocument/2006/relationships/slideMaster" Target="slideMasters/slideMaster20.xml"/><Relationship Id="rId41" Type="http://schemas.openxmlformats.org/officeDocument/2006/relationships/slide" Target="slides/slide21.xml"/><Relationship Id="rId54" Type="http://schemas.openxmlformats.org/officeDocument/2006/relationships/slide" Target="slides/slide34.xml"/><Relationship Id="rId62" Type="http://schemas.openxmlformats.org/officeDocument/2006/relationships/slide" Target="slides/slide42.xml"/><Relationship Id="rId70" Type="http://schemas.openxmlformats.org/officeDocument/2006/relationships/slide" Target="slides/slide50.xml"/><Relationship Id="rId75" Type="http://schemas.openxmlformats.org/officeDocument/2006/relationships/slide" Target="slides/slide55.xml"/><Relationship Id="rId83" Type="http://schemas.openxmlformats.org/officeDocument/2006/relationships/slide" Target="slides/slide63.xml"/><Relationship Id="rId88" Type="http://schemas.openxmlformats.org/officeDocument/2006/relationships/slide" Target="slides/slide68.xml"/><Relationship Id="rId91" Type="http://schemas.openxmlformats.org/officeDocument/2006/relationships/slide" Target="slides/slide71.xml"/><Relationship Id="rId96" Type="http://schemas.openxmlformats.org/officeDocument/2006/relationships/slide" Target="slides/slide76.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Master" Target="slideMasters/slideMaster15.xml"/><Relationship Id="rId23" Type="http://schemas.openxmlformats.org/officeDocument/2006/relationships/slide" Target="slides/slide3.xml"/><Relationship Id="rId28" Type="http://schemas.openxmlformats.org/officeDocument/2006/relationships/slide" Target="slides/slide8.xml"/><Relationship Id="rId36" Type="http://schemas.openxmlformats.org/officeDocument/2006/relationships/slide" Target="slides/slide16.xml"/><Relationship Id="rId49" Type="http://schemas.openxmlformats.org/officeDocument/2006/relationships/slide" Target="slides/slide29.xml"/><Relationship Id="rId57" Type="http://schemas.openxmlformats.org/officeDocument/2006/relationships/slide" Target="slides/slide37.xml"/><Relationship Id="rId106" Type="http://schemas.openxmlformats.org/officeDocument/2006/relationships/viewProps" Target="viewProps.xml"/><Relationship Id="rId10" Type="http://schemas.openxmlformats.org/officeDocument/2006/relationships/slideMaster" Target="slideMasters/slideMaster10.xml"/><Relationship Id="rId31" Type="http://schemas.openxmlformats.org/officeDocument/2006/relationships/slide" Target="slides/slide11.xml"/><Relationship Id="rId44" Type="http://schemas.openxmlformats.org/officeDocument/2006/relationships/slide" Target="slides/slide24.xml"/><Relationship Id="rId52" Type="http://schemas.openxmlformats.org/officeDocument/2006/relationships/slide" Target="slides/slide32.xml"/><Relationship Id="rId60" Type="http://schemas.openxmlformats.org/officeDocument/2006/relationships/slide" Target="slides/slide40.xml"/><Relationship Id="rId65" Type="http://schemas.openxmlformats.org/officeDocument/2006/relationships/slide" Target="slides/slide45.xml"/><Relationship Id="rId73" Type="http://schemas.openxmlformats.org/officeDocument/2006/relationships/slide" Target="slides/slide53.xml"/><Relationship Id="rId78" Type="http://schemas.openxmlformats.org/officeDocument/2006/relationships/slide" Target="slides/slide58.xml"/><Relationship Id="rId81" Type="http://schemas.openxmlformats.org/officeDocument/2006/relationships/slide" Target="slides/slide61.xml"/><Relationship Id="rId86" Type="http://schemas.openxmlformats.org/officeDocument/2006/relationships/slide" Target="slides/slide66.xml"/><Relationship Id="rId94" Type="http://schemas.openxmlformats.org/officeDocument/2006/relationships/slide" Target="slides/slide74.xml"/><Relationship Id="rId99" Type="http://schemas.openxmlformats.org/officeDocument/2006/relationships/slide" Target="slides/slide79.xml"/><Relationship Id="rId101" Type="http://schemas.openxmlformats.org/officeDocument/2006/relationships/slide" Target="slides/slide81.xml"/><Relationship Id="rId4" Type="http://schemas.openxmlformats.org/officeDocument/2006/relationships/slideMaster" Target="slideMasters/slideMaster4.xml"/><Relationship Id="rId9" Type="http://schemas.openxmlformats.org/officeDocument/2006/relationships/slideMaster" Target="slideMasters/slideMaster9.xml"/><Relationship Id="rId13" Type="http://schemas.openxmlformats.org/officeDocument/2006/relationships/slideMaster" Target="slideMasters/slideMaster13.xml"/><Relationship Id="rId18" Type="http://schemas.openxmlformats.org/officeDocument/2006/relationships/slideMaster" Target="slideMasters/slideMaster18.xml"/><Relationship Id="rId39" Type="http://schemas.openxmlformats.org/officeDocument/2006/relationships/slide" Target="slides/slide19.xml"/><Relationship Id="rId34" Type="http://schemas.openxmlformats.org/officeDocument/2006/relationships/slide" Target="slides/slide14.xml"/><Relationship Id="rId50" Type="http://schemas.openxmlformats.org/officeDocument/2006/relationships/slide" Target="slides/slide30.xml"/><Relationship Id="rId55" Type="http://schemas.openxmlformats.org/officeDocument/2006/relationships/slide" Target="slides/slide35.xml"/><Relationship Id="rId76" Type="http://schemas.openxmlformats.org/officeDocument/2006/relationships/slide" Target="slides/slide56.xml"/><Relationship Id="rId97" Type="http://schemas.openxmlformats.org/officeDocument/2006/relationships/slide" Target="slides/slide77.xml"/><Relationship Id="rId10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Arkusz_programu_Microsoft_Office_Excel1.xlsx"/></Relationships>
</file>

<file path=ppt/charts/chart1.xml><?xml version="1.0" encoding="utf-8"?>
<c:chartSpace xmlns:c="http://schemas.openxmlformats.org/drawingml/2006/chart" xmlns:a="http://schemas.openxmlformats.org/drawingml/2006/main" xmlns:r="http://schemas.openxmlformats.org/officeDocument/2006/relationships">
  <c:lang val="pl-PL"/>
  <c:chart>
    <c:autoTitleDeleted val="1"/>
    <c:plotArea>
      <c:layout/>
      <c:barChart>
        <c:barDir val="bar"/>
        <c:grouping val="stacked"/>
        <c:ser>
          <c:idx val="0"/>
          <c:order val="0"/>
          <c:tx>
            <c:strRef>
              <c:f>Arkusz1!$B$1</c:f>
              <c:strCache>
                <c:ptCount val="1"/>
                <c:pt idx="0">
                  <c:v>Seria 1</c:v>
                </c:pt>
              </c:strCache>
            </c:strRef>
          </c:tx>
          <c:cat>
            <c:strRef>
              <c:f>Arkusz1!$A$2:$A$9</c:f>
              <c:strCache>
                <c:ptCount val="8"/>
                <c:pt idx="0">
                  <c:v>ponad 10 lat 2,7%</c:v>
                </c:pt>
                <c:pt idx="1">
                  <c:v>od 60 do 120 miesięcy 10,8%</c:v>
                </c:pt>
                <c:pt idx="2">
                  <c:v>od 36 do 59 miesięcy 14,2%</c:v>
                </c:pt>
                <c:pt idx="3">
                  <c:v>od 24 do 35 miesięcy 14,2%</c:v>
                </c:pt>
                <c:pt idx="4">
                  <c:v>od 12 do 23 miesięcy 21,1%</c:v>
                </c:pt>
                <c:pt idx="5">
                  <c:v>od 6 do 11 miesięcy 14,6%</c:v>
                </c:pt>
                <c:pt idx="6">
                  <c:v>od 1 do 5 miesięcy 18,9%</c:v>
                </c:pt>
                <c:pt idx="7">
                  <c:v>do 1 miesiąca 3,4%</c:v>
                </c:pt>
              </c:strCache>
            </c:strRef>
          </c:cat>
          <c:val>
            <c:numRef>
              <c:f>Arkusz1!$B$2:$B$9</c:f>
              <c:numCache>
                <c:formatCode>General</c:formatCode>
                <c:ptCount val="8"/>
                <c:pt idx="0">
                  <c:v>2.7</c:v>
                </c:pt>
                <c:pt idx="1">
                  <c:v>10.8</c:v>
                </c:pt>
                <c:pt idx="2">
                  <c:v>14.2</c:v>
                </c:pt>
                <c:pt idx="3">
                  <c:v>14.2</c:v>
                </c:pt>
                <c:pt idx="4">
                  <c:v>21.1</c:v>
                </c:pt>
                <c:pt idx="5">
                  <c:v>14.6</c:v>
                </c:pt>
                <c:pt idx="6">
                  <c:v>18.899999999999999</c:v>
                </c:pt>
                <c:pt idx="7">
                  <c:v>3.4</c:v>
                </c:pt>
              </c:numCache>
            </c:numRef>
          </c:val>
        </c:ser>
        <c:overlap val="100"/>
        <c:axId val="159036928"/>
        <c:axId val="159038464"/>
      </c:barChart>
      <c:catAx>
        <c:axId val="159036928"/>
        <c:scaling>
          <c:orientation val="minMax"/>
        </c:scaling>
        <c:axPos val="l"/>
        <c:tickLblPos val="nextTo"/>
        <c:txPr>
          <a:bodyPr/>
          <a:lstStyle/>
          <a:p>
            <a:pPr>
              <a:defRPr sz="1200"/>
            </a:pPr>
            <a:endParaRPr lang="pl-PL"/>
          </a:p>
        </c:txPr>
        <c:crossAx val="159038464"/>
        <c:crosses val="autoZero"/>
        <c:auto val="1"/>
        <c:lblAlgn val="ctr"/>
        <c:lblOffset val="100"/>
      </c:catAx>
      <c:valAx>
        <c:axId val="159038464"/>
        <c:scaling>
          <c:orientation val="minMax"/>
        </c:scaling>
        <c:delete val="1"/>
        <c:axPos val="b"/>
        <c:majorGridlines/>
        <c:numFmt formatCode="General" sourceLinked="1"/>
        <c:tickLblPos val="none"/>
        <c:crossAx val="159036928"/>
        <c:crosses val="autoZero"/>
        <c:crossBetween val="between"/>
      </c:valAx>
    </c:plotArea>
    <c:plotVisOnly val="1"/>
    <c:dispBlanksAs val="gap"/>
  </c:chart>
  <c:txPr>
    <a:bodyPr/>
    <a:lstStyle/>
    <a:p>
      <a:pPr>
        <a:defRPr sz="1800"/>
      </a:pPr>
      <a:endParaRPr lang="pl-PL"/>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11E651-0328-44B1-A099-24B6C26F7631}" type="datetimeFigureOut">
              <a:rPr lang="pl-PL" smtClean="0"/>
              <a:pPr/>
              <a:t>2015-10-04</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E9112E-5992-4055-9AE3-9B795A5D6268}" type="slidenum">
              <a:rPr lang="pl-PL" smtClean="0"/>
              <a:pPr/>
              <a:t>‹#›</a:t>
            </a:fld>
            <a:endParaRPr lang="pl-PL"/>
          </a:p>
        </p:txBody>
      </p:sp>
    </p:spTree>
    <p:extLst>
      <p:ext uri="{BB962C8B-B14F-4D97-AF65-F5344CB8AC3E}">
        <p14:creationId xmlns="" xmlns:p14="http://schemas.microsoft.com/office/powerpoint/2010/main" val="29282321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43000" y="685800"/>
            <a:ext cx="4572000" cy="3429000"/>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95E9112E-5992-4055-9AE3-9B795A5D6268}" type="slidenum">
              <a:rPr lang="pl-PL" smtClean="0"/>
              <a:pPr/>
              <a:t>4</a:t>
            </a:fld>
            <a:endParaRPr lang="pl-PL"/>
          </a:p>
        </p:txBody>
      </p:sp>
    </p:spTree>
    <p:extLst>
      <p:ext uri="{BB962C8B-B14F-4D97-AF65-F5344CB8AC3E}">
        <p14:creationId xmlns="" xmlns:p14="http://schemas.microsoft.com/office/powerpoint/2010/main" val="36722964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43000" y="685800"/>
            <a:ext cx="4572000" cy="3429000"/>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95E9112E-5992-4055-9AE3-9B795A5D6268}" type="slidenum">
              <a:rPr lang="pl-PL" smtClean="0">
                <a:solidFill>
                  <a:prstClr val="black"/>
                </a:solidFill>
              </a:rPr>
              <a:pPr/>
              <a:t>20</a:t>
            </a:fld>
            <a:endParaRPr lang="pl-PL">
              <a:solidFill>
                <a:prstClr val="black"/>
              </a:solidFill>
            </a:endParaRPr>
          </a:p>
        </p:txBody>
      </p:sp>
    </p:spTree>
    <p:extLst>
      <p:ext uri="{BB962C8B-B14F-4D97-AF65-F5344CB8AC3E}">
        <p14:creationId xmlns="" xmlns:p14="http://schemas.microsoft.com/office/powerpoint/2010/main" val="32443626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95E9112E-5992-4055-9AE3-9B795A5D6268}" type="slidenum">
              <a:rPr lang="pl-PL" smtClean="0">
                <a:solidFill>
                  <a:prstClr val="black"/>
                </a:solidFill>
              </a:rPr>
              <a:pPr/>
              <a:t>22</a:t>
            </a:fld>
            <a:endParaRPr lang="pl-PL">
              <a:solidFill>
                <a:prstClr val="black"/>
              </a:solidFill>
            </a:endParaRPr>
          </a:p>
        </p:txBody>
      </p:sp>
    </p:spTree>
    <p:extLst>
      <p:ext uri="{BB962C8B-B14F-4D97-AF65-F5344CB8AC3E}">
        <p14:creationId xmlns="" xmlns:p14="http://schemas.microsoft.com/office/powerpoint/2010/main" val="1991975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95E9112E-5992-4055-9AE3-9B795A5D6268}" type="slidenum">
              <a:rPr lang="pl-PL" smtClean="0">
                <a:solidFill>
                  <a:prstClr val="black"/>
                </a:solidFill>
              </a:rPr>
              <a:pPr/>
              <a:t>32</a:t>
            </a:fld>
            <a:endParaRPr lang="pl-PL">
              <a:solidFill>
                <a:prstClr val="black"/>
              </a:solidFill>
            </a:endParaRPr>
          </a:p>
        </p:txBody>
      </p:sp>
    </p:spTree>
    <p:extLst>
      <p:ext uri="{BB962C8B-B14F-4D97-AF65-F5344CB8AC3E}">
        <p14:creationId xmlns="" xmlns:p14="http://schemas.microsoft.com/office/powerpoint/2010/main" val="36380485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8.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9.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0.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1.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2.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3.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4.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5.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6.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89.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0.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1.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2.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3.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4.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5.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6.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7.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9.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0.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1.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2.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3.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4.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5.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6.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7.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8.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9.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0.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1.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2.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3.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4.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5.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6.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7.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8.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9.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0.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1" y="2130427"/>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pPr/>
              <a:t>2015-10-04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1653238-6498-42C9-B41E-DC417AC75BA7}" type="slidenum">
              <a:rPr lang="pl-PL" smtClean="0"/>
              <a:pPr/>
              <a:t>‹#›</a:t>
            </a:fld>
            <a:endParaRPr lang="pl-PL"/>
          </a:p>
        </p:txBody>
      </p:sp>
    </p:spTree>
    <p:extLst>
      <p:ext uri="{BB962C8B-B14F-4D97-AF65-F5344CB8AC3E}">
        <p14:creationId xmlns="" xmlns:p14="http://schemas.microsoft.com/office/powerpoint/2010/main" val="1324912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pPr/>
              <a:t>2015-10-04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1653238-6498-42C9-B41E-DC417AC75BA7}" type="slidenum">
              <a:rPr lang="pl-PL" smtClean="0"/>
              <a:pPr/>
              <a:t>‹#›</a:t>
            </a:fld>
            <a:endParaRPr lang="pl-PL"/>
          </a:p>
        </p:txBody>
      </p:sp>
    </p:spTree>
    <p:extLst>
      <p:ext uri="{BB962C8B-B14F-4D97-AF65-F5344CB8AC3E}">
        <p14:creationId xmlns="" xmlns:p14="http://schemas.microsoft.com/office/powerpoint/2010/main" val="2882872713"/>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1" y="2130427"/>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27293052"/>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494371391"/>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2"/>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4007486270"/>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1"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496563931"/>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131737621"/>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781015236"/>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590829031"/>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1"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513283561"/>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9"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9"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9"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839724795"/>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342309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1" y="274640"/>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40"/>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pPr/>
              <a:t>2015-10-04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1653238-6498-42C9-B41E-DC417AC75BA7}" type="slidenum">
              <a:rPr lang="pl-PL" smtClean="0"/>
              <a:pPr/>
              <a:t>‹#›</a:t>
            </a:fld>
            <a:endParaRPr lang="pl-PL"/>
          </a:p>
        </p:txBody>
      </p:sp>
    </p:spTree>
    <p:extLst>
      <p:ext uri="{BB962C8B-B14F-4D97-AF65-F5344CB8AC3E}">
        <p14:creationId xmlns="" xmlns:p14="http://schemas.microsoft.com/office/powerpoint/2010/main" val="3360464328"/>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1" y="274640"/>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40"/>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3357694981"/>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1" y="2130427"/>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469198185"/>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4109133168"/>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2"/>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970829604"/>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1"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3971014112"/>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4185230203"/>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538679978"/>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4001005146"/>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1"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490219087"/>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9"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9"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9"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0320420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1" y="2130427"/>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999283035"/>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3500255200"/>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1" y="274640"/>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40"/>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029124378"/>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1" y="2130427"/>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3356642199"/>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3615924770"/>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2"/>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806770861"/>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1"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29137742"/>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3211798678"/>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309966976"/>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369409748"/>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1"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5679330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508027002"/>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9"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9"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9"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4253464445"/>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220751139"/>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1" y="274640"/>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40"/>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029039739"/>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1" y="2130427"/>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025564708"/>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59048402"/>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2"/>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3879873174"/>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1"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845870440"/>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3335589471"/>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697738183"/>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5586364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2"/>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665385236"/>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1"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751265506"/>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9"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9"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9"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3224714488"/>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873079056"/>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1" y="274640"/>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40"/>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3162420088"/>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1" y="2130427"/>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626284107"/>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993449089"/>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2"/>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4202327655"/>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1"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882912662"/>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808669970"/>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1439409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1"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369449405"/>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347637472"/>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1"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921528113"/>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9"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9"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9"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715278006"/>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761917618"/>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1" y="274640"/>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40"/>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647249651"/>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1" y="2130427"/>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505419687"/>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3166979828"/>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2"/>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630978161"/>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1"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097006205"/>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0823188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144850126"/>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194839875"/>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725395566"/>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1"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529195575"/>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9"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9"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9"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325218806"/>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3493615963"/>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1" y="274640"/>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40"/>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154065036"/>
      </p:ext>
    </p:extLst>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1" y="2130427"/>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725282707"/>
      </p:ext>
    </p:extLst>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487387588"/>
      </p:ext>
    </p:extLst>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2"/>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638542147"/>
      </p:ext>
    </p:extLst>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1"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629612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911857586"/>
      </p:ext>
    </p:extLst>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103345303"/>
      </p:ext>
    </p:extLst>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688001567"/>
      </p:ext>
    </p:extLst>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5367189"/>
      </p:ext>
    </p:extLst>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1"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28972711"/>
      </p:ext>
    </p:extLst>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9"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9"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9"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4254571824"/>
      </p:ext>
    </p:extLst>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3229162454"/>
      </p:ext>
    </p:extLst>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1" y="274640"/>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40"/>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558477662"/>
      </p:ext>
    </p:extLst>
  </p:cSld>
  <p:clrMapOvr>
    <a:masterClrMapping/>
  </p:clrMapOvr>
</p:sldLayout>
</file>

<file path=ppt/slideLayouts/slideLayout177.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1" y="2130427"/>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852556184"/>
      </p:ext>
    </p:extLst>
  </p:cSld>
  <p:clrMapOvr>
    <a:masterClrMapping/>
  </p:clrMapOvr>
</p:sldLayout>
</file>

<file path=ppt/slideLayouts/slideLayout178.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469895972"/>
      </p:ext>
    </p:extLst>
  </p:cSld>
  <p:clrMapOvr>
    <a:masterClrMapping/>
  </p:clrMapOvr>
</p:sldLayout>
</file>

<file path=ppt/slideLayouts/slideLayout179.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2"/>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2552564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532061331"/>
      </p:ext>
    </p:extLst>
  </p:cSld>
  <p:clrMapOvr>
    <a:masterClrMapping/>
  </p:clrMapOvr>
</p:sldLayout>
</file>

<file path=ppt/slideLayouts/slideLayout180.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1"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097903846"/>
      </p:ext>
    </p:extLst>
  </p:cSld>
  <p:clrMapOvr>
    <a:masterClrMapping/>
  </p:clrMapOvr>
</p:sldLayout>
</file>

<file path=ppt/slideLayouts/slideLayout181.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3237776762"/>
      </p:ext>
    </p:extLst>
  </p:cSld>
  <p:clrMapOvr>
    <a:masterClrMapping/>
  </p:clrMapOvr>
</p:sldLayout>
</file>

<file path=ppt/slideLayouts/slideLayout182.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3708872547"/>
      </p:ext>
    </p:extLst>
  </p:cSld>
  <p:clrMapOvr>
    <a:masterClrMapping/>
  </p:clrMapOvr>
</p:sldLayout>
</file>

<file path=ppt/slideLayouts/slideLayout183.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3725901627"/>
      </p:ext>
    </p:extLst>
  </p:cSld>
  <p:clrMapOvr>
    <a:masterClrMapping/>
  </p:clrMapOvr>
</p:sldLayout>
</file>

<file path=ppt/slideLayouts/slideLayout184.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1"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431275807"/>
      </p:ext>
    </p:extLst>
  </p:cSld>
  <p:clrMapOvr>
    <a:masterClrMapping/>
  </p:clrMapOvr>
</p:sldLayout>
</file>

<file path=ppt/slideLayouts/slideLayout185.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9"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9"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9"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179528894"/>
      </p:ext>
    </p:extLst>
  </p:cSld>
  <p:clrMapOvr>
    <a:masterClrMapping/>
  </p:clrMapOvr>
</p:sldLayout>
</file>

<file path=ppt/slideLayouts/slideLayout18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49457852"/>
      </p:ext>
    </p:extLst>
  </p:cSld>
  <p:clrMapOvr>
    <a:masterClrMapping/>
  </p:clrMapOvr>
</p:sldLayout>
</file>

<file path=ppt/slideLayouts/slideLayout18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1" y="274640"/>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40"/>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632600279"/>
      </p:ext>
    </p:extLst>
  </p:cSld>
  <p:clrMapOvr>
    <a:masterClrMapping/>
  </p:clrMapOvr>
</p:sldLayout>
</file>

<file path=ppt/slideLayouts/slideLayout188.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1" y="2130427"/>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324912495"/>
      </p:ext>
    </p:extLst>
  </p:cSld>
  <p:clrMapOvr>
    <a:masterClrMapping/>
  </p:clrMapOvr>
</p:sldLayout>
</file>

<file path=ppt/slideLayouts/slideLayout189.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34369752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1"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085699303"/>
      </p:ext>
    </p:extLst>
  </p:cSld>
  <p:clrMapOvr>
    <a:masterClrMapping/>
  </p:clrMapOvr>
</p:sldLayout>
</file>

<file path=ppt/slideLayouts/slideLayout190.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2"/>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285909208"/>
      </p:ext>
    </p:extLst>
  </p:cSld>
  <p:clrMapOvr>
    <a:masterClrMapping/>
  </p:clrMapOvr>
</p:sldLayout>
</file>

<file path=ppt/slideLayouts/slideLayout191.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1"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3418455098"/>
      </p:ext>
    </p:extLst>
  </p:cSld>
  <p:clrMapOvr>
    <a:masterClrMapping/>
  </p:clrMapOvr>
</p:sldLayout>
</file>

<file path=ppt/slideLayouts/slideLayout192.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3569287823"/>
      </p:ext>
    </p:extLst>
  </p:cSld>
  <p:clrMapOvr>
    <a:masterClrMapping/>
  </p:clrMapOvr>
</p:sldLayout>
</file>

<file path=ppt/slideLayouts/slideLayout193.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659912423"/>
      </p:ext>
    </p:extLst>
  </p:cSld>
  <p:clrMapOvr>
    <a:masterClrMapping/>
  </p:clrMapOvr>
</p:sldLayout>
</file>

<file path=ppt/slideLayouts/slideLayout194.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3997632531"/>
      </p:ext>
    </p:extLst>
  </p:cSld>
  <p:clrMapOvr>
    <a:masterClrMapping/>
  </p:clrMapOvr>
</p:sldLayout>
</file>

<file path=ppt/slideLayouts/slideLayout195.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1"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405749212"/>
      </p:ext>
    </p:extLst>
  </p:cSld>
  <p:clrMapOvr>
    <a:masterClrMapping/>
  </p:clrMapOvr>
</p:sldLayout>
</file>

<file path=ppt/slideLayouts/slideLayout196.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9"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9"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9"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3572862573"/>
      </p:ext>
    </p:extLst>
  </p:cSld>
  <p:clrMapOvr>
    <a:masterClrMapping/>
  </p:clrMapOvr>
</p:sldLayout>
</file>

<file path=ppt/slideLayouts/slideLayout197.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882872713"/>
      </p:ext>
    </p:extLst>
  </p:cSld>
  <p:clrMapOvr>
    <a:masterClrMapping/>
  </p:clrMapOvr>
</p:sldLayout>
</file>

<file path=ppt/slideLayouts/slideLayout198.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1" y="274640"/>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40"/>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3360464328"/>
      </p:ext>
    </p:extLst>
  </p:cSld>
  <p:clrMapOvr>
    <a:masterClrMapping/>
  </p:clrMapOvr>
</p:sldLayout>
</file>

<file path=ppt/slideLayouts/slideLayout199.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1" y="2130427"/>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14330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pPr/>
              <a:t>2015-10-04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1653238-6498-42C9-B41E-DC417AC75BA7}" type="slidenum">
              <a:rPr lang="pl-PL" smtClean="0"/>
              <a:pPr/>
              <a:t>‹#›</a:t>
            </a:fld>
            <a:endParaRPr lang="pl-PL"/>
          </a:p>
        </p:txBody>
      </p:sp>
    </p:spTree>
    <p:extLst>
      <p:ext uri="{BB962C8B-B14F-4D97-AF65-F5344CB8AC3E}">
        <p14:creationId xmlns="" xmlns:p14="http://schemas.microsoft.com/office/powerpoint/2010/main" val="34369752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9"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9"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9"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3511789153"/>
      </p:ext>
    </p:extLst>
  </p:cSld>
  <p:clrMapOvr>
    <a:masterClrMapping/>
  </p:clrMapOvr>
</p:sldLayout>
</file>

<file path=ppt/slideLayouts/slideLayout200.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328675153"/>
      </p:ext>
    </p:extLst>
  </p:cSld>
  <p:clrMapOvr>
    <a:masterClrMapping/>
  </p:clrMapOvr>
</p:sldLayout>
</file>

<file path=ppt/slideLayouts/slideLayout201.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2"/>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454970624"/>
      </p:ext>
    </p:extLst>
  </p:cSld>
  <p:clrMapOvr>
    <a:masterClrMapping/>
  </p:clrMapOvr>
</p:sldLayout>
</file>

<file path=ppt/slideLayouts/slideLayout202.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1"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3300504679"/>
      </p:ext>
    </p:extLst>
  </p:cSld>
  <p:clrMapOvr>
    <a:masterClrMapping/>
  </p:clrMapOvr>
</p:sldLayout>
</file>

<file path=ppt/slideLayouts/slideLayout203.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319447483"/>
      </p:ext>
    </p:extLst>
  </p:cSld>
  <p:clrMapOvr>
    <a:masterClrMapping/>
  </p:clrMapOvr>
</p:sldLayout>
</file>

<file path=ppt/slideLayouts/slideLayout204.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350486100"/>
      </p:ext>
    </p:extLst>
  </p:cSld>
  <p:clrMapOvr>
    <a:masterClrMapping/>
  </p:clrMapOvr>
</p:sldLayout>
</file>

<file path=ppt/slideLayouts/slideLayout205.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3079184187"/>
      </p:ext>
    </p:extLst>
  </p:cSld>
  <p:clrMapOvr>
    <a:masterClrMapping/>
  </p:clrMapOvr>
</p:sldLayout>
</file>

<file path=ppt/slideLayouts/slideLayout206.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1"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602039083"/>
      </p:ext>
    </p:extLst>
  </p:cSld>
  <p:clrMapOvr>
    <a:masterClrMapping/>
  </p:clrMapOvr>
</p:sldLayout>
</file>

<file path=ppt/slideLayouts/slideLayout207.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9"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9"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9"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40598786"/>
      </p:ext>
    </p:extLst>
  </p:cSld>
  <p:clrMapOvr>
    <a:masterClrMapping/>
  </p:clrMapOvr>
</p:sldLayout>
</file>

<file path=ppt/slideLayouts/slideLayout208.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829676781"/>
      </p:ext>
    </p:extLst>
  </p:cSld>
  <p:clrMapOvr>
    <a:masterClrMapping/>
  </p:clrMapOvr>
</p:sldLayout>
</file>

<file path=ppt/slideLayouts/slideLayout209.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1" y="274640"/>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40"/>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754235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971616798"/>
      </p:ext>
    </p:extLst>
  </p:cSld>
  <p:clrMapOvr>
    <a:masterClrMapping/>
  </p:clrMapOvr>
</p:sldLayout>
</file>

<file path=ppt/slideLayouts/slideLayout210.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3360798091"/>
      </p:ext>
    </p:extLst>
  </p:cSld>
  <p:clrMapOvr>
    <a:masterClrMapping/>
  </p:clrMapOvr>
</p:sldLayout>
</file>

<file path=ppt/slideLayouts/slideLayout211.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56913779"/>
      </p:ext>
    </p:extLst>
  </p:cSld>
  <p:clrMapOvr>
    <a:masterClrMapping/>
  </p:clrMapOvr>
</p:sldLayout>
</file>

<file path=ppt/slideLayouts/slideLayout212.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739947346"/>
      </p:ext>
    </p:extLst>
  </p:cSld>
  <p:clrMapOvr>
    <a:masterClrMapping/>
  </p:clrMapOvr>
</p:sldLayout>
</file>

<file path=ppt/slideLayouts/slideLayout213.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16282203"/>
      </p:ext>
    </p:extLst>
  </p:cSld>
  <p:clrMapOvr>
    <a:masterClrMapping/>
  </p:clrMapOvr>
</p:sldLayout>
</file>

<file path=ppt/slideLayouts/slideLayout214.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861013138"/>
      </p:ext>
    </p:extLst>
  </p:cSld>
  <p:clrMapOvr>
    <a:masterClrMapping/>
  </p:clrMapOvr>
</p:sldLayout>
</file>

<file path=ppt/slideLayouts/slideLayout215.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061149408"/>
      </p:ext>
    </p:extLst>
  </p:cSld>
  <p:clrMapOvr>
    <a:masterClrMapping/>
  </p:clrMapOvr>
</p:sldLayout>
</file>

<file path=ppt/slideLayouts/slideLayout216.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3961073519"/>
      </p:ext>
    </p:extLst>
  </p:cSld>
  <p:clrMapOvr>
    <a:masterClrMapping/>
  </p:clrMapOvr>
</p:sldLayout>
</file>

<file path=ppt/slideLayouts/slideLayout217.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751850792"/>
      </p:ext>
    </p:extLst>
  </p:cSld>
  <p:clrMapOvr>
    <a:masterClrMapping/>
  </p:clrMapOvr>
</p:sldLayout>
</file>

<file path=ppt/slideLayouts/slideLayout218.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3391140251"/>
      </p:ext>
    </p:extLst>
  </p:cSld>
  <p:clrMapOvr>
    <a:masterClrMapping/>
  </p:clrMapOvr>
</p:sldLayout>
</file>

<file path=ppt/slideLayouts/slideLayout219.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0301274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1" y="274640"/>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40"/>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4215015116"/>
      </p:ext>
    </p:extLst>
  </p:cSld>
  <p:clrMapOvr>
    <a:masterClrMapping/>
  </p:clrMapOvr>
</p:sldLayout>
</file>

<file path=ppt/slideLayouts/slideLayout220.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89881743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1" y="2130427"/>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76480782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38087639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2"/>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51099022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1"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80358858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40535989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78623736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8438703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2"/>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380BA3F-33EE-4B10-A7A9-11EA9EFA526F}" type="datetimeFigureOut">
              <a:rPr lang="pl-PL" smtClean="0"/>
              <a:pPr/>
              <a:t>2015-10-04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1653238-6498-42C9-B41E-DC417AC75BA7}" type="slidenum">
              <a:rPr lang="pl-PL" smtClean="0"/>
              <a:pPr/>
              <a:t>‹#›</a:t>
            </a:fld>
            <a:endParaRPr lang="pl-PL"/>
          </a:p>
        </p:txBody>
      </p:sp>
    </p:spTree>
    <p:extLst>
      <p:ext uri="{BB962C8B-B14F-4D97-AF65-F5344CB8AC3E}">
        <p14:creationId xmlns="" xmlns:p14="http://schemas.microsoft.com/office/powerpoint/2010/main" val="228590920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1"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55943987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9"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9"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9"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355800541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353142948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1" y="274640"/>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40"/>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356400997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1" y="2130427"/>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77006594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3070798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2"/>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11533044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1"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31827798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00929349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812769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1"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380BA3F-33EE-4B10-A7A9-11EA9EFA526F}" type="datetimeFigureOut">
              <a:rPr lang="pl-PL" smtClean="0"/>
              <a:pPr/>
              <a:t>2015-10-04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1653238-6498-42C9-B41E-DC417AC75BA7}" type="slidenum">
              <a:rPr lang="pl-PL" smtClean="0"/>
              <a:pPr/>
              <a:t>‹#›</a:t>
            </a:fld>
            <a:endParaRPr lang="pl-PL"/>
          </a:p>
        </p:txBody>
      </p:sp>
    </p:spTree>
    <p:extLst>
      <p:ext uri="{BB962C8B-B14F-4D97-AF65-F5344CB8AC3E}">
        <p14:creationId xmlns="" xmlns:p14="http://schemas.microsoft.com/office/powerpoint/2010/main" val="341845509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79745826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1"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16641498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9"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9"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9"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62885820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75050452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1" y="274640"/>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40"/>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305198763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1" y="2130427"/>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383968681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359552486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2"/>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333825651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1"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94462154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108644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380BA3F-33EE-4B10-A7A9-11EA9EFA526F}" type="datetimeFigureOut">
              <a:rPr lang="pl-PL" smtClean="0"/>
              <a:pPr/>
              <a:t>2015-10-04</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01653238-6498-42C9-B41E-DC417AC75BA7}" type="slidenum">
              <a:rPr lang="pl-PL" smtClean="0"/>
              <a:pPr/>
              <a:t>‹#›</a:t>
            </a:fld>
            <a:endParaRPr lang="pl-PL"/>
          </a:p>
        </p:txBody>
      </p:sp>
    </p:spTree>
    <p:extLst>
      <p:ext uri="{BB962C8B-B14F-4D97-AF65-F5344CB8AC3E}">
        <p14:creationId xmlns="" xmlns:p14="http://schemas.microsoft.com/office/powerpoint/2010/main" val="356928782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95167233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32335549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1"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393438296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9"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9"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9"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18137887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36784660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1" y="274640"/>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40"/>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352365726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1" y="2130427"/>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76906318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75576933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2"/>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81725755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1"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665296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6380BA3F-33EE-4B10-A7A9-11EA9EFA526F}" type="datetimeFigureOut">
              <a:rPr lang="pl-PL" smtClean="0"/>
              <a:pPr/>
              <a:t>2015-10-04</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01653238-6498-42C9-B41E-DC417AC75BA7}" type="slidenum">
              <a:rPr lang="pl-PL" smtClean="0"/>
              <a:pPr/>
              <a:t>‹#›</a:t>
            </a:fld>
            <a:endParaRPr lang="pl-PL"/>
          </a:p>
        </p:txBody>
      </p:sp>
    </p:spTree>
    <p:extLst>
      <p:ext uri="{BB962C8B-B14F-4D97-AF65-F5344CB8AC3E}">
        <p14:creationId xmlns="" xmlns:p14="http://schemas.microsoft.com/office/powerpoint/2010/main" val="265991242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58827547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7193971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198781497"/>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1"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389042498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9"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9"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9"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92020827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4247061746"/>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1" y="274640"/>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40"/>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70998555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1" y="2130427"/>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480288225"/>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066628339"/>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2"/>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233109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380BA3F-33EE-4B10-A7A9-11EA9EFA526F}" type="datetimeFigureOut">
              <a:rPr lang="pl-PL" smtClean="0"/>
              <a:pPr/>
              <a:t>2015-10-04</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01653238-6498-42C9-B41E-DC417AC75BA7}" type="slidenum">
              <a:rPr lang="pl-PL" smtClean="0"/>
              <a:pPr/>
              <a:t>‹#›</a:t>
            </a:fld>
            <a:endParaRPr lang="pl-PL"/>
          </a:p>
        </p:txBody>
      </p:sp>
    </p:spTree>
    <p:extLst>
      <p:ext uri="{BB962C8B-B14F-4D97-AF65-F5344CB8AC3E}">
        <p14:creationId xmlns="" xmlns:p14="http://schemas.microsoft.com/office/powerpoint/2010/main" val="3997632531"/>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1"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4237108551"/>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459882112"/>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599411434"/>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857863126"/>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1"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3994735698"/>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9"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9"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9"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783935637"/>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387471390"/>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1" y="274640"/>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40"/>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751251058"/>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1" y="2130427"/>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59946242"/>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2369831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1"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pPr/>
              <a:t>2015-10-04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1653238-6498-42C9-B41E-DC417AC75BA7}" type="slidenum">
              <a:rPr lang="pl-PL" smtClean="0"/>
              <a:pPr/>
              <a:t>‹#›</a:t>
            </a:fld>
            <a:endParaRPr lang="pl-PL"/>
          </a:p>
        </p:txBody>
      </p:sp>
    </p:spTree>
    <p:extLst>
      <p:ext uri="{BB962C8B-B14F-4D97-AF65-F5344CB8AC3E}">
        <p14:creationId xmlns="" xmlns:p14="http://schemas.microsoft.com/office/powerpoint/2010/main" val="2405749212"/>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2"/>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3362800814"/>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1"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3512165817"/>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516370584"/>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402545034"/>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596232768"/>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1"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937685330"/>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9"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9"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9"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5015249"/>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169096019"/>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1" y="274640"/>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40"/>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004438346"/>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1" y="2130427"/>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4026426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9"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9"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9"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pPr/>
              <a:t>2015-10-04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1653238-6498-42C9-B41E-DC417AC75BA7}" type="slidenum">
              <a:rPr lang="pl-PL" smtClean="0"/>
              <a:pPr/>
              <a:t>‹#›</a:t>
            </a:fld>
            <a:endParaRPr lang="pl-PL"/>
          </a:p>
        </p:txBody>
      </p:sp>
    </p:spTree>
    <p:extLst>
      <p:ext uri="{BB962C8B-B14F-4D97-AF65-F5344CB8AC3E}">
        <p14:creationId xmlns="" xmlns:p14="http://schemas.microsoft.com/office/powerpoint/2010/main" val="3572862573"/>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3720468614"/>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2"/>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3283733229"/>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1"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356881377"/>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838214883"/>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3390619946"/>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701064955"/>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1"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501182270"/>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9"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9"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9"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3342847841"/>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595459339"/>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1" y="274640"/>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40"/>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3122016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0.xml"/><Relationship Id="rId3" Type="http://schemas.openxmlformats.org/officeDocument/2006/relationships/slideLayout" Target="../slideLayouts/slideLayout135.xml"/><Relationship Id="rId7" Type="http://schemas.openxmlformats.org/officeDocument/2006/relationships/slideLayout" Target="../slideLayouts/slideLayout139.xml"/><Relationship Id="rId12" Type="http://schemas.openxmlformats.org/officeDocument/2006/relationships/theme" Target="../theme/theme13.xml"/><Relationship Id="rId2" Type="http://schemas.openxmlformats.org/officeDocument/2006/relationships/slideLayout" Target="../slideLayouts/slideLayout134.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5" Type="http://schemas.openxmlformats.org/officeDocument/2006/relationships/slideLayout" Target="../slideLayouts/slideLayout137.xml"/><Relationship Id="rId10" Type="http://schemas.openxmlformats.org/officeDocument/2006/relationships/slideLayout" Target="../slideLayouts/slideLayout142.xml"/><Relationship Id="rId4" Type="http://schemas.openxmlformats.org/officeDocument/2006/relationships/slideLayout" Target="../slideLayouts/slideLayout136.xml"/><Relationship Id="rId9" Type="http://schemas.openxmlformats.org/officeDocument/2006/relationships/slideLayout" Target="../slideLayouts/slideLayout141.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51.xml"/><Relationship Id="rId3" Type="http://schemas.openxmlformats.org/officeDocument/2006/relationships/slideLayout" Target="../slideLayouts/slideLayout146.xml"/><Relationship Id="rId7" Type="http://schemas.openxmlformats.org/officeDocument/2006/relationships/slideLayout" Target="../slideLayouts/slideLayout150.xml"/><Relationship Id="rId12" Type="http://schemas.openxmlformats.org/officeDocument/2006/relationships/theme" Target="../theme/theme14.xml"/><Relationship Id="rId2" Type="http://schemas.openxmlformats.org/officeDocument/2006/relationships/slideLayout" Target="../slideLayouts/slideLayout145.xml"/><Relationship Id="rId1" Type="http://schemas.openxmlformats.org/officeDocument/2006/relationships/slideLayout" Target="../slideLayouts/slideLayout144.xml"/><Relationship Id="rId6" Type="http://schemas.openxmlformats.org/officeDocument/2006/relationships/slideLayout" Target="../slideLayouts/slideLayout149.xml"/><Relationship Id="rId11" Type="http://schemas.openxmlformats.org/officeDocument/2006/relationships/slideLayout" Target="../slideLayouts/slideLayout154.xml"/><Relationship Id="rId5" Type="http://schemas.openxmlformats.org/officeDocument/2006/relationships/slideLayout" Target="../slideLayouts/slideLayout148.xml"/><Relationship Id="rId10" Type="http://schemas.openxmlformats.org/officeDocument/2006/relationships/slideLayout" Target="../slideLayouts/slideLayout153.xml"/><Relationship Id="rId4" Type="http://schemas.openxmlformats.org/officeDocument/2006/relationships/slideLayout" Target="../slideLayouts/slideLayout147.xml"/><Relationship Id="rId9" Type="http://schemas.openxmlformats.org/officeDocument/2006/relationships/slideLayout" Target="../slideLayouts/slideLayout152.xml"/></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162.xml"/><Relationship Id="rId3" Type="http://schemas.openxmlformats.org/officeDocument/2006/relationships/slideLayout" Target="../slideLayouts/slideLayout157.xml"/><Relationship Id="rId7" Type="http://schemas.openxmlformats.org/officeDocument/2006/relationships/slideLayout" Target="../slideLayouts/slideLayout161.xml"/><Relationship Id="rId12" Type="http://schemas.openxmlformats.org/officeDocument/2006/relationships/theme" Target="../theme/theme15.xml"/><Relationship Id="rId2" Type="http://schemas.openxmlformats.org/officeDocument/2006/relationships/slideLayout" Target="../slideLayouts/slideLayout156.xml"/><Relationship Id="rId1" Type="http://schemas.openxmlformats.org/officeDocument/2006/relationships/slideLayout" Target="../slideLayouts/slideLayout155.xml"/><Relationship Id="rId6" Type="http://schemas.openxmlformats.org/officeDocument/2006/relationships/slideLayout" Target="../slideLayouts/slideLayout160.xml"/><Relationship Id="rId11" Type="http://schemas.openxmlformats.org/officeDocument/2006/relationships/slideLayout" Target="../slideLayouts/slideLayout165.xml"/><Relationship Id="rId5" Type="http://schemas.openxmlformats.org/officeDocument/2006/relationships/slideLayout" Target="../slideLayouts/slideLayout159.xml"/><Relationship Id="rId10" Type="http://schemas.openxmlformats.org/officeDocument/2006/relationships/slideLayout" Target="../slideLayouts/slideLayout164.xml"/><Relationship Id="rId4" Type="http://schemas.openxmlformats.org/officeDocument/2006/relationships/slideLayout" Target="../slideLayouts/slideLayout158.xml"/><Relationship Id="rId9" Type="http://schemas.openxmlformats.org/officeDocument/2006/relationships/slideLayout" Target="../slideLayouts/slideLayout163.xml"/></Relationships>
</file>

<file path=ppt/slideMasters/_rels/slideMaster16.xml.rels><?xml version="1.0" encoding="UTF-8" standalone="yes"?>
<Relationships xmlns="http://schemas.openxmlformats.org/package/2006/relationships"><Relationship Id="rId8" Type="http://schemas.openxmlformats.org/officeDocument/2006/relationships/slideLayout" Target="../slideLayouts/slideLayout173.xml"/><Relationship Id="rId3" Type="http://schemas.openxmlformats.org/officeDocument/2006/relationships/slideLayout" Target="../slideLayouts/slideLayout168.xml"/><Relationship Id="rId7" Type="http://schemas.openxmlformats.org/officeDocument/2006/relationships/slideLayout" Target="../slideLayouts/slideLayout172.xml"/><Relationship Id="rId12" Type="http://schemas.openxmlformats.org/officeDocument/2006/relationships/theme" Target="../theme/theme16.xml"/><Relationship Id="rId2" Type="http://schemas.openxmlformats.org/officeDocument/2006/relationships/slideLayout" Target="../slideLayouts/slideLayout167.xml"/><Relationship Id="rId1" Type="http://schemas.openxmlformats.org/officeDocument/2006/relationships/slideLayout" Target="../slideLayouts/slideLayout166.xml"/><Relationship Id="rId6" Type="http://schemas.openxmlformats.org/officeDocument/2006/relationships/slideLayout" Target="../slideLayouts/slideLayout171.xml"/><Relationship Id="rId11" Type="http://schemas.openxmlformats.org/officeDocument/2006/relationships/slideLayout" Target="../slideLayouts/slideLayout176.xml"/><Relationship Id="rId5" Type="http://schemas.openxmlformats.org/officeDocument/2006/relationships/slideLayout" Target="../slideLayouts/slideLayout170.xml"/><Relationship Id="rId10" Type="http://schemas.openxmlformats.org/officeDocument/2006/relationships/slideLayout" Target="../slideLayouts/slideLayout175.xml"/><Relationship Id="rId4" Type="http://schemas.openxmlformats.org/officeDocument/2006/relationships/slideLayout" Target="../slideLayouts/slideLayout169.xml"/><Relationship Id="rId9" Type="http://schemas.openxmlformats.org/officeDocument/2006/relationships/slideLayout" Target="../slideLayouts/slideLayout174.xml"/></Relationships>
</file>

<file path=ppt/slideMasters/_rels/slideMaster17.xml.rels><?xml version="1.0" encoding="UTF-8" standalone="yes"?>
<Relationships xmlns="http://schemas.openxmlformats.org/package/2006/relationships"><Relationship Id="rId8" Type="http://schemas.openxmlformats.org/officeDocument/2006/relationships/slideLayout" Target="../slideLayouts/slideLayout184.xml"/><Relationship Id="rId3" Type="http://schemas.openxmlformats.org/officeDocument/2006/relationships/slideLayout" Target="../slideLayouts/slideLayout179.xml"/><Relationship Id="rId7" Type="http://schemas.openxmlformats.org/officeDocument/2006/relationships/slideLayout" Target="../slideLayouts/slideLayout183.xml"/><Relationship Id="rId12" Type="http://schemas.openxmlformats.org/officeDocument/2006/relationships/theme" Target="../theme/theme17.xml"/><Relationship Id="rId2" Type="http://schemas.openxmlformats.org/officeDocument/2006/relationships/slideLayout" Target="../slideLayouts/slideLayout178.xml"/><Relationship Id="rId1" Type="http://schemas.openxmlformats.org/officeDocument/2006/relationships/slideLayout" Target="../slideLayouts/slideLayout177.xml"/><Relationship Id="rId6" Type="http://schemas.openxmlformats.org/officeDocument/2006/relationships/slideLayout" Target="../slideLayouts/slideLayout182.xml"/><Relationship Id="rId11" Type="http://schemas.openxmlformats.org/officeDocument/2006/relationships/slideLayout" Target="../slideLayouts/slideLayout187.xml"/><Relationship Id="rId5" Type="http://schemas.openxmlformats.org/officeDocument/2006/relationships/slideLayout" Target="../slideLayouts/slideLayout181.xml"/><Relationship Id="rId10" Type="http://schemas.openxmlformats.org/officeDocument/2006/relationships/slideLayout" Target="../slideLayouts/slideLayout186.xml"/><Relationship Id="rId4" Type="http://schemas.openxmlformats.org/officeDocument/2006/relationships/slideLayout" Target="../slideLayouts/slideLayout180.xml"/><Relationship Id="rId9" Type="http://schemas.openxmlformats.org/officeDocument/2006/relationships/slideLayout" Target="../slideLayouts/slideLayout185.xml"/></Relationships>
</file>

<file path=ppt/slideMasters/_rels/slideMaster18.xml.rels><?xml version="1.0" encoding="UTF-8" standalone="yes"?>
<Relationships xmlns="http://schemas.openxmlformats.org/package/2006/relationships"><Relationship Id="rId8" Type="http://schemas.openxmlformats.org/officeDocument/2006/relationships/slideLayout" Target="../slideLayouts/slideLayout195.xml"/><Relationship Id="rId3" Type="http://schemas.openxmlformats.org/officeDocument/2006/relationships/slideLayout" Target="../slideLayouts/slideLayout190.xml"/><Relationship Id="rId7" Type="http://schemas.openxmlformats.org/officeDocument/2006/relationships/slideLayout" Target="../slideLayouts/slideLayout194.xml"/><Relationship Id="rId12" Type="http://schemas.openxmlformats.org/officeDocument/2006/relationships/theme" Target="../theme/theme18.xml"/><Relationship Id="rId2" Type="http://schemas.openxmlformats.org/officeDocument/2006/relationships/slideLayout" Target="../slideLayouts/slideLayout189.xml"/><Relationship Id="rId1" Type="http://schemas.openxmlformats.org/officeDocument/2006/relationships/slideLayout" Target="../slideLayouts/slideLayout188.xml"/><Relationship Id="rId6" Type="http://schemas.openxmlformats.org/officeDocument/2006/relationships/slideLayout" Target="../slideLayouts/slideLayout193.xml"/><Relationship Id="rId11" Type="http://schemas.openxmlformats.org/officeDocument/2006/relationships/slideLayout" Target="../slideLayouts/slideLayout198.xml"/><Relationship Id="rId5" Type="http://schemas.openxmlformats.org/officeDocument/2006/relationships/slideLayout" Target="../slideLayouts/slideLayout192.xml"/><Relationship Id="rId10" Type="http://schemas.openxmlformats.org/officeDocument/2006/relationships/slideLayout" Target="../slideLayouts/slideLayout197.xml"/><Relationship Id="rId4" Type="http://schemas.openxmlformats.org/officeDocument/2006/relationships/slideLayout" Target="../slideLayouts/slideLayout191.xml"/><Relationship Id="rId9" Type="http://schemas.openxmlformats.org/officeDocument/2006/relationships/slideLayout" Target="../slideLayouts/slideLayout196.xml"/></Relationships>
</file>

<file path=ppt/slideMasters/_rels/slideMaster19.xml.rels><?xml version="1.0" encoding="UTF-8" standalone="yes"?>
<Relationships xmlns="http://schemas.openxmlformats.org/package/2006/relationships"><Relationship Id="rId8" Type="http://schemas.openxmlformats.org/officeDocument/2006/relationships/slideLayout" Target="../slideLayouts/slideLayout206.xml"/><Relationship Id="rId3" Type="http://schemas.openxmlformats.org/officeDocument/2006/relationships/slideLayout" Target="../slideLayouts/slideLayout201.xml"/><Relationship Id="rId7" Type="http://schemas.openxmlformats.org/officeDocument/2006/relationships/slideLayout" Target="../slideLayouts/slideLayout205.xml"/><Relationship Id="rId12" Type="http://schemas.openxmlformats.org/officeDocument/2006/relationships/theme" Target="../theme/theme19.xml"/><Relationship Id="rId2" Type="http://schemas.openxmlformats.org/officeDocument/2006/relationships/slideLayout" Target="../slideLayouts/slideLayout200.xml"/><Relationship Id="rId1" Type="http://schemas.openxmlformats.org/officeDocument/2006/relationships/slideLayout" Target="../slideLayouts/slideLayout199.xml"/><Relationship Id="rId6" Type="http://schemas.openxmlformats.org/officeDocument/2006/relationships/slideLayout" Target="../slideLayouts/slideLayout204.xml"/><Relationship Id="rId11" Type="http://schemas.openxmlformats.org/officeDocument/2006/relationships/slideLayout" Target="../slideLayouts/slideLayout209.xml"/><Relationship Id="rId5" Type="http://schemas.openxmlformats.org/officeDocument/2006/relationships/slideLayout" Target="../slideLayouts/slideLayout203.xml"/><Relationship Id="rId10" Type="http://schemas.openxmlformats.org/officeDocument/2006/relationships/slideLayout" Target="../slideLayouts/slideLayout208.xml"/><Relationship Id="rId4" Type="http://schemas.openxmlformats.org/officeDocument/2006/relationships/slideLayout" Target="../slideLayouts/slideLayout202.xml"/><Relationship Id="rId9" Type="http://schemas.openxmlformats.org/officeDocument/2006/relationships/slideLayout" Target="../slideLayouts/slideLayout207.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20.xml.rels><?xml version="1.0" encoding="UTF-8" standalone="yes"?>
<Relationships xmlns="http://schemas.openxmlformats.org/package/2006/relationships"><Relationship Id="rId8" Type="http://schemas.openxmlformats.org/officeDocument/2006/relationships/slideLayout" Target="../slideLayouts/slideLayout217.xml"/><Relationship Id="rId3" Type="http://schemas.openxmlformats.org/officeDocument/2006/relationships/slideLayout" Target="../slideLayouts/slideLayout212.xml"/><Relationship Id="rId7" Type="http://schemas.openxmlformats.org/officeDocument/2006/relationships/slideLayout" Target="../slideLayouts/slideLayout216.xml"/><Relationship Id="rId12" Type="http://schemas.openxmlformats.org/officeDocument/2006/relationships/theme" Target="../theme/theme20.xml"/><Relationship Id="rId2" Type="http://schemas.openxmlformats.org/officeDocument/2006/relationships/slideLayout" Target="../slideLayouts/slideLayout211.xml"/><Relationship Id="rId1" Type="http://schemas.openxmlformats.org/officeDocument/2006/relationships/slideLayout" Target="../slideLayouts/slideLayout210.xml"/><Relationship Id="rId6" Type="http://schemas.openxmlformats.org/officeDocument/2006/relationships/slideLayout" Target="../slideLayouts/slideLayout215.xml"/><Relationship Id="rId11" Type="http://schemas.openxmlformats.org/officeDocument/2006/relationships/slideLayout" Target="../slideLayouts/slideLayout220.xml"/><Relationship Id="rId5" Type="http://schemas.openxmlformats.org/officeDocument/2006/relationships/slideLayout" Target="../slideLayouts/slideLayout214.xml"/><Relationship Id="rId10" Type="http://schemas.openxmlformats.org/officeDocument/2006/relationships/slideLayout" Target="../slideLayouts/slideLayout219.xml"/><Relationship Id="rId4" Type="http://schemas.openxmlformats.org/officeDocument/2006/relationships/slideLayout" Target="../slideLayouts/slideLayout213.xml"/><Relationship Id="rId9" Type="http://schemas.openxmlformats.org/officeDocument/2006/relationships/slideLayout" Target="../slideLayouts/slideLayout2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1"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2"/>
            <a:ext cx="8229601"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2"/>
            <a:ext cx="213360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0BA3F-33EE-4B10-A7A9-11EA9EFA526F}" type="datetimeFigureOut">
              <a:rPr lang="pl-PL" smtClean="0"/>
              <a:pPr/>
              <a:t>2015-10-04</a:t>
            </a:fld>
            <a:endParaRPr lang="pl-PL"/>
          </a:p>
        </p:txBody>
      </p:sp>
      <p:sp>
        <p:nvSpPr>
          <p:cNvPr id="5" name="Symbol zastępczy stopki 4"/>
          <p:cNvSpPr>
            <a:spLocks noGrp="1"/>
          </p:cNvSpPr>
          <p:nvPr>
            <p:ph type="ftr" sz="quarter" idx="3"/>
          </p:nvPr>
        </p:nvSpPr>
        <p:spPr>
          <a:xfrm>
            <a:off x="3124201"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2"/>
            <a:ext cx="21336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653238-6498-42C9-B41E-DC417AC75BA7}" type="slidenum">
              <a:rPr lang="pl-PL" smtClean="0"/>
              <a:pPr/>
              <a:t>‹#›</a:t>
            </a:fld>
            <a:endParaRPr lang="pl-PL"/>
          </a:p>
        </p:txBody>
      </p:sp>
    </p:spTree>
    <p:extLst>
      <p:ext uri="{BB962C8B-B14F-4D97-AF65-F5344CB8AC3E}">
        <p14:creationId xmlns="" xmlns:p14="http://schemas.microsoft.com/office/powerpoint/2010/main" val="41198509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1"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2"/>
            <a:ext cx="8229601"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2"/>
            <a:ext cx="213360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3"/>
          </p:nvPr>
        </p:nvSpPr>
        <p:spPr>
          <a:xfrm>
            <a:off x="3124201"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2"/>
            <a:ext cx="21336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614310664"/>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1"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2"/>
            <a:ext cx="8229601"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2"/>
            <a:ext cx="213360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3"/>
          </p:nvPr>
        </p:nvSpPr>
        <p:spPr>
          <a:xfrm>
            <a:off x="3124201"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2"/>
            <a:ext cx="21336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449960708"/>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1"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2"/>
            <a:ext cx="8229601"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2"/>
            <a:ext cx="213360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3"/>
          </p:nvPr>
        </p:nvSpPr>
        <p:spPr>
          <a:xfrm>
            <a:off x="3124201"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2"/>
            <a:ext cx="21336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614977835"/>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1"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2"/>
            <a:ext cx="8229601"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2"/>
            <a:ext cx="213360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3"/>
          </p:nvPr>
        </p:nvSpPr>
        <p:spPr>
          <a:xfrm>
            <a:off x="3124201"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2"/>
            <a:ext cx="21336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3122482277"/>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1"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2"/>
            <a:ext cx="8229601"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2"/>
            <a:ext cx="213360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3"/>
          </p:nvPr>
        </p:nvSpPr>
        <p:spPr>
          <a:xfrm>
            <a:off x="3124201"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2"/>
            <a:ext cx="21336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699006899"/>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1"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2"/>
            <a:ext cx="8229601"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2"/>
            <a:ext cx="213360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3"/>
          </p:nvPr>
        </p:nvSpPr>
        <p:spPr>
          <a:xfrm>
            <a:off x="3124201"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2"/>
            <a:ext cx="21336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485589429"/>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1"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2"/>
            <a:ext cx="8229601"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2"/>
            <a:ext cx="213360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3"/>
          </p:nvPr>
        </p:nvSpPr>
        <p:spPr>
          <a:xfrm>
            <a:off x="3124201"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2"/>
            <a:ext cx="21336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558891275"/>
      </p:ext>
    </p:extLst>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1"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2"/>
            <a:ext cx="8229601"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2"/>
            <a:ext cx="213360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3"/>
          </p:nvPr>
        </p:nvSpPr>
        <p:spPr>
          <a:xfrm>
            <a:off x="3124201"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2"/>
            <a:ext cx="21336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3293598367"/>
      </p:ext>
    </p:extLst>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1"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2"/>
            <a:ext cx="8229601"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2"/>
            <a:ext cx="213360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3"/>
          </p:nvPr>
        </p:nvSpPr>
        <p:spPr>
          <a:xfrm>
            <a:off x="3124201"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2"/>
            <a:ext cx="21336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4119850976"/>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1"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2"/>
            <a:ext cx="8229601"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2"/>
            <a:ext cx="213360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3"/>
          </p:nvPr>
        </p:nvSpPr>
        <p:spPr>
          <a:xfrm>
            <a:off x="3124201"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2"/>
            <a:ext cx="21336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831281321"/>
      </p:ext>
    </p:extLst>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1"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2"/>
            <a:ext cx="8229601"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2"/>
            <a:ext cx="213360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3"/>
          </p:nvPr>
        </p:nvSpPr>
        <p:spPr>
          <a:xfrm>
            <a:off x="3124201"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2"/>
            <a:ext cx="21336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42521551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959980822"/>
      </p:ext>
    </p:extLst>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1"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2"/>
            <a:ext cx="8229601"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2"/>
            <a:ext cx="213360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3"/>
          </p:nvPr>
        </p:nvSpPr>
        <p:spPr>
          <a:xfrm>
            <a:off x="3124201"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2"/>
            <a:ext cx="21336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22653682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1"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2"/>
            <a:ext cx="8229601"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2"/>
            <a:ext cx="213360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3"/>
          </p:nvPr>
        </p:nvSpPr>
        <p:spPr>
          <a:xfrm>
            <a:off x="3124201"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2"/>
            <a:ext cx="21336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225610856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1"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2"/>
            <a:ext cx="8229601"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2"/>
            <a:ext cx="213360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3"/>
          </p:nvPr>
        </p:nvSpPr>
        <p:spPr>
          <a:xfrm>
            <a:off x="3124201"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2"/>
            <a:ext cx="21336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70545744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1"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2"/>
            <a:ext cx="8229601"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2"/>
            <a:ext cx="213360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3"/>
          </p:nvPr>
        </p:nvSpPr>
        <p:spPr>
          <a:xfrm>
            <a:off x="3124201"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2"/>
            <a:ext cx="21336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3648900188"/>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1"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2"/>
            <a:ext cx="8229601"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2"/>
            <a:ext cx="213360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3"/>
          </p:nvPr>
        </p:nvSpPr>
        <p:spPr>
          <a:xfrm>
            <a:off x="3124201"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2"/>
            <a:ext cx="21336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852125778"/>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1"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2"/>
            <a:ext cx="8229601"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2"/>
            <a:ext cx="213360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3"/>
          </p:nvPr>
        </p:nvSpPr>
        <p:spPr>
          <a:xfrm>
            <a:off x="3124201"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2"/>
            <a:ext cx="21336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4066278206"/>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1"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2"/>
            <a:ext cx="8229601"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2"/>
            <a:ext cx="213360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0BA3F-33EE-4B10-A7A9-11EA9EFA526F}" type="datetimeFigureOut">
              <a:rPr lang="pl-PL" smtClean="0">
                <a:solidFill>
                  <a:prstClr val="black">
                    <a:tint val="75000"/>
                  </a:prstClr>
                </a:solidFill>
              </a:rPr>
              <a:pPr/>
              <a:t>2015-10-04</a:t>
            </a:fld>
            <a:endParaRPr lang="pl-PL">
              <a:solidFill>
                <a:prstClr val="black">
                  <a:tint val="75000"/>
                </a:prstClr>
              </a:solidFill>
            </a:endParaRPr>
          </a:p>
        </p:txBody>
      </p:sp>
      <p:sp>
        <p:nvSpPr>
          <p:cNvPr id="5" name="Symbol zastępczy stopki 4"/>
          <p:cNvSpPr>
            <a:spLocks noGrp="1"/>
          </p:cNvSpPr>
          <p:nvPr>
            <p:ph type="ftr" sz="quarter" idx="3"/>
          </p:nvPr>
        </p:nvSpPr>
        <p:spPr>
          <a:xfrm>
            <a:off x="3124201"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2"/>
            <a:ext cx="21336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 xmlns:p14="http://schemas.microsoft.com/office/powerpoint/2010/main" val="1638431125"/>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99.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5.xml"/><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6.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7.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8.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9.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0.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01.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1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3.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34.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45.xml"/><Relationship Id="rId4" Type="http://schemas.openxmlformats.org/officeDocument/2006/relationships/image" Target="../media/image4.png"/></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56.xml"/></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67.xml"/></Relationships>
</file>

<file path=ppt/slides/_rels/slide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78.xml"/></Relationships>
</file>

<file path=ppt/slides/_rels/slide3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78.xml"/></Relationships>
</file>

<file path=ppt/slides/_rels/slide3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78.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88.xml"/></Relationships>
</file>

<file path=ppt/slides/_rels/slide3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89.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89.xml"/></Relationships>
</file>

<file path=ppt/slides/_rels/slide4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89.xml"/></Relationships>
</file>

<file path=ppt/slides/_rels/slide4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89.xml"/></Relationships>
</file>

<file path=ppt/slides/_rels/slide4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89.xml"/></Relationships>
</file>

<file path=ppt/slides/_rels/slide4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89.xml"/></Relationships>
</file>

<file path=ppt/slides/_rels/slide4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89.xml"/></Relationships>
</file>

<file path=ppt/slides/_rels/slide4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89.xml"/></Relationships>
</file>

<file path=ppt/slides/_rels/slide4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89.xml"/></Relationships>
</file>

<file path=ppt/slides/_rels/slide4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89.xml"/></Relationships>
</file>

<file path=ppt/slides/_rels/slide4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89.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89.xml"/></Relationships>
</file>

<file path=ppt/slides/_rels/slide5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89.xml"/></Relationships>
</file>

<file path=ppt/slides/_rels/slide5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89.xml"/></Relationships>
</file>

<file path=ppt/slides/_rels/slide5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89.xml"/></Relationships>
</file>

<file path=ppt/slides/_rels/slide5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89.xml"/></Relationships>
</file>

<file path=ppt/slides/_rels/slide5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89.xml"/></Relationships>
</file>

<file path=ppt/slides/_rels/slide5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89.xml"/></Relationships>
</file>

<file path=ppt/slides/_rels/slide5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89.xml"/></Relationships>
</file>

<file path=ppt/slides/_rels/slide5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88.xml"/></Relationships>
</file>

<file path=ppt/slides/_rels/slide5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89.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89.xml"/></Relationships>
</file>

<file path=ppt/slides/_rels/slide6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89.xml"/></Relationships>
</file>

<file path=ppt/slides/_rels/slide6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89.xml"/></Relationships>
</file>

<file path=ppt/slides/_rels/slide6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89.xml"/></Relationships>
</file>

<file path=ppt/slides/_rels/slide6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88.xml"/></Relationships>
</file>

<file path=ppt/slides/_rels/slide6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89.xml"/></Relationships>
</file>

<file path=ppt/slides/_rels/slide6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89.xml"/></Relationships>
</file>

<file path=ppt/slides/_rels/slide6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89.xml"/></Relationships>
</file>

<file path=ppt/slides/_rels/slide6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89.xml"/></Relationships>
</file>

<file path=ppt/slides/_rels/slide6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10.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11.xml"/></Relationships>
</file>

<file path=ppt/slides/_rels/slide7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11.xml"/></Relationships>
</file>

<file path=ppt/slides/_rels/slide7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11.xml"/></Relationships>
</file>

<file path=ppt/slides/_rels/slide7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11.xml"/></Relationships>
</file>

<file path=ppt/slides/_rels/slide7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11.xml"/></Relationships>
</file>

<file path=ppt/slides/_rels/slide7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11.xml"/></Relationships>
</file>

<file path=ppt/slides/_rels/slide7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11.xml"/></Relationships>
</file>

<file path=ppt/slides/_rels/slide7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11.xml"/></Relationships>
</file>

<file path=ppt/slides/_rels/slide7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11.xml"/></Relationships>
</file>

<file path=ppt/slides/_rels/slide7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11.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8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11.xml"/></Relationships>
</file>

<file path=ppt/slides/_rels/slide8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11.xml"/></Relationships>
</file>

<file path=ppt/slides/_rels/slide8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11.xml"/></Relationships>
</file>

<file path=ppt/slides/_rels/slide8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11.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 name="Obraz 5"/>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251521" y="260650"/>
            <a:ext cx="4680520" cy="469169"/>
          </a:xfrm>
          <a:prstGeom prst="rect">
            <a:avLst/>
          </a:prstGeom>
        </p:spPr>
      </p:pic>
      <p:sp>
        <p:nvSpPr>
          <p:cNvPr id="3" name="Tytuł 2"/>
          <p:cNvSpPr>
            <a:spLocks noGrp="1"/>
          </p:cNvSpPr>
          <p:nvPr>
            <p:ph type="ctrTitle"/>
          </p:nvPr>
        </p:nvSpPr>
        <p:spPr>
          <a:xfrm>
            <a:off x="685801" y="2708920"/>
            <a:ext cx="7772400" cy="1152128"/>
          </a:xfrm>
        </p:spPr>
        <p:txBody>
          <a:bodyPr>
            <a:noAutofit/>
          </a:bodyPr>
          <a:lstStyle/>
          <a:p>
            <a:r>
              <a:rPr lang="pl-PL" sz="6000" b="1" dirty="0" smtClean="0"/>
              <a:t>System zarządzania ryzykiem nadużyć finansowych</a:t>
            </a:r>
            <a:endParaRPr lang="pl-PL" sz="9600" b="1" dirty="0"/>
          </a:p>
        </p:txBody>
      </p:sp>
    </p:spTree>
    <p:extLst>
      <p:ext uri="{BB962C8B-B14F-4D97-AF65-F5344CB8AC3E}">
        <p14:creationId xmlns="" xmlns:p14="http://schemas.microsoft.com/office/powerpoint/2010/main" val="34054910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Autofit/>
          </a:bodyPr>
          <a:lstStyle/>
          <a:p>
            <a:pPr marL="0" lvl="0" algn="ctr">
              <a:buNone/>
              <a:defRPr/>
            </a:pPr>
            <a:r>
              <a:rPr lang="pl-PL" sz="2200" dirty="0"/>
              <a:t>Okazja</a:t>
            </a:r>
            <a:r>
              <a:rPr lang="pl-PL" sz="2200" dirty="0" smtClean="0"/>
              <a:t>:</a:t>
            </a:r>
          </a:p>
          <a:p>
            <a:pPr marL="0" lvl="0" algn="ctr">
              <a:buNone/>
              <a:defRPr/>
            </a:pPr>
            <a:endParaRPr lang="pl-PL" sz="2200" dirty="0"/>
          </a:p>
          <a:p>
            <a:pPr marL="0" lvl="0" indent="0" algn="ctr">
              <a:buNone/>
              <a:defRPr/>
            </a:pPr>
            <a:r>
              <a:rPr lang="pl-PL" sz="2200" dirty="0" smtClean="0"/>
              <a:t>- dostęp </a:t>
            </a:r>
            <a:r>
              <a:rPr lang="pl-PL" sz="2200" dirty="0"/>
              <a:t>do </a:t>
            </a:r>
            <a:r>
              <a:rPr lang="pl-PL" sz="2200" dirty="0" smtClean="0"/>
              <a:t>zasobów</a:t>
            </a:r>
          </a:p>
          <a:p>
            <a:pPr marL="0" lvl="0" indent="0" algn="ctr">
              <a:buNone/>
              <a:defRPr/>
            </a:pPr>
            <a:r>
              <a:rPr lang="pl-PL" sz="2200" dirty="0" smtClean="0"/>
              <a:t>- </a:t>
            </a:r>
            <a:r>
              <a:rPr lang="pl-PL" sz="2200" dirty="0"/>
              <a:t>możliwość ominięcia procedur</a:t>
            </a:r>
          </a:p>
          <a:p>
            <a:pPr marL="0" lvl="0" algn="ctr">
              <a:buNone/>
              <a:defRPr/>
            </a:pPr>
            <a:r>
              <a:rPr lang="pl-PL" sz="2200" dirty="0"/>
              <a:t>- brak właściwego rozdzielenia funkcji</a:t>
            </a:r>
          </a:p>
          <a:p>
            <a:pPr marL="0" lvl="0" algn="ctr">
              <a:buNone/>
              <a:defRPr/>
            </a:pPr>
            <a:r>
              <a:rPr lang="pl-PL" sz="2200" dirty="0"/>
              <a:t>- brak nadzoru</a:t>
            </a:r>
          </a:p>
          <a:p>
            <a:pPr marL="0" lvl="0" algn="ctr">
              <a:buNone/>
              <a:defRPr/>
            </a:pPr>
            <a:r>
              <a:rPr lang="pl-PL" sz="2200" dirty="0"/>
              <a:t>- nadmierne zaufanie do współpracowników</a:t>
            </a:r>
          </a:p>
          <a:p>
            <a:pPr marL="0" lvl="0" algn="ctr">
              <a:buNone/>
              <a:defRPr/>
            </a:pPr>
            <a:r>
              <a:rPr lang="pl-PL" sz="2200" dirty="0"/>
              <a:t>- niskie ryzyko ujawnienia</a:t>
            </a:r>
          </a:p>
          <a:p>
            <a:pPr marL="0" algn="ctr">
              <a:buNone/>
            </a:pPr>
            <a:endParaRPr lang="pl-PL" sz="2200" spc="-50" dirty="0"/>
          </a:p>
        </p:txBody>
      </p:sp>
      <p:pic>
        <p:nvPicPr>
          <p:cNvPr id="4098"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4447386" y="332656"/>
            <a:ext cx="4681537" cy="4699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4899405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Autofit/>
          </a:bodyPr>
          <a:lstStyle/>
          <a:p>
            <a:pPr marL="0" lvl="0" algn="ctr">
              <a:buNone/>
              <a:defRPr/>
            </a:pPr>
            <a:r>
              <a:rPr lang="pl-PL" sz="2200" dirty="0"/>
              <a:t>Presja</a:t>
            </a:r>
            <a:r>
              <a:rPr lang="pl-PL" sz="2200" dirty="0" smtClean="0"/>
              <a:t>:</a:t>
            </a:r>
          </a:p>
          <a:p>
            <a:pPr marL="0" lvl="0" algn="ctr">
              <a:buNone/>
              <a:defRPr/>
            </a:pPr>
            <a:endParaRPr lang="pl-PL" sz="2200" dirty="0"/>
          </a:p>
          <a:p>
            <a:pPr marL="0" lvl="0" algn="ctr">
              <a:buNone/>
              <a:defRPr/>
            </a:pPr>
            <a:r>
              <a:rPr lang="pl-PL" sz="2200" dirty="0"/>
              <a:t>- problemy finansowe</a:t>
            </a:r>
          </a:p>
          <a:p>
            <a:pPr marL="0" indent="0" algn="ctr">
              <a:buNone/>
              <a:defRPr/>
            </a:pPr>
            <a:r>
              <a:rPr lang="pl-PL" sz="2200" dirty="0"/>
              <a:t>- brak możliwości spłacenia prywatnych długów</a:t>
            </a:r>
          </a:p>
          <a:p>
            <a:pPr marL="0" lvl="0" algn="ctr">
              <a:buNone/>
              <a:defRPr/>
            </a:pPr>
            <a:r>
              <a:rPr lang="pl-PL" sz="2200" dirty="0"/>
              <a:t>- chęć podniesienia stopy życiowej, bogacenia się</a:t>
            </a:r>
          </a:p>
          <a:p>
            <a:pPr marL="0" lvl="0" algn="ctr">
              <a:buNone/>
              <a:defRPr/>
            </a:pPr>
            <a:r>
              <a:rPr lang="pl-PL" sz="2200" dirty="0"/>
              <a:t>- brak możliwości realizacji założonych celów</a:t>
            </a:r>
          </a:p>
          <a:p>
            <a:pPr marL="0" lvl="0" algn="ctr">
              <a:buNone/>
              <a:defRPr/>
            </a:pPr>
            <a:r>
              <a:rPr lang="pl-PL" sz="2200" dirty="0"/>
              <a:t>- chęć sprawdzenia własnych możliwości</a:t>
            </a:r>
          </a:p>
          <a:p>
            <a:pPr marL="0" lvl="0" algn="ctr">
              <a:buNone/>
              <a:defRPr/>
            </a:pPr>
            <a:r>
              <a:rPr lang="pl-PL" sz="2200" dirty="0"/>
              <a:t>- choroba / problemy </a:t>
            </a:r>
            <a:r>
              <a:rPr lang="pl-PL" sz="2200" dirty="0" smtClean="0"/>
              <a:t>rodzinne</a:t>
            </a:r>
            <a:endParaRPr lang="pl-PL" sz="2200" dirty="0"/>
          </a:p>
        </p:txBody>
      </p:sp>
      <p:pic>
        <p:nvPicPr>
          <p:cNvPr id="5122"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4355976" y="332656"/>
            <a:ext cx="4681537" cy="4699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2721672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Autofit/>
          </a:bodyPr>
          <a:lstStyle/>
          <a:p>
            <a:pPr marL="0" lvl="0" algn="ctr">
              <a:buNone/>
              <a:defRPr/>
            </a:pPr>
            <a:r>
              <a:rPr lang="pl-PL" sz="2200" dirty="0"/>
              <a:t>Racjonalizacja</a:t>
            </a:r>
            <a:r>
              <a:rPr lang="pl-PL" sz="2200" dirty="0" smtClean="0"/>
              <a:t>:</a:t>
            </a:r>
          </a:p>
          <a:p>
            <a:pPr marL="0" lvl="0" algn="ctr">
              <a:buNone/>
              <a:defRPr/>
            </a:pPr>
            <a:endParaRPr lang="pl-PL" sz="2200" dirty="0"/>
          </a:p>
          <a:p>
            <a:pPr marL="0" lvl="0" algn="ctr">
              <a:buNone/>
              <a:defRPr/>
            </a:pPr>
            <a:r>
              <a:rPr lang="pl-PL" sz="2200" dirty="0"/>
              <a:t>- wiara w to, że pieniądze kiedyś zostaną zwrócone</a:t>
            </a:r>
          </a:p>
          <a:p>
            <a:pPr marL="0" indent="0" algn="ctr">
              <a:buNone/>
              <a:defRPr/>
            </a:pPr>
            <a:r>
              <a:rPr lang="pl-PL" sz="2200" dirty="0"/>
              <a:t>- brak innej możliwości działania</a:t>
            </a:r>
          </a:p>
          <a:p>
            <a:pPr marL="0" lvl="0" algn="ctr">
              <a:buNone/>
              <a:defRPr/>
            </a:pPr>
            <a:r>
              <a:rPr lang="pl-PL" sz="2200" dirty="0"/>
              <a:t>- porównania z osobami, które czynią gorzej</a:t>
            </a:r>
          </a:p>
          <a:p>
            <a:pPr marL="0" lvl="0" algn="ctr">
              <a:buNone/>
              <a:defRPr/>
            </a:pPr>
            <a:r>
              <a:rPr lang="pl-PL" sz="2200" dirty="0"/>
              <a:t>- wiara w to, że nadużycie to nie przestępstwo</a:t>
            </a:r>
          </a:p>
          <a:p>
            <a:pPr marL="0" lvl="0" algn="ctr">
              <a:buNone/>
              <a:defRPr/>
            </a:pPr>
            <a:r>
              <a:rPr lang="pl-PL" sz="2200" dirty="0"/>
              <a:t>- potępienie ofiary nadużycia</a:t>
            </a:r>
          </a:p>
          <a:p>
            <a:pPr marL="0" lvl="0" algn="ctr">
              <a:buNone/>
              <a:defRPr/>
            </a:pPr>
            <a:r>
              <a:rPr lang="pl-PL" sz="2200" dirty="0"/>
              <a:t>- brak ofiary nadużycia</a:t>
            </a:r>
          </a:p>
          <a:p>
            <a:pPr marL="0" algn="ctr">
              <a:buNone/>
            </a:pPr>
            <a:endParaRPr lang="pl-PL" sz="2200" spc="-50" dirty="0"/>
          </a:p>
        </p:txBody>
      </p:sp>
      <p:pic>
        <p:nvPicPr>
          <p:cNvPr id="6146"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4462463" y="260648"/>
            <a:ext cx="4681537" cy="4699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40004679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ctrTitle"/>
          </p:nvPr>
        </p:nvSpPr>
        <p:spPr>
          <a:xfrm>
            <a:off x="683568" y="2276872"/>
            <a:ext cx="7846640" cy="3744416"/>
          </a:xfrm>
        </p:spPr>
        <p:txBody>
          <a:bodyPr>
            <a:normAutofit/>
          </a:bodyPr>
          <a:lstStyle/>
          <a:p>
            <a:r>
              <a:rPr lang="pl-PL" b="1" dirty="0" smtClean="0"/>
              <a:t>Definicje</a:t>
            </a:r>
            <a:r>
              <a:rPr lang="pl-PL" b="1" dirty="0"/>
              <a:t/>
            </a:r>
            <a:br>
              <a:rPr lang="pl-PL" b="1" dirty="0"/>
            </a:br>
            <a:endParaRPr lang="pl-PL" b="1" dirty="0"/>
          </a:p>
        </p:txBody>
      </p:sp>
      <p:pic>
        <p:nvPicPr>
          <p:cNvPr id="6" name="Obraz 5"/>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251521" y="260650"/>
            <a:ext cx="4680520" cy="469169"/>
          </a:xfrm>
          <a:prstGeom prst="rect">
            <a:avLst/>
          </a:prstGeom>
        </p:spPr>
      </p:pic>
    </p:spTree>
    <p:extLst>
      <p:ext uri="{BB962C8B-B14F-4D97-AF65-F5344CB8AC3E}">
        <p14:creationId xmlns="" xmlns:p14="http://schemas.microsoft.com/office/powerpoint/2010/main" val="22471950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Autofit/>
          </a:bodyPr>
          <a:lstStyle/>
          <a:p>
            <a:pPr marL="0" algn="ctr">
              <a:buNone/>
            </a:pPr>
            <a:r>
              <a:rPr lang="pl-PL" sz="2200" dirty="0" smtClean="0"/>
              <a:t>Stowarzyszenie </a:t>
            </a:r>
            <a:r>
              <a:rPr lang="pl-PL" sz="2200" dirty="0"/>
              <a:t>Biegłych ds. Przestępstw i </a:t>
            </a:r>
            <a:r>
              <a:rPr lang="pl-PL" sz="2200" dirty="0" smtClean="0"/>
              <a:t>Nadużyć </a:t>
            </a:r>
            <a:r>
              <a:rPr lang="pl-PL" sz="2200" dirty="0"/>
              <a:t>Gospodarczych, Instytutu Audytorów Wewnętrznych oraz Amerykańskiego Instytutu Biegłych </a:t>
            </a:r>
            <a:r>
              <a:rPr lang="pl-PL" sz="2200" dirty="0" smtClean="0"/>
              <a:t>Rewidentów:</a:t>
            </a:r>
          </a:p>
          <a:p>
            <a:pPr marL="0" algn="ctr">
              <a:buNone/>
            </a:pPr>
            <a:endParaRPr lang="pl-PL" sz="2200" dirty="0"/>
          </a:p>
          <a:p>
            <a:pPr marL="0" algn="ctr">
              <a:buNone/>
            </a:pPr>
            <a:r>
              <a:rPr lang="pl-PL" sz="2200" dirty="0" smtClean="0"/>
              <a:t>Nadużycie </a:t>
            </a:r>
            <a:r>
              <a:rPr lang="pl-PL" sz="2200" dirty="0"/>
              <a:t>gospodarcze jest to każde celowe działanie bądź zaniedbanie skutkujące osiągnięciem korzyści przez sprawcę lub poniesieniem straty przez ofiarę, dokonane za pomocą wprowadzenia w błąd.</a:t>
            </a:r>
          </a:p>
          <a:p>
            <a:pPr marL="0" algn="ctr">
              <a:buNone/>
            </a:pPr>
            <a:endParaRPr lang="pl-PL" sz="2200" spc="-50" dirty="0"/>
          </a:p>
        </p:txBody>
      </p:sp>
      <p:pic>
        <p:nvPicPr>
          <p:cNvPr id="7170"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4453496" y="260648"/>
            <a:ext cx="4681537" cy="4699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2913342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Autofit/>
          </a:bodyPr>
          <a:lstStyle/>
          <a:p>
            <a:pPr marL="0" indent="0" algn="ctr">
              <a:buNone/>
            </a:pPr>
            <a:r>
              <a:rPr lang="pl-PL" sz="2200" dirty="0" smtClean="0"/>
              <a:t>Nadużycie </a:t>
            </a:r>
            <a:r>
              <a:rPr lang="pl-PL" sz="2200" dirty="0"/>
              <a:t>finansowe </a:t>
            </a:r>
            <a:r>
              <a:rPr lang="pl-PL" sz="2200" dirty="0" smtClean="0"/>
              <a:t>to </a:t>
            </a:r>
            <a:r>
              <a:rPr lang="pl-PL" sz="2200" dirty="0"/>
              <a:t>umyślne działanie lub zaniechanie</a:t>
            </a:r>
            <a:r>
              <a:rPr lang="pl-PL" sz="2200" dirty="0" smtClean="0"/>
              <a:t>:</a:t>
            </a:r>
          </a:p>
          <a:p>
            <a:pPr marL="0" indent="0" algn="ctr">
              <a:buNone/>
            </a:pPr>
            <a:endParaRPr lang="pl-PL" sz="2200" dirty="0"/>
          </a:p>
          <a:p>
            <a:pPr marL="0" lvl="0" indent="0" algn="ctr">
              <a:buNone/>
            </a:pPr>
            <a:r>
              <a:rPr lang="pl-PL" sz="2200" dirty="0" smtClean="0"/>
              <a:t>- w </a:t>
            </a:r>
            <a:r>
              <a:rPr lang="pl-PL" sz="2200" dirty="0"/>
              <a:t>odniesieniu do wydatków, polegające na:</a:t>
            </a:r>
          </a:p>
          <a:p>
            <a:pPr lvl="0" algn="ctr"/>
            <a:r>
              <a:rPr lang="pl-PL" sz="2200" dirty="0"/>
              <a:t>wykorzystaniu lub przedstawieniu nieprawdziwych, niepoprawnych lub niepełnych oświadczeń lub dokumentów, które ma na celu sprzeniewierzenie lub bezprawne zatrzymanie środków z budżetu ogólnego Wspólnot Europejskich lub budżetów zarządzanych przez Wspólnoty Europejskie lub w ich imieniu,</a:t>
            </a:r>
          </a:p>
          <a:p>
            <a:pPr lvl="0" algn="ctr"/>
            <a:r>
              <a:rPr lang="pl-PL" sz="2200" dirty="0"/>
              <a:t>nieujawnieniu informacji z naruszeniem szczególnego obowiązku, w tym samym celu,</a:t>
            </a:r>
          </a:p>
          <a:p>
            <a:pPr lvl="0" algn="ctr"/>
            <a:r>
              <a:rPr lang="pl-PL" sz="2200" dirty="0"/>
              <a:t>niewłaściwym wykorzystaniu takich środków do celów innych niż te, na które zostały pierwotnie </a:t>
            </a:r>
            <a:r>
              <a:rPr lang="pl-PL" sz="2200" dirty="0" smtClean="0"/>
              <a:t>przyznane</a:t>
            </a:r>
            <a:r>
              <a:rPr lang="pl-PL" sz="2200" dirty="0"/>
              <a:t>.</a:t>
            </a:r>
          </a:p>
        </p:txBody>
      </p:sp>
      <p:pic>
        <p:nvPicPr>
          <p:cNvPr id="8194"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4571206" y="260648"/>
            <a:ext cx="4681537" cy="4699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2652551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Autofit/>
          </a:bodyPr>
          <a:lstStyle/>
          <a:p>
            <a:pPr marL="0" indent="0" algn="ctr">
              <a:buNone/>
            </a:pPr>
            <a:r>
              <a:rPr lang="pl-PL" sz="2200" dirty="0" smtClean="0"/>
              <a:t>Nadużycie </a:t>
            </a:r>
            <a:r>
              <a:rPr lang="pl-PL" sz="2200" dirty="0"/>
              <a:t>finansowe </a:t>
            </a:r>
            <a:r>
              <a:rPr lang="pl-PL" sz="2200" dirty="0" smtClean="0"/>
              <a:t>to </a:t>
            </a:r>
            <a:r>
              <a:rPr lang="pl-PL" sz="2200" dirty="0"/>
              <a:t>umyślne działanie lub zaniechanie</a:t>
            </a:r>
            <a:r>
              <a:rPr lang="pl-PL" sz="2200" dirty="0" smtClean="0"/>
              <a:t>:</a:t>
            </a:r>
          </a:p>
          <a:p>
            <a:pPr marL="0" indent="0" algn="ctr">
              <a:buNone/>
            </a:pPr>
            <a:endParaRPr lang="pl-PL" sz="2200" dirty="0"/>
          </a:p>
          <a:p>
            <a:pPr marL="0" lvl="0" indent="0" algn="ctr">
              <a:buNone/>
            </a:pPr>
            <a:r>
              <a:rPr lang="pl-PL" sz="2200" dirty="0" smtClean="0"/>
              <a:t>- w </a:t>
            </a:r>
            <a:r>
              <a:rPr lang="pl-PL" sz="2200" dirty="0"/>
              <a:t>odniesieniu do przychodów, dotyczące:</a:t>
            </a:r>
          </a:p>
          <a:p>
            <a:pPr lvl="0" algn="ctr"/>
            <a:r>
              <a:rPr lang="pl-PL" sz="2200" dirty="0"/>
              <a:t>wykorzystania lub przedstawienia fałszywych, nieścisłych lub niekompletnych oświadczeń lub dokumentów, które ma na celu bezprawne zmniejszenie środków budżetu ogólnego Wspólnot Europejskich lub budżetów zarządzanych przez lub w imieniu Wspólnot Europejskich,</a:t>
            </a:r>
          </a:p>
          <a:p>
            <a:pPr lvl="0" algn="ctr"/>
            <a:r>
              <a:rPr lang="pl-PL" sz="2200" dirty="0"/>
              <a:t>nieujawnienia informacji z naruszeniem szczególnego obowiązku, w tym samym celu,</a:t>
            </a:r>
          </a:p>
          <a:p>
            <a:pPr algn="ctr"/>
            <a:r>
              <a:rPr lang="pl-PL" sz="2200" dirty="0"/>
              <a:t>niewłaściwego wykorzystania korzyści uzyskanej zgodnie z prawem, w tym samym </a:t>
            </a:r>
            <a:r>
              <a:rPr lang="pl-PL" sz="2200" dirty="0" smtClean="0"/>
              <a:t>celu.</a:t>
            </a:r>
            <a:endParaRPr lang="pl-PL" sz="2200" spc="-50" dirty="0"/>
          </a:p>
        </p:txBody>
      </p:sp>
      <p:pic>
        <p:nvPicPr>
          <p:cNvPr id="3"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4355976" y="332656"/>
            <a:ext cx="4681537" cy="4699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8350441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Autofit/>
          </a:bodyPr>
          <a:lstStyle/>
          <a:p>
            <a:pPr marL="0" indent="0" algn="ctr">
              <a:buNone/>
            </a:pPr>
            <a:r>
              <a:rPr lang="pl-PL" sz="2200" dirty="0" smtClean="0"/>
              <a:t>Nieprawidłowość:</a:t>
            </a:r>
          </a:p>
          <a:p>
            <a:pPr marL="0" indent="0" algn="ctr">
              <a:buNone/>
            </a:pPr>
            <a:endParaRPr lang="pl-PL" sz="2200" dirty="0"/>
          </a:p>
          <a:p>
            <a:pPr marL="0" indent="0" algn="ctr">
              <a:buNone/>
            </a:pPr>
            <a:r>
              <a:rPr lang="pl-PL" sz="2200" dirty="0" smtClean="0"/>
              <a:t>Każde </a:t>
            </a:r>
            <a:r>
              <a:rPr lang="pl-PL" sz="2200" dirty="0"/>
              <a:t>naruszenie prawa unijnego lub prawa krajowego dotyczącego stosowania prawa unijnego, wynikające z działania lub zaniechania podmiotu gospodarczego zaangażowanego we </a:t>
            </a:r>
            <a:r>
              <a:rPr lang="pl-PL" sz="2200" dirty="0" smtClean="0"/>
              <a:t>wdrażanie funduszy, </a:t>
            </a:r>
            <a:r>
              <a:rPr lang="pl-PL" sz="2200" dirty="0"/>
              <a:t>które ma lub może mieć szkodliwy wpływ na budżet Unii poprzez obciążenie budżetu </a:t>
            </a:r>
            <a:r>
              <a:rPr lang="pl-PL" sz="2200" dirty="0" smtClean="0"/>
              <a:t>Unii </a:t>
            </a:r>
            <a:r>
              <a:rPr lang="pl-PL" sz="2200" dirty="0"/>
              <a:t>nieuzasadnionym wydatkiem. </a:t>
            </a:r>
            <a:endParaRPr lang="pl-PL" sz="2200" dirty="0" smtClean="0"/>
          </a:p>
          <a:p>
            <a:pPr marL="0" indent="0" algn="ctr">
              <a:buNone/>
            </a:pPr>
            <a:endParaRPr lang="pl-PL" sz="2200" dirty="0"/>
          </a:p>
          <a:p>
            <a:pPr marL="0" indent="0" algn="ctr">
              <a:buNone/>
            </a:pPr>
            <a:r>
              <a:rPr lang="pl-PL" sz="2200" dirty="0"/>
              <a:t>Różnica między nadużyciem finansowym a nieprawidłowością tkwi </a:t>
            </a:r>
            <a:r>
              <a:rPr lang="pl-PL" sz="2200" dirty="0" smtClean="0"/>
              <a:t/>
            </a:r>
            <a:br>
              <a:rPr lang="pl-PL" sz="2200" dirty="0" smtClean="0"/>
            </a:br>
            <a:r>
              <a:rPr lang="pl-PL" sz="2200" dirty="0" smtClean="0"/>
              <a:t>w </a:t>
            </a:r>
            <a:r>
              <a:rPr lang="pl-PL" sz="2200" dirty="0"/>
              <a:t>zamiarze.</a:t>
            </a:r>
          </a:p>
        </p:txBody>
      </p:sp>
      <p:pic>
        <p:nvPicPr>
          <p:cNvPr id="9218"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4462463" y="332656"/>
            <a:ext cx="4681537" cy="4699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4521546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Autofit/>
          </a:bodyPr>
          <a:lstStyle/>
          <a:p>
            <a:pPr marL="0" indent="0" algn="ctr">
              <a:buNone/>
            </a:pPr>
            <a:endParaRPr lang="pl-PL" sz="2200" dirty="0" smtClean="0"/>
          </a:p>
          <a:p>
            <a:pPr marL="0" indent="0" algn="ctr">
              <a:buNone/>
            </a:pPr>
            <a:r>
              <a:rPr lang="pl-PL" sz="2200" dirty="0" smtClean="0"/>
              <a:t>IZ </a:t>
            </a:r>
            <a:r>
              <a:rPr lang="pl-PL" sz="2200" dirty="0"/>
              <a:t>RPO WD zobowiązuje się przestrzegać norm prawnych, etycznych i moralnych na najwyższym poziomie, zasad rzetelności, obiektywizmu i uczciwości oraz pragnie być postrzegana jako instytucja przeciwna nadużyciom i korupcji w sposobie prowadzenia swojej działalności. Zobowiązania tego IZ RPO WD oczekuje od wszystkich pracowników zaangażowanych w </a:t>
            </a:r>
            <a:r>
              <a:rPr lang="pl-PL" sz="2200" dirty="0" smtClean="0"/>
              <a:t>realizację </a:t>
            </a:r>
            <a:r>
              <a:rPr lang="pl-PL" sz="2200" dirty="0"/>
              <a:t>RPO WD 2014 - 2020. </a:t>
            </a:r>
            <a:endParaRPr lang="pl-PL" sz="2200" dirty="0" smtClean="0"/>
          </a:p>
          <a:p>
            <a:pPr marL="0" indent="0" algn="ctr">
              <a:buNone/>
            </a:pPr>
            <a:endParaRPr lang="pl-PL" sz="2200" dirty="0"/>
          </a:p>
          <a:p>
            <a:pPr marL="0" indent="0" algn="ctr">
              <a:buNone/>
            </a:pPr>
            <a:endParaRPr lang="pl-PL" sz="2200" dirty="0"/>
          </a:p>
        </p:txBody>
      </p:sp>
      <p:pic>
        <p:nvPicPr>
          <p:cNvPr id="10242"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4462463" y="332656"/>
            <a:ext cx="4681537" cy="4699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3173894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ctrTitle"/>
          </p:nvPr>
        </p:nvSpPr>
        <p:spPr>
          <a:xfrm>
            <a:off x="683568" y="2276872"/>
            <a:ext cx="7846640" cy="3744416"/>
          </a:xfrm>
        </p:spPr>
        <p:txBody>
          <a:bodyPr>
            <a:normAutofit/>
          </a:bodyPr>
          <a:lstStyle/>
          <a:p>
            <a:r>
              <a:rPr lang="pl-PL" b="1" dirty="0"/>
              <a:t/>
            </a:r>
            <a:br>
              <a:rPr lang="pl-PL" b="1" dirty="0"/>
            </a:br>
            <a:endParaRPr lang="pl-PL" b="1" dirty="0"/>
          </a:p>
        </p:txBody>
      </p:sp>
      <p:pic>
        <p:nvPicPr>
          <p:cNvPr id="6" name="Obraz 5"/>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251521" y="260650"/>
            <a:ext cx="4680520" cy="469169"/>
          </a:xfrm>
          <a:prstGeom prst="rect">
            <a:avLst/>
          </a:prstGeom>
        </p:spPr>
      </p:pic>
      <p:pic>
        <p:nvPicPr>
          <p:cNvPr id="4" name="Picture 2"/>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431383" y="1988840"/>
            <a:ext cx="7888287" cy="37433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42485964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ctrTitle"/>
          </p:nvPr>
        </p:nvSpPr>
        <p:spPr>
          <a:xfrm>
            <a:off x="683568" y="2276872"/>
            <a:ext cx="7846640" cy="3744416"/>
          </a:xfrm>
        </p:spPr>
        <p:txBody>
          <a:bodyPr>
            <a:normAutofit/>
          </a:bodyPr>
          <a:lstStyle/>
          <a:p>
            <a:r>
              <a:rPr lang="pl-PL" b="1" dirty="0" smtClean="0"/>
              <a:t>Podstawa prawna</a:t>
            </a:r>
            <a:r>
              <a:rPr lang="pl-PL" b="1" dirty="0"/>
              <a:t/>
            </a:r>
            <a:br>
              <a:rPr lang="pl-PL" b="1" dirty="0"/>
            </a:br>
            <a:endParaRPr lang="pl-PL" b="1" dirty="0"/>
          </a:p>
        </p:txBody>
      </p:sp>
      <p:pic>
        <p:nvPicPr>
          <p:cNvPr id="6" name="Obraz 5"/>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251521" y="260650"/>
            <a:ext cx="4680520" cy="469169"/>
          </a:xfrm>
          <a:prstGeom prst="rect">
            <a:avLst/>
          </a:prstGeom>
        </p:spPr>
      </p:pic>
    </p:spTree>
    <p:extLst>
      <p:ext uri="{BB962C8B-B14F-4D97-AF65-F5344CB8AC3E}">
        <p14:creationId xmlns="" xmlns:p14="http://schemas.microsoft.com/office/powerpoint/2010/main" val="2480908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79512" y="1124744"/>
            <a:ext cx="9453736" cy="5505477"/>
          </a:xfrm>
        </p:spPr>
        <p:txBody>
          <a:bodyPr>
            <a:normAutofit/>
          </a:bodyPr>
          <a:lstStyle/>
          <a:p>
            <a:pPr lvl="0" algn="ctr">
              <a:buNone/>
            </a:pPr>
            <a:endParaRPr lang="pl-PL" altLang="pl-PL" sz="2400" dirty="0" smtClean="0"/>
          </a:p>
          <a:p>
            <a:pPr lvl="0" algn="ctr">
              <a:buNone/>
            </a:pPr>
            <a:r>
              <a:rPr lang="pl-PL" altLang="pl-PL" sz="2200" dirty="0" smtClean="0"/>
              <a:t>Najczęściej </a:t>
            </a:r>
            <a:r>
              <a:rPr lang="pl-PL" altLang="pl-PL" sz="2200" dirty="0"/>
              <a:t>identyfikowane nadużycia finansowe</a:t>
            </a:r>
            <a:r>
              <a:rPr lang="pl-PL" altLang="pl-PL" sz="2200" b="1" dirty="0"/>
              <a:t> </a:t>
            </a:r>
            <a:endParaRPr lang="pl-PL" altLang="pl-PL" sz="2200" b="1" dirty="0" smtClean="0"/>
          </a:p>
          <a:p>
            <a:pPr lvl="0" algn="ctr">
              <a:buNone/>
            </a:pPr>
            <a:endParaRPr lang="pl-PL" altLang="pl-PL" sz="2400" b="1" dirty="0" smtClean="0"/>
          </a:p>
          <a:p>
            <a:pPr lvl="0" algn="ctr">
              <a:buNone/>
            </a:pPr>
            <a:r>
              <a:rPr lang="pl-PL" sz="2400" dirty="0"/>
              <a:t>	</a:t>
            </a:r>
          </a:p>
          <a:p>
            <a:pPr lvl="0">
              <a:buNone/>
            </a:pPr>
            <a:endParaRPr lang="pl-PL" sz="2400" dirty="0"/>
          </a:p>
          <a:p>
            <a:pPr>
              <a:buNone/>
            </a:pPr>
            <a:endParaRPr lang="pl-PL" sz="2400" dirty="0"/>
          </a:p>
        </p:txBody>
      </p:sp>
      <p:pic>
        <p:nvPicPr>
          <p:cNvPr id="4" name="Obraz 3"/>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4788024" y="260650"/>
            <a:ext cx="4355976" cy="436637"/>
          </a:xfrm>
          <a:prstGeom prst="rect">
            <a:avLst/>
          </a:prstGeom>
        </p:spPr>
      </p:pic>
      <p:sp>
        <p:nvSpPr>
          <p:cNvPr id="10" name="pole tekstowe 9"/>
          <p:cNvSpPr txBox="1"/>
          <p:nvPr/>
        </p:nvSpPr>
        <p:spPr>
          <a:xfrm>
            <a:off x="1310730" y="1979846"/>
            <a:ext cx="6192688" cy="3554819"/>
          </a:xfrm>
          <a:prstGeom prst="rect">
            <a:avLst/>
          </a:prstGeom>
          <a:noFill/>
        </p:spPr>
        <p:txBody>
          <a:bodyPr wrap="square" rtlCol="0">
            <a:spAutoFit/>
          </a:bodyPr>
          <a:lstStyle/>
          <a:p>
            <a:pPr>
              <a:spcBef>
                <a:spcPts val="600"/>
              </a:spcBef>
              <a:spcAft>
                <a:spcPts val="600"/>
              </a:spcAft>
            </a:pPr>
            <a:endParaRPr lang="pl-PL" sz="2200" dirty="0" smtClean="0">
              <a:solidFill>
                <a:prstClr val="black"/>
              </a:solidFill>
            </a:endParaRPr>
          </a:p>
          <a:p>
            <a:pPr>
              <a:spcBef>
                <a:spcPts val="600"/>
              </a:spcBef>
              <a:spcAft>
                <a:spcPts val="600"/>
              </a:spcAft>
              <a:buFont typeface="Arial" pitchFamily="34" charset="0"/>
              <a:buChar char="•"/>
            </a:pPr>
            <a:r>
              <a:rPr lang="pl-PL" sz="2200" dirty="0" smtClean="0">
                <a:solidFill>
                  <a:prstClr val="black"/>
                </a:solidFill>
              </a:rPr>
              <a:t> korupcja</a:t>
            </a:r>
          </a:p>
          <a:p>
            <a:pPr>
              <a:spcBef>
                <a:spcPts val="600"/>
              </a:spcBef>
              <a:spcAft>
                <a:spcPts val="600"/>
              </a:spcAft>
              <a:buFont typeface="Arial" pitchFamily="34" charset="0"/>
              <a:buChar char="•"/>
            </a:pPr>
            <a:r>
              <a:rPr lang="pl-PL" sz="2200" dirty="0" smtClean="0">
                <a:solidFill>
                  <a:prstClr val="black"/>
                </a:solidFill>
              </a:rPr>
              <a:t> konflikt interesów</a:t>
            </a:r>
          </a:p>
          <a:p>
            <a:pPr>
              <a:spcBef>
                <a:spcPts val="600"/>
              </a:spcBef>
              <a:spcAft>
                <a:spcPts val="600"/>
              </a:spcAft>
              <a:buFont typeface="Arial" pitchFamily="34" charset="0"/>
              <a:buChar char="•"/>
            </a:pPr>
            <a:r>
              <a:rPr lang="pl-PL" sz="2200" dirty="0" smtClean="0">
                <a:solidFill>
                  <a:prstClr val="black"/>
                </a:solidFill>
              </a:rPr>
              <a:t> nadużycia finansowe występujące podczas zamówień publicznych</a:t>
            </a:r>
          </a:p>
          <a:p>
            <a:pPr>
              <a:spcBef>
                <a:spcPts val="600"/>
              </a:spcBef>
              <a:spcAft>
                <a:spcPts val="600"/>
              </a:spcAft>
              <a:buFont typeface="Arial" pitchFamily="34" charset="0"/>
              <a:buChar char="•"/>
            </a:pPr>
            <a:r>
              <a:rPr lang="pl-PL" sz="2200" dirty="0" smtClean="0">
                <a:solidFill>
                  <a:prstClr val="black"/>
                </a:solidFill>
              </a:rPr>
              <a:t> fałszerstwo</a:t>
            </a:r>
          </a:p>
          <a:p>
            <a:pPr>
              <a:buFontTx/>
              <a:buChar char="-"/>
            </a:pPr>
            <a:endParaRPr lang="pl-PL" sz="2400" dirty="0" smtClean="0">
              <a:solidFill>
                <a:prstClr val="black"/>
              </a:solidFill>
            </a:endParaRPr>
          </a:p>
          <a:p>
            <a:pPr>
              <a:buFontTx/>
              <a:buChar char="-"/>
            </a:pPr>
            <a:endParaRPr lang="pl-PL" sz="2400" dirty="0">
              <a:solidFill>
                <a:prstClr val="black"/>
              </a:solidFill>
            </a:endParaRPr>
          </a:p>
        </p:txBody>
      </p:sp>
    </p:spTree>
    <p:extLst>
      <p:ext uri="{BB962C8B-B14F-4D97-AF65-F5344CB8AC3E}">
        <p14:creationId xmlns="" xmlns:p14="http://schemas.microsoft.com/office/powerpoint/2010/main" val="23719679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412776"/>
            <a:ext cx="8229601" cy="4713389"/>
          </a:xfrm>
        </p:spPr>
        <p:txBody>
          <a:bodyPr>
            <a:normAutofit/>
          </a:bodyPr>
          <a:lstStyle/>
          <a:p>
            <a:pPr lvl="0">
              <a:buNone/>
            </a:pPr>
            <a:r>
              <a:rPr lang="pl-PL" sz="2400" dirty="0" smtClean="0"/>
              <a:t>	</a:t>
            </a:r>
            <a:endParaRPr lang="pl-PL" sz="1600" dirty="0"/>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50"/>
            <a:ext cx="4355976" cy="436637"/>
          </a:xfrm>
          <a:prstGeom prst="rect">
            <a:avLst/>
          </a:prstGeom>
        </p:spPr>
      </p:pic>
      <p:sp>
        <p:nvSpPr>
          <p:cNvPr id="2" name="pole tekstowe 1"/>
          <p:cNvSpPr txBox="1"/>
          <p:nvPr/>
        </p:nvSpPr>
        <p:spPr>
          <a:xfrm>
            <a:off x="460792" y="1419833"/>
            <a:ext cx="8136904" cy="5632311"/>
          </a:xfrm>
          <a:prstGeom prst="rect">
            <a:avLst/>
          </a:prstGeom>
          <a:noFill/>
        </p:spPr>
        <p:txBody>
          <a:bodyPr wrap="square" rtlCol="0">
            <a:spAutoFit/>
          </a:bodyPr>
          <a:lstStyle/>
          <a:p>
            <a:pPr algn="ctr"/>
            <a:r>
              <a:rPr lang="pl-PL" sz="2200" dirty="0" smtClean="0">
                <a:solidFill>
                  <a:prstClr val="black"/>
                </a:solidFill>
              </a:rPr>
              <a:t>Korupcja</a:t>
            </a:r>
          </a:p>
          <a:p>
            <a:pPr algn="ctr"/>
            <a:r>
              <a:rPr lang="pl-PL" sz="2200" dirty="0" smtClean="0">
                <a:solidFill>
                  <a:prstClr val="black"/>
                </a:solidFill>
              </a:rPr>
              <a:t>Definicję </a:t>
            </a:r>
            <a:r>
              <a:rPr lang="pl-PL" sz="2200" dirty="0">
                <a:solidFill>
                  <a:prstClr val="black"/>
                </a:solidFill>
              </a:rPr>
              <a:t>legalną korupcji zawiera Ustawa o Centralnym Biurze Antykorupcyjnym. Zgodnie art. 1 ust. 3a </a:t>
            </a:r>
            <a:r>
              <a:rPr lang="pl-PL" sz="2200" dirty="0" smtClean="0">
                <a:solidFill>
                  <a:prstClr val="black"/>
                </a:solidFill>
              </a:rPr>
              <a:t>ww.  </a:t>
            </a:r>
            <a:r>
              <a:rPr lang="pl-PL" sz="2200" dirty="0">
                <a:solidFill>
                  <a:prstClr val="black"/>
                </a:solidFill>
              </a:rPr>
              <a:t>ustawy korupcją jest </a:t>
            </a:r>
            <a:r>
              <a:rPr lang="pl-PL" sz="2200" dirty="0" smtClean="0">
                <a:solidFill>
                  <a:prstClr val="black"/>
                </a:solidFill>
              </a:rPr>
              <a:t>czyn:</a:t>
            </a:r>
          </a:p>
          <a:p>
            <a:pPr marL="285750" indent="-285750" algn="ctr">
              <a:buFont typeface="Arial" panose="020B0604020202020204" pitchFamily="34" charset="0"/>
              <a:buChar char="•"/>
            </a:pPr>
            <a:r>
              <a:rPr lang="pl-PL" sz="2200" dirty="0">
                <a:solidFill>
                  <a:prstClr val="black"/>
                </a:solidFill>
              </a:rPr>
              <a:t>polegający na obiecywaniu, proponowaniu lub wręczaniu przez jakąkolwiek osobę, bezpośrednio lub pośrednio, jakichkolwiek nienależnych korzyści osobie pełniącej funkcję publiczną dla niej samej lub dla jakiejkolwiek innej osoby, w zamian za działanie lub zaniechanie działania w wykonywaniu jej funkcji</a:t>
            </a:r>
            <a:r>
              <a:rPr lang="pl-PL" sz="2200" dirty="0" smtClean="0">
                <a:solidFill>
                  <a:prstClr val="black"/>
                </a:solidFill>
              </a:rPr>
              <a:t>,</a:t>
            </a:r>
          </a:p>
          <a:p>
            <a:pPr marL="285750" indent="-285750" algn="ctr">
              <a:buFont typeface="Arial" panose="020B0604020202020204" pitchFamily="34" charset="0"/>
              <a:buChar char="•"/>
            </a:pPr>
            <a:r>
              <a:rPr lang="pl-PL" sz="2200" dirty="0" smtClean="0">
                <a:solidFill>
                  <a:prstClr val="black"/>
                </a:solidFill>
              </a:rPr>
              <a:t>polegający </a:t>
            </a:r>
            <a:r>
              <a:rPr lang="pl-PL" sz="2200" dirty="0">
                <a:solidFill>
                  <a:prstClr val="black"/>
                </a:solidFill>
              </a:rPr>
              <a:t>na żądaniu lub przyjmowaniu przez osobę pełniącą funkcję publiczną bezpośrednio, lub pośrednio, jakichkolwiek nienależnych korzyści, dla niej samej lub dla jakiejkolwiek innej osoby, lub przyjmowaniu propozycji lub obietnicy takich korzyści, w zamian za działanie lub zaniechanie działania w wykonywaniu jej funkcji</a:t>
            </a:r>
            <a:r>
              <a:rPr lang="pl-PL" sz="2200" dirty="0" smtClean="0">
                <a:solidFill>
                  <a:prstClr val="black"/>
                </a:solidFill>
              </a:rPr>
              <a:t>,</a:t>
            </a:r>
            <a:endParaRPr lang="pl-PL" sz="2200" dirty="0">
              <a:solidFill>
                <a:prstClr val="black"/>
              </a:solidFill>
            </a:endParaRPr>
          </a:p>
          <a:p>
            <a:pPr algn="ctr"/>
            <a:endParaRPr lang="pl-PL" sz="2000" dirty="0">
              <a:solidFill>
                <a:prstClr val="black"/>
              </a:solidFill>
            </a:endParaRPr>
          </a:p>
        </p:txBody>
      </p:sp>
    </p:spTree>
    <p:extLst>
      <p:ext uri="{BB962C8B-B14F-4D97-AF65-F5344CB8AC3E}">
        <p14:creationId xmlns="" xmlns:p14="http://schemas.microsoft.com/office/powerpoint/2010/main" val="35451906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7" y="1268760"/>
            <a:ext cx="8229602" cy="4741989"/>
          </a:xfrm>
        </p:spPr>
        <p:txBody>
          <a:bodyPr>
            <a:normAutofit/>
          </a:bodyPr>
          <a:lstStyle/>
          <a:p>
            <a:pPr algn="ctr">
              <a:buFont typeface="Wingdings" pitchFamily="2" charset="2"/>
              <a:buChar char="§"/>
            </a:pPr>
            <a:endParaRPr lang="pl-PL" sz="1600" dirty="0" smtClean="0"/>
          </a:p>
          <a:p>
            <a:pPr algn="ctr">
              <a:buFont typeface="Wingdings" pitchFamily="2" charset="2"/>
              <a:buChar char="§"/>
            </a:pPr>
            <a:endParaRPr lang="pl-PL" sz="1600" dirty="0" smtClean="0"/>
          </a:p>
          <a:p>
            <a:pPr algn="ctr">
              <a:buFont typeface="Wingdings" pitchFamily="2" charset="2"/>
              <a:buChar char="§"/>
            </a:pPr>
            <a:endParaRPr lang="pl-PL" sz="1600" dirty="0" smtClean="0"/>
          </a:p>
          <a:p>
            <a:pPr algn="ctr">
              <a:buFont typeface="Wingdings" pitchFamily="2" charset="2"/>
              <a:buChar char="§"/>
            </a:pPr>
            <a:endParaRPr lang="pl-PL" sz="1600" dirty="0" smtClean="0"/>
          </a:p>
          <a:p>
            <a:pPr algn="ctr">
              <a:buFont typeface="Wingdings" pitchFamily="2" charset="2"/>
              <a:buChar char="§"/>
            </a:pPr>
            <a:endParaRPr lang="pl-PL" sz="1600" dirty="0" smtClean="0"/>
          </a:p>
          <a:p>
            <a:pPr algn="ctr">
              <a:buFont typeface="Wingdings" pitchFamily="2" charset="2"/>
              <a:buChar char="§"/>
            </a:pPr>
            <a:endParaRPr lang="pl-PL" sz="1600" dirty="0" smtClean="0"/>
          </a:p>
          <a:p>
            <a:pPr algn="ctr">
              <a:buFont typeface="Wingdings" pitchFamily="2" charset="2"/>
              <a:buChar char="§"/>
            </a:pPr>
            <a:endParaRPr lang="pl-PL" sz="1600" dirty="0" smtClean="0"/>
          </a:p>
          <a:p>
            <a:pPr algn="ctr">
              <a:buFont typeface="Wingdings" pitchFamily="2" charset="2"/>
              <a:buChar char="§"/>
            </a:pPr>
            <a:endParaRPr lang="pl-PL" sz="1600" dirty="0" smtClean="0"/>
          </a:p>
          <a:p>
            <a:pPr algn="ctr">
              <a:buFont typeface="Wingdings" pitchFamily="2" charset="2"/>
              <a:buChar char="§"/>
            </a:pPr>
            <a:endParaRPr lang="pl-PL" sz="1600" dirty="0" smtClean="0"/>
          </a:p>
          <a:p>
            <a:pPr algn="ctr">
              <a:buNone/>
            </a:pPr>
            <a:endParaRPr lang="pl-PL" sz="1600" dirty="0" smtClean="0"/>
          </a:p>
          <a:p>
            <a:pPr lvl="0" algn="ctr">
              <a:buNone/>
            </a:pPr>
            <a:endParaRPr lang="pl-PL" sz="1600" dirty="0"/>
          </a:p>
        </p:txBody>
      </p:sp>
      <p:pic>
        <p:nvPicPr>
          <p:cNvPr id="4" name="Obraz 3"/>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4788024" y="260650"/>
            <a:ext cx="4355976" cy="436637"/>
          </a:xfrm>
          <a:prstGeom prst="rect">
            <a:avLst/>
          </a:prstGeom>
        </p:spPr>
      </p:pic>
      <p:sp>
        <p:nvSpPr>
          <p:cNvPr id="5" name="pole tekstowe 4"/>
          <p:cNvSpPr txBox="1"/>
          <p:nvPr/>
        </p:nvSpPr>
        <p:spPr>
          <a:xfrm>
            <a:off x="395536" y="1172756"/>
            <a:ext cx="8280920" cy="3508653"/>
          </a:xfrm>
          <a:prstGeom prst="rect">
            <a:avLst/>
          </a:prstGeom>
          <a:noFill/>
        </p:spPr>
        <p:txBody>
          <a:bodyPr wrap="square" rtlCol="0">
            <a:spAutoFit/>
          </a:bodyPr>
          <a:lstStyle/>
          <a:p>
            <a:pPr algn="ctr"/>
            <a:endParaRPr lang="pl-PL" sz="2200" dirty="0" smtClean="0"/>
          </a:p>
          <a:p>
            <a:pPr algn="ctr"/>
            <a:endParaRPr lang="pl-PL" sz="1200" dirty="0" smtClean="0"/>
          </a:p>
          <a:p>
            <a:pPr algn="ctr"/>
            <a:r>
              <a:rPr lang="pl-PL" sz="2200" dirty="0" smtClean="0"/>
              <a:t>Korupcję możemy podzielić na dwie klasy:</a:t>
            </a:r>
          </a:p>
          <a:p>
            <a:pPr algn="ctr"/>
            <a:endParaRPr lang="pl-PL" sz="1200" dirty="0" smtClean="0"/>
          </a:p>
          <a:p>
            <a:pPr marL="342900" indent="-342900" algn="ctr">
              <a:buFont typeface="Wingdings" panose="05000000000000000000" pitchFamily="2" charset="2"/>
              <a:buChar char="Ø"/>
            </a:pPr>
            <a:r>
              <a:rPr lang="pl-PL" sz="2200" dirty="0" smtClean="0"/>
              <a:t>Korupcję bierną – polegającą na przyjmowaniu przez osobę pełniącą funkcję publiczną korzyści majątkowych czy osobistych – lub ich obietnic – przestępstwo z art. 228 kk - Sprzedajność,</a:t>
            </a:r>
          </a:p>
          <a:p>
            <a:pPr marL="342900" indent="-342900" algn="ctr">
              <a:buFont typeface="Wingdings" panose="05000000000000000000" pitchFamily="2" charset="2"/>
              <a:buChar char="Ø"/>
            </a:pPr>
            <a:endParaRPr lang="pl-PL" sz="2200" dirty="0"/>
          </a:p>
          <a:p>
            <a:pPr marL="342900" indent="-342900" algn="ctr">
              <a:buFont typeface="Wingdings" panose="05000000000000000000" pitchFamily="2" charset="2"/>
              <a:buChar char="Ø"/>
            </a:pPr>
            <a:r>
              <a:rPr lang="pl-PL" sz="2200" dirty="0" smtClean="0"/>
              <a:t>Korupcję czynną – polegającą na udzieleniu osobie będącej funkcjonariuszem  publicznym korzyści majątkowej czy osobistej – lub jej obietnicy – przestępstwo z art. 229 kk - Przekupstwo</a:t>
            </a:r>
            <a:r>
              <a:rPr lang="pl-PL" sz="2000" dirty="0" smtClean="0"/>
              <a:t>.</a:t>
            </a:r>
          </a:p>
        </p:txBody>
      </p:sp>
    </p:spTree>
    <p:extLst>
      <p:ext uri="{BB962C8B-B14F-4D97-AF65-F5344CB8AC3E}">
        <p14:creationId xmlns="" xmlns:p14="http://schemas.microsoft.com/office/powerpoint/2010/main" val="59763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73223" y="1484784"/>
            <a:ext cx="8229601" cy="4525963"/>
          </a:xfrm>
        </p:spPr>
        <p:txBody>
          <a:bodyPr>
            <a:normAutofit/>
          </a:bodyPr>
          <a:lstStyle/>
          <a:p>
            <a:pPr lvl="1" algn="ctr">
              <a:buNone/>
            </a:pPr>
            <a:endParaRPr lang="pl-PL" sz="2200" dirty="0" smtClean="0"/>
          </a:p>
          <a:p>
            <a:pPr lvl="0" algn="ctr">
              <a:buNone/>
            </a:pPr>
            <a:endParaRPr lang="pl-PL" sz="2200" dirty="0"/>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50"/>
            <a:ext cx="4355976" cy="436637"/>
          </a:xfrm>
          <a:prstGeom prst="rect">
            <a:avLst/>
          </a:prstGeom>
        </p:spPr>
      </p:pic>
      <p:sp>
        <p:nvSpPr>
          <p:cNvPr id="2" name="pole tekstowe 1"/>
          <p:cNvSpPr txBox="1"/>
          <p:nvPr/>
        </p:nvSpPr>
        <p:spPr>
          <a:xfrm>
            <a:off x="535174" y="1052736"/>
            <a:ext cx="7560840" cy="4493538"/>
          </a:xfrm>
          <a:prstGeom prst="rect">
            <a:avLst/>
          </a:prstGeom>
          <a:noFill/>
        </p:spPr>
        <p:txBody>
          <a:bodyPr wrap="square" rtlCol="0">
            <a:spAutoFit/>
          </a:bodyPr>
          <a:lstStyle/>
          <a:p>
            <a:pPr algn="ctr"/>
            <a:endParaRPr lang="pl-PL" sz="2200" dirty="0">
              <a:solidFill>
                <a:prstClr val="black"/>
              </a:solidFill>
            </a:endParaRPr>
          </a:p>
          <a:p>
            <a:pPr algn="ctr"/>
            <a:r>
              <a:rPr lang="pl-PL" sz="2200" dirty="0">
                <a:solidFill>
                  <a:prstClr val="black"/>
                </a:solidFill>
              </a:rPr>
              <a:t>Korupcja jest przestępstwem ściganym z urzędu i podlega karze. Kara dotyczy zarówno osoby oferującej, jak i przyjmującej korzyść majątkową lub osobistą. W zależności od wagi przestępstwa karą może być grzywna, ograniczenie wolności, a nawet pozbawienie wolności do lat 12. Sąd może także orzec tzw. środek karny w postaci: pozbawienia praw publicznych, zakazu zajmowania określonego stanowiska, wykonywania określonego zawodu lub prowadzenia określonej działalności gospodarczej, podania wyroku do publicznej wiadomości czy wreszcie świadczenia pieniężnego na określony cel społeczny. </a:t>
            </a:r>
          </a:p>
          <a:p>
            <a:pPr algn="ctr"/>
            <a:endParaRPr lang="pl-PL" sz="2200" dirty="0" smtClean="0">
              <a:solidFill>
                <a:prstClr val="black"/>
              </a:solidFill>
            </a:endParaRPr>
          </a:p>
          <a:p>
            <a:pPr algn="ctr"/>
            <a:endParaRPr lang="pl-PL" sz="2200" dirty="0">
              <a:solidFill>
                <a:prstClr val="black"/>
              </a:solidFill>
            </a:endParaRPr>
          </a:p>
        </p:txBody>
      </p:sp>
    </p:spTree>
    <p:extLst>
      <p:ext uri="{BB962C8B-B14F-4D97-AF65-F5344CB8AC3E}">
        <p14:creationId xmlns="" xmlns:p14="http://schemas.microsoft.com/office/powerpoint/2010/main" val="12621132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7" y="1124744"/>
            <a:ext cx="8280919" cy="5184576"/>
          </a:xfrm>
        </p:spPr>
        <p:txBody>
          <a:bodyPr>
            <a:noAutofit/>
          </a:bodyPr>
          <a:lstStyle/>
          <a:p>
            <a:pPr algn="ctr">
              <a:buFont typeface="Wingdings" pitchFamily="2" charset="2"/>
              <a:buChar char="§"/>
            </a:pPr>
            <a:endParaRPr lang="pl-PL" sz="2200" dirty="0" smtClean="0"/>
          </a:p>
          <a:p>
            <a:pPr lvl="1" algn="ctr">
              <a:buNone/>
            </a:pPr>
            <a:r>
              <a:rPr lang="pl-PL" sz="2200" dirty="0"/>
              <a:t>Istnieje możliwość uniknięcia kary. Kodeks Karny </a:t>
            </a:r>
            <a:r>
              <a:rPr lang="pl-PL" sz="2200" dirty="0" smtClean="0"/>
              <a:t>stanowi: </a:t>
            </a:r>
          </a:p>
          <a:p>
            <a:pPr lvl="1" indent="-31750" algn="ctr">
              <a:buNone/>
            </a:pPr>
            <a:r>
              <a:rPr lang="pl-PL" sz="2200" dirty="0" smtClean="0"/>
              <a:t>,,</a:t>
            </a:r>
            <a:r>
              <a:rPr lang="pl-PL" sz="2200" dirty="0"/>
              <a:t>Nie </a:t>
            </a:r>
            <a:r>
              <a:rPr lang="pl-PL" sz="2200" dirty="0" smtClean="0"/>
              <a:t>podlega karze sprawca przestępstwa ..., jeżeli korzyść majątkowa lub osobista albo ich obietnica zostały przyjęte przez osobę pełniącą funkcję publiczną, a sprawca zawiadomił o tym fakcie organ powołany do ścigania przestępstw i ujawnił wszystkie istotne okoliczności przestępstwa, zanim organ ten o nim się dowiedział”.</a:t>
            </a:r>
            <a:endParaRPr lang="pl-PL" sz="2200" dirty="0"/>
          </a:p>
          <a:p>
            <a:pPr lvl="1" algn="ctr">
              <a:buNone/>
            </a:pPr>
            <a:r>
              <a:rPr lang="pl-PL" sz="2200" dirty="0" smtClean="0"/>
              <a:t>WAŻNE:</a:t>
            </a:r>
          </a:p>
          <a:p>
            <a:pPr lvl="1" algn="ctr">
              <a:buNone/>
            </a:pPr>
            <a:r>
              <a:rPr lang="pl-PL" sz="2200" dirty="0" smtClean="0"/>
              <a:t>     Aby </a:t>
            </a:r>
            <a:r>
              <a:rPr lang="pl-PL" sz="2200" dirty="0"/>
              <a:t>doszło do wystąpienia korupcji, współuczestniczyć muszą dwie </a:t>
            </a:r>
            <a:r>
              <a:rPr lang="pl-PL" sz="2200" dirty="0" smtClean="0"/>
              <a:t>strony tego </a:t>
            </a:r>
            <a:r>
              <a:rPr lang="pl-PL" sz="2200" dirty="0"/>
              <a:t>procederu: osoba wręczająca korzyść majątkową i osoba, która korzyść tę przyjmuje, przy czym osoba wręczająca korzyść musi mieć świadomość pełnienia przez drugą stronę funkcji publicznej oraz musi ona udzielać korzyści ze względu na tę właśnie </a:t>
            </a:r>
            <a:r>
              <a:rPr lang="pl-PL" sz="2200" dirty="0" smtClean="0"/>
              <a:t>funkcję.</a:t>
            </a:r>
            <a:endParaRPr lang="pl-PL" sz="2200" dirty="0"/>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 xmlns:p14="http://schemas.microsoft.com/office/powerpoint/2010/main" val="68896065"/>
      </p:ext>
    </p:extLst>
  </p:cSld>
  <p:clrMapOvr>
    <a:masterClrMapping/>
  </p:clrMapOvr>
  <p:transition spd="slow">
    <p:cove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1124744"/>
            <a:ext cx="8229601" cy="5256584"/>
          </a:xfrm>
        </p:spPr>
        <p:txBody>
          <a:bodyPr>
            <a:noAutofit/>
          </a:bodyPr>
          <a:lstStyle/>
          <a:p>
            <a:pPr algn="ctr">
              <a:buNone/>
            </a:pPr>
            <a:r>
              <a:rPr lang="pl-PL" sz="2200" dirty="0" smtClean="0"/>
              <a:t>Konflikt interesów</a:t>
            </a:r>
          </a:p>
          <a:p>
            <a:pPr algn="ctr">
              <a:buNone/>
            </a:pPr>
            <a:endParaRPr lang="pl-PL" sz="1600" i="1" dirty="0" smtClean="0"/>
          </a:p>
          <a:p>
            <a:pPr algn="ctr">
              <a:buNone/>
            </a:pPr>
            <a:r>
              <a:rPr lang="pl-PL" sz="2000" dirty="0" smtClean="0"/>
              <a:t>      </a:t>
            </a:r>
            <a:r>
              <a:rPr lang="pl-PL" sz="2200" dirty="0" smtClean="0"/>
              <a:t>Brak </a:t>
            </a:r>
            <a:r>
              <a:rPr lang="pl-PL" sz="2200" dirty="0"/>
              <a:t>definicji legalnej konfliktu interesu w </a:t>
            </a:r>
            <a:r>
              <a:rPr lang="pl-PL" sz="2200" dirty="0" smtClean="0"/>
              <a:t>polskim systemie prawnym. Istnieje natomiast </a:t>
            </a:r>
            <a:r>
              <a:rPr lang="pl-PL" sz="2200" dirty="0"/>
              <a:t>wiele zróżnicowanych interpretacji konfliktu interesów, które najczęściej rozumiane jest dość </a:t>
            </a:r>
            <a:r>
              <a:rPr lang="pl-PL" sz="2200" dirty="0" smtClean="0"/>
              <a:t>ogólnie jako takie </a:t>
            </a:r>
            <a:r>
              <a:rPr lang="pl-PL" sz="2200" dirty="0"/>
              <a:t>działanie we własnym interesie, interesie osoby bliskiej lub osoby trzeciej, które co do zasady stoją w opozycji do interesu publicznego</a:t>
            </a:r>
            <a:r>
              <a:rPr lang="pl-PL" sz="2200" dirty="0" smtClean="0"/>
              <a:t>.  </a:t>
            </a:r>
            <a:r>
              <a:rPr lang="pl-PL" sz="1200" dirty="0" smtClean="0"/>
              <a:t>    </a:t>
            </a:r>
          </a:p>
          <a:p>
            <a:pPr algn="ctr">
              <a:buNone/>
            </a:pPr>
            <a:r>
              <a:rPr lang="pl-PL" sz="2200" dirty="0" smtClean="0"/>
              <a:t>Ważne:</a:t>
            </a:r>
          </a:p>
          <a:p>
            <a:pPr algn="ctr">
              <a:buNone/>
            </a:pPr>
            <a:r>
              <a:rPr lang="pl-PL" sz="2200" dirty="0" smtClean="0"/>
              <a:t>      Korupcja </a:t>
            </a:r>
            <a:r>
              <a:rPr lang="pl-PL" sz="2200" dirty="0"/>
              <a:t>i konflikt interesów to  nie to samo. Korupcja zazwyczaj wymaga porozumienia pomiędzy co najmniej dwoma partnerami oraz pewnego rodzaju </a:t>
            </a:r>
            <a:r>
              <a:rPr lang="pl-PL" sz="2200" dirty="0" smtClean="0"/>
              <a:t>łapówki/korzyści osobistych/płatności</a:t>
            </a:r>
            <a:r>
              <a:rPr lang="pl-PL" sz="2200" dirty="0"/>
              <a:t>. Konflikt interesów powstaje, gdy dana osoba ma możliwość przedłożenia interesu prywatnego nad obowiązki </a:t>
            </a:r>
            <a:r>
              <a:rPr lang="pl-PL" sz="2200" dirty="0" smtClean="0"/>
              <a:t>zawodowe.</a:t>
            </a:r>
            <a:endParaRPr lang="pl-PL" sz="2200" dirty="0"/>
          </a:p>
          <a:p>
            <a:pPr lvl="0" algn="ctr">
              <a:buNone/>
            </a:pPr>
            <a:endParaRPr lang="pl-PL" sz="2000" dirty="0"/>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 xmlns:p14="http://schemas.microsoft.com/office/powerpoint/2010/main" val="24777946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1124744"/>
            <a:ext cx="8229601" cy="5328592"/>
          </a:xfrm>
        </p:spPr>
        <p:txBody>
          <a:bodyPr>
            <a:normAutofit/>
          </a:bodyPr>
          <a:lstStyle/>
          <a:p>
            <a:pPr marL="0" indent="0" algn="ctr">
              <a:buNone/>
            </a:pPr>
            <a:endParaRPr lang="pl-PL" sz="2200" dirty="0" smtClean="0"/>
          </a:p>
          <a:p>
            <a:pPr marL="0" indent="0" algn="ctr">
              <a:buNone/>
            </a:pPr>
            <a:endParaRPr lang="pl-PL" sz="2200" dirty="0" smtClean="0"/>
          </a:p>
          <a:p>
            <a:pPr marL="0" indent="0" algn="ctr">
              <a:buNone/>
            </a:pPr>
            <a:r>
              <a:rPr lang="pl-PL" sz="2200" dirty="0" smtClean="0"/>
              <a:t>Zgodnie </a:t>
            </a:r>
            <a:r>
              <a:rPr lang="pl-PL" sz="2200" dirty="0"/>
              <a:t>z treścią </a:t>
            </a:r>
            <a:r>
              <a:rPr lang="pl-PL" sz="2200" i="1" dirty="0"/>
              <a:t>Rekomendacji Komitetu Ministrów Rady Europy w sprawie kodeksu postępowania urzędników w służbie publicznej</a:t>
            </a:r>
            <a:r>
              <a:rPr lang="pl-PL" sz="2200" dirty="0"/>
              <a:t> - konflikt interesów można zdefiniować jako sytuację, kiedy interes prywatny osoby pełniącej funkcję publiczną wpływa, bądź wydaje się wpływać, na </a:t>
            </a:r>
            <a:r>
              <a:rPr lang="pl-PL" sz="2200" dirty="0" smtClean="0"/>
              <a:t>bezstronne i obiektywne </a:t>
            </a:r>
            <a:r>
              <a:rPr lang="pl-PL" sz="2200" dirty="0"/>
              <a:t>wykonywanie jej oficjalnych funkcji, przy czym przez sformułowanie </a:t>
            </a:r>
            <a:r>
              <a:rPr lang="pl-PL" sz="2200" i="1" dirty="0"/>
              <a:t>interes prywatny</a:t>
            </a:r>
            <a:r>
              <a:rPr lang="pl-PL" sz="2200" dirty="0"/>
              <a:t> należy rozumieć jakąkolwiek nienależną korzyść majątkową lub osobistą. Do konfliktu interesów dochodzi więc wtedy, gdy osoba zatrudniona w </a:t>
            </a:r>
            <a:r>
              <a:rPr lang="pl-PL" sz="2200" dirty="0" smtClean="0"/>
              <a:t>instytucji publicznej (bez </a:t>
            </a:r>
            <a:r>
              <a:rPr lang="pl-PL" sz="2200" dirty="0"/>
              <a:t>względu na stanowisko, na jakim jest zatrudniona) posiada ukryty, własny interes ekonomiczny lub osobisty. </a:t>
            </a:r>
          </a:p>
          <a:p>
            <a:pPr algn="ctr"/>
            <a:endParaRPr lang="pl-PL" sz="2000" dirty="0"/>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 xmlns:p14="http://schemas.microsoft.com/office/powerpoint/2010/main" val="62973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marL="0" indent="0" algn="ctr">
              <a:buNone/>
            </a:pPr>
            <a:r>
              <a:rPr lang="pl-PL" sz="2200" dirty="0"/>
              <a:t>Definicja konfliktu interesu została ujęta w artykule 57 ust. 2 rozporządzenia finansowego mającego zastosowanie do ogólnego budżetu Unii Europejskiej (rozporządzenie nr 966/2012), zgodnie z tą definicją:</a:t>
            </a:r>
          </a:p>
          <a:p>
            <a:pPr marL="0" indent="0" algn="ctr">
              <a:buNone/>
            </a:pPr>
            <a:r>
              <a:rPr lang="pl-PL" sz="2200" dirty="0"/>
              <a:t>,,</a:t>
            </a:r>
            <a:r>
              <a:rPr lang="pl-PL" sz="2200" i="1" dirty="0"/>
              <a:t>Konflikt interesów istnieje wówczas, gdy bezstronne i obiektywne pełnienie funkcji podmiotu działającego w sferze finansów lub innej osoby uczestniczącej w wykonaniu budżetu, zarządzaniu budżetem, audycie lub kontroli budżetu, jest zagrożone z uwagi na względy rodzinne, emocjonalne, sympatie polityczne lub przynależność państwową, interes gospodarczy lub jakikolwiek inne interesy wspólne z Beneficjentem</a:t>
            </a:r>
            <a:r>
              <a:rPr lang="pl-PL" sz="2200" dirty="0"/>
              <a:t>”.</a:t>
            </a:r>
          </a:p>
          <a:p>
            <a:pPr marL="0" indent="0" algn="ctr">
              <a:lnSpc>
                <a:spcPct val="150000"/>
              </a:lnSpc>
              <a:buNone/>
            </a:pPr>
            <a:endParaRPr lang="pl-PL" sz="2000" dirty="0" smtClean="0"/>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 xmlns:p14="http://schemas.microsoft.com/office/powerpoint/2010/main" val="225401003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1340768"/>
            <a:ext cx="8229601" cy="4525963"/>
          </a:xfrm>
        </p:spPr>
        <p:txBody>
          <a:bodyPr>
            <a:normAutofit/>
          </a:bodyPr>
          <a:lstStyle/>
          <a:p>
            <a:pPr algn="ctr">
              <a:buNone/>
            </a:pPr>
            <a:endParaRPr lang="pl-PL" sz="2000" b="1" dirty="0" smtClean="0"/>
          </a:p>
          <a:p>
            <a:pPr marL="0" indent="0" algn="ctr">
              <a:buNone/>
            </a:pPr>
            <a:r>
              <a:rPr lang="pl-PL" sz="2200" dirty="0"/>
              <a:t>D</a:t>
            </a:r>
            <a:r>
              <a:rPr lang="pl-PL" sz="2200" dirty="0" smtClean="0"/>
              <a:t>ziałania mogące spowodować konflikt interesów to działania, które zagrażają BEZSTRONNEMU i OBIEKTYWNEMU wykonywaniu przez daną osobę jej obowiązków służbowych , takich jak np.:</a:t>
            </a:r>
          </a:p>
          <a:p>
            <a:pPr marL="0" indent="0" algn="ctr">
              <a:buNone/>
            </a:pPr>
            <a:endParaRPr lang="pl-PL" sz="2200" dirty="0" smtClean="0"/>
          </a:p>
          <a:p>
            <a:pPr algn="ctr">
              <a:buFont typeface="Wingdings" panose="05000000000000000000" pitchFamily="2" charset="2"/>
              <a:buChar char="Ø"/>
            </a:pPr>
            <a:r>
              <a:rPr lang="pl-PL" sz="2200" dirty="0" smtClean="0"/>
              <a:t> udział w komisji oceniającej </a:t>
            </a:r>
            <a:r>
              <a:rPr lang="pl-PL" sz="2200" dirty="0"/>
              <a:t>w procedurze udzielania </a:t>
            </a:r>
            <a:r>
              <a:rPr lang="pl-PL" sz="2200" dirty="0" smtClean="0"/>
              <a:t>dotacji jeśli osoba ta może bezpośrednio lub pośrednio czerpać korzyści finansowe z wyników tych  procedur;</a:t>
            </a:r>
          </a:p>
          <a:p>
            <a:pPr marL="0" indent="0" algn="ctr">
              <a:buNone/>
            </a:pPr>
            <a:endParaRPr lang="pl-PL" sz="2200" dirty="0" smtClean="0"/>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 xmlns:p14="http://schemas.microsoft.com/office/powerpoint/2010/main" val="18242761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1385392"/>
            <a:ext cx="8229601" cy="4707904"/>
          </a:xfrm>
        </p:spPr>
        <p:txBody>
          <a:bodyPr>
            <a:noAutofit/>
          </a:bodyPr>
          <a:lstStyle/>
          <a:p>
            <a:pPr marL="0" indent="0" algn="ctr">
              <a:buNone/>
            </a:pPr>
            <a:endParaRPr lang="pl-PL" sz="2200" dirty="0" smtClean="0"/>
          </a:p>
          <a:p>
            <a:pPr marL="0" indent="0" algn="ctr">
              <a:buNone/>
            </a:pPr>
            <a:endParaRPr lang="pl-PL" sz="2200" dirty="0" smtClean="0"/>
          </a:p>
          <a:p>
            <a:pPr marL="0" indent="0" algn="ctr">
              <a:buNone/>
            </a:pPr>
            <a:r>
              <a:rPr lang="pl-PL" sz="2200" dirty="0" smtClean="0"/>
              <a:t>Najczęściej </a:t>
            </a:r>
            <a:r>
              <a:rPr lang="pl-PL" sz="2200" dirty="0"/>
              <a:t>występujące przypadki konfliktu interesów, do jakich dochodzi w jednostkach sektora finansów publicznych to:</a:t>
            </a:r>
          </a:p>
          <a:p>
            <a:pPr lvl="0" algn="ctr"/>
            <a:r>
              <a:rPr lang="pl-PL" sz="2200" dirty="0"/>
              <a:t>manipulowanie zakupami, a więc sytuacja, gdy instytucja w konsekwencji działań pracownika dokonuje zakupu towarów lub usług po zawyżonej cenie lub dokonuje zakupu towarów lub usług, których bez takiego działania nie zdecydowałaby się zakupić. </a:t>
            </a:r>
          </a:p>
          <a:p>
            <a:pPr lvl="0" algn="ctr"/>
            <a:r>
              <a:rPr lang="pl-PL" sz="2200" dirty="0" smtClean="0"/>
              <a:t>prowadzenie </a:t>
            </a:r>
            <a:r>
              <a:rPr lang="pl-PL" sz="2200" dirty="0"/>
              <a:t>własnej działalności gospodarczej za pieniądze instytucji, w której pracownik jest zatrudniony.</a:t>
            </a:r>
          </a:p>
          <a:p>
            <a:pPr algn="ctr">
              <a:buNone/>
            </a:pPr>
            <a:endParaRPr lang="pl-PL" sz="2000" b="1" dirty="0" smtClean="0"/>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 xmlns:p14="http://schemas.microsoft.com/office/powerpoint/2010/main" val="20666149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268760"/>
            <a:ext cx="8229601" cy="4857403"/>
          </a:xfrm>
        </p:spPr>
        <p:txBody>
          <a:bodyPr>
            <a:normAutofit/>
          </a:bodyPr>
          <a:lstStyle/>
          <a:p>
            <a:pPr lvl="0" algn="ctr">
              <a:buNone/>
            </a:pPr>
            <a:r>
              <a:rPr lang="pl-PL" altLang="pl-PL" sz="2200" dirty="0"/>
              <a:t> </a:t>
            </a:r>
            <a:r>
              <a:rPr lang="pl-PL" altLang="pl-PL" sz="2200" dirty="0" smtClean="0"/>
              <a:t>     </a:t>
            </a:r>
          </a:p>
          <a:p>
            <a:pPr algn="ctr">
              <a:buNone/>
            </a:pPr>
            <a:r>
              <a:rPr lang="pl-PL" sz="2200" dirty="0"/>
              <a:t>Rozporządzenie Parlamentu Europejskiego i Rady (UE) nr 1303/2013 </a:t>
            </a:r>
            <a:r>
              <a:rPr lang="pl-PL" sz="2200" dirty="0" smtClean="0"/>
              <a:t> z </a:t>
            </a:r>
            <a:r>
              <a:rPr lang="pl-PL" sz="2200" dirty="0"/>
              <a:t>dnia 17 grudnia 2013 </a:t>
            </a:r>
            <a:r>
              <a:rPr lang="pl-PL" sz="2200" dirty="0" smtClean="0"/>
              <a:t>roku.</a:t>
            </a:r>
            <a:endParaRPr lang="pl-PL" sz="2200" dirty="0"/>
          </a:p>
          <a:p>
            <a:pPr algn="ctr">
              <a:buNone/>
            </a:pPr>
            <a:r>
              <a:rPr lang="en-GB" sz="2200" dirty="0"/>
              <a:t>Wytyczne </a:t>
            </a:r>
            <a:r>
              <a:rPr lang="pl-PL" sz="2200" dirty="0"/>
              <a:t>KE </a:t>
            </a:r>
            <a:r>
              <a:rPr lang="en-GB" sz="2200" dirty="0"/>
              <a:t>dla państw członkowskich i instytucji programu </a:t>
            </a:r>
            <a:r>
              <a:rPr lang="pl-PL" sz="2200" dirty="0"/>
              <a:t/>
            </a:r>
            <a:br>
              <a:rPr lang="pl-PL" sz="2200" dirty="0"/>
            </a:br>
            <a:r>
              <a:rPr lang="pl-PL" sz="2200" dirty="0" smtClean="0"/>
              <a:t>w sprawie ryzyka nadużyć finansowych oraz skutecznych i</a:t>
            </a:r>
            <a:r>
              <a:rPr lang="pl-PL" sz="2200" dirty="0"/>
              <a:t> </a:t>
            </a:r>
            <a:r>
              <a:rPr lang="pl-PL" sz="2200" dirty="0" smtClean="0"/>
              <a:t>proporcjonalnych środków </a:t>
            </a:r>
            <a:r>
              <a:rPr lang="pl-PL" sz="2200" dirty="0"/>
              <a:t>zwalczania nadużyć finansowych z </a:t>
            </a:r>
            <a:r>
              <a:rPr lang="pl-PL" sz="2200" dirty="0" smtClean="0"/>
              <a:t>16 czerwca </a:t>
            </a:r>
            <a:r>
              <a:rPr lang="pl-PL" sz="2200" dirty="0"/>
              <a:t>2014 r.</a:t>
            </a:r>
          </a:p>
          <a:p>
            <a:pPr lvl="0" algn="ctr">
              <a:buNone/>
            </a:pPr>
            <a:r>
              <a:rPr lang="pl-PL" sz="2200" dirty="0" smtClean="0"/>
              <a:t>Zasady wprowadzenia skutecznych i proporcjonalnych środków zwalczania nadużyć finansowych oraz zarządzania ryzykiem nadużyć finansowych w ramach RPO WD 2014-2020.</a:t>
            </a:r>
            <a:endParaRPr lang="pl-PL" sz="2200" dirty="0"/>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 xmlns:p14="http://schemas.microsoft.com/office/powerpoint/2010/main" val="127030480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73223" y="1052736"/>
            <a:ext cx="8229601" cy="5472608"/>
          </a:xfrm>
        </p:spPr>
        <p:txBody>
          <a:bodyPr>
            <a:noAutofit/>
          </a:bodyPr>
          <a:lstStyle/>
          <a:p>
            <a:pPr marL="0" indent="0" algn="ctr">
              <a:buNone/>
            </a:pPr>
            <a:endParaRPr lang="pl-PL" sz="2200" dirty="0" smtClean="0"/>
          </a:p>
          <a:p>
            <a:pPr marL="0" indent="0" algn="ctr">
              <a:buNone/>
            </a:pPr>
            <a:r>
              <a:rPr lang="pl-PL" sz="2200" dirty="0" smtClean="0"/>
              <a:t>Narzędziem </a:t>
            </a:r>
            <a:r>
              <a:rPr lang="pl-PL" sz="2200" dirty="0"/>
              <a:t>ograniczającym występowanie konfliktu interesów w jednostkach sektora finansów publicznych jest polskie prawodawstwo, przewidujące </a:t>
            </a:r>
            <a:r>
              <a:rPr lang="pl-PL" sz="2200" dirty="0" smtClean="0"/>
              <a:t>m.in. ustawowe </a:t>
            </a:r>
            <a:r>
              <a:rPr lang="pl-PL" sz="2200" dirty="0"/>
              <a:t>ograniczenia w podejmowaniu działalności gospodarczej przez ściśle wymienione w ustawach osoby. </a:t>
            </a:r>
            <a:endParaRPr lang="pl-PL" sz="2200" dirty="0" smtClean="0"/>
          </a:p>
          <a:p>
            <a:pPr marL="0" indent="0" algn="ctr">
              <a:buNone/>
            </a:pPr>
            <a:endParaRPr lang="pl-PL" sz="2000" dirty="0"/>
          </a:p>
          <a:p>
            <a:pPr marL="0" indent="0" algn="ctr">
              <a:buNone/>
            </a:pPr>
            <a:r>
              <a:rPr lang="pl-PL" sz="2200" dirty="0"/>
              <a:t>Natomiast najczęstsze sposoby służące wykrywaniu przypadków występowania zjawiska konfliktu interesów to: doniesienia i </a:t>
            </a:r>
            <a:r>
              <a:rPr lang="pl-PL" sz="2200" dirty="0" smtClean="0"/>
              <a:t>zażalenia, </a:t>
            </a:r>
            <a:r>
              <a:rPr lang="pl-PL" sz="2200" dirty="0"/>
              <a:t>rozmowy z pracownikami odchodzącymi z pracy </a:t>
            </a:r>
            <a:r>
              <a:rPr lang="pl-PL" sz="2200" dirty="0" smtClean="0"/>
              <a:t>oraz </a:t>
            </a:r>
            <a:r>
              <a:rPr lang="pl-PL" sz="2200" dirty="0"/>
              <a:t>rozmowy z pracownikami działów zamówień pod kątem faworyzowania jednego lub kilku dostawców.</a:t>
            </a:r>
          </a:p>
          <a:p>
            <a:pPr algn="ctr">
              <a:buNone/>
            </a:pPr>
            <a:endParaRPr lang="pl-PL" sz="2000" b="1" dirty="0" smtClean="0"/>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 xmlns:p14="http://schemas.microsoft.com/office/powerpoint/2010/main" val="326689099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Autofit/>
          </a:bodyPr>
          <a:lstStyle/>
          <a:p>
            <a:pPr algn="ctr">
              <a:buNone/>
            </a:pPr>
            <a:r>
              <a:rPr lang="pl-PL" sz="2200" dirty="0" smtClean="0"/>
              <a:t>Nadużycia finansowe przy zamówieniach publicznych</a:t>
            </a:r>
          </a:p>
          <a:p>
            <a:pPr marL="0" indent="0" algn="ctr">
              <a:buNone/>
            </a:pPr>
            <a:r>
              <a:rPr lang="pl-PL" sz="2200" dirty="0" smtClean="0"/>
              <a:t>Naruszenie </a:t>
            </a:r>
            <a:r>
              <a:rPr lang="pl-PL" sz="2200" dirty="0"/>
              <a:t>zapisów Ustawy z dnia 29 stycznia 2004 roku Prawo Zamówień Publicznych </a:t>
            </a:r>
            <a:r>
              <a:rPr lang="pl-PL" sz="2200" dirty="0" smtClean="0"/>
              <a:t>wiąże się najczęściej z opisanymi wcześniej nadużyciami korupcji lub konfliktu interesów, bywa jednak także, że związane jest ze zjawiskiem zmowy przetargowej, która stanowi przestępstwo opisane w  art.  305 Kodeksu Karnego.</a:t>
            </a:r>
          </a:p>
          <a:p>
            <a:pPr marL="0" indent="0" algn="ctr">
              <a:buNone/>
            </a:pPr>
            <a:endParaRPr lang="pl-PL" sz="2200" dirty="0" smtClean="0"/>
          </a:p>
          <a:p>
            <a:pPr marL="0" indent="0" algn="ctr">
              <a:buNone/>
            </a:pPr>
            <a:r>
              <a:rPr lang="pl-PL" sz="2200" dirty="0" smtClean="0"/>
              <a:t>Zgodnie z zapisami art. 305 § 1 Kodeksu karnego, ,,</a:t>
            </a:r>
            <a:r>
              <a:rPr lang="pl-PL" sz="2200" i="1" dirty="0" smtClean="0"/>
              <a:t>kto w celu osiągnięcia korzyści majątkowej, udaremnia lub utrudnia przetarg publiczny albo wchodzi w porozumienie z inną osobą działając na szkodę właściciela mienia albo osoby lub instytucji, na rzecz której przetarg jest dokonywany, podlega karze pozbawienia wolności do lat 3</a:t>
            </a:r>
            <a:r>
              <a:rPr lang="pl-PL" sz="2200" dirty="0" smtClean="0"/>
              <a:t>”. </a:t>
            </a:r>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 xmlns:p14="http://schemas.microsoft.com/office/powerpoint/2010/main" val="266131278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marL="0" indent="0" algn="ctr">
              <a:buNone/>
            </a:pPr>
            <a:r>
              <a:rPr lang="pl-PL" sz="2200" dirty="0"/>
              <a:t>Nadużycia występujące podczas zamówień publicznych mogą polegać m.in. </a:t>
            </a:r>
            <a:r>
              <a:rPr lang="pl-PL" sz="2200" dirty="0" smtClean="0"/>
              <a:t>na:</a:t>
            </a:r>
          </a:p>
          <a:p>
            <a:pPr lvl="0" algn="ctr"/>
            <a:r>
              <a:rPr lang="pl-PL" sz="2200" dirty="0"/>
              <a:t>manipulowaniu rozpoznaniem </a:t>
            </a:r>
            <a:r>
              <a:rPr lang="pl-PL" sz="2200" dirty="0" smtClean="0"/>
              <a:t>potrzeb (zawiązanie spisku pomiędzy pracownikiem zamawiającego a dostawcą),</a:t>
            </a:r>
            <a:endParaRPr lang="pl-PL" sz="2200" dirty="0"/>
          </a:p>
          <a:p>
            <a:pPr lvl="0" algn="ctr"/>
            <a:r>
              <a:rPr lang="pl-PL" sz="2200" dirty="0"/>
              <a:t>manipulowaniu specyfikacjami </a:t>
            </a:r>
            <a:r>
              <a:rPr lang="pl-PL" sz="2200" dirty="0" smtClean="0"/>
              <a:t>zamówienia (dopasowanie specyfikacji zamówienia do konkretnego dostawcy), </a:t>
            </a:r>
            <a:endParaRPr lang="pl-PL" sz="2200" dirty="0"/>
          </a:p>
          <a:p>
            <a:pPr lvl="0" algn="ctr"/>
            <a:r>
              <a:rPr lang="pl-PL" sz="2200" dirty="0"/>
              <a:t>tworzeniu </a:t>
            </a:r>
            <a:r>
              <a:rPr lang="pl-PL" sz="2200" dirty="0" smtClean="0"/>
              <a:t>kartelu (zmowa grupy dostawców, którzy dzielą się kontraktem)</a:t>
            </a:r>
            <a:endParaRPr lang="pl-PL" sz="2200" dirty="0"/>
          </a:p>
          <a:p>
            <a:pPr lvl="0" algn="ctr"/>
            <a:r>
              <a:rPr lang="pl-PL" sz="2200" dirty="0"/>
              <a:t>istnieniu fikcyjnych </a:t>
            </a:r>
            <a:r>
              <a:rPr lang="pl-PL" sz="2200" dirty="0" smtClean="0"/>
              <a:t>dostawców (składanie fikcyjnych ofert by udowodnić, że złożona właściwa oferta jest atrakcyjna cenowo), </a:t>
            </a:r>
            <a:endParaRPr lang="pl-PL" sz="2200" dirty="0"/>
          </a:p>
          <a:p>
            <a:pPr lvl="0" algn="ctr"/>
            <a:r>
              <a:rPr lang="pl-PL" sz="2200" dirty="0"/>
              <a:t>próbie eliminacji niewygodnych oferentów poprzez umieszczanie informacji o zamówieniu w mało znanych publikacjach, </a:t>
            </a:r>
          </a:p>
          <a:p>
            <a:pPr algn="ctr"/>
            <a:endParaRPr lang="pl-PL" sz="2200" dirty="0" smtClean="0"/>
          </a:p>
          <a:p>
            <a:pPr marL="0" indent="0" algn="ctr">
              <a:buNone/>
            </a:pPr>
            <a:endParaRPr lang="pl-PL" sz="2200" dirty="0" smtClean="0"/>
          </a:p>
        </p:txBody>
      </p:sp>
      <p:pic>
        <p:nvPicPr>
          <p:cNvPr id="4" name="Obraz 3"/>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 xmlns:p14="http://schemas.microsoft.com/office/powerpoint/2010/main" val="7957263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196752"/>
            <a:ext cx="8229601" cy="5328592"/>
          </a:xfrm>
        </p:spPr>
        <p:txBody>
          <a:bodyPr>
            <a:normAutofit/>
          </a:bodyPr>
          <a:lstStyle/>
          <a:p>
            <a:pPr marL="0" indent="0" algn="ctr">
              <a:buNone/>
            </a:pPr>
            <a:r>
              <a:rPr lang="pl-PL" sz="2200" dirty="0" smtClean="0"/>
              <a:t>Niepokojącymi </a:t>
            </a:r>
            <a:r>
              <a:rPr lang="pl-PL" sz="2200" dirty="0"/>
              <a:t>sygnałami, informującymi o możliwości wystąpienia nadużyć </a:t>
            </a:r>
            <a:r>
              <a:rPr lang="pl-PL" sz="2200" dirty="0" smtClean="0"/>
              <a:t>w obszarze </a:t>
            </a:r>
            <a:r>
              <a:rPr lang="pl-PL" sz="2200" dirty="0"/>
              <a:t>zamówień publicznych mogą </a:t>
            </a:r>
            <a:r>
              <a:rPr lang="pl-PL" sz="2200" dirty="0" smtClean="0"/>
              <a:t>być:</a:t>
            </a:r>
          </a:p>
          <a:p>
            <a:pPr marL="0" indent="0" algn="ctr">
              <a:buNone/>
            </a:pPr>
            <a:endParaRPr lang="pl-PL" sz="2200" dirty="0" smtClean="0"/>
          </a:p>
          <a:p>
            <a:pPr lvl="0" algn="ctr"/>
            <a:r>
              <a:rPr lang="pl-PL" sz="2200" dirty="0" smtClean="0"/>
              <a:t>częste </a:t>
            </a:r>
            <a:r>
              <a:rPr lang="pl-PL" sz="2200" dirty="0"/>
              <a:t>dokonywanie </a:t>
            </a:r>
            <a:r>
              <a:rPr lang="pl-PL" sz="2200" dirty="0" smtClean="0"/>
              <a:t>zamówień </a:t>
            </a:r>
            <a:r>
              <a:rPr lang="pl-PL" sz="2200" dirty="0"/>
              <a:t>u tego samego dostawcy, </a:t>
            </a:r>
          </a:p>
          <a:p>
            <a:pPr lvl="0" algn="ctr"/>
            <a:r>
              <a:rPr lang="pl-PL" sz="2200" dirty="0"/>
              <a:t>brak przestrzegania ustalonych zasad organizowania i prowadzenia przetargów,</a:t>
            </a:r>
          </a:p>
          <a:p>
            <a:pPr lvl="0" algn="ctr"/>
            <a:r>
              <a:rPr lang="pl-PL" sz="2200" dirty="0"/>
              <a:t>informacje mogące wskazywać na dostosowanie specyfikacji do konkretnego dostawcy, wstępna selekcja dostawców, </a:t>
            </a:r>
          </a:p>
          <a:p>
            <a:pPr lvl="0" algn="ctr"/>
            <a:r>
              <a:rPr lang="pl-PL" sz="2200" dirty="0"/>
              <a:t>częste stosowanie trybów niekonkurencyjnych lub stosowanie zamówienia z pominięciem trybów przetargowych, </a:t>
            </a:r>
          </a:p>
          <a:p>
            <a:pPr lvl="0" algn="ctr"/>
            <a:r>
              <a:rPr lang="pl-PL" sz="2200" dirty="0" smtClean="0"/>
              <a:t>występowanie </a:t>
            </a:r>
            <a:r>
              <a:rPr lang="pl-PL" sz="2200" dirty="0"/>
              <a:t>formalnych lub nieformalnych powiązań pomiędzy osobami odpowiedzialnymi za realizację zamówień a dostawcami, </a:t>
            </a:r>
          </a:p>
          <a:p>
            <a:pPr marL="0" indent="0" algn="ctr">
              <a:buNone/>
            </a:pPr>
            <a:endParaRPr lang="pl-PL" sz="2000" dirty="0" smtClean="0"/>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 xmlns:p14="http://schemas.microsoft.com/office/powerpoint/2010/main" val="269555915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600202"/>
            <a:ext cx="8363272" cy="4525963"/>
          </a:xfrm>
        </p:spPr>
        <p:txBody>
          <a:bodyPr>
            <a:normAutofit/>
          </a:bodyPr>
          <a:lstStyle/>
          <a:p>
            <a:pPr marL="0" indent="0" algn="ctr">
              <a:buNone/>
            </a:pPr>
            <a:endParaRPr lang="pl-PL" sz="2800" dirty="0" smtClean="0"/>
          </a:p>
          <a:p>
            <a:pPr lvl="0" algn="ctr"/>
            <a:r>
              <a:rPr lang="pl-PL" sz="2200" dirty="0" smtClean="0"/>
              <a:t>specyfikacje </a:t>
            </a:r>
            <a:r>
              <a:rPr lang="pl-PL" sz="2200" dirty="0"/>
              <a:t>odbiegające treścią od stosowanych wcześniej przy podobnych zamówieniach, </a:t>
            </a:r>
          </a:p>
          <a:p>
            <a:pPr lvl="0" algn="ctr"/>
            <a:r>
              <a:rPr lang="pl-PL" sz="2200" dirty="0"/>
              <a:t>udziały osób odpowiedzialnych za realizację zamówień w firmach będących </a:t>
            </a:r>
            <a:r>
              <a:rPr lang="pl-PL" sz="2200" dirty="0" smtClean="0"/>
              <a:t>dostawcami,</a:t>
            </a:r>
          </a:p>
          <a:p>
            <a:pPr lvl="0" algn="ctr"/>
            <a:r>
              <a:rPr lang="pl-PL" sz="2200" dirty="0"/>
              <a:t>publikowanie ogłoszeń w mało znanych publikacjach, </a:t>
            </a:r>
          </a:p>
          <a:p>
            <a:pPr lvl="0" algn="ctr"/>
            <a:r>
              <a:rPr lang="pl-PL" sz="2200" dirty="0"/>
              <a:t>przechowywanie ofert w miejscach dostępnych </a:t>
            </a:r>
            <a:r>
              <a:rPr lang="pl-PL" sz="2200" dirty="0" smtClean="0"/>
              <a:t>i </a:t>
            </a:r>
            <a:r>
              <a:rPr lang="pl-PL" sz="2200" dirty="0"/>
              <a:t>niezabezpieczonych, </a:t>
            </a:r>
          </a:p>
          <a:p>
            <a:pPr lvl="0" algn="ctr"/>
            <a:r>
              <a:rPr lang="pl-PL" sz="2200" dirty="0"/>
              <a:t>przypadki odejścia pracowników odpowiedzialnych za realizację zamówień do firm będących wcześniej dostawcami oraz zmiana jakości dostarczanych usług lub towarów. </a:t>
            </a:r>
          </a:p>
          <a:p>
            <a:pPr marL="0" lvl="0" indent="0" algn="ctr">
              <a:buNone/>
            </a:pPr>
            <a:endParaRPr lang="pl-PL" sz="2000" dirty="0"/>
          </a:p>
          <a:p>
            <a:pPr lvl="0" algn="ctr"/>
            <a:endParaRPr lang="pl-PL" sz="2000" dirty="0"/>
          </a:p>
          <a:p>
            <a:pPr algn="ctr">
              <a:buNone/>
            </a:pPr>
            <a:endParaRPr lang="pl-PL" sz="2000" b="1" dirty="0" smtClean="0"/>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 xmlns:p14="http://schemas.microsoft.com/office/powerpoint/2010/main" val="334360770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lgn="ctr"/>
            <a:endParaRPr lang="pl-PL" sz="2800" dirty="0" smtClean="0"/>
          </a:p>
          <a:p>
            <a:pPr marL="0" indent="0" algn="ctr">
              <a:buNone/>
            </a:pPr>
            <a:r>
              <a:rPr lang="pl-PL" sz="2200" dirty="0"/>
              <a:t>Narzędziami pozwalającymi uniknąć występowania nadużyć dotyczących zamówień publicznych są między innymi: </a:t>
            </a:r>
            <a:endParaRPr lang="pl-PL" sz="2200" dirty="0" smtClean="0"/>
          </a:p>
          <a:p>
            <a:pPr marL="0" indent="0" algn="ctr">
              <a:buNone/>
            </a:pPr>
            <a:endParaRPr lang="pl-PL" sz="2200" dirty="0"/>
          </a:p>
          <a:p>
            <a:pPr lvl="0" algn="ctr"/>
            <a:r>
              <a:rPr lang="pl-PL" sz="2200" dirty="0"/>
              <a:t>częste audyty danych pracowników odpowiedzialnych za realizację zamówień i porównywanie ich z danymi dostawców, </a:t>
            </a:r>
          </a:p>
          <a:p>
            <a:pPr lvl="0" algn="ctr"/>
            <a:r>
              <a:rPr lang="pl-PL" sz="2200" dirty="0"/>
              <a:t>analiza zasadności zamawianych dóbr oraz</a:t>
            </a:r>
          </a:p>
          <a:p>
            <a:pPr lvl="0" algn="ctr"/>
            <a:r>
              <a:rPr lang="pl-PL" sz="2200" dirty="0"/>
              <a:t>weryfikacja treści sporządzanych specyfikacji </a:t>
            </a:r>
            <a:r>
              <a:rPr lang="pl-PL" sz="2200" dirty="0" smtClean="0"/>
              <a:t>istotnych warunków </a:t>
            </a:r>
            <a:r>
              <a:rPr lang="pl-PL" sz="2200" dirty="0"/>
              <a:t>zamówienia.</a:t>
            </a:r>
          </a:p>
          <a:p>
            <a:pPr algn="ctr">
              <a:buNone/>
            </a:pPr>
            <a:endParaRPr lang="pl-PL" sz="2000" dirty="0" smtClean="0"/>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 xmlns:p14="http://schemas.microsoft.com/office/powerpoint/2010/main" val="259410147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79512" y="980728"/>
            <a:ext cx="8712968" cy="5760640"/>
          </a:xfrm>
        </p:spPr>
        <p:txBody>
          <a:bodyPr>
            <a:normAutofit/>
          </a:bodyPr>
          <a:lstStyle/>
          <a:p>
            <a:pPr marL="0" indent="0" algn="ctr">
              <a:buNone/>
            </a:pPr>
            <a:r>
              <a:rPr lang="pl-PL" sz="2200" dirty="0" smtClean="0"/>
              <a:t>Fałszerstwo</a:t>
            </a:r>
          </a:p>
          <a:p>
            <a:pPr marL="0" indent="0" algn="ctr">
              <a:spcAft>
                <a:spcPts val="0"/>
              </a:spcAft>
              <a:buNone/>
            </a:pPr>
            <a:r>
              <a:rPr lang="pl-PL" sz="2200" dirty="0" smtClean="0">
                <a:ea typeface="Times New Roman"/>
              </a:rPr>
              <a:t>Fałszerstwo zaliczamy do  </a:t>
            </a:r>
            <a:r>
              <a:rPr lang="pl-PL" sz="2200" dirty="0">
                <a:ea typeface="Times New Roman"/>
              </a:rPr>
              <a:t>przestępstw przeciwko wiarygodności </a:t>
            </a:r>
            <a:r>
              <a:rPr lang="pl-PL" sz="2200" dirty="0" smtClean="0">
                <a:ea typeface="Times New Roman"/>
              </a:rPr>
              <a:t>dokumentów. Fałszerstwo dzielimy na materialne i intelektualne.</a:t>
            </a:r>
          </a:p>
          <a:p>
            <a:pPr marL="0" indent="0" algn="ctr">
              <a:spcAft>
                <a:spcPts val="0"/>
              </a:spcAft>
              <a:buNone/>
            </a:pPr>
            <a:r>
              <a:rPr lang="pl-PL" sz="2200" dirty="0" smtClean="0">
                <a:ea typeface="Calibri"/>
                <a:cs typeface="Times New Roman"/>
              </a:rPr>
              <a:t>1) Fałszerstwo </a:t>
            </a:r>
            <a:r>
              <a:rPr lang="pl-PL" sz="2200" dirty="0">
                <a:ea typeface="Calibri"/>
                <a:cs typeface="Times New Roman"/>
              </a:rPr>
              <a:t>materialne, zgodnie z zapisami art. 270 Kodeksu karnego, jest przestępstwem powszechnym, polegającym na przerobieniu, podrobieniu lub użyciu sfałszowanego dokumentu. Zgodnie z zapisami art. 270 § 1 Kodeksu karnego:</a:t>
            </a:r>
          </a:p>
          <a:p>
            <a:pPr marL="114300" indent="0" algn="ctr">
              <a:spcAft>
                <a:spcPts val="1000"/>
              </a:spcAft>
              <a:buNone/>
            </a:pPr>
            <a:r>
              <a:rPr lang="pl-PL" sz="2200" dirty="0">
                <a:ea typeface="Calibri"/>
                <a:cs typeface="Times New Roman"/>
              </a:rPr>
              <a:t>,, </a:t>
            </a:r>
            <a:r>
              <a:rPr lang="pl-PL" sz="2200" i="1" dirty="0">
                <a:ea typeface="Calibri"/>
                <a:cs typeface="Times New Roman"/>
              </a:rPr>
              <a:t>kto, w celu użycia za autentyczny, podrabia lub przerabia dokument lub takiego dokumentu jako autentycznego używa, podlega grzywnie, karze ograniczenia wolności albo pozbawienia wolności od 3 miesięcy do lat 5</a:t>
            </a:r>
            <a:r>
              <a:rPr lang="pl-PL" sz="2200" dirty="0">
                <a:ea typeface="Calibri"/>
                <a:cs typeface="Times New Roman"/>
              </a:rPr>
              <a:t>”. </a:t>
            </a:r>
            <a:r>
              <a:rPr lang="pl-PL" sz="2200" dirty="0" smtClean="0">
                <a:ea typeface="Calibri"/>
                <a:cs typeface="Times New Roman"/>
              </a:rPr>
              <a:t>Podrobienie </a:t>
            </a:r>
            <a:r>
              <a:rPr lang="pl-PL" sz="2200" dirty="0">
                <a:ea typeface="Calibri"/>
                <a:cs typeface="Times New Roman"/>
              </a:rPr>
              <a:t>dokumentu polega na sporządzeniu dokumentu na nowo wraz ze stworzeniem pozoru, że dany dokument jest autentyczny. </a:t>
            </a:r>
            <a:endParaRPr lang="pl-PL" sz="2200" dirty="0" smtClean="0">
              <a:ea typeface="Times New Roman"/>
            </a:endParaRPr>
          </a:p>
          <a:p>
            <a:pPr marL="0" indent="0" algn="ctr">
              <a:buNone/>
            </a:pPr>
            <a:endParaRPr lang="pl-PL" sz="2200" dirty="0" smtClean="0"/>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 xmlns:p14="http://schemas.microsoft.com/office/powerpoint/2010/main" val="375929166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1412776"/>
            <a:ext cx="8229601" cy="4886003"/>
          </a:xfrm>
        </p:spPr>
        <p:txBody>
          <a:bodyPr>
            <a:noAutofit/>
          </a:bodyPr>
          <a:lstStyle/>
          <a:p>
            <a:pPr marL="0" indent="0" algn="ctr">
              <a:spcAft>
                <a:spcPts val="0"/>
              </a:spcAft>
              <a:buNone/>
            </a:pPr>
            <a:r>
              <a:rPr lang="pl-PL" sz="2200" dirty="0" smtClean="0">
                <a:ea typeface="Times New Roman"/>
              </a:rPr>
              <a:t>Przerobienie </a:t>
            </a:r>
            <a:r>
              <a:rPr lang="pl-PL" sz="2200" dirty="0">
                <a:ea typeface="Times New Roman"/>
              </a:rPr>
              <a:t>dokumentu oznacza dokonanie zmian w tekście już istniejącego dokumentu </a:t>
            </a:r>
            <a:r>
              <a:rPr lang="pl-PL" sz="2200" dirty="0" smtClean="0">
                <a:ea typeface="Times New Roman"/>
                <a:cs typeface="Times New Roman"/>
              </a:rPr>
              <a:t>i </a:t>
            </a:r>
            <a:r>
              <a:rPr lang="pl-PL" sz="2200" dirty="0">
                <a:ea typeface="Times New Roman"/>
                <a:cs typeface="Times New Roman"/>
              </a:rPr>
              <a:t>uczynieniu go w ten sposób nieprawdziwym. Za przykład tego typu przestępstwa można wskazać wszelkiego rodzaju dopiski lub usuwanie fragmentów tekstu, wymazania, przekreślenia </a:t>
            </a:r>
            <a:r>
              <a:rPr lang="pl-PL" sz="2200" dirty="0" smtClean="0">
                <a:ea typeface="Times New Roman"/>
                <a:cs typeface="Times New Roman"/>
              </a:rPr>
              <a:t>itp.</a:t>
            </a:r>
          </a:p>
          <a:p>
            <a:pPr marL="0" indent="0" algn="ctr">
              <a:spcAft>
                <a:spcPts val="0"/>
              </a:spcAft>
              <a:buNone/>
            </a:pPr>
            <a:endParaRPr lang="pl-PL" sz="2200" dirty="0" smtClean="0">
              <a:ea typeface="Times New Roman"/>
              <a:cs typeface="Times New Roman"/>
            </a:endParaRPr>
          </a:p>
          <a:p>
            <a:pPr marL="0" lvl="0" indent="0" algn="ctr">
              <a:buNone/>
            </a:pPr>
            <a:r>
              <a:rPr lang="pl-PL" sz="2200" dirty="0" smtClean="0"/>
              <a:t>2) Fałszerstwo  </a:t>
            </a:r>
            <a:r>
              <a:rPr lang="pl-PL" sz="2200" dirty="0"/>
              <a:t>intelektualne,  zgodnie  art.  271  Kodeksu karnego,  jest  to  urzędowe  poświadczenie nieprawdy  co  do  okoliczności  mającej   znaczenie   prawne   przez   funkcjonariusza publicznego lub inną osobę uprawnioną do wystawienia dokumentu</a:t>
            </a:r>
            <a:r>
              <a:rPr lang="pl-PL" sz="2200" dirty="0" smtClean="0"/>
              <a:t>.</a:t>
            </a:r>
            <a:endParaRPr lang="pl-PL" sz="2200" dirty="0"/>
          </a:p>
          <a:p>
            <a:pPr marL="0" indent="0" algn="ctr">
              <a:spcAft>
                <a:spcPts val="0"/>
              </a:spcAft>
              <a:buNone/>
            </a:pPr>
            <a:r>
              <a:rPr lang="pl-PL" sz="2200" dirty="0" smtClean="0">
                <a:ea typeface="Times New Roman"/>
              </a:rPr>
              <a:t>Przestępstwo  </a:t>
            </a:r>
            <a:r>
              <a:rPr lang="pl-PL" sz="2200" dirty="0">
                <a:ea typeface="Times New Roman"/>
              </a:rPr>
              <a:t>wskazane  powyżej  może  być  popełnione  tylko  przez  osobą  mającą prawny  status  funkcjonariusza  publicznego  albo  też  szczególny  tytuł  prawny (upoważnienie) do wystawienia dokumentów określonego rodzaju. </a:t>
            </a:r>
            <a:endParaRPr lang="pl-PL" sz="2200" dirty="0">
              <a:latin typeface="Times New Roman"/>
              <a:ea typeface="Times New Roman"/>
            </a:endParaRPr>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 xmlns:p14="http://schemas.microsoft.com/office/powerpoint/2010/main" val="18651563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ctrTitle"/>
          </p:nvPr>
        </p:nvSpPr>
        <p:spPr>
          <a:xfrm>
            <a:off x="683568" y="2276872"/>
            <a:ext cx="7846640" cy="3744416"/>
          </a:xfrm>
        </p:spPr>
        <p:txBody>
          <a:bodyPr>
            <a:normAutofit/>
          </a:bodyPr>
          <a:lstStyle/>
          <a:p>
            <a:r>
              <a:rPr lang="pl-PL" b="1" dirty="0" smtClean="0"/>
              <a:t>Uporządkowane </a:t>
            </a:r>
            <a:r>
              <a:rPr lang="pl-PL" b="1" dirty="0"/>
              <a:t>podejście do zwalczania nadużyć </a:t>
            </a:r>
            <a:r>
              <a:rPr lang="pl-PL" b="1" dirty="0" smtClean="0"/>
              <a:t>finansowych.</a:t>
            </a:r>
            <a:r>
              <a:rPr lang="pl-PL" b="1" dirty="0"/>
              <a:t/>
            </a:r>
            <a:br>
              <a:rPr lang="pl-PL" b="1" dirty="0"/>
            </a:br>
            <a:endParaRPr lang="pl-PL" b="1" dirty="0"/>
          </a:p>
        </p:txBody>
      </p:sp>
      <p:pic>
        <p:nvPicPr>
          <p:cNvPr id="6" name="Obraz 5"/>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251521" y="260650"/>
            <a:ext cx="4680520" cy="469169"/>
          </a:xfrm>
          <a:prstGeom prst="rect">
            <a:avLst/>
          </a:prstGeom>
        </p:spPr>
      </p:pic>
    </p:spTree>
    <p:extLst>
      <p:ext uri="{BB962C8B-B14F-4D97-AF65-F5344CB8AC3E}">
        <p14:creationId xmlns="" xmlns:p14="http://schemas.microsoft.com/office/powerpoint/2010/main" val="340549105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268760"/>
            <a:ext cx="8229601" cy="4857403"/>
          </a:xfrm>
        </p:spPr>
        <p:txBody>
          <a:bodyPr>
            <a:normAutofit/>
          </a:bodyPr>
          <a:lstStyle/>
          <a:p>
            <a:pPr lvl="0" algn="ctr">
              <a:buNone/>
            </a:pPr>
            <a:r>
              <a:rPr lang="pl-PL" altLang="pl-PL" sz="2400" dirty="0"/>
              <a:t> </a:t>
            </a:r>
            <a:r>
              <a:rPr lang="pl-PL" altLang="pl-PL" sz="2400" dirty="0" smtClean="0"/>
              <a:t>    </a:t>
            </a:r>
            <a:r>
              <a:rPr lang="pl-PL" sz="2200" dirty="0"/>
              <a:t>W celu skutecznego rozwiązania problemu nadużyć IZ RPO WD wypracowała uporządkowane podejście do zwalczania nadużyć finansowych. </a:t>
            </a:r>
            <a:endParaRPr lang="pl-PL" sz="2200" dirty="0" smtClean="0"/>
          </a:p>
          <a:p>
            <a:pPr lvl="0" algn="ctr">
              <a:buNone/>
            </a:pPr>
            <a:endParaRPr lang="pl-PL" sz="2200" dirty="0" smtClean="0"/>
          </a:p>
          <a:p>
            <a:pPr lvl="0" algn="ctr">
              <a:buNone/>
            </a:pPr>
            <a:r>
              <a:rPr lang="pl-PL" sz="2200" dirty="0" smtClean="0"/>
              <a:t>Na </a:t>
            </a:r>
            <a:r>
              <a:rPr lang="pl-PL" sz="2200" dirty="0"/>
              <a:t>cykl zwalczania nadużyć finansowych składają się cztery podstawowe elementy: </a:t>
            </a:r>
            <a:endParaRPr lang="pl-PL" sz="2200" dirty="0" smtClean="0"/>
          </a:p>
          <a:p>
            <a:pPr lvl="0" algn="ctr">
              <a:buFontTx/>
              <a:buChar char="-"/>
            </a:pPr>
            <a:r>
              <a:rPr lang="pl-PL" sz="2200" dirty="0" smtClean="0"/>
              <a:t>zapobieganie </a:t>
            </a:r>
          </a:p>
          <a:p>
            <a:pPr lvl="0" algn="ctr">
              <a:buFontTx/>
              <a:buChar char="-"/>
            </a:pPr>
            <a:r>
              <a:rPr lang="pl-PL" sz="2200" dirty="0" smtClean="0"/>
              <a:t>wykrywanie </a:t>
            </a:r>
          </a:p>
          <a:p>
            <a:pPr lvl="0" algn="ctr">
              <a:buFontTx/>
              <a:buChar char="-"/>
            </a:pPr>
            <a:r>
              <a:rPr lang="pl-PL" sz="2200" dirty="0"/>
              <a:t>k</a:t>
            </a:r>
            <a:r>
              <a:rPr lang="pl-PL" sz="2200" dirty="0" smtClean="0"/>
              <a:t>orygowanie</a:t>
            </a:r>
          </a:p>
          <a:p>
            <a:pPr lvl="0" algn="ctr">
              <a:buFontTx/>
              <a:buChar char="-"/>
            </a:pPr>
            <a:r>
              <a:rPr lang="pl-PL" sz="2200" dirty="0" smtClean="0"/>
              <a:t>ściganie</a:t>
            </a:r>
          </a:p>
          <a:p>
            <a:pPr lvl="0" algn="ctr">
              <a:buNone/>
            </a:pPr>
            <a:endParaRPr lang="pl-PL" sz="2400" dirty="0"/>
          </a:p>
          <a:p>
            <a:pPr lvl="0" algn="ctr">
              <a:buNone/>
            </a:pPr>
            <a:endParaRPr lang="pl-PL" sz="2400" dirty="0" smtClean="0"/>
          </a:p>
          <a:p>
            <a:pPr marL="0" lvl="0" indent="0" algn="just">
              <a:buNone/>
            </a:pPr>
            <a:endParaRPr lang="pl-PL" sz="2400" dirty="0"/>
          </a:p>
          <a:p>
            <a:pPr marL="0" lvl="0" indent="0" algn="just">
              <a:buNone/>
            </a:pPr>
            <a:endParaRPr lang="pl-PL" sz="2400" dirty="0" smtClean="0"/>
          </a:p>
          <a:p>
            <a:pPr marL="0" lvl="0" indent="0" algn="just">
              <a:buNone/>
            </a:pPr>
            <a:endParaRPr lang="pl-PL" sz="2400" dirty="0"/>
          </a:p>
          <a:p>
            <a:pPr marL="0" lvl="0" indent="0" algn="just">
              <a:buNone/>
            </a:pPr>
            <a:endParaRPr lang="pl-PL" sz="2400" dirty="0" smtClean="0"/>
          </a:p>
          <a:p>
            <a:pPr lvl="0"/>
            <a:endParaRPr lang="pl-PL" sz="1600" dirty="0"/>
          </a:p>
          <a:p>
            <a:endParaRPr lang="pl-PL" sz="1600" dirty="0"/>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 xmlns:p14="http://schemas.microsoft.com/office/powerpoint/2010/main" val="12703048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600200"/>
            <a:ext cx="8435280" cy="4709120"/>
          </a:xfrm>
        </p:spPr>
        <p:txBody>
          <a:bodyPr>
            <a:normAutofit/>
          </a:bodyPr>
          <a:lstStyle/>
          <a:p>
            <a:pPr marL="0" lvl="0" indent="0" algn="just">
              <a:buNone/>
            </a:pPr>
            <a:endParaRPr lang="pl-PL" sz="2400" dirty="0" smtClean="0"/>
          </a:p>
          <a:p>
            <a:pPr marL="0" lvl="0" indent="0" algn="just">
              <a:buNone/>
            </a:pPr>
            <a:endParaRPr lang="pl-PL" sz="2400" dirty="0" smtClean="0"/>
          </a:p>
          <a:p>
            <a:pPr marL="0" lvl="0" indent="0" algn="just">
              <a:buNone/>
            </a:pPr>
            <a:endParaRPr lang="pl-PL" sz="2400" dirty="0"/>
          </a:p>
          <a:p>
            <a:pPr marL="0" lvl="0" indent="0" algn="just">
              <a:buNone/>
            </a:pPr>
            <a:endParaRPr lang="pl-PL" sz="2400" dirty="0" smtClean="0"/>
          </a:p>
          <a:p>
            <a:pPr marL="0" lvl="0" indent="0" algn="just">
              <a:buNone/>
            </a:pPr>
            <a:endParaRPr lang="pl-PL" sz="2400" dirty="0"/>
          </a:p>
          <a:p>
            <a:pPr marL="0" lvl="0" indent="0" algn="just">
              <a:buNone/>
            </a:pPr>
            <a:endParaRPr lang="pl-PL" sz="2400" dirty="0" smtClean="0"/>
          </a:p>
          <a:p>
            <a:pPr lvl="0"/>
            <a:endParaRPr lang="pl-PL" sz="1600" dirty="0"/>
          </a:p>
          <a:p>
            <a:endParaRPr lang="pl-PL" sz="1600" dirty="0"/>
          </a:p>
        </p:txBody>
      </p:sp>
      <p:pic>
        <p:nvPicPr>
          <p:cNvPr id="4" name="Obraz 3"/>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4788024" y="260650"/>
            <a:ext cx="4355976" cy="436637"/>
          </a:xfrm>
          <a:prstGeom prst="rect">
            <a:avLst/>
          </a:prstGeom>
        </p:spPr>
      </p:pic>
      <p:sp>
        <p:nvSpPr>
          <p:cNvPr id="2" name="pole tekstowe 1"/>
          <p:cNvSpPr txBox="1"/>
          <p:nvPr/>
        </p:nvSpPr>
        <p:spPr>
          <a:xfrm>
            <a:off x="683568" y="1340768"/>
            <a:ext cx="7992888" cy="523220"/>
          </a:xfrm>
          <a:prstGeom prst="rect">
            <a:avLst/>
          </a:prstGeom>
          <a:noFill/>
        </p:spPr>
        <p:txBody>
          <a:bodyPr wrap="square" rtlCol="0">
            <a:spAutoFit/>
          </a:bodyPr>
          <a:lstStyle/>
          <a:p>
            <a:pPr algn="ctr"/>
            <a:r>
              <a:rPr lang="pl-PL" altLang="pl-PL" sz="2800" b="1" dirty="0">
                <a:effectLst>
                  <a:outerShdw blurRad="38100" dist="38100" dir="2700000" algn="tl">
                    <a:srgbClr val="000000">
                      <a:alpha val="43137"/>
                    </a:srgbClr>
                  </a:outerShdw>
                </a:effectLst>
              </a:rPr>
              <a:t>Nowa perspektywa finansowa 2014-2020</a:t>
            </a:r>
            <a:endParaRPr lang="pl-PL" sz="2800" dirty="0"/>
          </a:p>
        </p:txBody>
      </p:sp>
      <p:sp>
        <p:nvSpPr>
          <p:cNvPr id="5" name="pole tekstowe 4"/>
          <p:cNvSpPr txBox="1"/>
          <p:nvPr/>
        </p:nvSpPr>
        <p:spPr>
          <a:xfrm>
            <a:off x="683568" y="2118390"/>
            <a:ext cx="3600400" cy="2123658"/>
          </a:xfrm>
          <a:prstGeom prst="rect">
            <a:avLst/>
          </a:prstGeom>
          <a:noFill/>
        </p:spPr>
        <p:txBody>
          <a:bodyPr wrap="square" rtlCol="0">
            <a:spAutoFit/>
          </a:bodyPr>
          <a:lstStyle/>
          <a:p>
            <a:pPr algn="ctr"/>
            <a:r>
              <a:rPr lang="pl-PL" sz="2200" dirty="0"/>
              <a:t>art. 125 ust. 4 lit. c Rozporządzenia Parlamentu i Rady (UE) </a:t>
            </a:r>
            <a:endParaRPr lang="pl-PL" sz="2200" dirty="0" smtClean="0"/>
          </a:p>
          <a:p>
            <a:pPr algn="ctr"/>
            <a:r>
              <a:rPr lang="pl-PL" sz="2200" dirty="0" smtClean="0"/>
              <a:t>nr </a:t>
            </a:r>
            <a:r>
              <a:rPr lang="pl-PL" sz="2200" dirty="0"/>
              <a:t>1303/2013 ustanawiające przepisy ogólne dotyczące, </a:t>
            </a:r>
            <a:endParaRPr lang="pl-PL" sz="2200" dirty="0" smtClean="0"/>
          </a:p>
          <a:p>
            <a:pPr algn="ctr"/>
            <a:r>
              <a:rPr lang="pl-PL" sz="2200" dirty="0" smtClean="0"/>
              <a:t>m.in</a:t>
            </a:r>
            <a:r>
              <a:rPr lang="pl-PL" sz="2200" dirty="0"/>
              <a:t>. EFS </a:t>
            </a:r>
          </a:p>
        </p:txBody>
      </p:sp>
      <p:sp>
        <p:nvSpPr>
          <p:cNvPr id="7" name="Kształt 6"/>
          <p:cNvSpPr/>
          <p:nvPr/>
        </p:nvSpPr>
        <p:spPr>
          <a:xfrm rot="3888376">
            <a:off x="3457434" y="2479676"/>
            <a:ext cx="3381157" cy="2865651"/>
          </a:xfrm>
          <a:prstGeom prst="swooshArrow">
            <a:avLst>
              <a:gd name="adj1" fmla="val 16310"/>
              <a:gd name="adj2" fmla="val 31370"/>
            </a:avLst>
          </a:prstGeom>
        </p:spPr>
        <p:style>
          <a:lnRef idx="2">
            <a:schemeClr val="l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fontRef>
        </p:style>
      </p:sp>
      <p:sp>
        <p:nvSpPr>
          <p:cNvPr id="9" name="pole tekstowe 8"/>
          <p:cNvSpPr txBox="1"/>
          <p:nvPr/>
        </p:nvSpPr>
        <p:spPr>
          <a:xfrm>
            <a:off x="4680012" y="5085186"/>
            <a:ext cx="4068452" cy="1446550"/>
          </a:xfrm>
          <a:prstGeom prst="rect">
            <a:avLst/>
          </a:prstGeom>
          <a:noFill/>
        </p:spPr>
        <p:txBody>
          <a:bodyPr wrap="square" rtlCol="0">
            <a:spAutoFit/>
          </a:bodyPr>
          <a:lstStyle/>
          <a:p>
            <a:pPr lvl="0" algn="ctr"/>
            <a:r>
              <a:rPr lang="pl-PL" sz="2200" dirty="0"/>
              <a:t>IZ </a:t>
            </a:r>
            <a:r>
              <a:rPr lang="pl-PL" sz="2200" dirty="0" smtClean="0"/>
              <a:t>RPO WD </a:t>
            </a:r>
            <a:r>
              <a:rPr lang="pl-PL" sz="2200" dirty="0"/>
              <a:t>jest odpowiedzialna za wprowadzenie skutecznych                                   i proporcjonalnych środków zwalczania nadużyć finansowych</a:t>
            </a:r>
          </a:p>
        </p:txBody>
      </p:sp>
    </p:spTree>
    <p:extLst>
      <p:ext uri="{BB962C8B-B14F-4D97-AF65-F5344CB8AC3E}">
        <p14:creationId xmlns="" xmlns:p14="http://schemas.microsoft.com/office/powerpoint/2010/main" val="127030480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268760"/>
            <a:ext cx="8229601" cy="4857403"/>
          </a:xfrm>
        </p:spPr>
        <p:txBody>
          <a:bodyPr>
            <a:normAutofit/>
          </a:bodyPr>
          <a:lstStyle/>
          <a:p>
            <a:pPr lvl="0" algn="ctr">
              <a:buNone/>
            </a:pPr>
            <a:r>
              <a:rPr lang="pl-PL" altLang="pl-PL" sz="2200" dirty="0"/>
              <a:t> </a:t>
            </a:r>
            <a:r>
              <a:rPr lang="pl-PL" altLang="pl-PL" sz="2200" dirty="0" smtClean="0"/>
              <a:t>    </a:t>
            </a:r>
            <a:r>
              <a:rPr lang="pl-PL" sz="2200" dirty="0" smtClean="0"/>
              <a:t>Zapobieganie:</a:t>
            </a:r>
          </a:p>
          <a:p>
            <a:pPr lvl="0" algn="ctr">
              <a:buNone/>
            </a:pPr>
            <a:endParaRPr lang="pl-PL" sz="2200" dirty="0" smtClean="0"/>
          </a:p>
          <a:p>
            <a:pPr lvl="0" algn="ctr">
              <a:buNone/>
            </a:pPr>
            <a:r>
              <a:rPr lang="pl-PL" sz="2200" dirty="0" smtClean="0"/>
              <a:t>- ton </a:t>
            </a:r>
            <a:r>
              <a:rPr lang="pl-PL" sz="2200" dirty="0"/>
              <a:t>nadawany z </a:t>
            </a:r>
            <a:r>
              <a:rPr lang="pl-PL" sz="2200" dirty="0" smtClean="0"/>
              <a:t>góry</a:t>
            </a:r>
          </a:p>
          <a:p>
            <a:pPr lvl="0" algn="ctr">
              <a:buNone/>
            </a:pPr>
            <a:r>
              <a:rPr lang="pl-PL" sz="2200" dirty="0" smtClean="0"/>
              <a:t>- kultura etyczna</a:t>
            </a:r>
          </a:p>
          <a:p>
            <a:pPr lvl="0" algn="ctr">
              <a:buNone/>
            </a:pPr>
            <a:r>
              <a:rPr lang="pl-PL" sz="2200" dirty="0" smtClean="0"/>
              <a:t>- system </a:t>
            </a:r>
            <a:r>
              <a:rPr lang="pl-PL" sz="2200" dirty="0"/>
              <a:t>zarządzania i </a:t>
            </a:r>
            <a:r>
              <a:rPr lang="pl-PL" sz="2200" dirty="0" smtClean="0"/>
              <a:t>kontroli</a:t>
            </a:r>
          </a:p>
          <a:p>
            <a:pPr lvl="0" algn="ctr">
              <a:buNone/>
            </a:pPr>
            <a:r>
              <a:rPr lang="pl-PL" sz="2200" dirty="0" smtClean="0"/>
              <a:t>- systemy </a:t>
            </a:r>
            <a:r>
              <a:rPr lang="pl-PL" sz="2200" dirty="0"/>
              <a:t>kontroli </a:t>
            </a:r>
            <a:r>
              <a:rPr lang="pl-PL" sz="2200" dirty="0" smtClean="0"/>
              <a:t>wewnętrznej</a:t>
            </a:r>
          </a:p>
          <a:p>
            <a:pPr lvl="0" algn="ctr">
              <a:buNone/>
            </a:pPr>
            <a:r>
              <a:rPr lang="pl-PL" sz="2200" dirty="0" smtClean="0"/>
              <a:t>- podział </a:t>
            </a:r>
            <a:r>
              <a:rPr lang="pl-PL" sz="2200" dirty="0"/>
              <a:t>obowiązków i </a:t>
            </a:r>
            <a:r>
              <a:rPr lang="pl-PL" sz="2200" dirty="0" smtClean="0"/>
              <a:t>odpowiedzialności</a:t>
            </a:r>
          </a:p>
          <a:p>
            <a:pPr lvl="0" algn="ctr">
              <a:buNone/>
            </a:pPr>
            <a:r>
              <a:rPr lang="pl-PL" sz="2200" dirty="0" smtClean="0"/>
              <a:t>- szkolenie </a:t>
            </a:r>
            <a:r>
              <a:rPr lang="pl-PL" sz="2200" dirty="0"/>
              <a:t>i zwiększanie </a:t>
            </a:r>
            <a:r>
              <a:rPr lang="pl-PL" sz="2200" dirty="0" smtClean="0"/>
              <a:t>świadomości</a:t>
            </a:r>
          </a:p>
          <a:p>
            <a:pPr lvl="0" algn="ctr">
              <a:buNone/>
            </a:pPr>
            <a:r>
              <a:rPr lang="pl-PL" sz="2200" dirty="0" smtClean="0"/>
              <a:t>- stanowiska wrażliwe</a:t>
            </a:r>
          </a:p>
          <a:p>
            <a:pPr lvl="0" algn="ctr">
              <a:buNone/>
            </a:pPr>
            <a:r>
              <a:rPr lang="pl-PL" sz="2200" dirty="0" smtClean="0"/>
              <a:t>- analityka </a:t>
            </a:r>
            <a:r>
              <a:rPr lang="pl-PL" sz="2200" dirty="0"/>
              <a:t>danych i narzędzie </a:t>
            </a:r>
            <a:r>
              <a:rPr lang="pl-PL" sz="2200" dirty="0" smtClean="0"/>
              <a:t>ARACHNE</a:t>
            </a:r>
            <a:endParaRPr lang="pl-PL" sz="2200" dirty="0"/>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 xmlns:p14="http://schemas.microsoft.com/office/powerpoint/2010/main" val="250433971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268760"/>
            <a:ext cx="8229601" cy="4857403"/>
          </a:xfrm>
        </p:spPr>
        <p:txBody>
          <a:bodyPr>
            <a:normAutofit fontScale="92500" lnSpcReduction="10000"/>
          </a:bodyPr>
          <a:lstStyle/>
          <a:p>
            <a:pPr lvl="0" algn="ctr">
              <a:buNone/>
            </a:pPr>
            <a:r>
              <a:rPr lang="pl-PL" sz="2400" dirty="0"/>
              <a:t>T</a:t>
            </a:r>
            <a:r>
              <a:rPr lang="pl-PL" sz="2400" dirty="0" smtClean="0"/>
              <a:t>on </a:t>
            </a:r>
            <a:r>
              <a:rPr lang="pl-PL" sz="2400" dirty="0"/>
              <a:t>nadawany z </a:t>
            </a:r>
            <a:r>
              <a:rPr lang="pl-PL" sz="2400" dirty="0" smtClean="0"/>
              <a:t>góry.</a:t>
            </a:r>
          </a:p>
          <a:p>
            <a:pPr lvl="0" algn="ctr">
              <a:buNone/>
            </a:pPr>
            <a:endParaRPr lang="pl-PL" sz="2400" dirty="0"/>
          </a:p>
          <a:p>
            <a:pPr lvl="0" algn="ctr">
              <a:buNone/>
            </a:pPr>
            <a:r>
              <a:rPr lang="pl-PL" sz="2400" dirty="0" smtClean="0"/>
              <a:t>Uchwała </a:t>
            </a:r>
            <a:r>
              <a:rPr lang="pl-PL" sz="2400" dirty="0"/>
              <a:t>Nr 871/V/15 Zarządu Województwa Dolnośląskiego z dnia 7 lipca 2015 roku w sprawie przestrzegania norm prawnych, etycznych i moralnych, zasad rzetelności, obiektywizmu i uczciwości w sposobie prowadzenia działalności Instytucji Zarządzającej Regionalnym Programem Operacyjnym Województwa Dolnośląskiego </a:t>
            </a:r>
            <a:r>
              <a:rPr lang="pl-PL" sz="2400" dirty="0" smtClean="0"/>
              <a:t>2014-2020</a:t>
            </a:r>
            <a:r>
              <a:rPr lang="pl-PL" sz="2400" dirty="0"/>
              <a:t>:</a:t>
            </a:r>
            <a:r>
              <a:rPr lang="pl-PL" sz="2400" dirty="0" smtClean="0"/>
              <a:t> </a:t>
            </a:r>
          </a:p>
          <a:p>
            <a:pPr lvl="0" algn="ctr">
              <a:buNone/>
            </a:pPr>
            <a:r>
              <a:rPr lang="pl-PL" sz="2400" dirty="0" smtClean="0"/>
              <a:t>Zarząd </a:t>
            </a:r>
            <a:r>
              <a:rPr lang="pl-PL" sz="2400" dirty="0"/>
              <a:t>Województwa Dolnośląskiego zobowiązuje się przestrzegać norm prawnych, etycznych i moralnych na najwyższym poziomie, zasad rzetelności, obiektywizmu i uczciwości oraz pragnie by IZ RPO WD była postrzegana jako instytucja przeciwna nadużyciom i korupcji w sposobie prowadzenia swojej działalności, a zobowiązania tego oczekuje od wszystkich pracowników zaangażowanych w realizację RPO WD 2014 </a:t>
            </a:r>
            <a:r>
              <a:rPr lang="pl-PL" sz="2400" dirty="0" smtClean="0"/>
              <a:t>– 2020.</a:t>
            </a:r>
            <a:endParaRPr lang="pl-PL" sz="2400" dirty="0"/>
          </a:p>
          <a:p>
            <a:pPr marL="0" lvl="0" indent="0" algn="just">
              <a:buNone/>
            </a:pPr>
            <a:endParaRPr lang="pl-PL" sz="2400" dirty="0" smtClean="0"/>
          </a:p>
          <a:p>
            <a:pPr lvl="0"/>
            <a:endParaRPr lang="pl-PL" sz="1600" dirty="0"/>
          </a:p>
          <a:p>
            <a:endParaRPr lang="pl-PL" sz="1600" dirty="0"/>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 xmlns:p14="http://schemas.microsoft.com/office/powerpoint/2010/main" val="239261821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268760"/>
            <a:ext cx="8229601" cy="4857403"/>
          </a:xfrm>
        </p:spPr>
        <p:txBody>
          <a:bodyPr>
            <a:normAutofit fontScale="92500" lnSpcReduction="10000"/>
          </a:bodyPr>
          <a:lstStyle/>
          <a:p>
            <a:pPr lvl="0" algn="ctr">
              <a:buNone/>
            </a:pPr>
            <a:r>
              <a:rPr lang="pl-PL" sz="2400" dirty="0" smtClean="0"/>
              <a:t>Kultura </a:t>
            </a:r>
            <a:r>
              <a:rPr lang="pl-PL" sz="2400" dirty="0"/>
              <a:t>etyczna</a:t>
            </a:r>
            <a:r>
              <a:rPr lang="pl-PL" sz="2400" dirty="0" smtClean="0"/>
              <a:t>.</a:t>
            </a:r>
          </a:p>
          <a:p>
            <a:pPr lvl="0" algn="ctr">
              <a:buNone/>
            </a:pPr>
            <a:endParaRPr lang="pl-PL" sz="2400" dirty="0"/>
          </a:p>
          <a:p>
            <a:pPr marL="0" indent="0" algn="ctr">
              <a:buNone/>
            </a:pPr>
            <a:r>
              <a:rPr lang="pl-PL" sz="2400" dirty="0"/>
              <a:t>Oczekuje się stosowania najwyższych standardów etycznych przez pracowników wszystkich instytucji zaangażowanych we wdrażanie RPO WD 2014 - 2020. W tym celu obowiązuje wspólny kodeks postępowania etycznego, którego treść została  oparta na poniższych zasadach:</a:t>
            </a:r>
          </a:p>
          <a:p>
            <a:pPr lvl="0" algn="ctr"/>
            <a:r>
              <a:rPr lang="pl-PL" sz="2400" dirty="0"/>
              <a:t>zasada </a:t>
            </a:r>
            <a:r>
              <a:rPr lang="pl-PL" sz="2400" dirty="0" smtClean="0"/>
              <a:t>praworządności</a:t>
            </a:r>
            <a:endParaRPr lang="pl-PL" sz="2400" dirty="0"/>
          </a:p>
          <a:p>
            <a:pPr lvl="0" algn="ctr"/>
            <a:r>
              <a:rPr lang="pl-PL" sz="2400" dirty="0"/>
              <a:t>zasada </a:t>
            </a:r>
            <a:r>
              <a:rPr lang="pl-PL" sz="2400" dirty="0" smtClean="0"/>
              <a:t>uczciwości</a:t>
            </a:r>
            <a:endParaRPr lang="pl-PL" sz="2400" dirty="0"/>
          </a:p>
          <a:p>
            <a:pPr lvl="0" algn="ctr"/>
            <a:r>
              <a:rPr lang="pl-PL" sz="2400" dirty="0"/>
              <a:t>zasada </a:t>
            </a:r>
            <a:r>
              <a:rPr lang="pl-PL" sz="2400" dirty="0" smtClean="0"/>
              <a:t>rzetelności</a:t>
            </a:r>
            <a:endParaRPr lang="pl-PL" sz="2400" dirty="0"/>
          </a:p>
          <a:p>
            <a:pPr lvl="0" algn="ctr"/>
            <a:r>
              <a:rPr lang="pl-PL" sz="2400" dirty="0"/>
              <a:t>zasada </a:t>
            </a:r>
            <a:r>
              <a:rPr lang="pl-PL" sz="2400" dirty="0" smtClean="0"/>
              <a:t>jawności</a:t>
            </a:r>
            <a:endParaRPr lang="pl-PL" sz="2400" dirty="0"/>
          </a:p>
          <a:p>
            <a:pPr lvl="0" algn="ctr"/>
            <a:r>
              <a:rPr lang="pl-PL" sz="2400" dirty="0"/>
              <a:t>zasada </a:t>
            </a:r>
            <a:r>
              <a:rPr lang="pl-PL" sz="2400" dirty="0" smtClean="0"/>
              <a:t>profesjonalizmu </a:t>
            </a:r>
            <a:endParaRPr lang="pl-PL" sz="2400" dirty="0"/>
          </a:p>
          <a:p>
            <a:pPr lvl="0" algn="ctr"/>
            <a:r>
              <a:rPr lang="pl-PL" sz="2400" dirty="0"/>
              <a:t>zasada niedyskryminowania</a:t>
            </a:r>
            <a:r>
              <a:rPr lang="pl-PL" sz="2400" dirty="0" smtClean="0"/>
              <a:t>.</a:t>
            </a:r>
            <a:endParaRPr lang="pl-PL" sz="2400" dirty="0"/>
          </a:p>
          <a:p>
            <a:pPr marL="0" lvl="0" indent="0" algn="just">
              <a:buNone/>
            </a:pPr>
            <a:endParaRPr lang="pl-PL" sz="2400" dirty="0" smtClean="0"/>
          </a:p>
          <a:p>
            <a:pPr lvl="0"/>
            <a:endParaRPr lang="pl-PL" sz="1600" dirty="0"/>
          </a:p>
          <a:p>
            <a:endParaRPr lang="pl-PL" sz="1600" dirty="0"/>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 xmlns:p14="http://schemas.microsoft.com/office/powerpoint/2010/main" val="146520773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268760"/>
            <a:ext cx="8229601" cy="4857403"/>
          </a:xfrm>
        </p:spPr>
        <p:txBody>
          <a:bodyPr>
            <a:normAutofit fontScale="92500" lnSpcReduction="20000"/>
          </a:bodyPr>
          <a:lstStyle/>
          <a:p>
            <a:pPr lvl="0" algn="ctr">
              <a:buNone/>
            </a:pPr>
            <a:r>
              <a:rPr lang="pl-PL" sz="2400" dirty="0" smtClean="0"/>
              <a:t>System </a:t>
            </a:r>
            <a:r>
              <a:rPr lang="pl-PL" sz="2400" dirty="0"/>
              <a:t>zarządzania i kontroli</a:t>
            </a:r>
            <a:r>
              <a:rPr lang="pl-PL" sz="2400" dirty="0" smtClean="0"/>
              <a:t>.</a:t>
            </a:r>
          </a:p>
          <a:p>
            <a:pPr lvl="0" algn="ctr">
              <a:buNone/>
            </a:pPr>
            <a:endParaRPr lang="pl-PL" sz="2400" dirty="0"/>
          </a:p>
          <a:p>
            <a:pPr marL="0" indent="0" algn="ctr">
              <a:buNone/>
            </a:pPr>
            <a:r>
              <a:rPr lang="pl-PL" sz="2400" dirty="0" smtClean="0"/>
              <a:t>Na system </a:t>
            </a:r>
            <a:r>
              <a:rPr lang="pl-PL" sz="2400" dirty="0"/>
              <a:t>zarządzania i </a:t>
            </a:r>
            <a:r>
              <a:rPr lang="pl-PL" sz="2400" dirty="0" smtClean="0"/>
              <a:t>kontroli </a:t>
            </a:r>
            <a:r>
              <a:rPr lang="pl-PL" sz="2400" dirty="0"/>
              <a:t>składa </a:t>
            </a:r>
            <a:r>
              <a:rPr lang="pl-PL" sz="2400" dirty="0" smtClean="0"/>
              <a:t>się system instytucjonalny </a:t>
            </a:r>
            <a:r>
              <a:rPr lang="pl-PL" sz="2400" dirty="0"/>
              <a:t>i system procedur i dokumentów programowych określający sposób działania instytucji zaangażowanych w realizację RPO WD 2014 - 2020. </a:t>
            </a:r>
            <a:endParaRPr lang="pl-PL" sz="2400" dirty="0" smtClean="0"/>
          </a:p>
          <a:p>
            <a:pPr marL="0" indent="0" algn="ctr">
              <a:buNone/>
            </a:pPr>
            <a:r>
              <a:rPr lang="pl-PL" sz="2400" dirty="0" smtClean="0"/>
              <a:t>System </a:t>
            </a:r>
            <a:r>
              <a:rPr lang="pl-PL" sz="2400" dirty="0"/>
              <a:t>zarządzania i kontroli RPO WD, opiera się na procedurach zapewniających właściwą ścieżkę audytu, pozwalającą odtworzyć proces decyzyjny. </a:t>
            </a:r>
            <a:endParaRPr lang="pl-PL" sz="2400" dirty="0" smtClean="0"/>
          </a:p>
          <a:p>
            <a:pPr marL="0" indent="0" algn="ctr">
              <a:buNone/>
            </a:pPr>
            <a:r>
              <a:rPr lang="pl-PL" sz="2400" dirty="0" smtClean="0"/>
              <a:t>System </a:t>
            </a:r>
            <a:r>
              <a:rPr lang="pl-PL" sz="2400" dirty="0"/>
              <a:t>zarządzania i kontroli zapewnia </a:t>
            </a:r>
            <a:r>
              <a:rPr lang="pl-PL" sz="2400" dirty="0" smtClean="0"/>
              <a:t>dokładne </a:t>
            </a:r>
            <a:r>
              <a:rPr lang="pl-PL" sz="2400" dirty="0"/>
              <a:t>określenie zakresu zadań i obowiązków pracowników, który ma na celu wyeliminowanie dowolności w określeniu sposobu pracy i procedowania. </a:t>
            </a:r>
            <a:endParaRPr lang="pl-PL" sz="2400" dirty="0" smtClean="0"/>
          </a:p>
          <a:p>
            <a:pPr marL="0" indent="0" algn="ctr">
              <a:buNone/>
            </a:pPr>
            <a:r>
              <a:rPr lang="pl-PL" sz="2400" dirty="0" smtClean="0"/>
              <a:t>Szczególną </a:t>
            </a:r>
            <a:r>
              <a:rPr lang="pl-PL" sz="2400" dirty="0"/>
              <a:t>uwagę zwraca się na zapewnienie prawidłowej rozdzielności funkcji odnośnie procesów związanych z naborem, oceną i wyborem projektów, kontrolą projektów (zarówno </a:t>
            </a:r>
            <a:r>
              <a:rPr lang="pl-PL" sz="2400" dirty="0" smtClean="0"/>
              <a:t>w </a:t>
            </a:r>
            <a:r>
              <a:rPr lang="pl-PL" sz="2400" dirty="0"/>
              <a:t>zakresie weryfikacji administracyjnych, jak i kontroli na miejscu) oraz certyfikacją wydatków</a:t>
            </a:r>
            <a:r>
              <a:rPr lang="pl-PL" sz="2400" dirty="0" smtClean="0"/>
              <a:t>.</a:t>
            </a:r>
            <a:endParaRPr lang="pl-PL" sz="2400" dirty="0"/>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 xmlns:p14="http://schemas.microsoft.com/office/powerpoint/2010/main" val="109337009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268760"/>
            <a:ext cx="8229601" cy="4857403"/>
          </a:xfrm>
        </p:spPr>
        <p:txBody>
          <a:bodyPr>
            <a:noAutofit/>
          </a:bodyPr>
          <a:lstStyle/>
          <a:p>
            <a:pPr lvl="0" algn="ctr">
              <a:buNone/>
            </a:pPr>
            <a:r>
              <a:rPr lang="pl-PL" sz="2200" dirty="0" smtClean="0"/>
              <a:t>Systemy </a:t>
            </a:r>
            <a:r>
              <a:rPr lang="pl-PL" sz="2200" dirty="0"/>
              <a:t>kontroli wewnętrznej</a:t>
            </a:r>
            <a:r>
              <a:rPr lang="pl-PL" sz="2200" dirty="0" smtClean="0"/>
              <a:t>.</a:t>
            </a:r>
          </a:p>
          <a:p>
            <a:pPr lvl="0" algn="ctr">
              <a:buNone/>
            </a:pPr>
            <a:endParaRPr lang="pl-PL" sz="2200" dirty="0"/>
          </a:p>
          <a:p>
            <a:pPr marL="0" indent="0" algn="ctr">
              <a:buNone/>
            </a:pPr>
            <a:r>
              <a:rPr lang="pl-PL" sz="2200" dirty="0"/>
              <a:t>Kontrola wewnętrzna jest integralnym procesem, na który wpływ ma zarówno kadra </a:t>
            </a:r>
            <a:r>
              <a:rPr lang="pl-PL" sz="2200" dirty="0" smtClean="0"/>
              <a:t>zarządzająca, </a:t>
            </a:r>
            <a:r>
              <a:rPr lang="pl-PL" sz="2200" dirty="0"/>
              <a:t>jak i </a:t>
            </a:r>
            <a:r>
              <a:rPr lang="pl-PL" sz="2200" dirty="0" smtClean="0"/>
              <a:t>pracownicy. </a:t>
            </a:r>
          </a:p>
          <a:p>
            <a:pPr marL="0" indent="0" algn="ctr">
              <a:buNone/>
            </a:pPr>
            <a:r>
              <a:rPr lang="pl-PL" sz="2200" dirty="0" smtClean="0"/>
              <a:t>System </a:t>
            </a:r>
            <a:r>
              <a:rPr lang="pl-PL" sz="2200" dirty="0"/>
              <a:t>kontroli wewnętrznej zwraca uwagę na ryzyka i dostarcza racjonalnego zapewnienia, że w działalności IZ RPO WD/IP RPO WD osiągnięte zostaną następujące cele ogólne:</a:t>
            </a:r>
          </a:p>
          <a:p>
            <a:pPr lvl="0" algn="ctr"/>
            <a:r>
              <a:rPr lang="pl-PL" sz="2200" dirty="0"/>
              <a:t>wykonywanie zadań w sposób uporządkowany, etyczny, oszczędny, terminowy, wydajny i </a:t>
            </a:r>
            <a:r>
              <a:rPr lang="pl-PL" sz="2200" dirty="0" smtClean="0"/>
              <a:t>skuteczny</a:t>
            </a:r>
            <a:endParaRPr lang="pl-PL" sz="2200" dirty="0"/>
          </a:p>
          <a:p>
            <a:pPr lvl="0" algn="ctr"/>
            <a:r>
              <a:rPr lang="pl-PL" sz="2200" dirty="0"/>
              <a:t>wypełnianie </a:t>
            </a:r>
            <a:r>
              <a:rPr lang="pl-PL" sz="2200" dirty="0" smtClean="0"/>
              <a:t>zobowiązań</a:t>
            </a:r>
            <a:endParaRPr lang="pl-PL" sz="2200" dirty="0"/>
          </a:p>
          <a:p>
            <a:pPr lvl="0" algn="ctr"/>
            <a:r>
              <a:rPr lang="pl-PL" sz="2200" dirty="0"/>
              <a:t>przestrzeganie obowiązującego prawa i </a:t>
            </a:r>
            <a:r>
              <a:rPr lang="pl-PL" sz="2200" dirty="0" smtClean="0"/>
              <a:t>regulacji</a:t>
            </a:r>
            <a:endParaRPr lang="pl-PL" sz="2200" dirty="0"/>
          </a:p>
          <a:p>
            <a:pPr lvl="0" algn="ctr"/>
            <a:r>
              <a:rPr lang="pl-PL" sz="2200" dirty="0"/>
              <a:t>zabezpieczenia powierzonych zasobów przed utratą, niewłaściwym wykorzystaniem i </a:t>
            </a:r>
            <a:r>
              <a:rPr lang="pl-PL" sz="2200" dirty="0" smtClean="0"/>
              <a:t>zniszczeniem</a:t>
            </a:r>
            <a:r>
              <a:rPr lang="pl-PL" sz="2200" dirty="0"/>
              <a:t>.</a:t>
            </a:r>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 xmlns:p14="http://schemas.microsoft.com/office/powerpoint/2010/main" val="69669591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268760"/>
            <a:ext cx="8229601" cy="4857403"/>
          </a:xfrm>
        </p:spPr>
        <p:txBody>
          <a:bodyPr>
            <a:normAutofit/>
          </a:bodyPr>
          <a:lstStyle/>
          <a:p>
            <a:pPr lvl="0" algn="ctr">
              <a:buNone/>
            </a:pPr>
            <a:r>
              <a:rPr lang="pl-PL" sz="2200" dirty="0"/>
              <a:t>Podział obowiązków i odpowiedzialności</a:t>
            </a:r>
            <a:r>
              <a:rPr lang="pl-PL" sz="2200" dirty="0" smtClean="0"/>
              <a:t>.</a:t>
            </a:r>
          </a:p>
          <a:p>
            <a:pPr lvl="0" algn="ctr">
              <a:buNone/>
            </a:pPr>
            <a:endParaRPr lang="pl-PL" sz="2200" dirty="0"/>
          </a:p>
          <a:p>
            <a:pPr marL="0" indent="0" algn="ctr">
              <a:buNone/>
            </a:pPr>
            <a:r>
              <a:rPr lang="pl-PL" sz="2200" dirty="0"/>
              <a:t>Rozdział funkcji zapewniony jest na każdym etapie wdrażania, w tym przede wszystkim w procesie naboru wniosków o dofinansowanie, weryfikacji płatności oraz kontroli projektów. </a:t>
            </a:r>
          </a:p>
          <a:p>
            <a:pPr marL="0" indent="0" algn="ctr">
              <a:buNone/>
            </a:pPr>
            <a:r>
              <a:rPr lang="pl-PL" sz="2200" dirty="0"/>
              <a:t>Narzędziem mającym ograniczyć wystąpienie konfliktu interesów są oświadczenia o bezstronności oraz braku powiązań z Beneficjentem, podpisywane przed oceną wniosku o dofinansowanie, przed przystąpieniem do weryfikacji wniosku o płatność oraz przed podjęciem czynności </a:t>
            </a:r>
            <a:r>
              <a:rPr lang="pl-PL" sz="2200" dirty="0" smtClean="0"/>
              <a:t>kontrolnych.</a:t>
            </a:r>
            <a:endParaRPr lang="pl-PL" sz="2200" dirty="0"/>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 xmlns:p14="http://schemas.microsoft.com/office/powerpoint/2010/main" val="61100291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268760"/>
            <a:ext cx="8229601" cy="4857403"/>
          </a:xfrm>
        </p:spPr>
        <p:txBody>
          <a:bodyPr>
            <a:normAutofit/>
          </a:bodyPr>
          <a:lstStyle/>
          <a:p>
            <a:pPr lvl="0" algn="ctr">
              <a:buNone/>
            </a:pPr>
            <a:r>
              <a:rPr lang="pl-PL" sz="2200" dirty="0"/>
              <a:t>Szkolenie i zwiększanie świadomości</a:t>
            </a:r>
            <a:r>
              <a:rPr lang="pl-PL" sz="2200" dirty="0" smtClean="0"/>
              <a:t>.</a:t>
            </a:r>
          </a:p>
          <a:p>
            <a:pPr lvl="0" algn="ctr">
              <a:buNone/>
            </a:pPr>
            <a:endParaRPr lang="pl-PL" sz="2200" dirty="0"/>
          </a:p>
          <a:p>
            <a:pPr lvl="0" algn="ctr">
              <a:buNone/>
            </a:pPr>
            <a:r>
              <a:rPr lang="pl-PL" sz="2200" dirty="0" smtClean="0"/>
              <a:t>Szkolenia </a:t>
            </a:r>
            <a:r>
              <a:rPr lang="pl-PL" sz="2200" dirty="0"/>
              <a:t>z zakresu zapobiegania i wykrywania nadużyć </a:t>
            </a:r>
            <a:r>
              <a:rPr lang="pl-PL" sz="2200" dirty="0" smtClean="0"/>
              <a:t>finansowych odgrywają </a:t>
            </a:r>
            <a:r>
              <a:rPr lang="pl-PL" sz="2200" dirty="0"/>
              <a:t>kluczową rolę w zapobieganiu wystąpienia nadużyć </a:t>
            </a:r>
            <a:r>
              <a:rPr lang="pl-PL" sz="2200" dirty="0" smtClean="0"/>
              <a:t>finansowych i są istotnym </a:t>
            </a:r>
            <a:r>
              <a:rPr lang="pl-PL" sz="2200" dirty="0"/>
              <a:t>elementem zapobiegania nadużyciom finansowym występującym we wdrażaniu RPO WD 2014 – </a:t>
            </a:r>
            <a:r>
              <a:rPr lang="pl-PL" sz="2200" dirty="0" smtClean="0"/>
              <a:t>2020, wypracowują bowiem </a:t>
            </a:r>
            <a:r>
              <a:rPr lang="pl-PL" sz="2200" dirty="0"/>
              <a:t>świadomość pracowników instytucji uczestniczących w tym procesie oraz zrozumienie ich wagi i negatywnych konsekwencji</a:t>
            </a:r>
            <a:r>
              <a:rPr lang="pl-PL" sz="2200" dirty="0" smtClean="0"/>
              <a:t>.</a:t>
            </a:r>
            <a:endParaRPr lang="pl-PL" sz="2200" dirty="0"/>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 xmlns:p14="http://schemas.microsoft.com/office/powerpoint/2010/main" val="7131703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268760"/>
            <a:ext cx="8229601" cy="4857403"/>
          </a:xfrm>
        </p:spPr>
        <p:txBody>
          <a:bodyPr>
            <a:normAutofit fontScale="92500"/>
          </a:bodyPr>
          <a:lstStyle/>
          <a:p>
            <a:pPr lvl="0" algn="ctr">
              <a:buNone/>
            </a:pPr>
            <a:r>
              <a:rPr lang="pl-PL" sz="2400" dirty="0" smtClean="0"/>
              <a:t>Stanowiska </a:t>
            </a:r>
            <a:r>
              <a:rPr lang="pl-PL" sz="2400" dirty="0"/>
              <a:t>wrażliwe.</a:t>
            </a:r>
            <a:endParaRPr lang="pl-PL" sz="2400" dirty="0" smtClean="0"/>
          </a:p>
          <a:p>
            <a:pPr marL="0" indent="0" algn="ctr">
              <a:buNone/>
            </a:pPr>
            <a:endParaRPr lang="pl-PL" sz="2400" dirty="0" smtClean="0"/>
          </a:p>
          <a:p>
            <a:pPr marL="0" indent="0" algn="ctr">
              <a:buNone/>
            </a:pPr>
            <a:r>
              <a:rPr lang="pl-PL" sz="2400" dirty="0" smtClean="0"/>
              <a:t>Stanowiskami </a:t>
            </a:r>
            <a:r>
              <a:rPr lang="pl-PL" sz="2400" dirty="0"/>
              <a:t>wrażliwymi są stanowiska kierownicze i decyzyjne oraz stanowiska na których pracownicy mają bezpośredni związek m.in. z:</a:t>
            </a:r>
          </a:p>
          <a:p>
            <a:pPr lvl="0" algn="ctr"/>
            <a:r>
              <a:rPr lang="pl-PL" sz="2400" dirty="0"/>
              <a:t>obsługą wnioskodawców/Beneficjentów (w tym wybór wnioskodawców, kontrole, poświadczenia i płatności</a:t>
            </a:r>
            <a:r>
              <a:rPr lang="pl-PL" sz="2400" dirty="0" smtClean="0"/>
              <a:t>)</a:t>
            </a:r>
            <a:endParaRPr lang="pl-PL" sz="2400" dirty="0"/>
          </a:p>
          <a:p>
            <a:pPr lvl="0" algn="ctr"/>
            <a:r>
              <a:rPr lang="pl-PL" sz="2400" dirty="0"/>
              <a:t>podejmowaniem decyzji </a:t>
            </a:r>
            <a:r>
              <a:rPr lang="pl-PL" sz="2400" dirty="0" smtClean="0"/>
              <a:t>administracyjnych</a:t>
            </a:r>
            <a:endParaRPr lang="pl-PL" sz="2400" dirty="0"/>
          </a:p>
          <a:p>
            <a:pPr lvl="0" algn="ctr"/>
            <a:r>
              <a:rPr lang="pl-PL" sz="2400" dirty="0"/>
              <a:t>rozpatrywaniem </a:t>
            </a:r>
            <a:r>
              <a:rPr lang="pl-PL" sz="2400" dirty="0" err="1" smtClean="0"/>
              <a:t>odwołań</a:t>
            </a:r>
            <a:endParaRPr lang="pl-PL" sz="2400" dirty="0"/>
          </a:p>
          <a:p>
            <a:pPr lvl="0" algn="ctr"/>
            <a:r>
              <a:rPr lang="pl-PL" sz="2400" dirty="0"/>
              <a:t>procesem zamówień publicznych, w tym dokonywaniem zakupów dla IZ RPO WD/IP RPO </a:t>
            </a:r>
            <a:r>
              <a:rPr lang="pl-PL" sz="2400" dirty="0" smtClean="0"/>
              <a:t>WD</a:t>
            </a:r>
            <a:endParaRPr lang="pl-PL" sz="2400" dirty="0"/>
          </a:p>
          <a:p>
            <a:pPr lvl="0" algn="ctr"/>
            <a:r>
              <a:rPr lang="pl-PL" sz="2400" dirty="0"/>
              <a:t>administrowaniem systemem </a:t>
            </a:r>
            <a:r>
              <a:rPr lang="pl-PL" sz="2400" dirty="0" smtClean="0"/>
              <a:t>informatycznym</a:t>
            </a:r>
            <a:endParaRPr lang="pl-PL" sz="2400" dirty="0"/>
          </a:p>
          <a:p>
            <a:pPr algn="ctr"/>
            <a:r>
              <a:rPr lang="pl-PL" sz="2400" dirty="0"/>
              <a:t>procesem naboru i zatrudniania pracowników</a:t>
            </a:r>
            <a:r>
              <a:rPr lang="pl-PL" sz="2200" dirty="0" smtClean="0"/>
              <a:t>.</a:t>
            </a:r>
            <a:endParaRPr lang="pl-PL" sz="2200" dirty="0"/>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 xmlns:p14="http://schemas.microsoft.com/office/powerpoint/2010/main" val="248790724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268760"/>
            <a:ext cx="8229601" cy="4857403"/>
          </a:xfrm>
        </p:spPr>
        <p:txBody>
          <a:bodyPr>
            <a:normAutofit/>
          </a:bodyPr>
          <a:lstStyle/>
          <a:p>
            <a:pPr lvl="0" algn="ctr">
              <a:buNone/>
            </a:pPr>
            <a:r>
              <a:rPr lang="pl-PL" sz="2200" dirty="0"/>
              <a:t>Analityka danych i narzędzie ARACHNE</a:t>
            </a:r>
            <a:r>
              <a:rPr lang="pl-PL" sz="2200" dirty="0" smtClean="0"/>
              <a:t>.</a:t>
            </a:r>
          </a:p>
          <a:p>
            <a:pPr marL="0" indent="0" algn="ctr">
              <a:buNone/>
            </a:pPr>
            <a:endParaRPr lang="pl-PL" sz="2200" dirty="0" smtClean="0"/>
          </a:p>
          <a:p>
            <a:pPr marL="0" indent="0" algn="ctr">
              <a:buNone/>
            </a:pPr>
            <a:r>
              <a:rPr lang="pl-PL" sz="2200" dirty="0"/>
              <a:t>ARACHNE jest narzędziem do punktowej oceny ryzyka, które może zwiększyć efektywność doboru projektów do kontroli, kontroli zarządczych i audytu, usprawniając identyfikację nadużyć finansowych, zapobieganie tym </a:t>
            </a:r>
            <a:r>
              <a:rPr lang="pl-PL" sz="2200" dirty="0" smtClean="0"/>
              <a:t>oraz </a:t>
            </a:r>
            <a:r>
              <a:rPr lang="pl-PL" sz="2200" dirty="0"/>
              <a:t>ich </a:t>
            </a:r>
            <a:r>
              <a:rPr lang="pl-PL" sz="2200" dirty="0" smtClean="0"/>
              <a:t>wykrywanie.</a:t>
            </a:r>
          </a:p>
          <a:p>
            <a:pPr marL="0" indent="0" algn="ctr">
              <a:buNone/>
            </a:pPr>
            <a:r>
              <a:rPr lang="pl-PL" sz="2200" dirty="0"/>
              <a:t>Działanie systemu zostało oparte na zdefiniowanych grupach czynników ryzyka i alertów, zostało dostosowane do specyfiki programów operacyjnych oraz charakteru wydatków i oparte na bazach danych na temat realizowanych projektów, uzupełnionych o dane z baz zewnętrznych, do których dane zostały przekazane przez państwa członkowskie i źródła </a:t>
            </a:r>
            <a:r>
              <a:rPr lang="pl-PL" sz="2200" dirty="0" smtClean="0"/>
              <a:t>publiczne.</a:t>
            </a:r>
            <a:endParaRPr lang="pl-PL" sz="2200" dirty="0"/>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 xmlns:p14="http://schemas.microsoft.com/office/powerpoint/2010/main" val="383515860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268760"/>
            <a:ext cx="8229601" cy="4857403"/>
          </a:xfrm>
        </p:spPr>
        <p:txBody>
          <a:bodyPr>
            <a:normAutofit/>
          </a:bodyPr>
          <a:lstStyle/>
          <a:p>
            <a:pPr lvl="0" algn="ctr">
              <a:buNone/>
            </a:pPr>
            <a:r>
              <a:rPr lang="pl-PL" sz="2200" dirty="0" smtClean="0"/>
              <a:t>Wykrywanie:</a:t>
            </a:r>
          </a:p>
          <a:p>
            <a:pPr marL="0" indent="0" algn="ctr">
              <a:buNone/>
            </a:pPr>
            <a:endParaRPr lang="pl-PL" sz="2200" dirty="0" smtClean="0"/>
          </a:p>
          <a:p>
            <a:pPr marL="0" indent="0" algn="ctr">
              <a:buNone/>
            </a:pPr>
            <a:r>
              <a:rPr lang="pl-PL" sz="2200" dirty="0" smtClean="0"/>
              <a:t>- źródła </a:t>
            </a:r>
            <a:r>
              <a:rPr lang="pl-PL" sz="2200" dirty="0"/>
              <a:t>informacji o podejrzeniu nadużycia </a:t>
            </a:r>
            <a:r>
              <a:rPr lang="pl-PL" sz="2200" dirty="0" smtClean="0"/>
              <a:t>finansowego</a:t>
            </a:r>
          </a:p>
          <a:p>
            <a:pPr marL="0" indent="0" algn="ctr">
              <a:buNone/>
            </a:pPr>
            <a:r>
              <a:rPr lang="pl-PL" sz="2200" dirty="0" smtClean="0"/>
              <a:t>- sygnały </a:t>
            </a:r>
            <a:r>
              <a:rPr lang="pl-PL" sz="2200" dirty="0"/>
              <a:t>ostrzegawcze nadużyć finansowych</a:t>
            </a:r>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 xmlns:p14="http://schemas.microsoft.com/office/powerpoint/2010/main" val="3424481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1385392"/>
            <a:ext cx="8229601" cy="5472608"/>
          </a:xfrm>
        </p:spPr>
        <p:txBody>
          <a:bodyPr>
            <a:noAutofit/>
          </a:bodyPr>
          <a:lstStyle/>
          <a:p>
            <a:pPr algn="ctr">
              <a:buNone/>
            </a:pPr>
            <a:endParaRPr lang="pl-PL" sz="2200" dirty="0" smtClean="0"/>
          </a:p>
          <a:p>
            <a:pPr algn="ctr">
              <a:buNone/>
            </a:pPr>
            <a:r>
              <a:rPr lang="pl-PL" sz="2200" dirty="0" smtClean="0"/>
              <a:t>Zgodnie </a:t>
            </a:r>
            <a:r>
              <a:rPr lang="pl-PL" sz="2200" dirty="0"/>
              <a:t>z art. 125 ust. 4 lit. c rozporządzenia ogólnego, IZ RPO WD wprowadza skuteczne i proporcjonalne środki zwalczania nadużyć finansowych, uwzględniając stwierdzone rodzaje ryzyka. </a:t>
            </a:r>
            <a:endParaRPr lang="pl-PL" sz="2200" dirty="0" smtClean="0"/>
          </a:p>
          <a:p>
            <a:pPr algn="ctr">
              <a:buNone/>
            </a:pPr>
            <a:r>
              <a:rPr lang="pl-PL" sz="2200" dirty="0" smtClean="0"/>
              <a:t>Robi </a:t>
            </a:r>
            <a:r>
              <a:rPr lang="pl-PL" sz="2200" dirty="0"/>
              <a:t>to w oparciu o art. 72 lit. h rozporządzenia ogólnego, który stanowi, że zadaniem systemów zarządzania i kontroli jest zapobieganie nieprawidłowościom, w tym nadużyciom finansowym, oraz ich wykrywanie i korygowanie, oraz odzyskiwanie kwot nienależnie wypłaconych wraz z odsetkami z tytułu zwrotu tych kwot po </a:t>
            </a:r>
            <a:r>
              <a:rPr lang="pl-PL" sz="2200" dirty="0" smtClean="0"/>
              <a:t>terminie.</a:t>
            </a:r>
            <a:endParaRPr lang="pl-PL" sz="2200" b="1" dirty="0" smtClean="0"/>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 xmlns:p14="http://schemas.microsoft.com/office/powerpoint/2010/main" val="357104127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268760"/>
            <a:ext cx="8229601" cy="4857403"/>
          </a:xfrm>
        </p:spPr>
        <p:txBody>
          <a:bodyPr>
            <a:normAutofit/>
          </a:bodyPr>
          <a:lstStyle/>
          <a:p>
            <a:pPr lvl="0" algn="ctr">
              <a:buNone/>
            </a:pPr>
            <a:r>
              <a:rPr lang="pl-PL" sz="2200" dirty="0" smtClean="0"/>
              <a:t>Źródła </a:t>
            </a:r>
            <a:r>
              <a:rPr lang="pl-PL" sz="2200" dirty="0"/>
              <a:t>informacji o podejrzeniu nadużycia finansowego</a:t>
            </a:r>
            <a:r>
              <a:rPr lang="pl-PL" sz="2200" dirty="0" smtClean="0"/>
              <a:t>.</a:t>
            </a:r>
          </a:p>
          <a:p>
            <a:pPr marL="0" indent="0" algn="ctr">
              <a:buNone/>
            </a:pPr>
            <a:endParaRPr lang="pl-PL" sz="2200" dirty="0" smtClean="0"/>
          </a:p>
          <a:p>
            <a:pPr marL="0" indent="0" algn="ctr">
              <a:buNone/>
            </a:pPr>
            <a:r>
              <a:rPr lang="pl-PL" sz="2200" dirty="0"/>
              <a:t>IZ RPO </a:t>
            </a:r>
            <a:r>
              <a:rPr lang="pl-PL" sz="2200" dirty="0" smtClean="0"/>
              <a:t>WD </a:t>
            </a:r>
            <a:r>
              <a:rPr lang="pl-PL" sz="2200" dirty="0"/>
              <a:t>jest zobowiązana brać pod uwagę wszelkie sygnały dotyczące podejrzenia wystąpienia nadużycia finansowego i podjąć stosowne kroki w celu zweryfikowania uzyskanej </a:t>
            </a:r>
            <a:r>
              <a:rPr lang="pl-PL" sz="2200" dirty="0" smtClean="0"/>
              <a:t>informacji.</a:t>
            </a:r>
          </a:p>
          <a:p>
            <a:pPr marL="0" indent="0" algn="ctr">
              <a:buNone/>
            </a:pPr>
            <a:r>
              <a:rPr lang="pl-PL" sz="2200" dirty="0" smtClean="0"/>
              <a:t>W </a:t>
            </a:r>
            <a:r>
              <a:rPr lang="pl-PL" sz="2200" dirty="0"/>
              <a:t>celu zapewnienia odpowiedniej ochrony pracowników </a:t>
            </a:r>
            <a:r>
              <a:rPr lang="pl-PL" sz="2200" dirty="0" smtClean="0"/>
              <a:t>przed </a:t>
            </a:r>
            <a:r>
              <a:rPr lang="pl-PL" sz="2200" dirty="0"/>
              <a:t>wewnętrznymi sankcjami w przypadku zgłoszenia przez nich nieprawidłowości stosuje się wewnętrzną politykę </a:t>
            </a:r>
            <a:r>
              <a:rPr lang="pl-PL" sz="2200" dirty="0" err="1"/>
              <a:t>antymobbingową</a:t>
            </a:r>
            <a:r>
              <a:rPr lang="pl-PL" sz="2200" dirty="0"/>
              <a:t> obejmującą m.in.:</a:t>
            </a:r>
          </a:p>
          <a:p>
            <a:pPr lvl="0" algn="ctr"/>
            <a:r>
              <a:rPr lang="pl-PL" sz="2200" dirty="0"/>
              <a:t>stanowisko pracodawcy wobec działań i </a:t>
            </a:r>
            <a:r>
              <a:rPr lang="pl-PL" sz="2200" dirty="0" err="1"/>
              <a:t>zachowań</a:t>
            </a:r>
            <a:r>
              <a:rPr lang="pl-PL" sz="2200" dirty="0"/>
              <a:t> </a:t>
            </a:r>
            <a:r>
              <a:rPr lang="pl-PL" sz="2200" dirty="0" err="1"/>
              <a:t>mobbingowych</a:t>
            </a:r>
            <a:r>
              <a:rPr lang="pl-PL" sz="2200" dirty="0"/>
              <a:t>,</a:t>
            </a:r>
          </a:p>
          <a:p>
            <a:pPr lvl="0" algn="ctr"/>
            <a:r>
              <a:rPr lang="pl-PL" sz="2200" dirty="0"/>
              <a:t>zasady przeciwdziałania przedmiotowemu zjawisku,</a:t>
            </a:r>
          </a:p>
          <a:p>
            <a:pPr algn="ctr"/>
            <a:r>
              <a:rPr lang="pl-PL" sz="2200" dirty="0"/>
              <a:t>sankcje w odniesieniu do sprawców </a:t>
            </a:r>
            <a:r>
              <a:rPr lang="pl-PL" sz="2200" dirty="0" err="1"/>
              <a:t>zachowań</a:t>
            </a:r>
            <a:r>
              <a:rPr lang="pl-PL" sz="2200" dirty="0"/>
              <a:t> </a:t>
            </a:r>
            <a:r>
              <a:rPr lang="pl-PL" sz="2200" dirty="0" err="1"/>
              <a:t>mobbingowych</a:t>
            </a:r>
            <a:endParaRPr lang="pl-PL" sz="2200" dirty="0"/>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 xmlns:p14="http://schemas.microsoft.com/office/powerpoint/2010/main" val="303888135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268760"/>
            <a:ext cx="8229601" cy="4857403"/>
          </a:xfrm>
        </p:spPr>
        <p:txBody>
          <a:bodyPr>
            <a:normAutofit/>
          </a:bodyPr>
          <a:lstStyle/>
          <a:p>
            <a:pPr marL="0" indent="0" algn="ctr">
              <a:buNone/>
            </a:pPr>
            <a:r>
              <a:rPr lang="pl-PL" sz="2200" dirty="0" smtClean="0"/>
              <a:t>Sygnały </a:t>
            </a:r>
            <a:r>
              <a:rPr lang="pl-PL" sz="2200" dirty="0"/>
              <a:t>ostrzegawcze nadużyć </a:t>
            </a:r>
            <a:r>
              <a:rPr lang="pl-PL" sz="2200" dirty="0" smtClean="0"/>
              <a:t>finansowych.</a:t>
            </a:r>
          </a:p>
          <a:p>
            <a:pPr marL="0" indent="0" algn="ctr">
              <a:buNone/>
            </a:pPr>
            <a:endParaRPr lang="pl-PL" sz="2200" dirty="0"/>
          </a:p>
          <a:p>
            <a:pPr marL="0" indent="0" algn="ctr">
              <a:buNone/>
            </a:pPr>
            <a:r>
              <a:rPr lang="pl-PL" sz="2200" dirty="0"/>
              <a:t>Przesłanki nadużyć finansowych to szczególne oznaki lub sygnały ostrzegawcze wskazujące na nieuczciwe zachowanie, wymagające natychmiastowej reakcji w celu sprawdzenia, czy konieczne jest podjęcie dalszych działań</a:t>
            </a:r>
            <a:r>
              <a:rPr lang="pl-PL" sz="2200" dirty="0" smtClean="0"/>
              <a:t>. </a:t>
            </a:r>
          </a:p>
          <a:p>
            <a:pPr marL="0" indent="0" algn="ctr">
              <a:buNone/>
            </a:pPr>
            <a:r>
              <a:rPr lang="pl-PL" sz="2200" dirty="0" smtClean="0"/>
              <a:t>Przesłanki </a:t>
            </a:r>
            <a:r>
              <a:rPr lang="pl-PL" sz="2200" dirty="0"/>
              <a:t>mogą być charakterystyczne również dla działań, które często realizuje się w ramach programów finansowania strukturalnego, takich jak zamówienia publiczne i obliczanie kosztów </a:t>
            </a:r>
            <a:r>
              <a:rPr lang="pl-PL" sz="2200" dirty="0" smtClean="0"/>
              <a:t>pracy.</a:t>
            </a:r>
            <a:endParaRPr lang="pl-PL" sz="2200" dirty="0"/>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 xmlns:p14="http://schemas.microsoft.com/office/powerpoint/2010/main" val="197384370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268760"/>
            <a:ext cx="8229601" cy="4857403"/>
          </a:xfrm>
        </p:spPr>
        <p:txBody>
          <a:bodyPr>
            <a:normAutofit/>
          </a:bodyPr>
          <a:lstStyle/>
          <a:p>
            <a:pPr marL="0" indent="0" algn="ctr">
              <a:buNone/>
            </a:pPr>
            <a:r>
              <a:rPr lang="pl-PL" sz="2200" dirty="0" smtClean="0"/>
              <a:t>Działania </a:t>
            </a:r>
            <a:r>
              <a:rPr lang="pl-PL" sz="2200" dirty="0"/>
              <a:t>naprawcze (raportowanie, korygowanie i odzyskiwanie środków</a:t>
            </a:r>
            <a:r>
              <a:rPr lang="pl-PL" sz="2200" dirty="0" smtClean="0"/>
              <a:t>):</a:t>
            </a:r>
          </a:p>
          <a:p>
            <a:pPr marL="0" indent="0" algn="ctr">
              <a:buNone/>
            </a:pPr>
            <a:endParaRPr lang="pl-PL" sz="2200" dirty="0"/>
          </a:p>
          <a:p>
            <a:pPr marL="0" indent="0" algn="ctr">
              <a:buNone/>
            </a:pPr>
            <a:r>
              <a:rPr lang="pl-PL" sz="2200" dirty="0" smtClean="0"/>
              <a:t>- raportowanie</a:t>
            </a:r>
          </a:p>
          <a:p>
            <a:pPr marL="0" indent="0" algn="ctr">
              <a:buNone/>
            </a:pPr>
            <a:r>
              <a:rPr lang="pl-PL" sz="2200" dirty="0" smtClean="0"/>
              <a:t>- korygowanie </a:t>
            </a:r>
            <a:r>
              <a:rPr lang="pl-PL" sz="2200" dirty="0"/>
              <a:t>i odzyskiwanie kwot</a:t>
            </a:r>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 xmlns:p14="http://schemas.microsoft.com/office/powerpoint/2010/main" val="351999698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268760"/>
            <a:ext cx="8229601" cy="4857403"/>
          </a:xfrm>
        </p:spPr>
        <p:txBody>
          <a:bodyPr>
            <a:normAutofit/>
          </a:bodyPr>
          <a:lstStyle/>
          <a:p>
            <a:pPr marL="0" indent="0" algn="ctr">
              <a:buNone/>
            </a:pPr>
            <a:r>
              <a:rPr lang="pl-PL" sz="2200" dirty="0" smtClean="0"/>
              <a:t>Raportowanie.</a:t>
            </a:r>
          </a:p>
          <a:p>
            <a:pPr marL="0" indent="0" algn="ctr">
              <a:buNone/>
            </a:pPr>
            <a:endParaRPr lang="pl-PL" sz="2200" dirty="0" smtClean="0"/>
          </a:p>
          <a:p>
            <a:pPr marL="0" indent="0" algn="ctr">
              <a:buNone/>
            </a:pPr>
            <a:r>
              <a:rPr lang="pl-PL" sz="2200" dirty="0"/>
              <a:t>Szczegółowe zasady odnoszące się do kwestii związanych z raportowaniem </a:t>
            </a:r>
            <a:br>
              <a:rPr lang="pl-PL" sz="2200" dirty="0"/>
            </a:br>
            <a:r>
              <a:rPr lang="pl-PL" sz="2200" dirty="0"/>
              <a:t>o nieprawidłowościach i podejrzeniach nadużyć finansowych zostały określone w </a:t>
            </a:r>
            <a:r>
              <a:rPr lang="pl-PL" sz="2200" i="1" dirty="0"/>
              <a:t>Procedurach informowania Komisji Europejskiej o nieprawidłowościach w wykorzystywaniu funduszy strukturalnych i Funduszu Spójności</a:t>
            </a:r>
            <a:r>
              <a:rPr lang="pl-PL" sz="2200" dirty="0"/>
              <a:t>, opracowanych przez Ministerstwo Finansów</a:t>
            </a:r>
            <a:r>
              <a:rPr lang="pl-PL" sz="2200" dirty="0" smtClean="0"/>
              <a:t>.</a:t>
            </a:r>
            <a:endParaRPr lang="pl-PL" sz="2200" dirty="0"/>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 xmlns:p14="http://schemas.microsoft.com/office/powerpoint/2010/main" val="392219664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268760"/>
            <a:ext cx="8229601" cy="4857403"/>
          </a:xfrm>
        </p:spPr>
        <p:txBody>
          <a:bodyPr>
            <a:normAutofit/>
          </a:bodyPr>
          <a:lstStyle/>
          <a:p>
            <a:pPr marL="0" indent="0" algn="ctr">
              <a:buNone/>
            </a:pPr>
            <a:r>
              <a:rPr lang="pl-PL" sz="2200" dirty="0" smtClean="0"/>
              <a:t>Korygowanie </a:t>
            </a:r>
            <a:r>
              <a:rPr lang="pl-PL" sz="2200" dirty="0"/>
              <a:t>i odzyskiwanie </a:t>
            </a:r>
            <a:r>
              <a:rPr lang="pl-PL" sz="2200" dirty="0" smtClean="0"/>
              <a:t>kwot.</a:t>
            </a:r>
          </a:p>
          <a:p>
            <a:pPr marL="0" indent="0" algn="ctr">
              <a:buNone/>
            </a:pPr>
            <a:endParaRPr lang="pl-PL" sz="2200" dirty="0"/>
          </a:p>
          <a:p>
            <a:pPr marL="0" indent="0" algn="ctr">
              <a:buNone/>
            </a:pPr>
            <a:r>
              <a:rPr lang="pl-PL" sz="2200" dirty="0"/>
              <a:t>Po stwierdzeniu podejrzenia nadużycia finansowego </a:t>
            </a:r>
            <a:r>
              <a:rPr lang="pl-PL" sz="2200" dirty="0" smtClean="0"/>
              <a:t>IZ </a:t>
            </a:r>
            <a:r>
              <a:rPr lang="pl-PL" sz="2200" dirty="0"/>
              <a:t>RPO </a:t>
            </a:r>
            <a:r>
              <a:rPr lang="pl-PL" sz="2200" dirty="0" smtClean="0"/>
              <a:t>WD uruchamia </a:t>
            </a:r>
            <a:r>
              <a:rPr lang="pl-PL" sz="2200" dirty="0"/>
              <a:t>procedurę odzyskiwania przekazanych </a:t>
            </a:r>
            <a:r>
              <a:rPr lang="pl-PL" sz="2200" dirty="0" smtClean="0"/>
              <a:t>środków.</a:t>
            </a:r>
          </a:p>
          <a:p>
            <a:pPr marL="0" indent="0" algn="ctr">
              <a:buNone/>
            </a:pPr>
            <a:r>
              <a:rPr lang="pl-PL" sz="2200" dirty="0"/>
              <a:t>IZ RPO </a:t>
            </a:r>
            <a:r>
              <a:rPr lang="pl-PL" sz="2200" dirty="0" smtClean="0"/>
              <a:t>WD wzywa </a:t>
            </a:r>
            <a:r>
              <a:rPr lang="pl-PL" sz="2200" dirty="0"/>
              <a:t>Beneficjenta do zwrotu środków lub wyrażenia zgody na pomniejszenie kolejnych płatności na podstawie art. 207 ust. 8 ustawy o finansach publicznych, z zastrzeżeniem art. 207 ust. 13 ww. ustawy. W przypadku niewypełnienia przez Beneficjenta powyższego wezwania IZ RPO WD/IP RPO WD wydaje na podstawie art. 207 ust. 9 decyzję określającą kwotę do zwrotu i termin, od którego nalicza się odsetki oraz </a:t>
            </a:r>
            <a:r>
              <a:rPr lang="pl-PL" sz="2200" dirty="0" smtClean="0"/>
              <a:t>sposób </a:t>
            </a:r>
            <a:r>
              <a:rPr lang="pl-PL" sz="2200" dirty="0"/>
              <a:t>zwrotu środków</a:t>
            </a:r>
            <a:r>
              <a:rPr lang="pl-PL" sz="2200" dirty="0" smtClean="0"/>
              <a:t>.</a:t>
            </a:r>
          </a:p>
          <a:p>
            <a:pPr marL="0" indent="0" algn="ctr">
              <a:buNone/>
            </a:pPr>
            <a:endParaRPr lang="pl-PL" sz="2200" dirty="0"/>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 xmlns:p14="http://schemas.microsoft.com/office/powerpoint/2010/main" val="100971747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268760"/>
            <a:ext cx="8229601" cy="4857403"/>
          </a:xfrm>
        </p:spPr>
        <p:txBody>
          <a:bodyPr>
            <a:normAutofit/>
          </a:bodyPr>
          <a:lstStyle/>
          <a:p>
            <a:pPr marL="0" indent="0" algn="ctr">
              <a:buNone/>
            </a:pPr>
            <a:r>
              <a:rPr lang="pl-PL" sz="2200" dirty="0" smtClean="0"/>
              <a:t>Korygowanie </a:t>
            </a:r>
            <a:r>
              <a:rPr lang="pl-PL" sz="2200" dirty="0"/>
              <a:t>i odzyskiwanie </a:t>
            </a:r>
            <a:r>
              <a:rPr lang="pl-PL" sz="2200" dirty="0" smtClean="0"/>
              <a:t>kwot.</a:t>
            </a:r>
          </a:p>
          <a:p>
            <a:pPr marL="0" indent="0" algn="ctr">
              <a:buNone/>
            </a:pPr>
            <a:endParaRPr lang="pl-PL" sz="2200" dirty="0"/>
          </a:p>
          <a:p>
            <a:pPr marL="0" indent="0" algn="ctr">
              <a:buNone/>
            </a:pPr>
            <a:r>
              <a:rPr lang="pl-PL" sz="2200" dirty="0"/>
              <a:t>Ponadto, w przypadku niezwrócenia środków w terminie lub otrzymania środków przez przedstawienie jako autentyczne dokumentów podrobionych lub przerobionych lub dokumentów potwierdzających nieprawdę, na podstawie art. 207 ust. 4 pkt. 1, 3 i 4 ustawy </a:t>
            </a:r>
            <a:r>
              <a:rPr lang="pl-PL" sz="2200" dirty="0" smtClean="0"/>
              <a:t>o </a:t>
            </a:r>
            <a:r>
              <a:rPr lang="pl-PL" sz="2200" dirty="0"/>
              <a:t>finansach publicznych, Beneficjent zostaje wykluczony z możliwości otrzymania środków UE. </a:t>
            </a:r>
          </a:p>
          <a:p>
            <a:pPr marL="0" indent="0" algn="ctr">
              <a:buNone/>
            </a:pPr>
            <a:r>
              <a:rPr lang="pl-PL" sz="2200" dirty="0"/>
              <a:t>Rejestr podmiotów wykluczonych na podstawie art. 207 ustawy o finansach publicznych, prowadzi Minister </a:t>
            </a:r>
            <a:r>
              <a:rPr lang="pl-PL" sz="2200" dirty="0" smtClean="0"/>
              <a:t>Finansów.</a:t>
            </a:r>
          </a:p>
          <a:p>
            <a:pPr marL="0" indent="0" algn="ctr">
              <a:buNone/>
            </a:pPr>
            <a:endParaRPr lang="pl-PL" sz="2200" dirty="0"/>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 xmlns:p14="http://schemas.microsoft.com/office/powerpoint/2010/main" val="64989175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268760"/>
            <a:ext cx="8229601" cy="4857403"/>
          </a:xfrm>
        </p:spPr>
        <p:txBody>
          <a:bodyPr>
            <a:normAutofit/>
          </a:bodyPr>
          <a:lstStyle/>
          <a:p>
            <a:pPr marL="0" indent="0" algn="ctr">
              <a:buNone/>
            </a:pPr>
            <a:r>
              <a:rPr lang="pl-PL" sz="2200" dirty="0" smtClean="0"/>
              <a:t>Ściganie</a:t>
            </a:r>
            <a:r>
              <a:rPr lang="pl-PL" sz="2200" dirty="0"/>
              <a:t>. Współpraca z krajowymi organami śledczymi.</a:t>
            </a:r>
            <a:endParaRPr lang="pl-PL" sz="2200" dirty="0" smtClean="0"/>
          </a:p>
          <a:p>
            <a:pPr marL="0" indent="0" algn="ctr">
              <a:buNone/>
            </a:pPr>
            <a:endParaRPr lang="pl-PL" sz="2200" dirty="0"/>
          </a:p>
          <a:p>
            <a:pPr marL="0" indent="0" algn="ctr">
              <a:buNone/>
            </a:pPr>
            <a:r>
              <a:rPr lang="pl-PL" sz="2200" dirty="0"/>
              <a:t>Zgodnie z artykułem 304 § 2 Kodeksu postępowania karnego, IZ RPO WD/IP RPO, gdy w związku ze swą działalnością dowie się o popełnieniu przestępstwa ściganego z urzędu, jest zobowiązana niezwłocznie zawiadomić o tym prokuratora lub Policję oraz przedsięwziąć niezbędne czynności do czasu przybycia organu powołanego do ścigania przestępstw lub do czasu wydania przez ten organ stosownego zarządzenia, aby nie dopuścić do zatarcia śladów i dowodów przestępstwa. Pod pojęciem przestępstwa ściganego z urzędu należy rozumieć przestępstwo wymienione w Kodeksie karnym.</a:t>
            </a:r>
            <a:endParaRPr lang="pl-PL" sz="2200" dirty="0" smtClean="0"/>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 xmlns:p14="http://schemas.microsoft.com/office/powerpoint/2010/main" val="239489060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268760"/>
            <a:ext cx="8229601" cy="4857403"/>
          </a:xfrm>
        </p:spPr>
        <p:txBody>
          <a:bodyPr>
            <a:normAutofit/>
          </a:bodyPr>
          <a:lstStyle/>
          <a:p>
            <a:pPr marL="0" indent="0" algn="ctr">
              <a:buNone/>
            </a:pPr>
            <a:r>
              <a:rPr lang="pl-PL" sz="2200" dirty="0" smtClean="0"/>
              <a:t>Ściganie</a:t>
            </a:r>
            <a:r>
              <a:rPr lang="pl-PL" sz="2200" dirty="0"/>
              <a:t>. Współpraca z krajowymi organami śledczymi.</a:t>
            </a:r>
            <a:endParaRPr lang="pl-PL" sz="2200" dirty="0" smtClean="0"/>
          </a:p>
          <a:p>
            <a:pPr marL="0" indent="0" algn="ctr">
              <a:buNone/>
            </a:pPr>
            <a:endParaRPr lang="pl-PL" sz="2200" dirty="0"/>
          </a:p>
          <a:p>
            <a:pPr marL="0" indent="0" algn="ctr">
              <a:buNone/>
            </a:pPr>
            <a:r>
              <a:rPr lang="pl-PL" sz="2200" dirty="0"/>
              <a:t>IZ RPO </a:t>
            </a:r>
            <a:r>
              <a:rPr lang="pl-PL" sz="2200" dirty="0" smtClean="0"/>
              <a:t>WD zobowiązana </a:t>
            </a:r>
            <a:r>
              <a:rPr lang="pl-PL" sz="2200" dirty="0"/>
              <a:t>jest zapewnić pełną współpracę z organami dochodzeniowymi, organami ścigania lub organami wymiaru sprawiedliwości</a:t>
            </a:r>
            <a:r>
              <a:rPr lang="pl-PL" sz="2200" dirty="0" smtClean="0"/>
              <a:t>, w tym:</a:t>
            </a:r>
          </a:p>
          <a:p>
            <a:pPr marL="0" indent="0" algn="ctr">
              <a:buNone/>
            </a:pPr>
            <a:r>
              <a:rPr lang="pl-PL" sz="2200" dirty="0"/>
              <a:t>- </a:t>
            </a:r>
            <a:r>
              <a:rPr lang="pl-PL" sz="2200" dirty="0" smtClean="0"/>
              <a:t>z Instytucją </a:t>
            </a:r>
            <a:r>
              <a:rPr lang="pl-PL" sz="2200" dirty="0"/>
              <a:t>Audytową</a:t>
            </a:r>
          </a:p>
          <a:p>
            <a:pPr marL="0" indent="0" algn="ctr">
              <a:buNone/>
            </a:pPr>
            <a:r>
              <a:rPr lang="pl-PL" sz="2200" dirty="0" smtClean="0"/>
              <a:t>- </a:t>
            </a:r>
            <a:r>
              <a:rPr lang="pl-PL" sz="2200" dirty="0"/>
              <a:t>z OLAF</a:t>
            </a:r>
            <a:endParaRPr lang="pl-PL" sz="2200" dirty="0" smtClean="0"/>
          </a:p>
          <a:p>
            <a:pPr marL="0" indent="0" algn="ctr">
              <a:buNone/>
            </a:pPr>
            <a:r>
              <a:rPr lang="pl-PL" sz="2200" dirty="0" smtClean="0"/>
              <a:t>- </a:t>
            </a:r>
            <a:r>
              <a:rPr lang="pl-PL" sz="2200" dirty="0"/>
              <a:t>z </a:t>
            </a:r>
            <a:r>
              <a:rPr lang="pl-PL" sz="2200" dirty="0" smtClean="0"/>
              <a:t>UOKiK</a:t>
            </a:r>
            <a:endParaRPr lang="pl-PL" sz="2200" dirty="0"/>
          </a:p>
          <a:p>
            <a:pPr marL="0" indent="0" algn="ctr">
              <a:buNone/>
            </a:pPr>
            <a:r>
              <a:rPr lang="pl-PL" sz="2200" dirty="0" smtClean="0"/>
              <a:t> </a:t>
            </a:r>
            <a:r>
              <a:rPr lang="pl-PL" sz="2200" dirty="0"/>
              <a:t>przede wszystkim przez przechowywanie dokumentacji dotyczącej przypadków nadużyć w bezpiecznych miejscach oraz zapewnienie odpowiedniego przekazania spraw w przypadku mobilności pracowników</a:t>
            </a:r>
            <a:r>
              <a:rPr lang="pl-PL" sz="2200" dirty="0" smtClean="0"/>
              <a:t>.</a:t>
            </a:r>
          </a:p>
          <a:p>
            <a:pPr marL="0" indent="0" algn="ctr">
              <a:buNone/>
            </a:pPr>
            <a:endParaRPr lang="pl-PL" sz="2200" dirty="0" smtClean="0"/>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 xmlns:p14="http://schemas.microsoft.com/office/powerpoint/2010/main" val="293801626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ctrTitle"/>
          </p:nvPr>
        </p:nvSpPr>
        <p:spPr>
          <a:xfrm>
            <a:off x="683568" y="2276872"/>
            <a:ext cx="7846640" cy="3744416"/>
          </a:xfrm>
        </p:spPr>
        <p:txBody>
          <a:bodyPr>
            <a:normAutofit/>
          </a:bodyPr>
          <a:lstStyle/>
          <a:p>
            <a:r>
              <a:rPr lang="pl-PL" b="1" dirty="0" smtClean="0"/>
              <a:t>Postępowanie </a:t>
            </a:r>
            <a:r>
              <a:rPr lang="pl-PL" b="1" dirty="0"/>
              <a:t>w przypadku zidentyfikowania nadużycia finansowego.</a:t>
            </a:r>
            <a:br>
              <a:rPr lang="pl-PL" b="1" dirty="0"/>
            </a:br>
            <a:endParaRPr lang="pl-PL" b="1" dirty="0"/>
          </a:p>
        </p:txBody>
      </p:sp>
      <p:pic>
        <p:nvPicPr>
          <p:cNvPr id="6" name="Obraz 5"/>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251521" y="260650"/>
            <a:ext cx="4680520" cy="469169"/>
          </a:xfrm>
          <a:prstGeom prst="rect">
            <a:avLst/>
          </a:prstGeom>
        </p:spPr>
      </p:pic>
    </p:spTree>
    <p:extLst>
      <p:ext uri="{BB962C8B-B14F-4D97-AF65-F5344CB8AC3E}">
        <p14:creationId xmlns="" xmlns:p14="http://schemas.microsoft.com/office/powerpoint/2010/main" val="331144740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268760"/>
            <a:ext cx="8229601" cy="4857403"/>
          </a:xfrm>
        </p:spPr>
        <p:txBody>
          <a:bodyPr>
            <a:normAutofit/>
          </a:bodyPr>
          <a:lstStyle/>
          <a:p>
            <a:pPr marL="0" indent="0" algn="ctr">
              <a:buNone/>
            </a:pPr>
            <a:r>
              <a:rPr lang="pl-PL" sz="2200" dirty="0" smtClean="0"/>
              <a:t>Postępowanie </a:t>
            </a:r>
            <a:r>
              <a:rPr lang="pl-PL" sz="2200" dirty="0"/>
              <a:t>z podejrzeniami nadużyć przekazanych przez pracowników IZ RPO </a:t>
            </a:r>
            <a:r>
              <a:rPr lang="pl-PL" sz="2200" dirty="0" smtClean="0"/>
              <a:t>WD pozyskanych </a:t>
            </a:r>
            <a:r>
              <a:rPr lang="pl-PL" sz="2200" dirty="0"/>
              <a:t>w trakcie wykonywania bieżących zadań oraz kontroli.</a:t>
            </a:r>
            <a:endParaRPr lang="pl-PL" sz="2200" dirty="0" smtClean="0"/>
          </a:p>
          <a:p>
            <a:pPr marL="0" indent="0" algn="ctr">
              <a:buNone/>
            </a:pPr>
            <a:endParaRPr lang="pl-PL" sz="2200" dirty="0"/>
          </a:p>
          <a:p>
            <a:pPr marL="0" indent="0" algn="ctr">
              <a:buNone/>
            </a:pPr>
            <a:r>
              <a:rPr lang="pl-PL" sz="2200" dirty="0"/>
              <a:t>Odpowiedzialność za dostrzeganie potencjalnych sygnałów nieuczciwej działalności </a:t>
            </a:r>
            <a:r>
              <a:rPr lang="pl-PL" sz="2200" dirty="0" smtClean="0"/>
              <a:t> i </a:t>
            </a:r>
            <a:r>
              <a:rPr lang="pl-PL" sz="2200" dirty="0"/>
              <a:t>odpowiednie na nie reagowanie spoczywa na wszystkich osobach zaangażowanych </a:t>
            </a:r>
            <a:r>
              <a:rPr lang="pl-PL" sz="2200" dirty="0" smtClean="0"/>
              <a:t>w </a:t>
            </a:r>
            <a:r>
              <a:rPr lang="pl-PL" sz="2200" dirty="0"/>
              <a:t>realizację RPO WD 2014 - </a:t>
            </a:r>
            <a:r>
              <a:rPr lang="pl-PL" sz="2200" dirty="0" smtClean="0"/>
              <a:t>2020. </a:t>
            </a:r>
          </a:p>
          <a:p>
            <a:pPr marL="0" indent="0" algn="ctr">
              <a:buNone/>
            </a:pPr>
            <a:r>
              <a:rPr lang="pl-PL" sz="2200" dirty="0" smtClean="0"/>
              <a:t>Ze </a:t>
            </a:r>
            <a:r>
              <a:rPr lang="pl-PL" sz="2200" dirty="0"/>
              <a:t>względu na fakt, że nadużycie finansowe może wystąpić na każdym etapie realizacji projektu, wszyscy pracownicy instytucji zaangażowanych we wdrażanie RPO WD 2014 - 2020 powinni być wyczuleni na wszelkie symptomy wystąpienia ewentualnych nadużyć finansowych podczas wykonywania obowiązków </a:t>
            </a:r>
            <a:r>
              <a:rPr lang="pl-PL" sz="2200" dirty="0" smtClean="0"/>
              <a:t>służbowych.</a:t>
            </a:r>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 xmlns:p14="http://schemas.microsoft.com/office/powerpoint/2010/main" val="7865439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ctrTitle"/>
          </p:nvPr>
        </p:nvSpPr>
        <p:spPr>
          <a:xfrm>
            <a:off x="683568" y="2276872"/>
            <a:ext cx="7846640" cy="3744416"/>
          </a:xfrm>
        </p:spPr>
        <p:txBody>
          <a:bodyPr>
            <a:normAutofit/>
          </a:bodyPr>
          <a:lstStyle/>
          <a:p>
            <a:r>
              <a:rPr lang="pl-PL" b="1" dirty="0" smtClean="0"/>
              <a:t>Wprowadzenie do tematu nadużyć finansowych</a:t>
            </a:r>
            <a:r>
              <a:rPr lang="pl-PL" b="1" dirty="0"/>
              <a:t/>
            </a:r>
            <a:br>
              <a:rPr lang="pl-PL" b="1" dirty="0"/>
            </a:br>
            <a:endParaRPr lang="pl-PL" b="1" dirty="0"/>
          </a:p>
        </p:txBody>
      </p:sp>
      <p:pic>
        <p:nvPicPr>
          <p:cNvPr id="6" name="Obraz 5"/>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251521" y="260650"/>
            <a:ext cx="4680520" cy="469169"/>
          </a:xfrm>
          <a:prstGeom prst="rect">
            <a:avLst/>
          </a:prstGeom>
        </p:spPr>
      </p:pic>
    </p:spTree>
    <p:extLst>
      <p:ext uri="{BB962C8B-B14F-4D97-AF65-F5344CB8AC3E}">
        <p14:creationId xmlns="" xmlns:p14="http://schemas.microsoft.com/office/powerpoint/2010/main" val="92954445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268760"/>
            <a:ext cx="8229601" cy="4857403"/>
          </a:xfrm>
        </p:spPr>
        <p:txBody>
          <a:bodyPr>
            <a:normAutofit/>
          </a:bodyPr>
          <a:lstStyle/>
          <a:p>
            <a:pPr marL="0" indent="0" algn="ctr">
              <a:buNone/>
            </a:pPr>
            <a:r>
              <a:rPr lang="pl-PL" sz="2200" dirty="0" smtClean="0"/>
              <a:t>Postępowanie z podejrzeniami nadużyć przekazanych przez pracowników IZ RPO WD pozyskanych w trakcie wykonywania bieżących zadań oraz kontroli.</a:t>
            </a:r>
          </a:p>
          <a:p>
            <a:pPr marL="0" indent="0" algn="ctr">
              <a:buNone/>
            </a:pPr>
            <a:endParaRPr lang="pl-PL" sz="2200" dirty="0"/>
          </a:p>
          <a:p>
            <a:pPr marL="0" indent="0" algn="ctr">
              <a:buNone/>
            </a:pPr>
            <a:r>
              <a:rPr lang="pl-PL" sz="2200" dirty="0"/>
              <a:t>Zgodnie z art. 304 § 1 Kodeksu postępowania karnego każdy, dowiedziawszy </a:t>
            </a:r>
            <a:r>
              <a:rPr lang="pl-PL" sz="2200" dirty="0" smtClean="0"/>
              <a:t>się </a:t>
            </a:r>
            <a:r>
              <a:rPr lang="pl-PL" sz="2200" dirty="0"/>
              <a:t>o popełnieniu przestępstwa ściganego z urzędu, ma społeczny obowiązek zawiadomić </a:t>
            </a:r>
            <a:r>
              <a:rPr lang="pl-PL" sz="2200" dirty="0" smtClean="0"/>
              <a:t> o </a:t>
            </a:r>
            <a:r>
              <a:rPr lang="pl-PL" sz="2200" dirty="0"/>
              <a:t>tym prokuratora lub Policję. </a:t>
            </a:r>
            <a:endParaRPr lang="pl-PL" sz="2200" dirty="0" smtClean="0"/>
          </a:p>
          <a:p>
            <a:pPr marL="0" indent="0" algn="ctr">
              <a:buNone/>
            </a:pPr>
            <a:r>
              <a:rPr lang="pl-PL" sz="2200" dirty="0" smtClean="0"/>
              <a:t>W </a:t>
            </a:r>
            <a:r>
              <a:rPr lang="pl-PL" sz="2200" dirty="0"/>
              <a:t>sytuacji, gdy pracownicy instytucji państwowych lub samorządowych, w związku z pełnioną przez siebie funkcją, dowiedzieli się o popełnieniu takiego czynu, spoczywa na nich obowiązek prawny powiadomienia odpowiednich organów ścigania</a:t>
            </a:r>
            <a:r>
              <a:rPr lang="pl-PL" sz="2200" dirty="0" smtClean="0"/>
              <a:t>.</a:t>
            </a:r>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 xmlns:p14="http://schemas.microsoft.com/office/powerpoint/2010/main" val="124729120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268760"/>
            <a:ext cx="8229601" cy="4857403"/>
          </a:xfrm>
        </p:spPr>
        <p:txBody>
          <a:bodyPr>
            <a:normAutofit/>
          </a:bodyPr>
          <a:lstStyle/>
          <a:p>
            <a:pPr marL="0" indent="0" algn="ctr">
              <a:buNone/>
            </a:pPr>
            <a:r>
              <a:rPr lang="pl-PL" sz="2200" dirty="0" smtClean="0"/>
              <a:t>Postępowanie z podejrzeniami nadużyć przekazanych przez pracowników IZ RPO WD pozyskanych w trakcie wykonywania bieżących zadań oraz kontroli.</a:t>
            </a:r>
          </a:p>
          <a:p>
            <a:pPr marL="0" indent="0" algn="ctr">
              <a:buNone/>
            </a:pPr>
            <a:endParaRPr lang="pl-PL" sz="1200" dirty="0"/>
          </a:p>
          <a:p>
            <a:pPr marL="0" indent="0" algn="ctr">
              <a:buNone/>
            </a:pPr>
            <a:r>
              <a:rPr lang="pl-PL" sz="2200" dirty="0"/>
              <a:t>W przypadku powzięcia informacji o podejrzeniu nadużycia finansowego </a:t>
            </a:r>
            <a:r>
              <a:rPr lang="pl-PL" sz="2200" dirty="0" smtClean="0"/>
              <a:t>zobowiązane </a:t>
            </a:r>
            <a:r>
              <a:rPr lang="pl-PL" sz="2200" dirty="0"/>
              <a:t>są zgłosić ją do właściwych organów dochodzeniowo - śledczych celem wszczęcia postępowania administracyjnego lub sądowego na poziomie krajowym w celu stwierdzenia zamierzonego działania. Przed zgłoszeniem do organów dochodzeniowo-śledczych, instytucje weryfikują uzyskane informacje o podejrzeniu nadużycia finansowego, zgodnie z przyjętymi procedurami</a:t>
            </a:r>
            <a:r>
              <a:rPr lang="pl-PL" sz="2200" dirty="0" smtClean="0"/>
              <a:t>.</a:t>
            </a:r>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 xmlns:p14="http://schemas.microsoft.com/office/powerpoint/2010/main" val="347936937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268760"/>
            <a:ext cx="8229601" cy="4857403"/>
          </a:xfrm>
        </p:spPr>
        <p:txBody>
          <a:bodyPr>
            <a:normAutofit/>
          </a:bodyPr>
          <a:lstStyle/>
          <a:p>
            <a:pPr marL="0" indent="0" algn="ctr">
              <a:buNone/>
            </a:pPr>
            <a:r>
              <a:rPr lang="pl-PL" sz="2200" dirty="0" smtClean="0"/>
              <a:t>Postępowanie </a:t>
            </a:r>
            <a:r>
              <a:rPr lang="pl-PL" sz="2200" dirty="0"/>
              <a:t>z informacjami o nadużyciach/podejrzeniach nadużyć finansowych pozyskanych od organów </a:t>
            </a:r>
            <a:r>
              <a:rPr lang="pl-PL" sz="2200" dirty="0" smtClean="0"/>
              <a:t>ścigania.</a:t>
            </a:r>
          </a:p>
          <a:p>
            <a:pPr marL="0" indent="0" algn="ctr">
              <a:buNone/>
            </a:pPr>
            <a:endParaRPr lang="pl-PL" sz="1200" dirty="0"/>
          </a:p>
          <a:p>
            <a:pPr marL="0" indent="0" algn="ctr">
              <a:buNone/>
            </a:pPr>
            <a:r>
              <a:rPr lang="pl-PL" sz="2200" dirty="0" smtClean="0"/>
              <a:t>Nie </a:t>
            </a:r>
            <a:r>
              <a:rPr lang="pl-PL" sz="2200" dirty="0"/>
              <a:t>każda informacja pozyskana od organów ścigania będzie stanowiła podejrzenie wystąpienia nadużycia finansowego. W związku z powyższym uzyskane informacje winny być gruntownie analizowane pod kątem wystąpienia nadużycia </a:t>
            </a:r>
            <a:r>
              <a:rPr lang="pl-PL" sz="2200" dirty="0" smtClean="0"/>
              <a:t>finansowego.</a:t>
            </a:r>
          </a:p>
          <a:p>
            <a:pPr marL="0" indent="0" algn="ctr">
              <a:buNone/>
            </a:pPr>
            <a:r>
              <a:rPr lang="pl-PL" sz="2200" dirty="0" smtClean="0"/>
              <a:t>W </a:t>
            </a:r>
            <a:r>
              <a:rPr lang="pl-PL" sz="2200" dirty="0"/>
              <a:t>sytuacji stwierdzenia wystąpienia nadużycia finansowego, IZ RPO </a:t>
            </a:r>
            <a:r>
              <a:rPr lang="pl-PL" sz="2200" dirty="0" smtClean="0"/>
              <a:t>WD </a:t>
            </a:r>
            <a:r>
              <a:rPr lang="pl-PL" sz="2200" dirty="0"/>
              <a:t>winna ustalić, czy posiada wszystkie niezbędne informacje przynajmniej do określenia potencjalnego wpływu nadużycia finansowego na projekt, a także podjąć odpowiednie działania mające na celu kompleksowe wyjaśnienie sprawy. </a:t>
            </a:r>
            <a:endParaRPr lang="pl-PL" sz="2200" dirty="0" smtClean="0"/>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 xmlns:p14="http://schemas.microsoft.com/office/powerpoint/2010/main" val="87739365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268760"/>
            <a:ext cx="8229601" cy="4857403"/>
          </a:xfrm>
        </p:spPr>
        <p:txBody>
          <a:bodyPr>
            <a:noAutofit/>
          </a:bodyPr>
          <a:lstStyle/>
          <a:p>
            <a:pPr marL="0" indent="0" algn="ctr">
              <a:buNone/>
            </a:pPr>
            <a:r>
              <a:rPr lang="pl-PL" sz="2200" dirty="0" smtClean="0"/>
              <a:t>Postępowanie </a:t>
            </a:r>
            <a:r>
              <a:rPr lang="pl-PL" sz="2200" dirty="0"/>
              <a:t>z informacjami o nadużyciach/podejrzeniach nadużyć finansowych pozyskanych z innych źródeł.</a:t>
            </a:r>
            <a:endParaRPr lang="pl-PL" sz="2200" dirty="0" smtClean="0"/>
          </a:p>
          <a:p>
            <a:pPr marL="0" indent="0" algn="ctr">
              <a:buNone/>
            </a:pPr>
            <a:endParaRPr lang="pl-PL" sz="1200" dirty="0"/>
          </a:p>
          <a:p>
            <a:pPr marL="0" indent="0" algn="ctr">
              <a:buNone/>
            </a:pPr>
            <a:r>
              <a:rPr lang="pl-PL" sz="2200" dirty="0"/>
              <a:t>W sytuacji otrzymania informacji o możliwości wystąpienia nieprawidłowości w odniesieniu do </a:t>
            </a:r>
            <a:r>
              <a:rPr lang="pl-PL" sz="2200" dirty="0" smtClean="0"/>
              <a:t>projektu należy </a:t>
            </a:r>
            <a:r>
              <a:rPr lang="pl-PL" sz="2200" dirty="0"/>
              <a:t>każdorazowo dokonać analizy, czy dane zdarzenie może stanowić podejrzenie wystąpienia nadużycia finansowego</a:t>
            </a:r>
            <a:r>
              <a:rPr lang="pl-PL" sz="2200" dirty="0" smtClean="0"/>
              <a:t>.</a:t>
            </a:r>
            <a:endParaRPr lang="pl-PL" sz="2200" dirty="0"/>
          </a:p>
          <a:p>
            <a:pPr marL="0" indent="0" algn="ctr">
              <a:buNone/>
            </a:pPr>
            <a:r>
              <a:rPr lang="pl-PL" sz="2200" dirty="0"/>
              <a:t>W przypadku pozyskania informacji z prasy o prowadzonym postępowaniu przez organy ścigania, należy </a:t>
            </a:r>
            <a:r>
              <a:rPr lang="pl-PL" sz="2200" dirty="0" smtClean="0"/>
              <a:t>,wystąpić </a:t>
            </a:r>
            <a:r>
              <a:rPr lang="pl-PL" sz="2200" dirty="0"/>
              <a:t>do </a:t>
            </a:r>
            <a:r>
              <a:rPr lang="pl-PL" sz="2200" dirty="0" smtClean="0"/>
              <a:t>organu </a:t>
            </a:r>
            <a:r>
              <a:rPr lang="pl-PL" sz="2200" dirty="0"/>
              <a:t>z prośbą o potwierdzenie danych oraz ich ewentualne </a:t>
            </a:r>
            <a:r>
              <a:rPr lang="pl-PL" sz="2200" dirty="0" smtClean="0"/>
              <a:t>uzupełnienie.</a:t>
            </a:r>
          </a:p>
          <a:p>
            <a:pPr marL="0" indent="0" algn="ctr">
              <a:buNone/>
            </a:pPr>
            <a:r>
              <a:rPr lang="pl-PL" sz="2200" dirty="0"/>
              <a:t>W przypadku pozyskania informacji z prasy o wystąpieniu nieprawidłowości, które mogą </a:t>
            </a:r>
            <a:r>
              <a:rPr lang="pl-PL" sz="2200" dirty="0" smtClean="0"/>
              <a:t>być nadużyciem, IZ RPO WD może </a:t>
            </a:r>
            <a:r>
              <a:rPr lang="pl-PL" sz="2200" dirty="0"/>
              <a:t>podjąć dodatkowe działania weryfikacyjne w tym </a:t>
            </a:r>
            <a:r>
              <a:rPr lang="pl-PL" sz="2200" dirty="0" smtClean="0"/>
              <a:t>zakresie.</a:t>
            </a:r>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 xmlns:p14="http://schemas.microsoft.com/office/powerpoint/2010/main" val="404060153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ctrTitle"/>
          </p:nvPr>
        </p:nvSpPr>
        <p:spPr>
          <a:xfrm>
            <a:off x="683568" y="2276872"/>
            <a:ext cx="7846640" cy="3744416"/>
          </a:xfrm>
        </p:spPr>
        <p:txBody>
          <a:bodyPr>
            <a:normAutofit/>
          </a:bodyPr>
          <a:lstStyle/>
          <a:p>
            <a:r>
              <a:rPr lang="pl-PL" b="1" dirty="0" smtClean="0"/>
              <a:t>Ochrona </a:t>
            </a:r>
            <a:r>
              <a:rPr lang="pl-PL" b="1" dirty="0"/>
              <a:t>osób ujawniających nadużycie finansowe.</a:t>
            </a:r>
            <a:br>
              <a:rPr lang="pl-PL" b="1" dirty="0"/>
            </a:br>
            <a:endParaRPr lang="pl-PL" b="1" dirty="0"/>
          </a:p>
        </p:txBody>
      </p:sp>
      <p:pic>
        <p:nvPicPr>
          <p:cNvPr id="6" name="Obraz 5"/>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251521" y="260650"/>
            <a:ext cx="4680520" cy="469169"/>
          </a:xfrm>
          <a:prstGeom prst="rect">
            <a:avLst/>
          </a:prstGeom>
        </p:spPr>
      </p:pic>
    </p:spTree>
    <p:extLst>
      <p:ext uri="{BB962C8B-B14F-4D97-AF65-F5344CB8AC3E}">
        <p14:creationId xmlns="" xmlns:p14="http://schemas.microsoft.com/office/powerpoint/2010/main" val="101095218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268760"/>
            <a:ext cx="8229601" cy="4857403"/>
          </a:xfrm>
        </p:spPr>
        <p:txBody>
          <a:bodyPr>
            <a:noAutofit/>
          </a:bodyPr>
          <a:lstStyle/>
          <a:p>
            <a:pPr marL="0" indent="0" algn="ctr">
              <a:buNone/>
            </a:pPr>
            <a:r>
              <a:rPr lang="pl-PL" sz="2200" dirty="0"/>
              <a:t>Ochrona osób ujawniających nadużycie finansowe</a:t>
            </a:r>
            <a:r>
              <a:rPr lang="pl-PL" sz="2200" dirty="0" smtClean="0"/>
              <a:t>.</a:t>
            </a:r>
          </a:p>
          <a:p>
            <a:pPr marL="0" indent="0" algn="ctr">
              <a:buNone/>
            </a:pPr>
            <a:endParaRPr lang="pl-PL" sz="2200" dirty="0"/>
          </a:p>
          <a:p>
            <a:pPr marL="0" indent="0" algn="ctr">
              <a:buNone/>
            </a:pPr>
            <a:r>
              <a:rPr lang="pl-PL" sz="2200" dirty="0"/>
              <a:t>IZ RPO WD/IP RPO WD zobowiązana jest do ochrony osób, ujawniających możliwość wystąpienia nadużycia finansowego. Do zasadniczych elementów ochrony prawnej zalicza się ochronę tożsamości osoby sygnalizującej. </a:t>
            </a:r>
            <a:endParaRPr lang="pl-PL" sz="2200" dirty="0" smtClean="0"/>
          </a:p>
          <a:p>
            <a:pPr marL="0" indent="0" algn="ctr">
              <a:buNone/>
            </a:pPr>
            <a:r>
              <a:rPr lang="pl-PL" sz="2200" dirty="0" smtClean="0"/>
              <a:t>Dane </a:t>
            </a:r>
            <a:r>
              <a:rPr lang="pl-PL" sz="2200" dirty="0"/>
              <a:t>umożliwiające identyfikację sygnalistów, ujawniających możliwość wystąpienia nadużycia finansowego mogą zostać udostępnione wyłącznie za zgodą zainteresowanego, a osoby sygnalizujące należy informować o okolicznościach, w których ujawnienie ich tożsamości stanie się konieczne (np. w razie wszczęcia postępowania karnego</a:t>
            </a:r>
            <a:r>
              <a:rPr lang="pl-PL" sz="2200" dirty="0" smtClean="0"/>
              <a:t>).</a:t>
            </a:r>
            <a:endParaRPr lang="pl-PL" sz="2200" dirty="0"/>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 xmlns:p14="http://schemas.microsoft.com/office/powerpoint/2010/main" val="145616975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268760"/>
            <a:ext cx="8229601" cy="4857403"/>
          </a:xfrm>
        </p:spPr>
        <p:txBody>
          <a:bodyPr>
            <a:noAutofit/>
          </a:bodyPr>
          <a:lstStyle/>
          <a:p>
            <a:pPr marL="0" indent="0" algn="ctr">
              <a:buNone/>
            </a:pPr>
            <a:r>
              <a:rPr lang="pl-PL" sz="2200" dirty="0"/>
              <a:t>Ochrona osób ujawniających nadużycie </a:t>
            </a:r>
            <a:r>
              <a:rPr lang="pl-PL" sz="2200" dirty="0" smtClean="0"/>
              <a:t>finansowe.</a:t>
            </a:r>
          </a:p>
          <a:p>
            <a:pPr marL="0" indent="0" algn="ctr">
              <a:buNone/>
            </a:pPr>
            <a:endParaRPr lang="pl-PL" sz="2200" dirty="0"/>
          </a:p>
          <a:p>
            <a:pPr marL="0" indent="0" algn="ctr">
              <a:buNone/>
            </a:pPr>
            <a:r>
              <a:rPr lang="pl-PL" sz="2200" dirty="0"/>
              <a:t>P</a:t>
            </a:r>
            <a:r>
              <a:rPr lang="pl-PL" sz="2200" dirty="0" smtClean="0"/>
              <a:t>racownik </a:t>
            </a:r>
            <a:r>
              <a:rPr lang="pl-PL" sz="2200" dirty="0"/>
              <a:t>IZ RPO </a:t>
            </a:r>
            <a:r>
              <a:rPr lang="pl-PL" sz="2200" dirty="0" smtClean="0"/>
              <a:t>WD </a:t>
            </a:r>
            <a:r>
              <a:rPr lang="pl-PL" sz="2200" dirty="0"/>
              <a:t>stwierdzający możliwość wystąpienia nadużycia finansowego podlega ochronie przeciwko ewentualnym działaniom odwetowym, rozumianym jako działania, które:</a:t>
            </a:r>
          </a:p>
          <a:p>
            <a:pPr lvl="0" algn="ctr"/>
            <a:r>
              <a:rPr lang="pl-PL" sz="2200" dirty="0"/>
              <a:t>prowadzą do pogorszenia sytuacji osoby sygnalizującej, wyrządzają krzywdę lub szkodę,</a:t>
            </a:r>
          </a:p>
          <a:p>
            <a:pPr lvl="0" algn="ctr"/>
            <a:r>
              <a:rPr lang="pl-PL" sz="2200" dirty="0"/>
              <a:t>zostały podjęte w związku z ujawnieniem przez tę osobę informacji w interesie publicznym (zachodzi związek pomiędzy ujawnieniem a działaniem niekorzystnym dla osoby sygnalizującej</a:t>
            </a:r>
            <a:r>
              <a:rPr lang="pl-PL" sz="2200" dirty="0" smtClean="0"/>
              <a:t>).</a:t>
            </a:r>
            <a:endParaRPr lang="pl-PL" sz="2200" dirty="0"/>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 xmlns:p14="http://schemas.microsoft.com/office/powerpoint/2010/main" val="309262243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268760"/>
            <a:ext cx="8229601" cy="4857403"/>
          </a:xfrm>
        </p:spPr>
        <p:txBody>
          <a:bodyPr>
            <a:noAutofit/>
          </a:bodyPr>
          <a:lstStyle/>
          <a:p>
            <a:pPr marL="0" indent="0" algn="ctr">
              <a:buNone/>
            </a:pPr>
            <a:r>
              <a:rPr lang="pl-PL" sz="2200" dirty="0"/>
              <a:t>Ochrona osób ujawniających nadużycie </a:t>
            </a:r>
            <a:r>
              <a:rPr lang="pl-PL" sz="2200" dirty="0" smtClean="0"/>
              <a:t>finansowe.</a:t>
            </a:r>
          </a:p>
          <a:p>
            <a:pPr marL="0" indent="0" algn="ctr">
              <a:buNone/>
            </a:pPr>
            <a:endParaRPr lang="pl-PL" sz="2200" dirty="0"/>
          </a:p>
          <a:p>
            <a:pPr marL="0" indent="0" algn="ctr">
              <a:buNone/>
            </a:pPr>
            <a:r>
              <a:rPr lang="pl-PL" sz="2200" dirty="0"/>
              <a:t>P</a:t>
            </a:r>
            <a:r>
              <a:rPr lang="pl-PL" sz="2200" dirty="0" smtClean="0"/>
              <a:t>racownik </a:t>
            </a:r>
            <a:r>
              <a:rPr lang="pl-PL" sz="2200" dirty="0"/>
              <a:t>IZ RPO </a:t>
            </a:r>
            <a:r>
              <a:rPr lang="pl-PL" sz="2200" dirty="0" smtClean="0"/>
              <a:t>WD </a:t>
            </a:r>
            <a:r>
              <a:rPr lang="pl-PL" sz="2200" dirty="0"/>
              <a:t>stwierdzający możliwość wystąpienia nadużycia finansowego podlega ochronie przeciwko ewentualnym działaniom odwetowym, rozumianym jako działania, które:</a:t>
            </a:r>
          </a:p>
          <a:p>
            <a:pPr lvl="0" algn="ctr"/>
            <a:r>
              <a:rPr lang="pl-PL" sz="2200" dirty="0"/>
              <a:t>prowadzą do pogorszenia sytuacji osoby sygnalizującej, wyrządzają krzywdę lub szkodę,</a:t>
            </a:r>
          </a:p>
          <a:p>
            <a:pPr lvl="0" algn="ctr"/>
            <a:r>
              <a:rPr lang="pl-PL" sz="2200" dirty="0"/>
              <a:t>zostały podjęte w związku z ujawnieniem przez tę osobę informacji w interesie publicznym (zachodzi związek pomiędzy ujawnieniem a działaniem niekorzystnym dla osoby </a:t>
            </a:r>
            <a:r>
              <a:rPr lang="pl-PL" sz="2200" dirty="0" smtClean="0"/>
              <a:t>sygnalizującej)</a:t>
            </a:r>
          </a:p>
          <a:p>
            <a:pPr marL="0" lvl="0" indent="0" algn="ctr">
              <a:buNone/>
            </a:pPr>
            <a:r>
              <a:rPr lang="pl-PL" sz="2200" dirty="0" smtClean="0"/>
              <a:t>Jednocześnie </a:t>
            </a:r>
            <a:r>
              <a:rPr lang="pl-PL" sz="2200" dirty="0"/>
              <a:t>z działaniami odwetowymi </a:t>
            </a:r>
            <a:r>
              <a:rPr lang="pl-PL" sz="2200" dirty="0" smtClean="0"/>
              <a:t>wiąże </a:t>
            </a:r>
            <a:r>
              <a:rPr lang="pl-PL" sz="2200" dirty="0"/>
              <a:t>się osobiste ryzyko dla osób, które takie działania </a:t>
            </a:r>
            <a:r>
              <a:rPr lang="pl-PL" sz="2200" dirty="0" smtClean="0"/>
              <a:t>podejmują.</a:t>
            </a:r>
            <a:endParaRPr lang="pl-PL" sz="2200" dirty="0"/>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 xmlns:p14="http://schemas.microsoft.com/office/powerpoint/2010/main" val="372983257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268760"/>
            <a:ext cx="8229601" cy="4857403"/>
          </a:xfrm>
        </p:spPr>
        <p:txBody>
          <a:bodyPr>
            <a:noAutofit/>
          </a:bodyPr>
          <a:lstStyle/>
          <a:p>
            <a:pPr marL="0" indent="0" algn="ctr">
              <a:buNone/>
            </a:pPr>
            <a:r>
              <a:rPr lang="pl-PL" sz="2200" dirty="0" smtClean="0"/>
              <a:t>Zewnętrzny </a:t>
            </a:r>
            <a:r>
              <a:rPr lang="pl-PL" sz="2200" dirty="0"/>
              <a:t>punkt kontaktowy.</a:t>
            </a:r>
            <a:endParaRPr lang="pl-PL" sz="2200" dirty="0" smtClean="0"/>
          </a:p>
          <a:p>
            <a:pPr marL="0" indent="0" algn="ctr">
              <a:buNone/>
            </a:pPr>
            <a:endParaRPr lang="pl-PL" sz="2200" dirty="0"/>
          </a:p>
          <a:p>
            <a:pPr marL="0" indent="0" algn="ctr">
              <a:buNone/>
            </a:pPr>
            <a:r>
              <a:rPr lang="pl-PL" sz="2200" dirty="0"/>
              <a:t>Dodatkową gwarancją ujawnienia możliwości wystąpienia nadużycia finansowego jest rozwiązanie umożliwiające zgłoszenia anonimowe. Rozwiązanie to stosuje się poprzez anonimowe infolinie lub skrzynki e-mailowe, umożliwiające zgłoszenie podejrzenia nadużycia bez konieczności ujawniania tożsamości zgłaszającego.</a:t>
            </a:r>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 xmlns:p14="http://schemas.microsoft.com/office/powerpoint/2010/main" val="234271893"/>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ctrTitle"/>
          </p:nvPr>
        </p:nvSpPr>
        <p:spPr>
          <a:xfrm>
            <a:off x="683568" y="1628800"/>
            <a:ext cx="7846640" cy="3744416"/>
          </a:xfrm>
        </p:spPr>
        <p:txBody>
          <a:bodyPr>
            <a:normAutofit/>
          </a:bodyPr>
          <a:lstStyle/>
          <a:p>
            <a:r>
              <a:rPr lang="pl-PL" b="1" dirty="0" smtClean="0"/>
              <a:t>Proces samooceny ryzyka nadużyć finansowych </a:t>
            </a:r>
            <a:r>
              <a:rPr lang="pl-PL" dirty="0" smtClean="0"/>
              <a:t/>
            </a:r>
            <a:br>
              <a:rPr lang="pl-PL" dirty="0" smtClean="0"/>
            </a:br>
            <a:endParaRPr lang="pl-PL" dirty="0"/>
          </a:p>
        </p:txBody>
      </p:sp>
      <p:pic>
        <p:nvPicPr>
          <p:cNvPr id="6" name="Obraz 5"/>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251520" y="260648"/>
            <a:ext cx="4680520" cy="469169"/>
          </a:xfrm>
          <a:prstGeom prst="rect">
            <a:avLst/>
          </a:prstGeom>
        </p:spPr>
      </p:pic>
    </p:spTree>
    <p:extLst>
      <p:ext uri="{BB962C8B-B14F-4D97-AF65-F5344CB8AC3E}">
        <p14:creationId xmlns="" xmlns:p14="http://schemas.microsoft.com/office/powerpoint/2010/main" val="4060676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Autofit/>
          </a:bodyPr>
          <a:lstStyle/>
          <a:p>
            <a:pPr marL="0" algn="ctr">
              <a:buNone/>
            </a:pPr>
            <a:r>
              <a:rPr lang="pl-PL" sz="2200" spc="30" dirty="0"/>
              <a:t>Najważniejsze wnioski z badania przestępczości gospodarczej przeprowadzonego przez </a:t>
            </a:r>
            <a:r>
              <a:rPr lang="pl-PL" sz="2200" spc="30" dirty="0" err="1" smtClean="0"/>
              <a:t>Price</a:t>
            </a:r>
            <a:r>
              <a:rPr lang="pl-PL" sz="2200" spc="30" dirty="0" smtClean="0"/>
              <a:t> </a:t>
            </a:r>
            <a:r>
              <a:rPr lang="pl-PL" sz="2200" spc="30" dirty="0" err="1" smtClean="0"/>
              <a:t>WaterHouse</a:t>
            </a:r>
            <a:r>
              <a:rPr lang="pl-PL" sz="2200" spc="30" dirty="0" smtClean="0"/>
              <a:t> </a:t>
            </a:r>
            <a:r>
              <a:rPr lang="pl-PL" sz="2200" spc="30" dirty="0" err="1"/>
              <a:t>Coopers</a:t>
            </a:r>
            <a:r>
              <a:rPr lang="pl-PL" sz="2200" spc="30" dirty="0"/>
              <a:t> w 2011 roku</a:t>
            </a:r>
            <a:r>
              <a:rPr lang="pl-PL" sz="2200" spc="30" dirty="0" smtClean="0"/>
              <a:t>:</a:t>
            </a:r>
          </a:p>
          <a:p>
            <a:pPr marL="0" algn="ctr">
              <a:buNone/>
            </a:pPr>
            <a:endParaRPr lang="pl-PL" sz="2200" spc="30" dirty="0"/>
          </a:p>
          <a:p>
            <a:pPr marL="0" algn="ctr"/>
            <a:r>
              <a:rPr lang="pl-PL" sz="2200" dirty="0"/>
              <a:t>39% organizacji doświadczyło </a:t>
            </a:r>
            <a:r>
              <a:rPr lang="pl-PL" sz="2200" dirty="0" smtClean="0"/>
              <a:t>nadużyć finansowych,</a:t>
            </a:r>
            <a:endParaRPr lang="pl-PL" sz="2200" dirty="0"/>
          </a:p>
          <a:p>
            <a:pPr marL="0" algn="ctr"/>
            <a:r>
              <a:rPr lang="pl-PL" sz="2200" dirty="0"/>
              <a:t>69% nadużyć </a:t>
            </a:r>
            <a:r>
              <a:rPr lang="pl-PL" sz="2200" dirty="0" smtClean="0"/>
              <a:t>finansowych w </a:t>
            </a:r>
            <a:r>
              <a:rPr lang="pl-PL" sz="2200" dirty="0"/>
              <a:t>organizacji popełniło jej kierownictwo,</a:t>
            </a:r>
          </a:p>
          <a:p>
            <a:pPr marL="360000" algn="ctr"/>
            <a:r>
              <a:rPr lang="pl-PL" sz="2200" dirty="0"/>
              <a:t>przyjęte mechanizmy zapobieganiu nadużyć </a:t>
            </a:r>
            <a:r>
              <a:rPr lang="pl-PL" sz="2200" dirty="0" smtClean="0"/>
              <a:t>finansowych w </a:t>
            </a:r>
            <a:r>
              <a:rPr lang="pl-PL" sz="2200" dirty="0"/>
              <a:t>organizacjach są nieefektywne,</a:t>
            </a:r>
          </a:p>
          <a:p>
            <a:pPr marL="360000" algn="ctr"/>
            <a:r>
              <a:rPr lang="pl-PL" sz="2200" spc="-50" dirty="0"/>
              <a:t>w skali ostatnich 4 lat wzrosło występowanie najpopularniejszych </a:t>
            </a:r>
            <a:r>
              <a:rPr lang="pl-PL" sz="2200" spc="-50" dirty="0" smtClean="0"/>
              <a:t>nadużyć finansowych , </a:t>
            </a:r>
            <a:r>
              <a:rPr lang="pl-PL" sz="2200" spc="-50" dirty="0"/>
              <a:t>przewiduje się ich dalszy wzrost</a:t>
            </a:r>
            <a:r>
              <a:rPr lang="pl-PL" sz="2200" spc="-50" dirty="0" smtClean="0"/>
              <a:t>.</a:t>
            </a:r>
            <a:endParaRPr lang="pl-PL" sz="2200" spc="-50" dirty="0"/>
          </a:p>
        </p:txBody>
      </p:sp>
      <p:pic>
        <p:nvPicPr>
          <p:cNvPr id="2050"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4355976" y="332656"/>
            <a:ext cx="4681537" cy="4699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076769950"/>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marL="0" lvl="0" indent="0" algn="ctr">
              <a:buNone/>
            </a:pPr>
            <a:endParaRPr lang="pl-PL" sz="2400" dirty="0" smtClean="0"/>
          </a:p>
          <a:p>
            <a:pPr lvl="0" algn="ctr">
              <a:buNone/>
            </a:pPr>
            <a:r>
              <a:rPr lang="pl-PL" sz="2800" dirty="0" smtClean="0"/>
              <a:t>	</a:t>
            </a:r>
            <a:r>
              <a:rPr lang="pl-PL" sz="2200" dirty="0"/>
              <a:t>Samoocena ryzyka nadużyć finansowych to </a:t>
            </a:r>
            <a:r>
              <a:rPr lang="pl-PL" sz="2200" u="sng" dirty="0"/>
              <a:t>ustalenie i ocena własna </a:t>
            </a:r>
            <a:r>
              <a:rPr lang="pl-PL" sz="2200" dirty="0"/>
              <a:t>wszystkich wewnętrznych i zewnętrznych </a:t>
            </a:r>
            <a:r>
              <a:rPr lang="pl-PL" sz="2200" u="sng" dirty="0"/>
              <a:t>czynników ryzyka</a:t>
            </a:r>
            <a:r>
              <a:rPr lang="pl-PL" sz="2200" dirty="0"/>
              <a:t>, które mogą prowadzić do nadużyć finansowych, a także </a:t>
            </a:r>
            <a:r>
              <a:rPr lang="pl-PL" sz="2200" u="sng" dirty="0"/>
              <a:t>wpływu i prawdopodobieństwa tego ryzyka</a:t>
            </a:r>
            <a:r>
              <a:rPr lang="pl-PL" sz="2200" dirty="0"/>
              <a:t> w odniesieniu do kluczowych procesów związanych z wdrażaniem RPO WD 2014 - 2020.</a:t>
            </a:r>
            <a:r>
              <a:rPr lang="pl-PL" sz="2400" dirty="0"/>
              <a:t> </a:t>
            </a:r>
          </a:p>
          <a:p>
            <a:pPr marL="0" lvl="0" indent="0" algn="ctr">
              <a:buNone/>
            </a:pPr>
            <a:endParaRPr lang="pl-PL" sz="2400" dirty="0" smtClean="0"/>
          </a:p>
          <a:p>
            <a:pPr marL="0" lvl="0" indent="0" algn="ctr">
              <a:buNone/>
            </a:pPr>
            <a:endParaRPr lang="pl-PL" sz="2400" dirty="0"/>
          </a:p>
          <a:p>
            <a:pPr marL="0" lvl="0" indent="0" algn="ctr">
              <a:buNone/>
            </a:pPr>
            <a:endParaRPr lang="pl-PL" sz="2400" dirty="0" smtClean="0"/>
          </a:p>
          <a:p>
            <a:pPr marL="0" lvl="0" indent="0" algn="ctr">
              <a:buNone/>
            </a:pPr>
            <a:endParaRPr lang="pl-PL" sz="2400" dirty="0"/>
          </a:p>
          <a:p>
            <a:pPr marL="0" lvl="0" indent="0" algn="ctr">
              <a:buNone/>
            </a:pPr>
            <a:endParaRPr lang="pl-PL" sz="2400" dirty="0" smtClean="0"/>
          </a:p>
          <a:p>
            <a:pPr lvl="0" algn="ctr"/>
            <a:endParaRPr lang="pl-PL" sz="1600" dirty="0"/>
          </a:p>
          <a:p>
            <a:pPr algn="ctr"/>
            <a:endParaRPr lang="pl-PL" sz="1600" dirty="0"/>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48"/>
            <a:ext cx="4355976" cy="436637"/>
          </a:xfrm>
          <a:prstGeom prst="rect">
            <a:avLst/>
          </a:prstGeom>
        </p:spPr>
      </p:pic>
      <p:sp>
        <p:nvSpPr>
          <p:cNvPr id="5" name="pole tekstowe 4"/>
          <p:cNvSpPr txBox="1"/>
          <p:nvPr/>
        </p:nvSpPr>
        <p:spPr>
          <a:xfrm>
            <a:off x="323528" y="980728"/>
            <a:ext cx="8280920" cy="830997"/>
          </a:xfrm>
          <a:prstGeom prst="rect">
            <a:avLst/>
          </a:prstGeom>
          <a:noFill/>
        </p:spPr>
        <p:txBody>
          <a:bodyPr wrap="square" rtlCol="0">
            <a:spAutoFit/>
          </a:bodyPr>
          <a:lstStyle/>
          <a:p>
            <a:pPr algn="ctr"/>
            <a:endParaRPr lang="pl-PL" sz="2400" dirty="0" smtClean="0">
              <a:solidFill>
                <a:prstClr val="black"/>
              </a:solidFill>
            </a:endParaRPr>
          </a:p>
          <a:p>
            <a:pPr algn="ctr"/>
            <a:r>
              <a:rPr lang="pl-PL" sz="2400" dirty="0" smtClean="0">
                <a:solidFill>
                  <a:prstClr val="black"/>
                </a:solidFill>
              </a:rPr>
              <a:t>Co to jest?</a:t>
            </a:r>
            <a:endParaRPr lang="pl-PL" sz="2400" dirty="0">
              <a:solidFill>
                <a:prstClr val="black"/>
              </a:solidFill>
            </a:endParaRPr>
          </a:p>
        </p:txBody>
      </p:sp>
    </p:spTree>
    <p:extLst>
      <p:ext uri="{BB962C8B-B14F-4D97-AF65-F5344CB8AC3E}">
        <p14:creationId xmlns="" xmlns:p14="http://schemas.microsoft.com/office/powerpoint/2010/main" val="311027448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marL="0" lvl="0" indent="0" algn="just">
              <a:buNone/>
            </a:pPr>
            <a:endParaRPr lang="pl-PL" sz="2400" dirty="0" smtClean="0"/>
          </a:p>
          <a:p>
            <a:pPr marL="0" lvl="0" indent="0" algn="just">
              <a:buNone/>
            </a:pPr>
            <a:endParaRPr lang="pl-PL" sz="2400" dirty="0"/>
          </a:p>
          <a:p>
            <a:pPr lvl="0" algn="ctr">
              <a:buNone/>
            </a:pPr>
            <a:r>
              <a:rPr lang="pl-PL" sz="2200" dirty="0" smtClean="0"/>
              <a:t>Samoocenę </a:t>
            </a:r>
            <a:r>
              <a:rPr lang="pl-PL" sz="2200" dirty="0"/>
              <a:t>ryzyka nadużyć finansowych </a:t>
            </a:r>
            <a:r>
              <a:rPr lang="pl-PL" sz="2200" dirty="0" smtClean="0"/>
              <a:t>przeprowadza się w celu </a:t>
            </a:r>
            <a:r>
              <a:rPr lang="pl-PL" sz="2200" u="sng" dirty="0" smtClean="0"/>
              <a:t>zmniejszenia </a:t>
            </a:r>
            <a:r>
              <a:rPr lang="pl-PL" sz="2200" u="sng" dirty="0"/>
              <a:t>prawdopodobieństwa </a:t>
            </a:r>
            <a:r>
              <a:rPr lang="pl-PL" sz="2200" u="sng" dirty="0" smtClean="0"/>
              <a:t>wystąpienia nadużyć finansowych.</a:t>
            </a:r>
            <a:endParaRPr lang="pl-PL" sz="2200" u="sng" dirty="0"/>
          </a:p>
          <a:p>
            <a:pPr marL="0" lvl="0" indent="0" algn="just">
              <a:buNone/>
            </a:pPr>
            <a:endParaRPr lang="pl-PL" sz="2400" dirty="0" smtClean="0"/>
          </a:p>
          <a:p>
            <a:pPr marL="0" lvl="0" indent="0" algn="just">
              <a:buNone/>
            </a:pPr>
            <a:endParaRPr lang="pl-PL" sz="2400" dirty="0"/>
          </a:p>
          <a:p>
            <a:pPr marL="0" lvl="0" indent="0" algn="just">
              <a:buNone/>
            </a:pPr>
            <a:endParaRPr lang="pl-PL" sz="2400" dirty="0" smtClean="0"/>
          </a:p>
          <a:p>
            <a:pPr marL="0" lvl="0" indent="0" algn="just">
              <a:buNone/>
            </a:pPr>
            <a:endParaRPr lang="pl-PL" sz="2400" dirty="0"/>
          </a:p>
          <a:p>
            <a:pPr marL="0" lvl="0" indent="0" algn="just">
              <a:buNone/>
            </a:pPr>
            <a:endParaRPr lang="pl-PL" sz="2400" dirty="0" smtClean="0"/>
          </a:p>
          <a:p>
            <a:pPr lvl="0"/>
            <a:endParaRPr lang="pl-PL" sz="1600" dirty="0"/>
          </a:p>
          <a:p>
            <a:endParaRPr lang="pl-PL" sz="1600" dirty="0"/>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48"/>
            <a:ext cx="4355976" cy="436637"/>
          </a:xfrm>
          <a:prstGeom prst="rect">
            <a:avLst/>
          </a:prstGeom>
        </p:spPr>
      </p:pic>
      <p:sp>
        <p:nvSpPr>
          <p:cNvPr id="5" name="pole tekstowe 4"/>
          <p:cNvSpPr txBox="1"/>
          <p:nvPr/>
        </p:nvSpPr>
        <p:spPr>
          <a:xfrm>
            <a:off x="323528" y="980728"/>
            <a:ext cx="8280920" cy="830997"/>
          </a:xfrm>
          <a:prstGeom prst="rect">
            <a:avLst/>
          </a:prstGeom>
          <a:noFill/>
        </p:spPr>
        <p:txBody>
          <a:bodyPr wrap="square" rtlCol="0">
            <a:spAutoFit/>
          </a:bodyPr>
          <a:lstStyle/>
          <a:p>
            <a:pPr algn="ctr"/>
            <a:endParaRPr lang="pl-PL" sz="2400" dirty="0" smtClean="0">
              <a:solidFill>
                <a:prstClr val="black"/>
              </a:solidFill>
            </a:endParaRPr>
          </a:p>
          <a:p>
            <a:pPr algn="ctr"/>
            <a:r>
              <a:rPr lang="pl-PL" sz="2400" dirty="0" smtClean="0">
                <a:solidFill>
                  <a:prstClr val="black"/>
                </a:solidFill>
              </a:rPr>
              <a:t>W jakim celu?</a:t>
            </a:r>
            <a:endParaRPr lang="pl-PL" sz="2400" dirty="0">
              <a:solidFill>
                <a:prstClr val="black"/>
              </a:solidFill>
            </a:endParaRPr>
          </a:p>
        </p:txBody>
      </p:sp>
    </p:spTree>
    <p:extLst>
      <p:ext uri="{BB962C8B-B14F-4D97-AF65-F5344CB8AC3E}">
        <p14:creationId xmlns="" xmlns:p14="http://schemas.microsoft.com/office/powerpoint/2010/main" val="1477501959"/>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48"/>
            <a:ext cx="4355976" cy="436637"/>
          </a:xfrm>
          <a:prstGeom prst="rect">
            <a:avLst/>
          </a:prstGeom>
        </p:spPr>
      </p:pic>
      <p:sp>
        <p:nvSpPr>
          <p:cNvPr id="5" name="pole tekstowe 4"/>
          <p:cNvSpPr txBox="1"/>
          <p:nvPr/>
        </p:nvSpPr>
        <p:spPr>
          <a:xfrm>
            <a:off x="323528" y="980728"/>
            <a:ext cx="8280920" cy="584775"/>
          </a:xfrm>
          <a:prstGeom prst="rect">
            <a:avLst/>
          </a:prstGeom>
          <a:noFill/>
        </p:spPr>
        <p:txBody>
          <a:bodyPr wrap="square" rtlCol="0">
            <a:spAutoFit/>
          </a:bodyPr>
          <a:lstStyle/>
          <a:p>
            <a:pPr algn="ctr"/>
            <a:r>
              <a:rPr lang="pl-PL" sz="2400" dirty="0" smtClean="0">
                <a:solidFill>
                  <a:prstClr val="black"/>
                </a:solidFill>
              </a:rPr>
              <a:t>Kto</a:t>
            </a:r>
            <a:r>
              <a:rPr lang="pl-PL" sz="3200" b="1" dirty="0" smtClean="0">
                <a:solidFill>
                  <a:prstClr val="black"/>
                </a:solidFill>
              </a:rPr>
              <a:t> </a:t>
            </a:r>
            <a:r>
              <a:rPr lang="pl-PL" sz="2400" dirty="0" smtClean="0">
                <a:solidFill>
                  <a:prstClr val="black"/>
                </a:solidFill>
              </a:rPr>
              <a:t>?</a:t>
            </a:r>
            <a:endParaRPr lang="pl-PL" sz="3200" b="1" dirty="0">
              <a:solidFill>
                <a:prstClr val="black"/>
              </a:solidFill>
            </a:endParaRPr>
          </a:p>
        </p:txBody>
      </p:sp>
      <p:sp>
        <p:nvSpPr>
          <p:cNvPr id="6" name="Symbol zastępczy zawartości 2"/>
          <p:cNvSpPr txBox="1">
            <a:spLocks/>
          </p:cNvSpPr>
          <p:nvPr/>
        </p:nvSpPr>
        <p:spPr>
          <a:xfrm>
            <a:off x="467544" y="3501008"/>
            <a:ext cx="8229600" cy="50405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algn="ctr">
              <a:buFont typeface="Arial" panose="020B0604020202020204" pitchFamily="34" charset="0"/>
              <a:buNone/>
            </a:pPr>
            <a:r>
              <a:rPr lang="pl-PL" sz="2200" dirty="0" smtClean="0">
                <a:solidFill>
                  <a:prstClr val="black"/>
                </a:solidFill>
              </a:rPr>
              <a:t>Zespół ds. samooceny ryzyka nadużyć finansowych</a:t>
            </a:r>
            <a:endParaRPr lang="pl-PL" sz="2200" dirty="0">
              <a:solidFill>
                <a:prstClr val="black"/>
              </a:solidFill>
            </a:endParaRPr>
          </a:p>
        </p:txBody>
      </p:sp>
      <p:sp>
        <p:nvSpPr>
          <p:cNvPr id="7" name="pole tekstowe 6"/>
          <p:cNvSpPr txBox="1"/>
          <p:nvPr/>
        </p:nvSpPr>
        <p:spPr>
          <a:xfrm>
            <a:off x="1043608" y="1988840"/>
            <a:ext cx="6624736" cy="430887"/>
          </a:xfrm>
          <a:prstGeom prst="rect">
            <a:avLst/>
          </a:prstGeom>
          <a:noFill/>
        </p:spPr>
        <p:txBody>
          <a:bodyPr wrap="square" rtlCol="0">
            <a:spAutoFit/>
          </a:bodyPr>
          <a:lstStyle/>
          <a:p>
            <a:r>
              <a:rPr lang="pl-PL" sz="2200" dirty="0">
                <a:solidFill>
                  <a:prstClr val="black"/>
                </a:solidFill>
              </a:rPr>
              <a:t>Koordynator ds. samooceny ryzyka nadużyć finansowych</a:t>
            </a:r>
          </a:p>
        </p:txBody>
      </p:sp>
      <p:sp>
        <p:nvSpPr>
          <p:cNvPr id="42" name="pole tekstowe 41"/>
          <p:cNvSpPr txBox="1"/>
          <p:nvPr/>
        </p:nvSpPr>
        <p:spPr>
          <a:xfrm>
            <a:off x="971600" y="4992549"/>
            <a:ext cx="7628039" cy="769441"/>
          </a:xfrm>
          <a:prstGeom prst="rect">
            <a:avLst/>
          </a:prstGeom>
          <a:noFill/>
        </p:spPr>
        <p:txBody>
          <a:bodyPr wrap="square" rtlCol="0">
            <a:spAutoFit/>
          </a:bodyPr>
          <a:lstStyle/>
          <a:p>
            <a:r>
              <a:rPr lang="pl-PL" sz="2200" dirty="0" smtClean="0">
                <a:solidFill>
                  <a:prstClr val="black"/>
                </a:solidFill>
              </a:rPr>
              <a:t>Grupy robocze </a:t>
            </a:r>
            <a:r>
              <a:rPr lang="pl-PL" sz="2200" dirty="0">
                <a:solidFill>
                  <a:prstClr val="black"/>
                </a:solidFill>
              </a:rPr>
              <a:t>do spraw analizy ryzyka nadużyć </a:t>
            </a:r>
            <a:r>
              <a:rPr lang="pl-PL" sz="2200" dirty="0" smtClean="0">
                <a:solidFill>
                  <a:prstClr val="black"/>
                </a:solidFill>
              </a:rPr>
              <a:t>finansowych </a:t>
            </a:r>
          </a:p>
          <a:p>
            <a:r>
              <a:rPr lang="pl-PL" sz="2200" dirty="0" smtClean="0">
                <a:solidFill>
                  <a:prstClr val="black"/>
                </a:solidFill>
              </a:rPr>
              <a:t>                  (w </a:t>
            </a:r>
            <a:r>
              <a:rPr lang="pl-PL" sz="2200" dirty="0">
                <a:solidFill>
                  <a:prstClr val="black"/>
                </a:solidFill>
              </a:rPr>
              <a:t>IZ RPO WD oraz każdej IP RPO </a:t>
            </a:r>
            <a:r>
              <a:rPr lang="pl-PL" sz="2200" dirty="0" smtClean="0">
                <a:solidFill>
                  <a:prstClr val="black"/>
                </a:solidFill>
              </a:rPr>
              <a:t>WD)</a:t>
            </a:r>
            <a:endParaRPr lang="pl-PL" sz="2200" dirty="0">
              <a:solidFill>
                <a:prstClr val="black"/>
              </a:solidFill>
            </a:endParaRPr>
          </a:p>
        </p:txBody>
      </p:sp>
      <p:sp>
        <p:nvSpPr>
          <p:cNvPr id="43" name="Strzałka w górę i w dół 42"/>
          <p:cNvSpPr/>
          <p:nvPr/>
        </p:nvSpPr>
        <p:spPr>
          <a:xfrm>
            <a:off x="4221671" y="2502188"/>
            <a:ext cx="484632" cy="99882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prstClr val="white"/>
              </a:solidFill>
            </a:endParaRPr>
          </a:p>
        </p:txBody>
      </p:sp>
      <p:sp>
        <p:nvSpPr>
          <p:cNvPr id="44" name="Strzałka w górę i w dół 43"/>
          <p:cNvSpPr/>
          <p:nvPr/>
        </p:nvSpPr>
        <p:spPr>
          <a:xfrm>
            <a:off x="4269712" y="4005063"/>
            <a:ext cx="484632" cy="99882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prstClr val="white"/>
              </a:solidFill>
            </a:endParaRPr>
          </a:p>
        </p:txBody>
      </p:sp>
    </p:spTree>
    <p:extLst>
      <p:ext uri="{BB962C8B-B14F-4D97-AF65-F5344CB8AC3E}">
        <p14:creationId xmlns="" xmlns:p14="http://schemas.microsoft.com/office/powerpoint/2010/main" val="111545922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74848" y="2132856"/>
            <a:ext cx="8229600" cy="4309939"/>
          </a:xfrm>
        </p:spPr>
        <p:txBody>
          <a:bodyPr>
            <a:normAutofit fontScale="92500" lnSpcReduction="20000"/>
          </a:bodyPr>
          <a:lstStyle/>
          <a:p>
            <a:pPr marL="0" lvl="0" indent="0" algn="ctr">
              <a:buNone/>
            </a:pPr>
            <a:endParaRPr lang="pl-PL" sz="2400" dirty="0" smtClean="0"/>
          </a:p>
          <a:p>
            <a:pPr lvl="0" algn="ctr"/>
            <a:r>
              <a:rPr lang="pl-PL" sz="2400" dirty="0" smtClean="0"/>
              <a:t>wypracowanie </a:t>
            </a:r>
            <a:r>
              <a:rPr lang="pl-PL" sz="2400" dirty="0"/>
              <a:t>skutecznej polityki zwalczania nadużyć finansowych i planów reagowania w sytuacjach ich wystąpienia, we współpracy z grupami roboczymi do spraw analizy ryzyka nadużyć finansowych,</a:t>
            </a:r>
          </a:p>
          <a:p>
            <a:pPr lvl="0" algn="ctr"/>
            <a:r>
              <a:rPr lang="pl-PL" sz="2400" dirty="0"/>
              <a:t>określenie zasad zapobiegania i wykrywania nadużyć finansowych,</a:t>
            </a:r>
          </a:p>
          <a:p>
            <a:pPr lvl="0" algn="ctr"/>
            <a:r>
              <a:rPr lang="pl-PL" sz="2400" dirty="0"/>
              <a:t>opracowanie arkuszy pozwalających na identyfikację nadużyć finansowych mogących występować podczas realizacji RPO WD 2014 - 2020,</a:t>
            </a:r>
          </a:p>
          <a:p>
            <a:pPr lvl="0" algn="ctr"/>
            <a:r>
              <a:rPr lang="pl-PL" sz="2400" dirty="0"/>
              <a:t>analiza wypełnianych przez IZ RPO WD/IP RPO WD arkuszy i dokonanie analizy wpływu zidentyfikowanych nadużyć na system realizacji RPO WD 2014 - 2020,</a:t>
            </a:r>
          </a:p>
          <a:p>
            <a:pPr lvl="0" algn="ctr"/>
            <a:r>
              <a:rPr lang="pl-PL" sz="2400" dirty="0"/>
              <a:t>podejmowanie decyzji o sposobie zapobiegania zidentyfikowanym nadużyciom finansowym mogącym występować podczas realizacji RPO WD 2014 </a:t>
            </a:r>
            <a:r>
              <a:rPr lang="pl-PL" sz="2400" dirty="0" smtClean="0"/>
              <a:t>– 2020.</a:t>
            </a:r>
            <a:endParaRPr lang="pl-PL" sz="2400" dirty="0"/>
          </a:p>
          <a:p>
            <a:pPr marL="0" lvl="0" indent="0" algn="just">
              <a:buNone/>
            </a:pPr>
            <a:endParaRPr lang="pl-PL" sz="2400" dirty="0" smtClean="0"/>
          </a:p>
          <a:p>
            <a:pPr marL="0" lvl="0" indent="0" algn="just">
              <a:buNone/>
            </a:pPr>
            <a:endParaRPr lang="pl-PL" sz="2400" dirty="0"/>
          </a:p>
          <a:p>
            <a:pPr marL="0" lvl="0" indent="0" algn="just">
              <a:buNone/>
            </a:pPr>
            <a:endParaRPr lang="pl-PL" sz="2400" dirty="0" smtClean="0"/>
          </a:p>
          <a:p>
            <a:pPr marL="0" lvl="0" indent="0" algn="just">
              <a:buNone/>
            </a:pPr>
            <a:endParaRPr lang="pl-PL" sz="2400" dirty="0"/>
          </a:p>
          <a:p>
            <a:pPr marL="0" lvl="0" indent="0" algn="just">
              <a:buNone/>
            </a:pPr>
            <a:endParaRPr lang="pl-PL" sz="2400" dirty="0" smtClean="0"/>
          </a:p>
          <a:p>
            <a:pPr lvl="0"/>
            <a:endParaRPr lang="pl-PL" sz="1600" dirty="0"/>
          </a:p>
          <a:p>
            <a:endParaRPr lang="pl-PL" sz="1600" dirty="0"/>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48"/>
            <a:ext cx="4355976" cy="436637"/>
          </a:xfrm>
          <a:prstGeom prst="rect">
            <a:avLst/>
          </a:prstGeom>
        </p:spPr>
      </p:pic>
      <p:sp>
        <p:nvSpPr>
          <p:cNvPr id="5" name="pole tekstowe 4"/>
          <p:cNvSpPr txBox="1"/>
          <p:nvPr/>
        </p:nvSpPr>
        <p:spPr>
          <a:xfrm>
            <a:off x="323528" y="980728"/>
            <a:ext cx="8280920" cy="461665"/>
          </a:xfrm>
          <a:prstGeom prst="rect">
            <a:avLst/>
          </a:prstGeom>
          <a:noFill/>
        </p:spPr>
        <p:txBody>
          <a:bodyPr wrap="square" rtlCol="0">
            <a:spAutoFit/>
          </a:bodyPr>
          <a:lstStyle/>
          <a:p>
            <a:pPr algn="ctr"/>
            <a:r>
              <a:rPr lang="pl-PL" sz="2400" dirty="0" smtClean="0">
                <a:solidFill>
                  <a:prstClr val="black"/>
                </a:solidFill>
              </a:rPr>
              <a:t>Kto ?</a:t>
            </a:r>
            <a:endParaRPr lang="pl-PL" sz="2400" dirty="0">
              <a:solidFill>
                <a:prstClr val="black"/>
              </a:solidFill>
            </a:endParaRPr>
          </a:p>
        </p:txBody>
      </p:sp>
      <p:sp>
        <p:nvSpPr>
          <p:cNvPr id="6" name="pole tekstowe 5"/>
          <p:cNvSpPr txBox="1"/>
          <p:nvPr/>
        </p:nvSpPr>
        <p:spPr>
          <a:xfrm>
            <a:off x="1142950" y="1700808"/>
            <a:ext cx="6642075" cy="738664"/>
          </a:xfrm>
          <a:prstGeom prst="rect">
            <a:avLst/>
          </a:prstGeom>
          <a:noFill/>
        </p:spPr>
        <p:txBody>
          <a:bodyPr wrap="none" rtlCol="0">
            <a:spAutoFit/>
          </a:bodyPr>
          <a:lstStyle/>
          <a:p>
            <a:r>
              <a:rPr lang="pl-PL" sz="2400" dirty="0">
                <a:solidFill>
                  <a:prstClr val="black"/>
                </a:solidFill>
              </a:rPr>
              <a:t>Zespół ds. samooceny ryzyka nadużyć finansowych</a:t>
            </a:r>
          </a:p>
          <a:p>
            <a:endParaRPr lang="pl-PL" dirty="0">
              <a:solidFill>
                <a:prstClr val="black"/>
              </a:solidFill>
            </a:endParaRPr>
          </a:p>
        </p:txBody>
      </p:sp>
    </p:spTree>
    <p:extLst>
      <p:ext uri="{BB962C8B-B14F-4D97-AF65-F5344CB8AC3E}">
        <p14:creationId xmlns="" xmlns:p14="http://schemas.microsoft.com/office/powerpoint/2010/main" val="3346578957"/>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74848" y="2070140"/>
            <a:ext cx="8229600" cy="4527212"/>
          </a:xfrm>
        </p:spPr>
        <p:txBody>
          <a:bodyPr>
            <a:normAutofit fontScale="85000" lnSpcReduction="20000"/>
          </a:bodyPr>
          <a:lstStyle/>
          <a:p>
            <a:pPr marL="0" lvl="0" indent="0" algn="ctr">
              <a:buNone/>
            </a:pPr>
            <a:endParaRPr lang="pl-PL" sz="2400" dirty="0" smtClean="0"/>
          </a:p>
          <a:p>
            <a:pPr lvl="0" algn="ctr"/>
            <a:r>
              <a:rPr lang="pl-PL" sz="2600" dirty="0"/>
              <a:t>koordynowanie prac Zespołu ds. samooceny ryzyka nadużyć </a:t>
            </a:r>
            <a:r>
              <a:rPr lang="pl-PL" sz="2600" dirty="0" smtClean="0"/>
              <a:t>finansowych</a:t>
            </a:r>
            <a:r>
              <a:rPr lang="pl-PL" sz="2600" dirty="0"/>
              <a:t>,</a:t>
            </a:r>
          </a:p>
          <a:p>
            <a:pPr lvl="0" algn="ctr"/>
            <a:r>
              <a:rPr lang="pl-PL" sz="2600" dirty="0"/>
              <a:t>zwoływanie planowych i doraźnych spotkań Zespołu ds. samooceny ryzyka nadużyć finansowych,</a:t>
            </a:r>
          </a:p>
          <a:p>
            <a:pPr lvl="0" algn="ctr"/>
            <a:r>
              <a:rPr lang="pl-PL" sz="2600" dirty="0"/>
              <a:t>analiza przekazywanych na bieżąco przez przewodniczących grup roboczych do spraw analizy ryzyka nadużyć finansowych / kierownictwo właściwej instytucji informacji o zidentyfikowanych nowych </a:t>
            </a:r>
            <a:r>
              <a:rPr lang="pl-PL" sz="2600" dirty="0" smtClean="0"/>
              <a:t>ryzykach wystąpienia </a:t>
            </a:r>
            <a:r>
              <a:rPr lang="pl-PL" sz="2600" dirty="0"/>
              <a:t>nadużyć </a:t>
            </a:r>
            <a:r>
              <a:rPr lang="pl-PL" sz="2600" dirty="0" smtClean="0"/>
              <a:t>finansowych,</a:t>
            </a:r>
          </a:p>
          <a:p>
            <a:pPr lvl="0" algn="ctr"/>
            <a:r>
              <a:rPr lang="pl-PL" sz="2600" dirty="0" smtClean="0"/>
              <a:t> informowanie ZWD o </a:t>
            </a:r>
            <a:r>
              <a:rPr lang="pl-PL" sz="2600" dirty="0"/>
              <a:t>stwierdzonych ryzykach nadużyć finansowych i ich wpływie na system realizacji RPO WD 2014 - 2020,</a:t>
            </a:r>
          </a:p>
          <a:p>
            <a:pPr lvl="0" algn="ctr"/>
            <a:r>
              <a:rPr lang="pl-PL" sz="2600" dirty="0"/>
              <a:t>zapewnienie, aby w przypadku wykrycia nadużycia finansowego właściwa komórka organizacyjna </a:t>
            </a:r>
            <a:r>
              <a:rPr lang="pl-PL" sz="2600" dirty="0" smtClean="0"/>
              <a:t>w </a:t>
            </a:r>
            <a:r>
              <a:rPr lang="pl-PL" sz="2600" dirty="0"/>
              <a:t>zakresie swoich zadań niezwłocznie przekazała sprawę właściwym organom dochodzeniowym.</a:t>
            </a:r>
          </a:p>
          <a:p>
            <a:pPr marL="0" lvl="0" indent="0" algn="just">
              <a:buNone/>
            </a:pPr>
            <a:endParaRPr lang="pl-PL" sz="2400" dirty="0" smtClean="0"/>
          </a:p>
          <a:p>
            <a:pPr marL="0" lvl="0" indent="0" algn="just">
              <a:buNone/>
            </a:pPr>
            <a:endParaRPr lang="pl-PL" sz="2400" dirty="0"/>
          </a:p>
          <a:p>
            <a:pPr marL="0" lvl="0" indent="0" algn="just">
              <a:buNone/>
            </a:pPr>
            <a:endParaRPr lang="pl-PL" sz="2400" dirty="0" smtClean="0"/>
          </a:p>
          <a:p>
            <a:pPr marL="0" lvl="0" indent="0" algn="just">
              <a:buNone/>
            </a:pPr>
            <a:endParaRPr lang="pl-PL" sz="2400" dirty="0"/>
          </a:p>
          <a:p>
            <a:pPr marL="0" lvl="0" indent="0" algn="just">
              <a:buNone/>
            </a:pPr>
            <a:endParaRPr lang="pl-PL" sz="2400" dirty="0" smtClean="0"/>
          </a:p>
          <a:p>
            <a:pPr lvl="0"/>
            <a:endParaRPr lang="pl-PL" sz="1600" dirty="0"/>
          </a:p>
          <a:p>
            <a:endParaRPr lang="pl-PL" sz="1600" dirty="0"/>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48"/>
            <a:ext cx="4355976" cy="436637"/>
          </a:xfrm>
          <a:prstGeom prst="rect">
            <a:avLst/>
          </a:prstGeom>
        </p:spPr>
      </p:pic>
      <p:sp>
        <p:nvSpPr>
          <p:cNvPr id="5" name="pole tekstowe 4"/>
          <p:cNvSpPr txBox="1"/>
          <p:nvPr/>
        </p:nvSpPr>
        <p:spPr>
          <a:xfrm>
            <a:off x="323528" y="972017"/>
            <a:ext cx="8280920" cy="461665"/>
          </a:xfrm>
          <a:prstGeom prst="rect">
            <a:avLst/>
          </a:prstGeom>
          <a:noFill/>
        </p:spPr>
        <p:txBody>
          <a:bodyPr wrap="square" rtlCol="0">
            <a:spAutoFit/>
          </a:bodyPr>
          <a:lstStyle/>
          <a:p>
            <a:pPr algn="ctr"/>
            <a:r>
              <a:rPr lang="pl-PL" sz="2400" dirty="0" smtClean="0">
                <a:solidFill>
                  <a:prstClr val="black"/>
                </a:solidFill>
              </a:rPr>
              <a:t>Kto ?</a:t>
            </a:r>
            <a:endParaRPr lang="pl-PL" sz="2400" dirty="0">
              <a:solidFill>
                <a:prstClr val="black"/>
              </a:solidFill>
            </a:endParaRPr>
          </a:p>
        </p:txBody>
      </p:sp>
      <p:sp>
        <p:nvSpPr>
          <p:cNvPr id="6" name="pole tekstowe 5"/>
          <p:cNvSpPr txBox="1"/>
          <p:nvPr/>
        </p:nvSpPr>
        <p:spPr>
          <a:xfrm>
            <a:off x="827584" y="1556792"/>
            <a:ext cx="7411196" cy="738664"/>
          </a:xfrm>
          <a:prstGeom prst="rect">
            <a:avLst/>
          </a:prstGeom>
          <a:noFill/>
        </p:spPr>
        <p:txBody>
          <a:bodyPr wrap="none" rtlCol="0">
            <a:spAutoFit/>
          </a:bodyPr>
          <a:lstStyle/>
          <a:p>
            <a:r>
              <a:rPr lang="pl-PL" sz="2400" dirty="0" smtClean="0">
                <a:solidFill>
                  <a:prstClr val="black"/>
                </a:solidFill>
              </a:rPr>
              <a:t>Koordynator </a:t>
            </a:r>
            <a:r>
              <a:rPr lang="pl-PL" sz="2400" dirty="0">
                <a:solidFill>
                  <a:prstClr val="black"/>
                </a:solidFill>
              </a:rPr>
              <a:t>ds. samooceny ryzyka nadużyć finansowych</a:t>
            </a:r>
          </a:p>
          <a:p>
            <a:endParaRPr lang="pl-PL" dirty="0">
              <a:solidFill>
                <a:prstClr val="black"/>
              </a:solidFill>
            </a:endParaRPr>
          </a:p>
        </p:txBody>
      </p:sp>
    </p:spTree>
    <p:extLst>
      <p:ext uri="{BB962C8B-B14F-4D97-AF65-F5344CB8AC3E}">
        <p14:creationId xmlns="" xmlns:p14="http://schemas.microsoft.com/office/powerpoint/2010/main" val="383815765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51520" y="1916832"/>
            <a:ext cx="8640960" cy="4941168"/>
          </a:xfrm>
        </p:spPr>
        <p:txBody>
          <a:bodyPr>
            <a:normAutofit fontScale="77500" lnSpcReduction="20000"/>
          </a:bodyPr>
          <a:lstStyle/>
          <a:p>
            <a:pPr marL="0" lvl="0" indent="0" algn="ctr">
              <a:buNone/>
            </a:pPr>
            <a:endParaRPr lang="pl-PL" sz="1500" dirty="0" smtClean="0"/>
          </a:p>
          <a:p>
            <a:pPr lvl="0" algn="ctr"/>
            <a:r>
              <a:rPr lang="pl-PL" sz="2800" dirty="0"/>
              <a:t>dokonywanie oceny ryzyk nadużyć finansowych mogących występować podczas realizacji RPO WD 2014 – 2020 w IZ RPO WD/IP RPO WD </a:t>
            </a:r>
            <a:endParaRPr lang="pl-PL" sz="2800" dirty="0" smtClean="0"/>
          </a:p>
          <a:p>
            <a:pPr lvl="0" algn="ctr">
              <a:buNone/>
            </a:pPr>
            <a:r>
              <a:rPr lang="pl-PL" sz="2800" dirty="0" smtClean="0"/>
              <a:t>      z </a:t>
            </a:r>
            <a:r>
              <a:rPr lang="pl-PL" sz="2800" dirty="0"/>
              <a:t>wykorzystaniem arkuszy analizy ryzyka,</a:t>
            </a:r>
          </a:p>
          <a:p>
            <a:pPr lvl="0" algn="ctr"/>
            <a:r>
              <a:rPr lang="pl-PL" sz="2800" dirty="0"/>
              <a:t>identyfikacja </a:t>
            </a:r>
            <a:r>
              <a:rPr lang="pl-PL" sz="2800" dirty="0" err="1"/>
              <a:t>ryzyk</a:t>
            </a:r>
            <a:r>
              <a:rPr lang="pl-PL" sz="2800" dirty="0"/>
              <a:t> występowania nadużyć finansowych oraz badanie ich wpływu na funkcjonowanie systemu realizacji RPO WD 2014 – </a:t>
            </a:r>
            <a:r>
              <a:rPr lang="pl-PL" sz="2800" dirty="0" smtClean="0"/>
              <a:t>2020,</a:t>
            </a:r>
            <a:endParaRPr lang="pl-PL" sz="2800" dirty="0"/>
          </a:p>
          <a:p>
            <a:pPr lvl="0" algn="ctr"/>
            <a:r>
              <a:rPr lang="pl-PL" sz="2800" dirty="0"/>
              <a:t>dokonywanie regularnego przeglądu </a:t>
            </a:r>
            <a:r>
              <a:rPr lang="pl-PL" sz="2800" dirty="0" err="1"/>
              <a:t>ryzyk</a:t>
            </a:r>
            <a:r>
              <a:rPr lang="pl-PL" sz="2800" dirty="0"/>
              <a:t> występowania nadużyć finansowych występujących w IZ RPO WD/IP RPO WD,</a:t>
            </a:r>
          </a:p>
          <a:p>
            <a:pPr lvl="0" algn="ctr"/>
            <a:r>
              <a:rPr lang="pl-PL" sz="2800" dirty="0"/>
              <a:t>przedstawianie propozycji zmian w arkuszach analizy ryzyka, </a:t>
            </a:r>
            <a:endParaRPr lang="pl-PL" sz="2800" dirty="0" smtClean="0"/>
          </a:p>
          <a:p>
            <a:pPr algn="ctr"/>
            <a:r>
              <a:rPr lang="pl-PL" sz="2800" dirty="0" smtClean="0"/>
              <a:t>informowanie </a:t>
            </a:r>
            <a:r>
              <a:rPr lang="pl-PL" sz="2800" dirty="0"/>
              <a:t>Koordynatora ds. samooceny ryzyka nadużyć </a:t>
            </a:r>
            <a:r>
              <a:rPr lang="pl-PL" sz="2800" dirty="0" smtClean="0"/>
              <a:t>finansowych o </a:t>
            </a:r>
            <a:r>
              <a:rPr lang="pl-PL" sz="2800" dirty="0"/>
              <a:t>zidentyfikowanych ryzykach i </a:t>
            </a:r>
            <a:r>
              <a:rPr lang="pl-PL" sz="2800" dirty="0" smtClean="0"/>
              <a:t>lukach systemowych</a:t>
            </a:r>
            <a:r>
              <a:rPr lang="pl-PL" sz="2800" dirty="0"/>
              <a:t>,</a:t>
            </a:r>
          </a:p>
          <a:p>
            <a:pPr lvl="0" algn="ctr"/>
            <a:r>
              <a:rPr lang="pl-PL" sz="2800" dirty="0" smtClean="0"/>
              <a:t> reagowanie </a:t>
            </a:r>
            <a:r>
              <a:rPr lang="pl-PL" sz="2800" dirty="0"/>
              <a:t>na zidentyfikowane ryzyka i wykryte luki w IZ RPO WD/IP RPO WD, </a:t>
            </a:r>
            <a:endParaRPr lang="pl-PL" sz="2800" dirty="0" smtClean="0"/>
          </a:p>
          <a:p>
            <a:pPr lvl="0" algn="ctr"/>
            <a:r>
              <a:rPr lang="pl-PL" sz="2800" dirty="0" smtClean="0"/>
              <a:t>współpraca </a:t>
            </a:r>
            <a:r>
              <a:rPr lang="pl-PL" sz="2800" dirty="0"/>
              <a:t>z Zespołem ds. samooceny ryzyka nadużyć finansowych oraz innymi grupami roboczymi do spraw analizy ryzyka nadużyć finansowych.</a:t>
            </a:r>
          </a:p>
          <a:p>
            <a:pPr lvl="0">
              <a:buNone/>
            </a:pPr>
            <a:endParaRPr lang="pl-PL" sz="1600" dirty="0"/>
          </a:p>
          <a:p>
            <a:pPr>
              <a:buNone/>
            </a:pPr>
            <a:endParaRPr lang="pl-PL" sz="1600" dirty="0"/>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48"/>
            <a:ext cx="4355976" cy="436637"/>
          </a:xfrm>
          <a:prstGeom prst="rect">
            <a:avLst/>
          </a:prstGeom>
        </p:spPr>
      </p:pic>
      <p:sp>
        <p:nvSpPr>
          <p:cNvPr id="5" name="pole tekstowe 4"/>
          <p:cNvSpPr txBox="1"/>
          <p:nvPr/>
        </p:nvSpPr>
        <p:spPr>
          <a:xfrm>
            <a:off x="323528" y="972017"/>
            <a:ext cx="8280920" cy="461665"/>
          </a:xfrm>
          <a:prstGeom prst="rect">
            <a:avLst/>
          </a:prstGeom>
          <a:noFill/>
        </p:spPr>
        <p:txBody>
          <a:bodyPr wrap="square" rtlCol="0">
            <a:spAutoFit/>
          </a:bodyPr>
          <a:lstStyle/>
          <a:p>
            <a:pPr algn="ctr"/>
            <a:r>
              <a:rPr lang="pl-PL" sz="2400" dirty="0" smtClean="0">
                <a:solidFill>
                  <a:prstClr val="black"/>
                </a:solidFill>
              </a:rPr>
              <a:t>Kto ?</a:t>
            </a:r>
            <a:endParaRPr lang="pl-PL" sz="2400" dirty="0">
              <a:solidFill>
                <a:prstClr val="black"/>
              </a:solidFill>
            </a:endParaRPr>
          </a:p>
        </p:txBody>
      </p:sp>
      <p:sp>
        <p:nvSpPr>
          <p:cNvPr id="6" name="pole tekstowe 5"/>
          <p:cNvSpPr txBox="1"/>
          <p:nvPr/>
        </p:nvSpPr>
        <p:spPr>
          <a:xfrm>
            <a:off x="1142950" y="1484784"/>
            <a:ext cx="7047699" cy="738664"/>
          </a:xfrm>
          <a:prstGeom prst="rect">
            <a:avLst/>
          </a:prstGeom>
          <a:noFill/>
        </p:spPr>
        <p:txBody>
          <a:bodyPr wrap="square" rtlCol="0">
            <a:spAutoFit/>
          </a:bodyPr>
          <a:lstStyle/>
          <a:p>
            <a:r>
              <a:rPr lang="pl-PL" sz="2400" dirty="0" smtClean="0">
                <a:solidFill>
                  <a:prstClr val="black"/>
                </a:solidFill>
              </a:rPr>
              <a:t>grupy robocze ds</a:t>
            </a:r>
            <a:r>
              <a:rPr lang="pl-PL" sz="2400" dirty="0">
                <a:solidFill>
                  <a:prstClr val="black"/>
                </a:solidFill>
              </a:rPr>
              <a:t>. </a:t>
            </a:r>
            <a:r>
              <a:rPr lang="pl-PL" sz="2400" dirty="0" smtClean="0">
                <a:solidFill>
                  <a:prstClr val="black"/>
                </a:solidFill>
              </a:rPr>
              <a:t>analizy </a:t>
            </a:r>
            <a:r>
              <a:rPr lang="pl-PL" sz="2400" dirty="0">
                <a:solidFill>
                  <a:prstClr val="black"/>
                </a:solidFill>
              </a:rPr>
              <a:t>ryzyka nadużyć finansowych</a:t>
            </a:r>
          </a:p>
          <a:p>
            <a:endParaRPr lang="pl-PL" dirty="0">
              <a:solidFill>
                <a:prstClr val="black"/>
              </a:solidFill>
            </a:endParaRPr>
          </a:p>
        </p:txBody>
      </p:sp>
    </p:spTree>
    <p:extLst>
      <p:ext uri="{BB962C8B-B14F-4D97-AF65-F5344CB8AC3E}">
        <p14:creationId xmlns="" xmlns:p14="http://schemas.microsoft.com/office/powerpoint/2010/main" val="3075106331"/>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77500" lnSpcReduction="20000"/>
          </a:bodyPr>
          <a:lstStyle/>
          <a:p>
            <a:pPr marL="0" lvl="0" indent="0" algn="ctr">
              <a:buNone/>
            </a:pPr>
            <a:endParaRPr lang="pl-PL" sz="2400" dirty="0" smtClean="0"/>
          </a:p>
          <a:p>
            <a:pPr marL="0" indent="0" algn="ctr">
              <a:buNone/>
            </a:pPr>
            <a:r>
              <a:rPr lang="pl-PL" sz="2800" dirty="0" smtClean="0"/>
              <a:t>5 </a:t>
            </a:r>
            <a:r>
              <a:rPr lang="pl-PL" sz="2800" dirty="0"/>
              <a:t>podstawowych </a:t>
            </a:r>
            <a:r>
              <a:rPr lang="pl-PL" sz="2800" dirty="0" smtClean="0"/>
              <a:t>działań:</a:t>
            </a:r>
            <a:endParaRPr lang="pl-PL" sz="2800" dirty="0"/>
          </a:p>
          <a:p>
            <a:pPr lvl="0" algn="ctr"/>
            <a:r>
              <a:rPr lang="pl-PL" sz="2800" dirty="0" smtClean="0"/>
              <a:t>ilościowe określenie </a:t>
            </a:r>
            <a:r>
              <a:rPr lang="pl-PL" sz="2800" dirty="0"/>
              <a:t>ryzyka wystąpienia danego typu nadużycia finansowego  w oparciu o ocenę wpływu i prawdopodobieństwa (ryzyko całkowite),</a:t>
            </a:r>
          </a:p>
          <a:p>
            <a:pPr lvl="0" algn="ctr"/>
            <a:r>
              <a:rPr lang="pl-PL" sz="2800" dirty="0" smtClean="0"/>
              <a:t>ocena </a:t>
            </a:r>
            <a:r>
              <a:rPr lang="pl-PL" sz="2800" dirty="0"/>
              <a:t>skuteczności obecnych mechanizmów kontrolnych w celu ograniczenia ryzyka całkowitego,</a:t>
            </a:r>
          </a:p>
          <a:p>
            <a:pPr lvl="0" algn="ctr"/>
            <a:r>
              <a:rPr lang="pl-PL" sz="2800" dirty="0" smtClean="0"/>
              <a:t>ocena </a:t>
            </a:r>
            <a:r>
              <a:rPr lang="pl-PL" sz="2800" dirty="0"/>
              <a:t>ryzyka rezydualnego po uwzględnieniu wpływu obecnych mechanizmów kontrolnych i ich skuteczności, czyli sytuacji w momencie dokonywania oceny ryzyka (bieżące ryzyko rezydualne),</a:t>
            </a:r>
          </a:p>
          <a:p>
            <a:pPr lvl="0" algn="ctr"/>
            <a:r>
              <a:rPr lang="pl-PL" sz="2800" dirty="0" smtClean="0"/>
              <a:t>ocena </a:t>
            </a:r>
            <a:r>
              <a:rPr lang="pl-PL" sz="2800" dirty="0"/>
              <a:t>wpływu planowanych dodatkowych mechanizmów kontrolnych na ryzyko rezydualne,</a:t>
            </a:r>
          </a:p>
          <a:p>
            <a:pPr lvl="0" algn="ctr"/>
            <a:r>
              <a:rPr lang="pl-PL" sz="2800" dirty="0" smtClean="0"/>
              <a:t>określenie </a:t>
            </a:r>
            <a:r>
              <a:rPr lang="pl-PL" sz="2800" dirty="0"/>
              <a:t>ryzyka docelowego, czyli poziomu ryzyka, które IZ RPO WD/IP RPO WD uważa za dopuszczalny po skutecznym wdrożeniu wszelkich mechanizmów kontrolnych.</a:t>
            </a:r>
          </a:p>
          <a:p>
            <a:pPr marL="0" lvl="0" indent="0" algn="just">
              <a:buNone/>
            </a:pPr>
            <a:endParaRPr lang="pl-PL" sz="2400" dirty="0" smtClean="0"/>
          </a:p>
          <a:p>
            <a:pPr marL="0" lvl="0" indent="0" algn="just">
              <a:buNone/>
            </a:pPr>
            <a:endParaRPr lang="pl-PL" sz="2400" dirty="0"/>
          </a:p>
          <a:p>
            <a:pPr marL="0" lvl="0" indent="0" algn="just">
              <a:buNone/>
            </a:pPr>
            <a:endParaRPr lang="pl-PL" sz="2400" dirty="0" smtClean="0"/>
          </a:p>
          <a:p>
            <a:pPr marL="0" lvl="0" indent="0" algn="just">
              <a:buNone/>
            </a:pPr>
            <a:endParaRPr lang="pl-PL" sz="2400" dirty="0"/>
          </a:p>
          <a:p>
            <a:pPr marL="0" lvl="0" indent="0" algn="just">
              <a:buNone/>
            </a:pPr>
            <a:endParaRPr lang="pl-PL" sz="2400" dirty="0" smtClean="0"/>
          </a:p>
          <a:p>
            <a:pPr lvl="0"/>
            <a:endParaRPr lang="pl-PL" sz="1600" dirty="0"/>
          </a:p>
          <a:p>
            <a:endParaRPr lang="pl-PL" sz="1600" dirty="0"/>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48"/>
            <a:ext cx="4355976" cy="436637"/>
          </a:xfrm>
          <a:prstGeom prst="rect">
            <a:avLst/>
          </a:prstGeom>
        </p:spPr>
      </p:pic>
      <p:sp>
        <p:nvSpPr>
          <p:cNvPr id="5" name="pole tekstowe 4"/>
          <p:cNvSpPr txBox="1"/>
          <p:nvPr/>
        </p:nvSpPr>
        <p:spPr>
          <a:xfrm>
            <a:off x="323528" y="980728"/>
            <a:ext cx="8280920" cy="461665"/>
          </a:xfrm>
          <a:prstGeom prst="rect">
            <a:avLst/>
          </a:prstGeom>
          <a:noFill/>
        </p:spPr>
        <p:txBody>
          <a:bodyPr wrap="square" rtlCol="0">
            <a:spAutoFit/>
          </a:bodyPr>
          <a:lstStyle/>
          <a:p>
            <a:pPr algn="ctr"/>
            <a:r>
              <a:rPr lang="pl-PL" sz="2400" dirty="0" smtClean="0">
                <a:solidFill>
                  <a:prstClr val="black"/>
                </a:solidFill>
              </a:rPr>
              <a:t>Jak ?</a:t>
            </a:r>
            <a:endParaRPr lang="pl-PL" sz="2400" dirty="0">
              <a:solidFill>
                <a:prstClr val="black"/>
              </a:solidFill>
            </a:endParaRPr>
          </a:p>
        </p:txBody>
      </p:sp>
    </p:spTree>
    <p:extLst>
      <p:ext uri="{BB962C8B-B14F-4D97-AF65-F5344CB8AC3E}">
        <p14:creationId xmlns="" xmlns:p14="http://schemas.microsoft.com/office/powerpoint/2010/main" val="3893086126"/>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27584" y="2204864"/>
            <a:ext cx="7344816" cy="4281339"/>
          </a:xfrm>
        </p:spPr>
        <p:txBody>
          <a:bodyPr>
            <a:normAutofit/>
          </a:bodyPr>
          <a:lstStyle/>
          <a:p>
            <a:pPr marL="0" lvl="0" indent="0" algn="just">
              <a:buNone/>
            </a:pPr>
            <a:endParaRPr lang="pl-PL" sz="2400" dirty="0" smtClean="0"/>
          </a:p>
          <a:p>
            <a:pPr marL="0" lvl="0" algn="ctr">
              <a:buNone/>
            </a:pPr>
            <a:r>
              <a:rPr lang="pl-PL" sz="2200" dirty="0" smtClean="0"/>
              <a:t>Podstawowym </a:t>
            </a:r>
            <a:r>
              <a:rPr lang="pl-PL" sz="2200" dirty="0"/>
              <a:t>narzędziem oceny ryzyka nadużyć finansowych jest arkusz samooceny ryzyka nadużyć finansowych. </a:t>
            </a:r>
          </a:p>
          <a:p>
            <a:pPr marL="0" lvl="0" indent="0" algn="just">
              <a:buNone/>
            </a:pPr>
            <a:endParaRPr lang="pl-PL" sz="2400" dirty="0" smtClean="0"/>
          </a:p>
          <a:p>
            <a:pPr marL="0" lvl="0" indent="0" algn="just">
              <a:buNone/>
            </a:pPr>
            <a:endParaRPr lang="pl-PL" sz="2400" dirty="0"/>
          </a:p>
          <a:p>
            <a:pPr marL="0" lvl="0" indent="0" algn="just">
              <a:buNone/>
            </a:pPr>
            <a:endParaRPr lang="pl-PL" sz="2400" dirty="0" smtClean="0"/>
          </a:p>
          <a:p>
            <a:pPr marL="0" lvl="0" indent="0" algn="just">
              <a:buNone/>
            </a:pPr>
            <a:endParaRPr lang="pl-PL" sz="2400" dirty="0"/>
          </a:p>
          <a:p>
            <a:pPr marL="0" lvl="0" indent="0" algn="just">
              <a:buNone/>
            </a:pPr>
            <a:endParaRPr lang="pl-PL" sz="2400" dirty="0" smtClean="0"/>
          </a:p>
          <a:p>
            <a:pPr lvl="0"/>
            <a:endParaRPr lang="pl-PL" sz="1600" dirty="0"/>
          </a:p>
          <a:p>
            <a:endParaRPr lang="pl-PL" sz="1600" dirty="0"/>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48"/>
            <a:ext cx="4355976" cy="436637"/>
          </a:xfrm>
          <a:prstGeom prst="rect">
            <a:avLst/>
          </a:prstGeom>
        </p:spPr>
      </p:pic>
      <p:sp>
        <p:nvSpPr>
          <p:cNvPr id="5" name="pole tekstowe 4"/>
          <p:cNvSpPr txBox="1"/>
          <p:nvPr/>
        </p:nvSpPr>
        <p:spPr>
          <a:xfrm>
            <a:off x="323528" y="980728"/>
            <a:ext cx="8280920" cy="830997"/>
          </a:xfrm>
          <a:prstGeom prst="rect">
            <a:avLst/>
          </a:prstGeom>
          <a:noFill/>
        </p:spPr>
        <p:txBody>
          <a:bodyPr wrap="square" rtlCol="0">
            <a:spAutoFit/>
          </a:bodyPr>
          <a:lstStyle/>
          <a:p>
            <a:pPr algn="ctr"/>
            <a:endParaRPr lang="pl-PL" sz="2400" dirty="0" smtClean="0">
              <a:solidFill>
                <a:prstClr val="black"/>
              </a:solidFill>
            </a:endParaRPr>
          </a:p>
          <a:p>
            <a:pPr algn="ctr"/>
            <a:r>
              <a:rPr lang="pl-PL" sz="2400" dirty="0" smtClean="0">
                <a:solidFill>
                  <a:prstClr val="black"/>
                </a:solidFill>
              </a:rPr>
              <a:t>Narzędzia</a:t>
            </a:r>
            <a:endParaRPr lang="pl-PL" sz="2400" dirty="0">
              <a:solidFill>
                <a:prstClr val="black"/>
              </a:solidFill>
            </a:endParaRPr>
          </a:p>
        </p:txBody>
      </p:sp>
    </p:spTree>
    <p:extLst>
      <p:ext uri="{BB962C8B-B14F-4D97-AF65-F5344CB8AC3E}">
        <p14:creationId xmlns="" xmlns:p14="http://schemas.microsoft.com/office/powerpoint/2010/main" val="91722689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85000" lnSpcReduction="10000"/>
          </a:bodyPr>
          <a:lstStyle/>
          <a:p>
            <a:pPr marL="0" lvl="0" indent="0" algn="ctr">
              <a:buNone/>
            </a:pPr>
            <a:endParaRPr lang="pl-PL" sz="2600" dirty="0" smtClean="0"/>
          </a:p>
          <a:p>
            <a:pPr marL="0" indent="0" algn="ctr">
              <a:buNone/>
            </a:pPr>
            <a:r>
              <a:rPr lang="pl-PL" sz="2600" dirty="0" smtClean="0"/>
              <a:t>Arkusz obejmuje </a:t>
            </a:r>
            <a:r>
              <a:rPr lang="pl-PL" sz="2600" u="sng" dirty="0"/>
              <a:t>prawdopodobieństwo i skutki </a:t>
            </a:r>
            <a:r>
              <a:rPr lang="pl-PL" sz="2600" dirty="0"/>
              <a:t>konkretnych i powszechnie rozpoznawanych rodzajów ryzyka nadużyć finansowych, odnoszących się w szczególności do kluczowych procesów:</a:t>
            </a:r>
          </a:p>
          <a:p>
            <a:pPr lvl="0" algn="ctr"/>
            <a:r>
              <a:rPr lang="pl-PL" sz="2600" dirty="0"/>
              <a:t>wyboru wnioskodawców</a:t>
            </a:r>
          </a:p>
          <a:p>
            <a:pPr lvl="0" algn="ctr"/>
            <a:r>
              <a:rPr lang="pl-PL" sz="2600" dirty="0"/>
              <a:t>wdrożenia projektów przez beneficjentów, ze szczególnym uwzględnieniem zamówień publicznych i kosztów pracy</a:t>
            </a:r>
          </a:p>
          <a:p>
            <a:pPr lvl="0" algn="ctr"/>
            <a:r>
              <a:rPr lang="pl-PL" sz="2600" dirty="0"/>
              <a:t>deklaracji wydatków przez IZ RPO WD/IP RPO WD </a:t>
            </a:r>
          </a:p>
          <a:p>
            <a:pPr marL="0" lvl="0" indent="0">
              <a:buNone/>
            </a:pPr>
            <a:endParaRPr lang="pl-PL" sz="2800" dirty="0" smtClean="0"/>
          </a:p>
          <a:p>
            <a:pPr marL="0" lvl="0" indent="0">
              <a:buNone/>
            </a:pPr>
            <a:endParaRPr lang="pl-PL" sz="2800" dirty="0"/>
          </a:p>
          <a:p>
            <a:pPr marL="0" lvl="0" indent="0" algn="just">
              <a:buNone/>
            </a:pPr>
            <a:r>
              <a:rPr lang="pl-PL" sz="2200" dirty="0"/>
              <a:t>Ponadto IZ RPO WD/IP RPO WD zobowiązana jest do oceny ogólnego ryzyka nadużyć finansowych w przypadku zamówień publicznych, którymi może bezpośrednio zarządzać, np. w kontekście zamówień na pomoc techniczną</a:t>
            </a:r>
          </a:p>
          <a:p>
            <a:pPr marL="0" lvl="0" indent="0" algn="just">
              <a:buNone/>
            </a:pPr>
            <a:endParaRPr lang="pl-PL" sz="2400" dirty="0" smtClean="0"/>
          </a:p>
          <a:p>
            <a:pPr marL="0" lvl="0" indent="0" algn="just">
              <a:buNone/>
            </a:pPr>
            <a:endParaRPr lang="pl-PL" sz="2400" dirty="0"/>
          </a:p>
          <a:p>
            <a:pPr marL="0" lvl="0" indent="0" algn="just">
              <a:buNone/>
            </a:pPr>
            <a:endParaRPr lang="pl-PL" sz="2400" dirty="0" smtClean="0"/>
          </a:p>
          <a:p>
            <a:pPr marL="0" lvl="0" indent="0" algn="just">
              <a:buNone/>
            </a:pPr>
            <a:endParaRPr lang="pl-PL" sz="2400" dirty="0"/>
          </a:p>
          <a:p>
            <a:pPr marL="0" lvl="0" indent="0" algn="just">
              <a:buNone/>
            </a:pPr>
            <a:endParaRPr lang="pl-PL" sz="2400" dirty="0" smtClean="0"/>
          </a:p>
          <a:p>
            <a:pPr lvl="0"/>
            <a:endParaRPr lang="pl-PL" sz="1600" dirty="0"/>
          </a:p>
          <a:p>
            <a:endParaRPr lang="pl-PL" sz="1600" dirty="0"/>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48"/>
            <a:ext cx="4355976" cy="436637"/>
          </a:xfrm>
          <a:prstGeom prst="rect">
            <a:avLst/>
          </a:prstGeom>
        </p:spPr>
      </p:pic>
      <p:sp>
        <p:nvSpPr>
          <p:cNvPr id="5" name="pole tekstowe 4"/>
          <p:cNvSpPr txBox="1"/>
          <p:nvPr/>
        </p:nvSpPr>
        <p:spPr>
          <a:xfrm>
            <a:off x="323528" y="980728"/>
            <a:ext cx="8280920" cy="461665"/>
          </a:xfrm>
          <a:prstGeom prst="rect">
            <a:avLst/>
          </a:prstGeom>
          <a:noFill/>
        </p:spPr>
        <p:txBody>
          <a:bodyPr wrap="square" rtlCol="0">
            <a:spAutoFit/>
          </a:bodyPr>
          <a:lstStyle/>
          <a:p>
            <a:pPr algn="ctr"/>
            <a:r>
              <a:rPr lang="pl-PL" sz="2400" dirty="0" smtClean="0">
                <a:solidFill>
                  <a:prstClr val="black"/>
                </a:solidFill>
              </a:rPr>
              <a:t>Narzędzia</a:t>
            </a:r>
            <a:endParaRPr lang="pl-PL" sz="2400" dirty="0">
              <a:solidFill>
                <a:prstClr val="black"/>
              </a:solidFill>
            </a:endParaRPr>
          </a:p>
        </p:txBody>
      </p:sp>
    </p:spTree>
    <p:extLst>
      <p:ext uri="{BB962C8B-B14F-4D97-AF65-F5344CB8AC3E}">
        <p14:creationId xmlns="" xmlns:p14="http://schemas.microsoft.com/office/powerpoint/2010/main" val="159598613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84234" y="2492896"/>
            <a:ext cx="8229600" cy="4019056"/>
          </a:xfrm>
        </p:spPr>
        <p:txBody>
          <a:bodyPr>
            <a:normAutofit/>
          </a:bodyPr>
          <a:lstStyle/>
          <a:p>
            <a:pPr marL="0" indent="0" algn="ctr">
              <a:buNone/>
            </a:pPr>
            <a:endParaRPr lang="pl-PL" sz="2400" b="1" dirty="0" smtClean="0"/>
          </a:p>
          <a:p>
            <a:pPr marL="0" indent="0" algn="ctr">
              <a:buNone/>
            </a:pPr>
            <a:r>
              <a:rPr lang="pl-PL" sz="2400" dirty="0" smtClean="0"/>
              <a:t>Ryzyka </a:t>
            </a:r>
            <a:r>
              <a:rPr lang="pl-PL" sz="2400" dirty="0"/>
              <a:t>związane z procesem wyboru projektów:</a:t>
            </a:r>
          </a:p>
          <a:p>
            <a:pPr lvl="0" algn="ctr"/>
            <a:r>
              <a:rPr lang="pl-PL" sz="2400" dirty="0"/>
              <a:t>Konflikt interesów przy ocenie wniosków o dofinansowanie.</a:t>
            </a:r>
          </a:p>
          <a:p>
            <a:pPr lvl="0" algn="ctr"/>
            <a:r>
              <a:rPr lang="pl-PL" sz="2400" dirty="0"/>
              <a:t>Fałszywe dokumenty/ oświadczenia złożone przez wnioskodawców.</a:t>
            </a:r>
          </a:p>
          <a:p>
            <a:pPr lvl="0" algn="ctr"/>
            <a:r>
              <a:rPr lang="pl-PL" sz="2400" dirty="0"/>
              <a:t>Podwójne finansowanie.</a:t>
            </a:r>
          </a:p>
          <a:p>
            <a:pPr marL="0" indent="0" algn="ctr">
              <a:buNone/>
            </a:pPr>
            <a:endParaRPr lang="pl-PL" sz="2200" dirty="0"/>
          </a:p>
          <a:p>
            <a:pPr marL="0" lvl="0" indent="0" algn="ctr">
              <a:buNone/>
            </a:pPr>
            <a:endParaRPr lang="pl-PL" sz="2400" dirty="0" smtClean="0"/>
          </a:p>
          <a:p>
            <a:pPr marL="0" lvl="0" indent="0" algn="ctr">
              <a:buNone/>
            </a:pPr>
            <a:endParaRPr lang="pl-PL" sz="2400" dirty="0"/>
          </a:p>
          <a:p>
            <a:pPr marL="0" lvl="0" indent="0" algn="ctr">
              <a:buNone/>
            </a:pPr>
            <a:endParaRPr lang="pl-PL" sz="2400" dirty="0" smtClean="0"/>
          </a:p>
          <a:p>
            <a:pPr marL="0" lvl="0" indent="0" algn="ctr">
              <a:buNone/>
            </a:pPr>
            <a:endParaRPr lang="pl-PL" sz="2400" dirty="0"/>
          </a:p>
          <a:p>
            <a:pPr marL="0" lvl="0" indent="0" algn="ctr">
              <a:buNone/>
            </a:pPr>
            <a:endParaRPr lang="pl-PL" sz="2400" dirty="0" smtClean="0"/>
          </a:p>
          <a:p>
            <a:pPr lvl="0" algn="ctr"/>
            <a:endParaRPr lang="pl-PL" sz="1600" dirty="0"/>
          </a:p>
          <a:p>
            <a:pPr algn="ctr"/>
            <a:endParaRPr lang="pl-PL" sz="1600" dirty="0"/>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48"/>
            <a:ext cx="4355976" cy="436637"/>
          </a:xfrm>
          <a:prstGeom prst="rect">
            <a:avLst/>
          </a:prstGeom>
        </p:spPr>
      </p:pic>
      <p:sp>
        <p:nvSpPr>
          <p:cNvPr id="5" name="pole tekstowe 4"/>
          <p:cNvSpPr txBox="1"/>
          <p:nvPr/>
        </p:nvSpPr>
        <p:spPr>
          <a:xfrm>
            <a:off x="323528" y="980728"/>
            <a:ext cx="8280920" cy="1200329"/>
          </a:xfrm>
          <a:prstGeom prst="rect">
            <a:avLst/>
          </a:prstGeom>
          <a:noFill/>
        </p:spPr>
        <p:txBody>
          <a:bodyPr wrap="square" rtlCol="0">
            <a:spAutoFit/>
          </a:bodyPr>
          <a:lstStyle/>
          <a:p>
            <a:pPr algn="ctr"/>
            <a:endParaRPr lang="pl-PL" sz="2400" dirty="0" smtClean="0">
              <a:solidFill>
                <a:prstClr val="black"/>
              </a:solidFill>
            </a:endParaRPr>
          </a:p>
          <a:p>
            <a:pPr algn="ctr"/>
            <a:r>
              <a:rPr lang="pl-PL" sz="2400" dirty="0" smtClean="0">
                <a:solidFill>
                  <a:prstClr val="black"/>
                </a:solidFill>
              </a:rPr>
              <a:t>Narzędzia</a:t>
            </a:r>
          </a:p>
          <a:p>
            <a:pPr algn="ctr"/>
            <a:r>
              <a:rPr lang="pl-PL" sz="2400" dirty="0">
                <a:solidFill>
                  <a:prstClr val="black"/>
                </a:solidFill>
              </a:rPr>
              <a:t>Przykładowe rodzaje </a:t>
            </a:r>
            <a:r>
              <a:rPr lang="pl-PL" sz="2400" dirty="0" err="1">
                <a:solidFill>
                  <a:prstClr val="black"/>
                </a:solidFill>
              </a:rPr>
              <a:t>ryzyk</a:t>
            </a:r>
            <a:r>
              <a:rPr lang="pl-PL" sz="2400" dirty="0" smtClean="0">
                <a:solidFill>
                  <a:prstClr val="black"/>
                </a:solidFill>
              </a:rPr>
              <a:t>:</a:t>
            </a:r>
            <a:endParaRPr lang="pl-PL" sz="2400" dirty="0">
              <a:solidFill>
                <a:prstClr val="black"/>
              </a:solidFill>
            </a:endParaRPr>
          </a:p>
        </p:txBody>
      </p:sp>
    </p:spTree>
    <p:extLst>
      <p:ext uri="{BB962C8B-B14F-4D97-AF65-F5344CB8AC3E}">
        <p14:creationId xmlns="" xmlns:p14="http://schemas.microsoft.com/office/powerpoint/2010/main" val="2233368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50"/>
            <a:ext cx="4355976" cy="436637"/>
          </a:xfrm>
          <a:prstGeom prst="rect">
            <a:avLst/>
          </a:prstGeom>
        </p:spPr>
      </p:pic>
      <p:sp>
        <p:nvSpPr>
          <p:cNvPr id="17" name="Symbol zastępczy zawartości 4"/>
          <p:cNvSpPr>
            <a:spLocks noGrp="1"/>
          </p:cNvSpPr>
          <p:nvPr>
            <p:ph idx="1"/>
          </p:nvPr>
        </p:nvSpPr>
        <p:spPr>
          <a:xfrm>
            <a:off x="457200" y="980728"/>
            <a:ext cx="8229600" cy="5145435"/>
          </a:xfrm>
        </p:spPr>
        <p:txBody>
          <a:bodyPr>
            <a:normAutofit/>
          </a:bodyPr>
          <a:lstStyle/>
          <a:p>
            <a:pPr algn="just">
              <a:spcBef>
                <a:spcPts val="0"/>
              </a:spcBef>
              <a:spcAft>
                <a:spcPts val="0"/>
              </a:spcAft>
              <a:buNone/>
            </a:pPr>
            <a:endParaRPr lang="pl-PL" sz="2800" dirty="0" smtClean="0">
              <a:ea typeface="Times New Roman"/>
            </a:endParaRPr>
          </a:p>
          <a:p>
            <a:pPr algn="just">
              <a:spcBef>
                <a:spcPts val="0"/>
              </a:spcBef>
              <a:spcAft>
                <a:spcPts val="0"/>
              </a:spcAft>
              <a:buNone/>
            </a:pPr>
            <a:endParaRPr lang="pl-PL" sz="2800" dirty="0" smtClean="0">
              <a:ea typeface="Times New Roman"/>
            </a:endParaRPr>
          </a:p>
          <a:p>
            <a:pPr algn="just">
              <a:spcBef>
                <a:spcPts val="0"/>
              </a:spcBef>
              <a:spcAft>
                <a:spcPts val="0"/>
              </a:spcAft>
              <a:buNone/>
            </a:pPr>
            <a:endParaRPr lang="pl-PL" sz="2800" dirty="0"/>
          </a:p>
        </p:txBody>
      </p:sp>
      <p:graphicFrame>
        <p:nvGraphicFramePr>
          <p:cNvPr id="18" name="Wykres 17"/>
          <p:cNvGraphicFramePr/>
          <p:nvPr/>
        </p:nvGraphicFramePr>
        <p:xfrm>
          <a:off x="683568" y="1052736"/>
          <a:ext cx="7776864" cy="3960440"/>
        </p:xfrm>
        <a:graphic>
          <a:graphicData uri="http://schemas.openxmlformats.org/drawingml/2006/chart">
            <c:chart xmlns:c="http://schemas.openxmlformats.org/drawingml/2006/chart" xmlns:r="http://schemas.openxmlformats.org/officeDocument/2006/relationships" r:id="rId4"/>
          </a:graphicData>
        </a:graphic>
      </p:graphicFrame>
      <p:sp>
        <p:nvSpPr>
          <p:cNvPr id="19" name="pole tekstowe 18"/>
          <p:cNvSpPr txBox="1"/>
          <p:nvPr/>
        </p:nvSpPr>
        <p:spPr>
          <a:xfrm>
            <a:off x="683568" y="5157192"/>
            <a:ext cx="7992888" cy="276999"/>
          </a:xfrm>
          <a:prstGeom prst="rect">
            <a:avLst/>
          </a:prstGeom>
          <a:noFill/>
        </p:spPr>
        <p:txBody>
          <a:bodyPr wrap="square" rtlCol="0">
            <a:spAutoFit/>
          </a:bodyPr>
          <a:lstStyle/>
          <a:p>
            <a:r>
              <a:rPr lang="pl-PL" sz="1200" dirty="0" smtClean="0"/>
              <a:t>Czas trwania oszustwa w organizacji.</a:t>
            </a:r>
            <a:endParaRPr lang="pl-PL" sz="1200" dirty="0"/>
          </a:p>
        </p:txBody>
      </p:sp>
      <p:sp>
        <p:nvSpPr>
          <p:cNvPr id="20" name="pole tekstowe 19"/>
          <p:cNvSpPr txBox="1"/>
          <p:nvPr/>
        </p:nvSpPr>
        <p:spPr>
          <a:xfrm>
            <a:off x="755576" y="5589240"/>
            <a:ext cx="7992888" cy="276999"/>
          </a:xfrm>
          <a:prstGeom prst="rect">
            <a:avLst/>
          </a:prstGeom>
          <a:noFill/>
        </p:spPr>
        <p:txBody>
          <a:bodyPr wrap="square" rtlCol="0">
            <a:spAutoFit/>
          </a:bodyPr>
          <a:lstStyle/>
          <a:p>
            <a:pPr algn="r"/>
            <a:r>
              <a:rPr lang="pl-PL" sz="1200" spc="-30" dirty="0" smtClean="0"/>
              <a:t>Źródło: </a:t>
            </a:r>
            <a:r>
              <a:rPr lang="en-US" sz="1200" dirty="0" smtClean="0"/>
              <a:t>Association of Certified Fraud Examiners, </a:t>
            </a:r>
            <a:r>
              <a:rPr lang="en-US" sz="1200" i="1" dirty="0" smtClean="0"/>
              <a:t>Report to the Nation on Occupational Fraud &amp; Abuse 2002</a:t>
            </a:r>
            <a:endParaRPr lang="pl-PL" sz="1200" spc="-30" dirty="0"/>
          </a:p>
        </p:txBody>
      </p:sp>
    </p:spTree>
    <p:extLst>
      <p:ext uri="{BB962C8B-B14F-4D97-AF65-F5344CB8AC3E}">
        <p14:creationId xmlns="" xmlns:p14="http://schemas.microsoft.com/office/powerpoint/2010/main" val="1008843500"/>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marL="0" lvl="0" indent="0" algn="ctr">
              <a:buNone/>
            </a:pPr>
            <a:endParaRPr lang="pl-PL" sz="2400" dirty="0" smtClean="0"/>
          </a:p>
          <a:p>
            <a:pPr marL="0" indent="0" algn="ctr">
              <a:buNone/>
            </a:pPr>
            <a:endParaRPr lang="pl-PL" sz="2400" b="1" dirty="0" smtClean="0"/>
          </a:p>
          <a:p>
            <a:pPr marL="0" indent="0" algn="ctr">
              <a:buNone/>
            </a:pPr>
            <a:endParaRPr lang="pl-PL" sz="2400" b="1" dirty="0" smtClean="0"/>
          </a:p>
          <a:p>
            <a:pPr marL="0" indent="0" algn="ctr">
              <a:buNone/>
            </a:pPr>
            <a:r>
              <a:rPr lang="pl-PL" sz="2400" dirty="0" smtClean="0"/>
              <a:t>Ryzyka </a:t>
            </a:r>
            <a:r>
              <a:rPr lang="pl-PL" sz="2400" dirty="0"/>
              <a:t>związane z realizacją projektów:</a:t>
            </a:r>
          </a:p>
          <a:p>
            <a:pPr lvl="0" algn="ctr"/>
            <a:r>
              <a:rPr lang="pl-PL" sz="2400" dirty="0"/>
              <a:t>Nieujawnione konflikty interesów lub łapówki i nielegalne prowizje.</a:t>
            </a:r>
          </a:p>
          <a:p>
            <a:pPr lvl="0" algn="ctr"/>
            <a:r>
              <a:rPr lang="pl-PL" sz="2400" dirty="0"/>
              <a:t>Podział zamówień.</a:t>
            </a:r>
          </a:p>
          <a:p>
            <a:pPr lvl="0" algn="ctr"/>
            <a:r>
              <a:rPr lang="pl-PL" sz="2400" dirty="0"/>
              <a:t>Pominięcie wymaganej procedury konkurencyjnej.</a:t>
            </a:r>
          </a:p>
          <a:p>
            <a:pPr marL="0" indent="0" algn="ctr">
              <a:buNone/>
            </a:pPr>
            <a:endParaRPr lang="pl-PL" sz="2200" dirty="0"/>
          </a:p>
          <a:p>
            <a:pPr marL="0" lvl="0" indent="0" algn="ctr">
              <a:buNone/>
            </a:pPr>
            <a:endParaRPr lang="pl-PL" sz="2400" dirty="0" smtClean="0"/>
          </a:p>
          <a:p>
            <a:pPr marL="0" lvl="0" indent="0" algn="ctr">
              <a:buNone/>
            </a:pPr>
            <a:endParaRPr lang="pl-PL" sz="2400" dirty="0"/>
          </a:p>
          <a:p>
            <a:pPr marL="0" lvl="0" indent="0" algn="ctr">
              <a:buNone/>
            </a:pPr>
            <a:endParaRPr lang="pl-PL" sz="2400" dirty="0" smtClean="0"/>
          </a:p>
          <a:p>
            <a:pPr marL="0" lvl="0" indent="0" algn="ctr">
              <a:buNone/>
            </a:pPr>
            <a:endParaRPr lang="pl-PL" sz="2400" dirty="0"/>
          </a:p>
          <a:p>
            <a:pPr marL="0" lvl="0" indent="0" algn="ctr">
              <a:buNone/>
            </a:pPr>
            <a:endParaRPr lang="pl-PL" sz="2400" dirty="0" smtClean="0"/>
          </a:p>
          <a:p>
            <a:pPr lvl="0" algn="ctr"/>
            <a:endParaRPr lang="pl-PL" sz="1600" dirty="0"/>
          </a:p>
          <a:p>
            <a:pPr algn="ctr"/>
            <a:endParaRPr lang="pl-PL" sz="1600" dirty="0"/>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48"/>
            <a:ext cx="4355976" cy="436637"/>
          </a:xfrm>
          <a:prstGeom prst="rect">
            <a:avLst/>
          </a:prstGeom>
        </p:spPr>
      </p:pic>
      <p:sp>
        <p:nvSpPr>
          <p:cNvPr id="6" name="pole tekstowe 5"/>
          <p:cNvSpPr txBox="1"/>
          <p:nvPr/>
        </p:nvSpPr>
        <p:spPr>
          <a:xfrm>
            <a:off x="323528" y="980728"/>
            <a:ext cx="8280920" cy="830997"/>
          </a:xfrm>
          <a:prstGeom prst="rect">
            <a:avLst/>
          </a:prstGeom>
          <a:noFill/>
        </p:spPr>
        <p:txBody>
          <a:bodyPr wrap="square" rtlCol="0">
            <a:spAutoFit/>
          </a:bodyPr>
          <a:lstStyle/>
          <a:p>
            <a:pPr algn="ctr"/>
            <a:r>
              <a:rPr lang="pl-PL" sz="2400" dirty="0" smtClean="0">
                <a:solidFill>
                  <a:prstClr val="black"/>
                </a:solidFill>
              </a:rPr>
              <a:t>Narzędzia</a:t>
            </a:r>
          </a:p>
          <a:p>
            <a:pPr algn="ctr"/>
            <a:r>
              <a:rPr lang="pl-PL" sz="2400" dirty="0">
                <a:solidFill>
                  <a:prstClr val="black"/>
                </a:solidFill>
              </a:rPr>
              <a:t>Przykładowe rodzaje </a:t>
            </a:r>
            <a:r>
              <a:rPr lang="pl-PL" sz="2400" dirty="0" err="1">
                <a:solidFill>
                  <a:prstClr val="black"/>
                </a:solidFill>
              </a:rPr>
              <a:t>ryzyk</a:t>
            </a:r>
            <a:r>
              <a:rPr lang="pl-PL" sz="2400" dirty="0" smtClean="0">
                <a:solidFill>
                  <a:prstClr val="black"/>
                </a:solidFill>
              </a:rPr>
              <a:t>:</a:t>
            </a:r>
            <a:endParaRPr lang="pl-PL" sz="2400" dirty="0">
              <a:solidFill>
                <a:prstClr val="black"/>
              </a:solidFill>
            </a:endParaRPr>
          </a:p>
        </p:txBody>
      </p:sp>
    </p:spTree>
    <p:extLst>
      <p:ext uri="{BB962C8B-B14F-4D97-AF65-F5344CB8AC3E}">
        <p14:creationId xmlns="" xmlns:p14="http://schemas.microsoft.com/office/powerpoint/2010/main" val="2843011869"/>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marL="0" lvl="0" indent="0" algn="ctr">
              <a:buNone/>
            </a:pPr>
            <a:endParaRPr lang="pl-PL" sz="2400" dirty="0" smtClean="0"/>
          </a:p>
          <a:p>
            <a:pPr marL="0" indent="0" algn="ctr">
              <a:buNone/>
            </a:pPr>
            <a:endParaRPr lang="pl-PL" sz="2400" b="1" dirty="0" smtClean="0"/>
          </a:p>
          <a:p>
            <a:pPr marL="0" indent="0" algn="ctr">
              <a:buNone/>
            </a:pPr>
            <a:endParaRPr lang="pl-PL" sz="2200" b="1" dirty="0" smtClean="0"/>
          </a:p>
          <a:p>
            <a:pPr marL="0" indent="0" algn="ctr">
              <a:buNone/>
            </a:pPr>
            <a:r>
              <a:rPr lang="pl-PL" sz="2200" dirty="0" smtClean="0"/>
              <a:t>Ryzyka </a:t>
            </a:r>
            <a:r>
              <a:rPr lang="pl-PL" sz="2200" dirty="0"/>
              <a:t>związane z certyfikacją wydatków i przekazywaniem środków:</a:t>
            </a:r>
          </a:p>
          <a:p>
            <a:pPr lvl="0" algn="ctr"/>
            <a:r>
              <a:rPr lang="pl-PL" sz="2200" dirty="0"/>
              <a:t>Niepełny/nieadekwatny proces kontroli systemowej.</a:t>
            </a:r>
          </a:p>
          <a:p>
            <a:pPr lvl="0" algn="ctr"/>
            <a:r>
              <a:rPr lang="pl-PL" sz="2200" dirty="0"/>
              <a:t>Niepełny/nieadekwatny proces certyfikacji wydatków.</a:t>
            </a:r>
          </a:p>
          <a:p>
            <a:pPr lvl="0" algn="ctr"/>
            <a:r>
              <a:rPr lang="pl-PL" sz="2200" dirty="0"/>
              <a:t>Konflikty interesów w instytucji zarządzającej.</a:t>
            </a:r>
          </a:p>
          <a:p>
            <a:pPr marL="0" indent="0" algn="ctr">
              <a:buNone/>
            </a:pPr>
            <a:endParaRPr lang="pl-PL" sz="2200" dirty="0"/>
          </a:p>
          <a:p>
            <a:pPr marL="0" lvl="0" indent="0" algn="ctr">
              <a:buNone/>
            </a:pPr>
            <a:endParaRPr lang="pl-PL" sz="2400" dirty="0" smtClean="0"/>
          </a:p>
          <a:p>
            <a:pPr marL="0" lvl="0" indent="0" algn="ctr">
              <a:buNone/>
            </a:pPr>
            <a:endParaRPr lang="pl-PL" sz="2400" dirty="0"/>
          </a:p>
          <a:p>
            <a:pPr marL="0" lvl="0" indent="0" algn="ctr">
              <a:buNone/>
            </a:pPr>
            <a:endParaRPr lang="pl-PL" sz="2400" dirty="0" smtClean="0"/>
          </a:p>
          <a:p>
            <a:pPr marL="0" lvl="0" indent="0" algn="ctr">
              <a:buNone/>
            </a:pPr>
            <a:endParaRPr lang="pl-PL" sz="2400" dirty="0"/>
          </a:p>
          <a:p>
            <a:pPr marL="0" lvl="0" indent="0" algn="ctr">
              <a:buNone/>
            </a:pPr>
            <a:endParaRPr lang="pl-PL" sz="2400" dirty="0" smtClean="0"/>
          </a:p>
          <a:p>
            <a:pPr lvl="0" algn="ctr"/>
            <a:endParaRPr lang="pl-PL" sz="1600" dirty="0"/>
          </a:p>
          <a:p>
            <a:pPr algn="ctr"/>
            <a:endParaRPr lang="pl-PL" sz="1600" dirty="0"/>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48"/>
            <a:ext cx="4355976" cy="436637"/>
          </a:xfrm>
          <a:prstGeom prst="rect">
            <a:avLst/>
          </a:prstGeom>
        </p:spPr>
      </p:pic>
      <p:sp>
        <p:nvSpPr>
          <p:cNvPr id="6" name="pole tekstowe 5"/>
          <p:cNvSpPr txBox="1"/>
          <p:nvPr/>
        </p:nvSpPr>
        <p:spPr>
          <a:xfrm>
            <a:off x="323528" y="1340768"/>
            <a:ext cx="8280920" cy="769441"/>
          </a:xfrm>
          <a:prstGeom prst="rect">
            <a:avLst/>
          </a:prstGeom>
          <a:noFill/>
        </p:spPr>
        <p:txBody>
          <a:bodyPr wrap="square" rtlCol="0">
            <a:spAutoFit/>
          </a:bodyPr>
          <a:lstStyle/>
          <a:p>
            <a:pPr algn="ctr"/>
            <a:r>
              <a:rPr lang="pl-PL" sz="2200" dirty="0" smtClean="0">
                <a:solidFill>
                  <a:prstClr val="black"/>
                </a:solidFill>
              </a:rPr>
              <a:t>Narzędzia</a:t>
            </a:r>
          </a:p>
          <a:p>
            <a:pPr algn="ctr"/>
            <a:r>
              <a:rPr lang="pl-PL" sz="2200" dirty="0">
                <a:solidFill>
                  <a:prstClr val="black"/>
                </a:solidFill>
              </a:rPr>
              <a:t>Przykładowe rodzaje </a:t>
            </a:r>
            <a:r>
              <a:rPr lang="pl-PL" sz="2200" dirty="0" err="1">
                <a:solidFill>
                  <a:prstClr val="black"/>
                </a:solidFill>
              </a:rPr>
              <a:t>ryzyk</a:t>
            </a:r>
            <a:r>
              <a:rPr lang="pl-PL" sz="2200" dirty="0" smtClean="0">
                <a:solidFill>
                  <a:prstClr val="black"/>
                </a:solidFill>
              </a:rPr>
              <a:t>:</a:t>
            </a:r>
            <a:endParaRPr lang="pl-PL" sz="2200" dirty="0">
              <a:solidFill>
                <a:prstClr val="black"/>
              </a:solidFill>
            </a:endParaRPr>
          </a:p>
        </p:txBody>
      </p:sp>
    </p:spTree>
    <p:extLst>
      <p:ext uri="{BB962C8B-B14F-4D97-AF65-F5344CB8AC3E}">
        <p14:creationId xmlns="" xmlns:p14="http://schemas.microsoft.com/office/powerpoint/2010/main" val="1549182155"/>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marL="0" lvl="0" indent="0" algn="ctr">
              <a:buNone/>
            </a:pPr>
            <a:endParaRPr lang="pl-PL" sz="2400" dirty="0" smtClean="0"/>
          </a:p>
          <a:p>
            <a:pPr marL="0" indent="0" algn="ctr">
              <a:buNone/>
            </a:pPr>
            <a:r>
              <a:rPr lang="pl-PL" sz="2200" dirty="0" smtClean="0"/>
              <a:t>Zespół </a:t>
            </a:r>
            <a:r>
              <a:rPr lang="pl-PL" sz="2200" dirty="0"/>
              <a:t>ds. samooceny ryzyka nadużyć finansowych </a:t>
            </a:r>
            <a:r>
              <a:rPr lang="pl-PL" sz="2200" dirty="0" smtClean="0"/>
              <a:t>dokonuje</a:t>
            </a:r>
            <a:r>
              <a:rPr lang="pl-PL" sz="2200" dirty="0"/>
              <a:t>, </a:t>
            </a:r>
            <a:r>
              <a:rPr lang="pl-PL" sz="2200" dirty="0" smtClean="0"/>
              <a:t>w </a:t>
            </a:r>
            <a:r>
              <a:rPr lang="pl-PL" sz="2200" dirty="0"/>
              <a:t>oparciu o wyniki samooceny ryzyk nadużyć finansowych przeprowadzonych przez </a:t>
            </a:r>
            <a:r>
              <a:rPr lang="pl-PL" sz="2200" u="sng" dirty="0"/>
              <a:t>grupy robocze do spraw analizy ryzyka nadużyć finansowych</a:t>
            </a:r>
            <a:r>
              <a:rPr lang="pl-PL" sz="2200" dirty="0"/>
              <a:t>, kompletnej oceny nadużyć finansowych raz w roku, w terminie do 31 sierpnia (za wyjątkiem oceny nadużyć finansowych dokonywanej po raz pierwszy, którą należy przeprowadzić do dnia 31 grudnia 2015 roku</a:t>
            </a:r>
            <a:r>
              <a:rPr lang="pl-PL" sz="2200" dirty="0" smtClean="0"/>
              <a:t>).</a:t>
            </a:r>
          </a:p>
          <a:p>
            <a:pPr marL="0" lvl="0" indent="0" algn="ctr">
              <a:buNone/>
            </a:pPr>
            <a:endParaRPr lang="pl-PL" sz="2400" dirty="0"/>
          </a:p>
          <a:p>
            <a:pPr marL="0" lvl="0" indent="0" algn="ctr">
              <a:buNone/>
            </a:pPr>
            <a:endParaRPr lang="pl-PL" sz="2400" dirty="0" smtClean="0"/>
          </a:p>
          <a:p>
            <a:pPr marL="0" lvl="0" indent="0" algn="ctr">
              <a:buNone/>
            </a:pPr>
            <a:endParaRPr lang="pl-PL" sz="2400" dirty="0"/>
          </a:p>
          <a:p>
            <a:pPr marL="0" lvl="0" indent="0" algn="ctr">
              <a:buNone/>
            </a:pPr>
            <a:endParaRPr lang="pl-PL" sz="2400" dirty="0" smtClean="0"/>
          </a:p>
          <a:p>
            <a:pPr lvl="0" algn="ctr"/>
            <a:endParaRPr lang="pl-PL" sz="1600" dirty="0"/>
          </a:p>
          <a:p>
            <a:pPr algn="ctr"/>
            <a:endParaRPr lang="pl-PL" sz="1600" dirty="0"/>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48"/>
            <a:ext cx="4355976" cy="436637"/>
          </a:xfrm>
          <a:prstGeom prst="rect">
            <a:avLst/>
          </a:prstGeom>
        </p:spPr>
      </p:pic>
      <p:sp>
        <p:nvSpPr>
          <p:cNvPr id="5" name="pole tekstowe 4"/>
          <p:cNvSpPr txBox="1"/>
          <p:nvPr/>
        </p:nvSpPr>
        <p:spPr>
          <a:xfrm>
            <a:off x="323528" y="980728"/>
            <a:ext cx="8280920" cy="769441"/>
          </a:xfrm>
          <a:prstGeom prst="rect">
            <a:avLst/>
          </a:prstGeom>
          <a:noFill/>
        </p:spPr>
        <p:txBody>
          <a:bodyPr wrap="square" rtlCol="0">
            <a:spAutoFit/>
          </a:bodyPr>
          <a:lstStyle/>
          <a:p>
            <a:pPr algn="ctr"/>
            <a:endParaRPr lang="pl-PL" sz="2200" dirty="0" smtClean="0">
              <a:solidFill>
                <a:prstClr val="black"/>
              </a:solidFill>
            </a:endParaRPr>
          </a:p>
          <a:p>
            <a:pPr algn="ctr"/>
            <a:r>
              <a:rPr lang="pl-PL" sz="2200" dirty="0" smtClean="0">
                <a:solidFill>
                  <a:prstClr val="black"/>
                </a:solidFill>
              </a:rPr>
              <a:t>Terminy</a:t>
            </a:r>
            <a:endParaRPr lang="pl-PL" sz="2200" dirty="0">
              <a:solidFill>
                <a:prstClr val="black"/>
              </a:solidFill>
            </a:endParaRPr>
          </a:p>
        </p:txBody>
      </p:sp>
    </p:spTree>
    <p:extLst>
      <p:ext uri="{BB962C8B-B14F-4D97-AF65-F5344CB8AC3E}">
        <p14:creationId xmlns="" xmlns:p14="http://schemas.microsoft.com/office/powerpoint/2010/main" val="3784491934"/>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11560" y="1628800"/>
            <a:ext cx="8229600" cy="4525963"/>
          </a:xfrm>
        </p:spPr>
        <p:txBody>
          <a:bodyPr>
            <a:normAutofit/>
          </a:bodyPr>
          <a:lstStyle/>
          <a:p>
            <a:pPr marL="0" lvl="0" indent="0" algn="ctr">
              <a:buNone/>
            </a:pPr>
            <a:endParaRPr lang="pl-PL" sz="2400" dirty="0" smtClean="0"/>
          </a:p>
          <a:p>
            <a:pPr marL="0" indent="0" algn="ctr">
              <a:buNone/>
            </a:pPr>
            <a:r>
              <a:rPr lang="pl-PL" sz="2200" dirty="0"/>
              <a:t>Spotkania robocze Zespołu ds. samooceny ryzyka nadużyć finansowych są zwoływane przez Koordynatora ds. samooceny ryzyka nadużyć finansowych, w terminie co najmniej 14 dni przed planowanym posiedzeniem Zespołu ds. samooceny ryzyka nadużyć finansowych. </a:t>
            </a:r>
          </a:p>
          <a:p>
            <a:pPr marL="0" lvl="0" indent="0" algn="ctr">
              <a:buNone/>
            </a:pPr>
            <a:endParaRPr lang="pl-PL" sz="2400" dirty="0" smtClean="0"/>
          </a:p>
          <a:p>
            <a:pPr marL="0" lvl="0" indent="0" algn="ctr">
              <a:buNone/>
            </a:pPr>
            <a:endParaRPr lang="pl-PL" sz="2400" dirty="0"/>
          </a:p>
          <a:p>
            <a:pPr marL="0" lvl="0" indent="0" algn="ctr">
              <a:buNone/>
            </a:pPr>
            <a:endParaRPr lang="pl-PL" sz="2400" dirty="0" smtClean="0"/>
          </a:p>
          <a:p>
            <a:pPr lvl="0" algn="ctr">
              <a:buNone/>
            </a:pPr>
            <a:endParaRPr lang="pl-PL" sz="1600" dirty="0"/>
          </a:p>
        </p:txBody>
      </p:sp>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788024" y="260648"/>
            <a:ext cx="4355976" cy="436637"/>
          </a:xfrm>
          <a:prstGeom prst="rect">
            <a:avLst/>
          </a:prstGeom>
        </p:spPr>
      </p:pic>
      <p:sp>
        <p:nvSpPr>
          <p:cNvPr id="5" name="pole tekstowe 4"/>
          <p:cNvSpPr txBox="1"/>
          <p:nvPr/>
        </p:nvSpPr>
        <p:spPr>
          <a:xfrm>
            <a:off x="323528" y="980728"/>
            <a:ext cx="8280920" cy="830997"/>
          </a:xfrm>
          <a:prstGeom prst="rect">
            <a:avLst/>
          </a:prstGeom>
          <a:noFill/>
        </p:spPr>
        <p:txBody>
          <a:bodyPr wrap="square" rtlCol="0">
            <a:spAutoFit/>
          </a:bodyPr>
          <a:lstStyle/>
          <a:p>
            <a:pPr algn="ctr"/>
            <a:endParaRPr lang="pl-PL" sz="2400" dirty="0" smtClean="0">
              <a:solidFill>
                <a:prstClr val="black"/>
              </a:solidFill>
            </a:endParaRPr>
          </a:p>
          <a:p>
            <a:pPr algn="ctr"/>
            <a:r>
              <a:rPr lang="pl-PL" sz="2200" dirty="0" smtClean="0">
                <a:solidFill>
                  <a:prstClr val="black"/>
                </a:solidFill>
              </a:rPr>
              <a:t>Terminy</a:t>
            </a:r>
            <a:endParaRPr lang="pl-PL" sz="2200" dirty="0">
              <a:solidFill>
                <a:prstClr val="black"/>
              </a:solidFill>
            </a:endParaRPr>
          </a:p>
        </p:txBody>
      </p:sp>
    </p:spTree>
    <p:extLst>
      <p:ext uri="{BB962C8B-B14F-4D97-AF65-F5344CB8AC3E}">
        <p14:creationId xmlns="" xmlns:p14="http://schemas.microsoft.com/office/powerpoint/2010/main" val="27740510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8" name="Grupa 7"/>
          <p:cNvGrpSpPr/>
          <p:nvPr/>
        </p:nvGrpSpPr>
        <p:grpSpPr>
          <a:xfrm>
            <a:off x="3483664" y="1252327"/>
            <a:ext cx="2176673" cy="2176673"/>
            <a:chOff x="3026463" y="0"/>
            <a:chExt cx="2176673" cy="2176673"/>
          </a:xfrm>
        </p:grpSpPr>
        <p:sp>
          <p:nvSpPr>
            <p:cNvPr id="22" name="Trójkąt równoramienny 21"/>
            <p:cNvSpPr/>
            <p:nvPr/>
          </p:nvSpPr>
          <p:spPr>
            <a:xfrm>
              <a:off x="3026463" y="0"/>
              <a:ext cx="2176673" cy="2176673"/>
            </a:xfrm>
            <a:prstGeom prst="triangl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3" name="Trójkąt równoramienny 4"/>
            <p:cNvSpPr/>
            <p:nvPr/>
          </p:nvSpPr>
          <p:spPr>
            <a:xfrm>
              <a:off x="3570631" y="1088337"/>
              <a:ext cx="1088337" cy="108833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pl-PL" sz="1400" kern="1200" dirty="0" smtClean="0"/>
                <a:t>okazja</a:t>
              </a:r>
              <a:endParaRPr lang="pl-PL" sz="1400" kern="1200" dirty="0"/>
            </a:p>
          </p:txBody>
        </p:sp>
      </p:grpSp>
      <p:grpSp>
        <p:nvGrpSpPr>
          <p:cNvPr id="9" name="Grupa 8"/>
          <p:cNvGrpSpPr/>
          <p:nvPr/>
        </p:nvGrpSpPr>
        <p:grpSpPr>
          <a:xfrm>
            <a:off x="2395327" y="3429000"/>
            <a:ext cx="2176673" cy="2176673"/>
            <a:chOff x="1938126" y="2176673"/>
            <a:chExt cx="2176673" cy="2176673"/>
          </a:xfrm>
        </p:grpSpPr>
        <p:sp>
          <p:nvSpPr>
            <p:cNvPr id="16" name="Trójkąt równoramienny 15"/>
            <p:cNvSpPr/>
            <p:nvPr/>
          </p:nvSpPr>
          <p:spPr>
            <a:xfrm>
              <a:off x="1938126" y="2176673"/>
              <a:ext cx="2176673" cy="2176673"/>
            </a:xfrm>
            <a:prstGeom prst="triangl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1" name="Trójkąt równoramienny 6"/>
            <p:cNvSpPr/>
            <p:nvPr/>
          </p:nvSpPr>
          <p:spPr>
            <a:xfrm>
              <a:off x="2482294" y="3265010"/>
              <a:ext cx="1088337" cy="108833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pl-PL" sz="1400" kern="1200" dirty="0" smtClean="0"/>
                <a:t>presja</a:t>
              </a:r>
              <a:endParaRPr lang="pl-PL" sz="1400" kern="1200" dirty="0"/>
            </a:p>
          </p:txBody>
        </p:sp>
      </p:grpSp>
      <p:grpSp>
        <p:nvGrpSpPr>
          <p:cNvPr id="10" name="Grupa 9"/>
          <p:cNvGrpSpPr/>
          <p:nvPr/>
        </p:nvGrpSpPr>
        <p:grpSpPr>
          <a:xfrm>
            <a:off x="3483664" y="3429000"/>
            <a:ext cx="2176673" cy="2176673"/>
            <a:chOff x="3026463" y="2176673"/>
            <a:chExt cx="2176673" cy="2176673"/>
          </a:xfrm>
        </p:grpSpPr>
        <p:sp>
          <p:nvSpPr>
            <p:cNvPr id="14" name="Trójkąt równoramienny 13"/>
            <p:cNvSpPr/>
            <p:nvPr/>
          </p:nvSpPr>
          <p:spPr>
            <a:xfrm rot="10800000">
              <a:off x="3026463" y="2176673"/>
              <a:ext cx="2176673" cy="2176673"/>
            </a:xfrm>
            <a:prstGeom prst="triangl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5" name="Trójkąt równoramienny 8"/>
            <p:cNvSpPr/>
            <p:nvPr/>
          </p:nvSpPr>
          <p:spPr>
            <a:xfrm rot="21600000">
              <a:off x="3570631" y="2176673"/>
              <a:ext cx="1088337" cy="108833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pl-PL" sz="1400" kern="1200" dirty="0" smtClean="0"/>
                <a:t>nadużycie</a:t>
              </a:r>
              <a:endParaRPr lang="pl-PL" sz="1400" kern="1200" dirty="0"/>
            </a:p>
          </p:txBody>
        </p:sp>
      </p:grpSp>
      <p:grpSp>
        <p:nvGrpSpPr>
          <p:cNvPr id="11" name="Grupa 10"/>
          <p:cNvGrpSpPr/>
          <p:nvPr/>
        </p:nvGrpSpPr>
        <p:grpSpPr>
          <a:xfrm>
            <a:off x="4572000" y="3429000"/>
            <a:ext cx="2176673" cy="2176673"/>
            <a:chOff x="4114799" y="2176673"/>
            <a:chExt cx="2176673" cy="2176673"/>
          </a:xfrm>
        </p:grpSpPr>
        <p:sp>
          <p:nvSpPr>
            <p:cNvPr id="12" name="Trójkąt równoramienny 11"/>
            <p:cNvSpPr/>
            <p:nvPr/>
          </p:nvSpPr>
          <p:spPr>
            <a:xfrm>
              <a:off x="4114799" y="2176673"/>
              <a:ext cx="2176673" cy="2176673"/>
            </a:xfrm>
            <a:prstGeom prst="triangl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3" name="Trójkąt równoramienny 10"/>
            <p:cNvSpPr/>
            <p:nvPr/>
          </p:nvSpPr>
          <p:spPr>
            <a:xfrm>
              <a:off x="4658967" y="3265010"/>
              <a:ext cx="1088337" cy="108833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pl-PL" sz="1400" kern="1200" dirty="0" smtClean="0"/>
                <a:t>racjonalizacja</a:t>
              </a:r>
              <a:endParaRPr lang="pl-PL" sz="1400" kern="1200" dirty="0"/>
            </a:p>
          </p:txBody>
        </p:sp>
      </p:grpSp>
      <p:pic>
        <p:nvPicPr>
          <p:cNvPr id="3074"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4407904" y="260648"/>
            <a:ext cx="4681537" cy="4699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54512767"/>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12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15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16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17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18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19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6.xml><?xml version="1.0" encoding="utf-8"?>
<a:theme xmlns:a="http://schemas.openxmlformats.org/drawingml/2006/main" name="20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7.xml><?xml version="1.0" encoding="utf-8"?>
<a:theme xmlns:a="http://schemas.openxmlformats.org/drawingml/2006/main" name="21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8.xml><?xml version="1.0" encoding="utf-8"?>
<a:theme xmlns:a="http://schemas.openxmlformats.org/drawingml/2006/main" name="1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9.xml><?xml version="1.0" encoding="utf-8"?>
<a:theme xmlns:a="http://schemas.openxmlformats.org/drawingml/2006/main" name="22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0.xml><?xml version="1.0" encoding="utf-8"?>
<a:theme xmlns:a="http://schemas.openxmlformats.org/drawingml/2006/main" name="23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5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6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7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8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9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11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3642</TotalTime>
  <Words>4137</Words>
  <Application>Microsoft Office PowerPoint</Application>
  <PresentationFormat>Pokaz na ekranie (4:3)</PresentationFormat>
  <Paragraphs>493</Paragraphs>
  <Slides>83</Slides>
  <Notes>4</Notes>
  <HiddenSlides>0</HiddenSlides>
  <MMClips>0</MMClips>
  <ScaleCrop>false</ScaleCrop>
  <HeadingPairs>
    <vt:vector size="4" baseType="variant">
      <vt:variant>
        <vt:lpstr>Motyw</vt:lpstr>
      </vt:variant>
      <vt:variant>
        <vt:i4>20</vt:i4>
      </vt:variant>
      <vt:variant>
        <vt:lpstr>Tytuły slajdów</vt:lpstr>
      </vt:variant>
      <vt:variant>
        <vt:i4>83</vt:i4>
      </vt:variant>
    </vt:vector>
  </HeadingPairs>
  <TitlesOfParts>
    <vt:vector size="103" baseType="lpstr">
      <vt:lpstr>Motyw pakietu Office</vt:lpstr>
      <vt:lpstr>2_Motyw pakietu Office</vt:lpstr>
      <vt:lpstr>3_Motyw pakietu Office</vt:lpstr>
      <vt:lpstr>5_Motyw pakietu Office</vt:lpstr>
      <vt:lpstr>6_Motyw pakietu Office</vt:lpstr>
      <vt:lpstr>7_Motyw pakietu Office</vt:lpstr>
      <vt:lpstr>8_Motyw pakietu Office</vt:lpstr>
      <vt:lpstr>9_Motyw pakietu Office</vt:lpstr>
      <vt:lpstr>11_Motyw pakietu Office</vt:lpstr>
      <vt:lpstr>12_Motyw pakietu Office</vt:lpstr>
      <vt:lpstr>15_Motyw pakietu Office</vt:lpstr>
      <vt:lpstr>16_Motyw pakietu Office</vt:lpstr>
      <vt:lpstr>17_Motyw pakietu Office</vt:lpstr>
      <vt:lpstr>18_Motyw pakietu Office</vt:lpstr>
      <vt:lpstr>19_Motyw pakietu Office</vt:lpstr>
      <vt:lpstr>20_Motyw pakietu Office</vt:lpstr>
      <vt:lpstr>21_Motyw pakietu Office</vt:lpstr>
      <vt:lpstr>1_Motyw pakietu Office</vt:lpstr>
      <vt:lpstr>22_Motyw pakietu Office</vt:lpstr>
      <vt:lpstr>23_Motyw pakietu Office</vt:lpstr>
      <vt:lpstr>System zarządzania ryzykiem nadużyć finansowych</vt:lpstr>
      <vt:lpstr>Podstawa prawna </vt:lpstr>
      <vt:lpstr>Slajd 3</vt:lpstr>
      <vt:lpstr>Slajd 4</vt:lpstr>
      <vt:lpstr>Slajd 5</vt:lpstr>
      <vt:lpstr>Wprowadzenie do tematu nadużyć finansowych </vt:lpstr>
      <vt:lpstr>Slajd 7</vt:lpstr>
      <vt:lpstr>Slajd 8</vt:lpstr>
      <vt:lpstr>Slajd 9</vt:lpstr>
      <vt:lpstr>Slajd 10</vt:lpstr>
      <vt:lpstr>Slajd 11</vt:lpstr>
      <vt:lpstr>Slajd 12</vt:lpstr>
      <vt:lpstr>Definicje </vt:lpstr>
      <vt:lpstr>Slajd 14</vt:lpstr>
      <vt:lpstr>Slajd 15</vt:lpstr>
      <vt:lpstr>Slajd 16</vt:lpstr>
      <vt:lpstr>Slajd 17</vt:lpstr>
      <vt:lpstr>Slajd 18</vt:lpstr>
      <vt:lpstr> </vt:lpstr>
      <vt:lpstr>Slajd 20</vt:lpstr>
      <vt:lpstr>Slajd 21</vt:lpstr>
      <vt:lpstr>Slajd 22</vt:lpstr>
      <vt:lpstr>Slajd 23</vt:lpstr>
      <vt:lpstr>Slajd 24</vt:lpstr>
      <vt:lpstr>Slajd 25</vt:lpstr>
      <vt:lpstr>Slajd 26</vt:lpstr>
      <vt:lpstr>Slajd 27</vt:lpstr>
      <vt:lpstr>Slajd 28</vt:lpstr>
      <vt:lpstr>Slajd 29</vt:lpstr>
      <vt:lpstr>Slajd 30</vt:lpstr>
      <vt:lpstr>Slajd 31</vt:lpstr>
      <vt:lpstr>Slajd 32</vt:lpstr>
      <vt:lpstr>Slajd 33</vt:lpstr>
      <vt:lpstr>Slajd 34</vt:lpstr>
      <vt:lpstr>Slajd 35</vt:lpstr>
      <vt:lpstr>Slajd 36</vt:lpstr>
      <vt:lpstr>Slajd 37</vt:lpstr>
      <vt:lpstr>Uporządkowane podejście do zwalczania nadużyć finansowych. </vt:lpstr>
      <vt:lpstr>Slajd 39</vt:lpstr>
      <vt:lpstr>Slajd 40</vt:lpstr>
      <vt:lpstr>Slajd 41</vt:lpstr>
      <vt:lpstr>Slajd 42</vt:lpstr>
      <vt:lpstr>Slajd 43</vt:lpstr>
      <vt:lpstr>Slajd 44</vt:lpstr>
      <vt:lpstr>Slajd 45</vt:lpstr>
      <vt:lpstr>Slajd 46</vt:lpstr>
      <vt:lpstr>Slajd 47</vt:lpstr>
      <vt:lpstr>Slajd 48</vt:lpstr>
      <vt:lpstr>Slajd 49</vt:lpstr>
      <vt:lpstr>Slajd 50</vt:lpstr>
      <vt:lpstr>Slajd 51</vt:lpstr>
      <vt:lpstr>Slajd 52</vt:lpstr>
      <vt:lpstr>Slajd 53</vt:lpstr>
      <vt:lpstr>Slajd 54</vt:lpstr>
      <vt:lpstr>Slajd 55</vt:lpstr>
      <vt:lpstr>Slajd 56</vt:lpstr>
      <vt:lpstr>Slajd 57</vt:lpstr>
      <vt:lpstr>Postępowanie w przypadku zidentyfikowania nadużycia finansowego. </vt:lpstr>
      <vt:lpstr>Slajd 59</vt:lpstr>
      <vt:lpstr>Slajd 60</vt:lpstr>
      <vt:lpstr>Slajd 61</vt:lpstr>
      <vt:lpstr>Slajd 62</vt:lpstr>
      <vt:lpstr>Slajd 63</vt:lpstr>
      <vt:lpstr>Ochrona osób ujawniających nadużycie finansowe. </vt:lpstr>
      <vt:lpstr>Slajd 65</vt:lpstr>
      <vt:lpstr>Slajd 66</vt:lpstr>
      <vt:lpstr>Slajd 67</vt:lpstr>
      <vt:lpstr>Slajd 68</vt:lpstr>
      <vt:lpstr>Proces samooceny ryzyka nadużyć finansowych  </vt:lpstr>
      <vt:lpstr>Slajd 70</vt:lpstr>
      <vt:lpstr>Slajd 71</vt:lpstr>
      <vt:lpstr>Slajd 72</vt:lpstr>
      <vt:lpstr>Slajd 73</vt:lpstr>
      <vt:lpstr>Slajd 74</vt:lpstr>
      <vt:lpstr>Slajd 75</vt:lpstr>
      <vt:lpstr>Slajd 76</vt:lpstr>
      <vt:lpstr>Slajd 77</vt:lpstr>
      <vt:lpstr>Slajd 78</vt:lpstr>
      <vt:lpstr>Slajd 79</vt:lpstr>
      <vt:lpstr>Slajd 80</vt:lpstr>
      <vt:lpstr>Slajd 81</vt:lpstr>
      <vt:lpstr>Slajd 82</vt:lpstr>
      <vt:lpstr>Slajd 83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Marcin Dzwonek</dc:creator>
  <cp:lastModifiedBy>plichwa</cp:lastModifiedBy>
  <cp:revision>159</cp:revision>
  <dcterms:created xsi:type="dcterms:W3CDTF">2015-04-22T07:48:15Z</dcterms:created>
  <dcterms:modified xsi:type="dcterms:W3CDTF">2015-10-04T20:48:14Z</dcterms:modified>
</cp:coreProperties>
</file>