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744" r:id="rId3"/>
    <p:sldMasterId id="2147483756" r:id="rId4"/>
    <p:sldMasterId id="2147483780" r:id="rId5"/>
  </p:sldMasterIdLst>
  <p:notesMasterIdLst>
    <p:notesMasterId r:id="rId20"/>
  </p:notesMasterIdLst>
  <p:sldIdLst>
    <p:sldId id="256" r:id="rId6"/>
    <p:sldId id="429" r:id="rId7"/>
    <p:sldId id="310" r:id="rId8"/>
    <p:sldId id="393" r:id="rId9"/>
    <p:sldId id="302" r:id="rId10"/>
    <p:sldId id="303" r:id="rId11"/>
    <p:sldId id="428" r:id="rId12"/>
    <p:sldId id="399" r:id="rId13"/>
    <p:sldId id="411" r:id="rId14"/>
    <p:sldId id="400" r:id="rId15"/>
    <p:sldId id="427" r:id="rId16"/>
    <p:sldId id="328" r:id="rId17"/>
    <p:sldId id="330" r:id="rId18"/>
    <p:sldId id="334" r:id="rId1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Styl jasny 3 — Ak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46F890A9-2807-4EBB-B81D-B2AA78EC7F39}" styleName="Styl ciemny 2 - Akcent 5/Ak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Styl ciemny 2 - Akcent 3/Ak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Styl ciemny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95501" autoAdjust="0"/>
  </p:normalViewPr>
  <p:slideViewPr>
    <p:cSldViewPr>
      <p:cViewPr varScale="1">
        <p:scale>
          <a:sx n="92" d="100"/>
          <a:sy n="92" d="100"/>
        </p:scale>
        <p:origin x="1350" y="66"/>
      </p:cViewPr>
      <p:guideLst>
        <p:guide orient="horz" pos="2160"/>
        <p:guide pos="2880"/>
      </p:guideLst>
    </p:cSldViewPr>
  </p:slideViewPr>
  <p:outlineViewPr>
    <p:cViewPr>
      <p:scale>
        <a:sx n="33" d="100"/>
        <a:sy n="33" d="100"/>
      </p:scale>
      <p:origin x="0" y="71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A3DA6B-AE93-4E87-8901-43B06ED00952}"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pl-PL"/>
        </a:p>
      </dgm:t>
    </dgm:pt>
    <dgm:pt modelId="{F8AB5C76-348B-42B4-8730-CE694CDDF268}">
      <dgm:prSet phldrT="[Tekst]"/>
      <dgm:spPr>
        <a:solidFill>
          <a:schemeClr val="tx2">
            <a:lumMod val="50000"/>
          </a:schemeClr>
        </a:solidFill>
      </dgm:spPr>
      <dgm:t>
        <a:bodyPr/>
        <a:lstStyle/>
        <a:p>
          <a:r>
            <a:rPr lang="pl-PL" b="1" dirty="0" smtClean="0"/>
            <a:t>Definicja kryterium </a:t>
          </a:r>
          <a:endParaRPr lang="pl-PL" dirty="0"/>
        </a:p>
      </dgm:t>
    </dgm:pt>
    <dgm:pt modelId="{791C5C35-0D3C-4AAF-8421-B6EF2DD6F676}" type="parTrans" cxnId="{B9FC6827-4FE1-42DA-B927-9179D17052B0}">
      <dgm:prSet/>
      <dgm:spPr/>
      <dgm:t>
        <a:bodyPr/>
        <a:lstStyle/>
        <a:p>
          <a:endParaRPr lang="pl-PL"/>
        </a:p>
      </dgm:t>
    </dgm:pt>
    <dgm:pt modelId="{84043933-3B44-4F51-A435-1D25E09F5296}" type="sibTrans" cxnId="{B9FC6827-4FE1-42DA-B927-9179D17052B0}">
      <dgm:prSet/>
      <dgm:spPr/>
      <dgm:t>
        <a:bodyPr/>
        <a:lstStyle/>
        <a:p>
          <a:endParaRPr lang="pl-PL"/>
        </a:p>
      </dgm:t>
    </dgm:pt>
    <dgm:pt modelId="{BD3EB08D-0732-46F3-A77A-C4A7271ED307}">
      <dgm:prSet phldrT="[Tekst]" custT="1"/>
      <dgm:spPr/>
      <dgm:t>
        <a:bodyPr/>
        <a:lstStyle/>
        <a:p>
          <a:r>
            <a:rPr lang="pl-PL" sz="2400" dirty="0" smtClean="0"/>
            <a:t>Weryfikacja czy projekt wpisuje się w Strategię ZIT AJ</a:t>
          </a:r>
          <a:endParaRPr lang="pl-PL" sz="2400" dirty="0"/>
        </a:p>
      </dgm:t>
    </dgm:pt>
    <dgm:pt modelId="{2CEA6A1A-509D-4827-B8F9-4DC24C60FCFD}" type="parTrans" cxnId="{A2D25E14-0D1F-4292-9C28-8B72737A1EE0}">
      <dgm:prSet/>
      <dgm:spPr/>
      <dgm:t>
        <a:bodyPr/>
        <a:lstStyle/>
        <a:p>
          <a:endParaRPr lang="pl-PL"/>
        </a:p>
      </dgm:t>
    </dgm:pt>
    <dgm:pt modelId="{2A053158-DAC8-4375-A0E4-DCF07A2B040F}" type="sibTrans" cxnId="{A2D25E14-0D1F-4292-9C28-8B72737A1EE0}">
      <dgm:prSet/>
      <dgm:spPr/>
      <dgm:t>
        <a:bodyPr/>
        <a:lstStyle/>
        <a:p>
          <a:endParaRPr lang="pl-PL"/>
        </a:p>
      </dgm:t>
    </dgm:pt>
    <dgm:pt modelId="{AAFEC11C-E406-4E42-BDD1-EF2AD40FEBCA}">
      <dgm:prSet phldrT="[Tekst]" custT="1"/>
      <dgm:spPr>
        <a:solidFill>
          <a:schemeClr val="tx2">
            <a:lumMod val="50000"/>
          </a:schemeClr>
        </a:solidFill>
      </dgm:spPr>
      <dgm:t>
        <a:bodyPr/>
        <a:lstStyle/>
        <a:p>
          <a:r>
            <a:rPr lang="pl-PL" sz="2400" b="1" dirty="0" smtClean="0"/>
            <a:t>Opis znaczenia kryterium </a:t>
          </a:r>
          <a:endParaRPr lang="pl-PL" sz="2400" dirty="0"/>
        </a:p>
      </dgm:t>
    </dgm:pt>
    <dgm:pt modelId="{D4228A07-34F0-4F30-9008-971E0AC48A48}" type="parTrans" cxnId="{B1764518-C692-4653-9441-7C5B5994F13E}">
      <dgm:prSet/>
      <dgm:spPr/>
      <dgm:t>
        <a:bodyPr/>
        <a:lstStyle/>
        <a:p>
          <a:endParaRPr lang="pl-PL"/>
        </a:p>
      </dgm:t>
    </dgm:pt>
    <dgm:pt modelId="{1CF66E0A-DA65-42FA-A56A-BCF989D4E02E}" type="sibTrans" cxnId="{B1764518-C692-4653-9441-7C5B5994F13E}">
      <dgm:prSet/>
      <dgm:spPr/>
      <dgm:t>
        <a:bodyPr/>
        <a:lstStyle/>
        <a:p>
          <a:endParaRPr lang="pl-PL"/>
        </a:p>
      </dgm:t>
    </dgm:pt>
    <dgm:pt modelId="{A2B747B9-A483-4BEC-9310-2C02BFCC1BEF}">
      <dgm:prSet phldrT="[Tekst]" custT="1"/>
      <dgm:spPr/>
      <dgm:t>
        <a:bodyPr/>
        <a:lstStyle/>
        <a:p>
          <a:r>
            <a:rPr lang="pl-PL" sz="2400" dirty="0" smtClean="0"/>
            <a:t>TAK/NIE</a:t>
          </a:r>
          <a:endParaRPr lang="pl-PL" sz="2400" dirty="0"/>
        </a:p>
      </dgm:t>
    </dgm:pt>
    <dgm:pt modelId="{6C9FD745-810A-4D08-9D0B-6A915E296345}" type="parTrans" cxnId="{0B35FD82-964C-4706-BADA-1FB88B0384A0}">
      <dgm:prSet/>
      <dgm:spPr/>
      <dgm:t>
        <a:bodyPr/>
        <a:lstStyle/>
        <a:p>
          <a:endParaRPr lang="pl-PL"/>
        </a:p>
      </dgm:t>
    </dgm:pt>
    <dgm:pt modelId="{6E6B6FC9-D852-49BE-BE4B-FBC975B8D31F}" type="sibTrans" cxnId="{0B35FD82-964C-4706-BADA-1FB88B0384A0}">
      <dgm:prSet/>
      <dgm:spPr/>
      <dgm:t>
        <a:bodyPr/>
        <a:lstStyle/>
        <a:p>
          <a:endParaRPr lang="pl-PL"/>
        </a:p>
      </dgm:t>
    </dgm:pt>
    <dgm:pt modelId="{603E93DE-2745-46DB-8A27-E31D8DB6DDDA}">
      <dgm:prSet phldrT="[Tekst]" custT="1"/>
      <dgm:spPr/>
      <dgm:t>
        <a:bodyPr/>
        <a:lstStyle/>
        <a:p>
          <a:r>
            <a:rPr lang="pl-PL" sz="2400" dirty="0" smtClean="0"/>
            <a:t>Kryterium obligatoryjne (kluczowe) – niespełnienie oznacza odrzucenie wniosku</a:t>
          </a:r>
          <a:endParaRPr lang="pl-PL" sz="2400" dirty="0"/>
        </a:p>
      </dgm:t>
    </dgm:pt>
    <dgm:pt modelId="{6239B4A7-E967-4906-996C-94D93F0D124B}" type="sibTrans" cxnId="{A8219C23-866F-4F10-B599-1D9341D49676}">
      <dgm:prSet/>
      <dgm:spPr/>
      <dgm:t>
        <a:bodyPr/>
        <a:lstStyle/>
        <a:p>
          <a:endParaRPr lang="pl-PL"/>
        </a:p>
      </dgm:t>
    </dgm:pt>
    <dgm:pt modelId="{31F3CEB1-C2F2-4EF7-A589-CC820D507693}" type="parTrans" cxnId="{A8219C23-866F-4F10-B599-1D9341D49676}">
      <dgm:prSet/>
      <dgm:spPr/>
      <dgm:t>
        <a:bodyPr/>
        <a:lstStyle/>
        <a:p>
          <a:endParaRPr lang="pl-PL"/>
        </a:p>
      </dgm:t>
    </dgm:pt>
    <dgm:pt modelId="{65931F63-3714-402F-9550-C832CBE858AD}" type="pres">
      <dgm:prSet presAssocID="{E9A3DA6B-AE93-4E87-8901-43B06ED00952}" presName="linear" presStyleCnt="0">
        <dgm:presLayoutVars>
          <dgm:dir/>
          <dgm:animLvl val="lvl"/>
          <dgm:resizeHandles val="exact"/>
        </dgm:presLayoutVars>
      </dgm:prSet>
      <dgm:spPr/>
      <dgm:t>
        <a:bodyPr/>
        <a:lstStyle/>
        <a:p>
          <a:endParaRPr lang="pl-PL"/>
        </a:p>
      </dgm:t>
    </dgm:pt>
    <dgm:pt modelId="{0F4F4EDA-1EDE-41D6-A3F7-3C3CC546AA23}" type="pres">
      <dgm:prSet presAssocID="{F8AB5C76-348B-42B4-8730-CE694CDDF268}" presName="parentLin" presStyleCnt="0"/>
      <dgm:spPr/>
      <dgm:t>
        <a:bodyPr/>
        <a:lstStyle/>
        <a:p>
          <a:endParaRPr lang="pl-PL"/>
        </a:p>
      </dgm:t>
    </dgm:pt>
    <dgm:pt modelId="{288D8EB7-F760-40BF-A809-F09248515887}" type="pres">
      <dgm:prSet presAssocID="{F8AB5C76-348B-42B4-8730-CE694CDDF268}" presName="parentLeftMargin" presStyleLbl="node1" presStyleIdx="0" presStyleCnt="2"/>
      <dgm:spPr/>
      <dgm:t>
        <a:bodyPr/>
        <a:lstStyle/>
        <a:p>
          <a:endParaRPr lang="pl-PL"/>
        </a:p>
      </dgm:t>
    </dgm:pt>
    <dgm:pt modelId="{68456774-487D-4596-B5AA-E3E5F65F425D}" type="pres">
      <dgm:prSet presAssocID="{F8AB5C76-348B-42B4-8730-CE694CDDF268}" presName="parentText" presStyleLbl="node1" presStyleIdx="0" presStyleCnt="2">
        <dgm:presLayoutVars>
          <dgm:chMax val="0"/>
          <dgm:bulletEnabled val="1"/>
        </dgm:presLayoutVars>
      </dgm:prSet>
      <dgm:spPr/>
      <dgm:t>
        <a:bodyPr/>
        <a:lstStyle/>
        <a:p>
          <a:endParaRPr lang="pl-PL"/>
        </a:p>
      </dgm:t>
    </dgm:pt>
    <dgm:pt modelId="{D5F6262D-5012-431B-9581-B2BD4C11DAC6}" type="pres">
      <dgm:prSet presAssocID="{F8AB5C76-348B-42B4-8730-CE694CDDF268}" presName="negativeSpace" presStyleCnt="0"/>
      <dgm:spPr/>
      <dgm:t>
        <a:bodyPr/>
        <a:lstStyle/>
        <a:p>
          <a:endParaRPr lang="pl-PL"/>
        </a:p>
      </dgm:t>
    </dgm:pt>
    <dgm:pt modelId="{AC5409EB-2CCF-42F2-9A8F-446629E52C7C}" type="pres">
      <dgm:prSet presAssocID="{F8AB5C76-348B-42B4-8730-CE694CDDF268}" presName="childText" presStyleLbl="conFgAcc1" presStyleIdx="0" presStyleCnt="2">
        <dgm:presLayoutVars>
          <dgm:bulletEnabled val="1"/>
        </dgm:presLayoutVars>
      </dgm:prSet>
      <dgm:spPr/>
      <dgm:t>
        <a:bodyPr/>
        <a:lstStyle/>
        <a:p>
          <a:endParaRPr lang="pl-PL"/>
        </a:p>
      </dgm:t>
    </dgm:pt>
    <dgm:pt modelId="{44E3C98F-3D63-4CB3-A59C-C275EA1AE7F5}" type="pres">
      <dgm:prSet presAssocID="{84043933-3B44-4F51-A435-1D25E09F5296}" presName="spaceBetweenRectangles" presStyleCnt="0"/>
      <dgm:spPr/>
      <dgm:t>
        <a:bodyPr/>
        <a:lstStyle/>
        <a:p>
          <a:endParaRPr lang="pl-PL"/>
        </a:p>
      </dgm:t>
    </dgm:pt>
    <dgm:pt modelId="{FB515A05-D941-4A44-B5D9-8DE70EC2C0F8}" type="pres">
      <dgm:prSet presAssocID="{AAFEC11C-E406-4E42-BDD1-EF2AD40FEBCA}" presName="parentLin" presStyleCnt="0"/>
      <dgm:spPr/>
      <dgm:t>
        <a:bodyPr/>
        <a:lstStyle/>
        <a:p>
          <a:endParaRPr lang="pl-PL"/>
        </a:p>
      </dgm:t>
    </dgm:pt>
    <dgm:pt modelId="{9BB67EF6-629F-4E83-BE1C-0AF596674052}" type="pres">
      <dgm:prSet presAssocID="{AAFEC11C-E406-4E42-BDD1-EF2AD40FEBCA}" presName="parentLeftMargin" presStyleLbl="node1" presStyleIdx="0" presStyleCnt="2"/>
      <dgm:spPr/>
      <dgm:t>
        <a:bodyPr/>
        <a:lstStyle/>
        <a:p>
          <a:endParaRPr lang="pl-PL"/>
        </a:p>
      </dgm:t>
    </dgm:pt>
    <dgm:pt modelId="{653E8C6F-9477-4E4A-B3C1-C0CA6ED51ACB}" type="pres">
      <dgm:prSet presAssocID="{AAFEC11C-E406-4E42-BDD1-EF2AD40FEBCA}" presName="parentText" presStyleLbl="node1" presStyleIdx="1" presStyleCnt="2">
        <dgm:presLayoutVars>
          <dgm:chMax val="0"/>
          <dgm:bulletEnabled val="1"/>
        </dgm:presLayoutVars>
      </dgm:prSet>
      <dgm:spPr/>
      <dgm:t>
        <a:bodyPr/>
        <a:lstStyle/>
        <a:p>
          <a:endParaRPr lang="pl-PL"/>
        </a:p>
      </dgm:t>
    </dgm:pt>
    <dgm:pt modelId="{9D1F677A-0BFB-405B-84F9-BE99478C9C1E}" type="pres">
      <dgm:prSet presAssocID="{AAFEC11C-E406-4E42-BDD1-EF2AD40FEBCA}" presName="negativeSpace" presStyleCnt="0"/>
      <dgm:spPr/>
      <dgm:t>
        <a:bodyPr/>
        <a:lstStyle/>
        <a:p>
          <a:endParaRPr lang="pl-PL"/>
        </a:p>
      </dgm:t>
    </dgm:pt>
    <dgm:pt modelId="{0532035D-FDC7-44C7-9CC8-609CC32D390E}" type="pres">
      <dgm:prSet presAssocID="{AAFEC11C-E406-4E42-BDD1-EF2AD40FEBCA}" presName="childText" presStyleLbl="conFgAcc1" presStyleIdx="1" presStyleCnt="2">
        <dgm:presLayoutVars>
          <dgm:bulletEnabled val="1"/>
        </dgm:presLayoutVars>
      </dgm:prSet>
      <dgm:spPr/>
      <dgm:t>
        <a:bodyPr/>
        <a:lstStyle/>
        <a:p>
          <a:endParaRPr lang="pl-PL"/>
        </a:p>
      </dgm:t>
    </dgm:pt>
  </dgm:ptLst>
  <dgm:cxnLst>
    <dgm:cxn modelId="{B9FC6827-4FE1-42DA-B927-9179D17052B0}" srcId="{E9A3DA6B-AE93-4E87-8901-43B06ED00952}" destId="{F8AB5C76-348B-42B4-8730-CE694CDDF268}" srcOrd="0" destOrd="0" parTransId="{791C5C35-0D3C-4AAF-8421-B6EF2DD6F676}" sibTransId="{84043933-3B44-4F51-A435-1D25E09F5296}"/>
    <dgm:cxn modelId="{C068E522-F68F-49E5-A6F8-0511E7EF81A7}" type="presOf" srcId="{F8AB5C76-348B-42B4-8730-CE694CDDF268}" destId="{288D8EB7-F760-40BF-A809-F09248515887}" srcOrd="0" destOrd="0" presId="urn:microsoft.com/office/officeart/2005/8/layout/list1"/>
    <dgm:cxn modelId="{0B35FD82-964C-4706-BADA-1FB88B0384A0}" srcId="{AAFEC11C-E406-4E42-BDD1-EF2AD40FEBCA}" destId="{A2B747B9-A483-4BEC-9310-2C02BFCC1BEF}" srcOrd="0" destOrd="0" parTransId="{6C9FD745-810A-4D08-9D0B-6A915E296345}" sibTransId="{6E6B6FC9-D852-49BE-BE4B-FBC975B8D31F}"/>
    <dgm:cxn modelId="{A8219C23-866F-4F10-B599-1D9341D49676}" srcId="{AAFEC11C-E406-4E42-BDD1-EF2AD40FEBCA}" destId="{603E93DE-2745-46DB-8A27-E31D8DB6DDDA}" srcOrd="1" destOrd="0" parTransId="{31F3CEB1-C2F2-4EF7-A589-CC820D507693}" sibTransId="{6239B4A7-E967-4906-996C-94D93F0D124B}"/>
    <dgm:cxn modelId="{CC080376-0FD2-4256-A9DC-280D76310BD6}" type="presOf" srcId="{A2B747B9-A483-4BEC-9310-2C02BFCC1BEF}" destId="{0532035D-FDC7-44C7-9CC8-609CC32D390E}" srcOrd="0" destOrd="0" presId="urn:microsoft.com/office/officeart/2005/8/layout/list1"/>
    <dgm:cxn modelId="{B1764518-C692-4653-9441-7C5B5994F13E}" srcId="{E9A3DA6B-AE93-4E87-8901-43B06ED00952}" destId="{AAFEC11C-E406-4E42-BDD1-EF2AD40FEBCA}" srcOrd="1" destOrd="0" parTransId="{D4228A07-34F0-4F30-9008-971E0AC48A48}" sibTransId="{1CF66E0A-DA65-42FA-A56A-BCF989D4E02E}"/>
    <dgm:cxn modelId="{D6EC4641-C912-48EA-B667-DD01CADB4E57}" type="presOf" srcId="{BD3EB08D-0732-46F3-A77A-C4A7271ED307}" destId="{AC5409EB-2CCF-42F2-9A8F-446629E52C7C}" srcOrd="0" destOrd="0" presId="urn:microsoft.com/office/officeart/2005/8/layout/list1"/>
    <dgm:cxn modelId="{89C230B1-E2D1-4469-8945-77937E353F73}" type="presOf" srcId="{603E93DE-2745-46DB-8A27-E31D8DB6DDDA}" destId="{0532035D-FDC7-44C7-9CC8-609CC32D390E}" srcOrd="0" destOrd="1" presId="urn:microsoft.com/office/officeart/2005/8/layout/list1"/>
    <dgm:cxn modelId="{A2D25E14-0D1F-4292-9C28-8B72737A1EE0}" srcId="{F8AB5C76-348B-42B4-8730-CE694CDDF268}" destId="{BD3EB08D-0732-46F3-A77A-C4A7271ED307}" srcOrd="0" destOrd="0" parTransId="{2CEA6A1A-509D-4827-B8F9-4DC24C60FCFD}" sibTransId="{2A053158-DAC8-4375-A0E4-DCF07A2B040F}"/>
    <dgm:cxn modelId="{9474FA83-4002-4A2C-AD1C-159DFD20AC1F}" type="presOf" srcId="{E9A3DA6B-AE93-4E87-8901-43B06ED00952}" destId="{65931F63-3714-402F-9550-C832CBE858AD}" srcOrd="0" destOrd="0" presId="urn:microsoft.com/office/officeart/2005/8/layout/list1"/>
    <dgm:cxn modelId="{EAA04215-1F8A-4228-9560-106C3DA86141}" type="presOf" srcId="{AAFEC11C-E406-4E42-BDD1-EF2AD40FEBCA}" destId="{9BB67EF6-629F-4E83-BE1C-0AF596674052}" srcOrd="0" destOrd="0" presId="urn:microsoft.com/office/officeart/2005/8/layout/list1"/>
    <dgm:cxn modelId="{82A7CAD7-FDE5-432E-9707-0FDF520D314C}" type="presOf" srcId="{AAFEC11C-E406-4E42-BDD1-EF2AD40FEBCA}" destId="{653E8C6F-9477-4E4A-B3C1-C0CA6ED51ACB}" srcOrd="1" destOrd="0" presId="urn:microsoft.com/office/officeart/2005/8/layout/list1"/>
    <dgm:cxn modelId="{3C3A2CCD-5F0C-4092-92E8-0EADF64110E0}" type="presOf" srcId="{F8AB5C76-348B-42B4-8730-CE694CDDF268}" destId="{68456774-487D-4596-B5AA-E3E5F65F425D}" srcOrd="1" destOrd="0" presId="urn:microsoft.com/office/officeart/2005/8/layout/list1"/>
    <dgm:cxn modelId="{D5D0CB8C-7FF7-48EA-A751-463E579E4382}" type="presParOf" srcId="{65931F63-3714-402F-9550-C832CBE858AD}" destId="{0F4F4EDA-1EDE-41D6-A3F7-3C3CC546AA23}" srcOrd="0" destOrd="0" presId="urn:microsoft.com/office/officeart/2005/8/layout/list1"/>
    <dgm:cxn modelId="{BBDCF9CC-BC65-449D-8FD0-1288E7D7BAF2}" type="presParOf" srcId="{0F4F4EDA-1EDE-41D6-A3F7-3C3CC546AA23}" destId="{288D8EB7-F760-40BF-A809-F09248515887}" srcOrd="0" destOrd="0" presId="urn:microsoft.com/office/officeart/2005/8/layout/list1"/>
    <dgm:cxn modelId="{2579391D-8999-4F33-83F0-5D7E278F99A5}" type="presParOf" srcId="{0F4F4EDA-1EDE-41D6-A3F7-3C3CC546AA23}" destId="{68456774-487D-4596-B5AA-E3E5F65F425D}" srcOrd="1" destOrd="0" presId="urn:microsoft.com/office/officeart/2005/8/layout/list1"/>
    <dgm:cxn modelId="{1FCDB67C-6B96-4763-8871-5C8165DD0655}" type="presParOf" srcId="{65931F63-3714-402F-9550-C832CBE858AD}" destId="{D5F6262D-5012-431B-9581-B2BD4C11DAC6}" srcOrd="1" destOrd="0" presId="urn:microsoft.com/office/officeart/2005/8/layout/list1"/>
    <dgm:cxn modelId="{6D136B26-6424-47E0-842F-172F872E0649}" type="presParOf" srcId="{65931F63-3714-402F-9550-C832CBE858AD}" destId="{AC5409EB-2CCF-42F2-9A8F-446629E52C7C}" srcOrd="2" destOrd="0" presId="urn:microsoft.com/office/officeart/2005/8/layout/list1"/>
    <dgm:cxn modelId="{2F45072C-9B1F-4995-9247-9F8471C627EE}" type="presParOf" srcId="{65931F63-3714-402F-9550-C832CBE858AD}" destId="{44E3C98F-3D63-4CB3-A59C-C275EA1AE7F5}" srcOrd="3" destOrd="0" presId="urn:microsoft.com/office/officeart/2005/8/layout/list1"/>
    <dgm:cxn modelId="{A421C379-167F-44AA-BEE7-6C347C16EE2B}" type="presParOf" srcId="{65931F63-3714-402F-9550-C832CBE858AD}" destId="{FB515A05-D941-4A44-B5D9-8DE70EC2C0F8}" srcOrd="4" destOrd="0" presId="urn:microsoft.com/office/officeart/2005/8/layout/list1"/>
    <dgm:cxn modelId="{1FAD3D19-2717-4415-98F5-F61C7CA14489}" type="presParOf" srcId="{FB515A05-D941-4A44-B5D9-8DE70EC2C0F8}" destId="{9BB67EF6-629F-4E83-BE1C-0AF596674052}" srcOrd="0" destOrd="0" presId="urn:microsoft.com/office/officeart/2005/8/layout/list1"/>
    <dgm:cxn modelId="{4B660FC4-A71F-4BAA-9330-EB937A490758}" type="presParOf" srcId="{FB515A05-D941-4A44-B5D9-8DE70EC2C0F8}" destId="{653E8C6F-9477-4E4A-B3C1-C0CA6ED51ACB}" srcOrd="1" destOrd="0" presId="urn:microsoft.com/office/officeart/2005/8/layout/list1"/>
    <dgm:cxn modelId="{7A7F7B4A-F5F0-4881-8DA1-8376D8F5417F}" type="presParOf" srcId="{65931F63-3714-402F-9550-C832CBE858AD}" destId="{9D1F677A-0BFB-405B-84F9-BE99478C9C1E}" srcOrd="5" destOrd="0" presId="urn:microsoft.com/office/officeart/2005/8/layout/list1"/>
    <dgm:cxn modelId="{640612C9-DEFB-4F42-8A54-71458ACB9178}" type="presParOf" srcId="{65931F63-3714-402F-9550-C832CBE858AD}" destId="{0532035D-FDC7-44C7-9CC8-609CC32D390E}"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3F0227-4069-43AE-89E5-21C5E9CE53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16BD0E0C-ADA1-4445-8BF0-C698A4E279F4}">
      <dgm:prSet phldrT="[Tekst]" custT="1"/>
      <dgm:spPr/>
      <dgm:t>
        <a:bodyPr/>
        <a:lstStyle/>
        <a:p>
          <a:r>
            <a:rPr lang="pl-PL" sz="2000" b="0" u="none" dirty="0" smtClean="0"/>
            <a:t>W ramach kryterium będzie sprawdzane czy wybrane wskaźniki produktu i rezultatu odzwierciedlają zakres rzeczowy projektu,                      a założone do osiągnięcia wartości są realne do osiągnięcia                      (nie zostały sztucznie zawyżone lub zaniżone);</a:t>
          </a:r>
          <a:endParaRPr lang="pl-PL" sz="2000" b="0" u="none" dirty="0"/>
        </a:p>
      </dgm:t>
    </dgm:pt>
    <dgm:pt modelId="{E81FB411-CB02-4D66-AF65-72BB48472C42}" type="parTrans" cxnId="{BF68926B-CB59-4E5F-A11C-ACF8B6E9A481}">
      <dgm:prSet/>
      <dgm:spPr/>
      <dgm:t>
        <a:bodyPr/>
        <a:lstStyle/>
        <a:p>
          <a:endParaRPr lang="pl-PL"/>
        </a:p>
      </dgm:t>
    </dgm:pt>
    <dgm:pt modelId="{1BE449CE-6CD4-4BF1-A7B5-D03C698AF724}" type="sibTrans" cxnId="{BF68926B-CB59-4E5F-A11C-ACF8B6E9A481}">
      <dgm:prSet/>
      <dgm:spPr/>
      <dgm:t>
        <a:bodyPr/>
        <a:lstStyle/>
        <a:p>
          <a:endParaRPr lang="pl-PL"/>
        </a:p>
      </dgm:t>
    </dgm:pt>
    <dgm:pt modelId="{AF368307-A681-4151-A981-2DEC8F68504F}">
      <dgm:prSet custT="1"/>
      <dgm:spPr/>
      <dgm:t>
        <a:bodyPr/>
        <a:lstStyle/>
        <a:p>
          <a:r>
            <a:rPr lang="pl-PL" sz="2000" b="0" u="none" dirty="0" smtClean="0"/>
            <a:t>Kryterium dotyczy wskaźników zapisanych w Strategii ZIT wynikających z Porozumienia w sprawie powierzenia zadań                            w ramach instrumentu Zintegrowane Inwestycje Terytorialne Regionalnego Programu Operacyjnego Województwa Dolnośląskiego 2014-2020 przez Zarząd Województwa Dolnośląskiego;</a:t>
          </a:r>
          <a:endParaRPr lang="pl-PL" sz="2000" b="0" u="none" dirty="0"/>
        </a:p>
      </dgm:t>
    </dgm:pt>
    <dgm:pt modelId="{17B0E2EC-608F-40C7-8FAC-60E56AAA90DA}" type="parTrans" cxnId="{975BC764-7945-4B8C-8913-84731DDE85F0}">
      <dgm:prSet/>
      <dgm:spPr/>
      <dgm:t>
        <a:bodyPr/>
        <a:lstStyle/>
        <a:p>
          <a:endParaRPr lang="pl-PL"/>
        </a:p>
      </dgm:t>
    </dgm:pt>
    <dgm:pt modelId="{BAFBDE1B-7B4B-4F0A-BE7C-743B63838274}" type="sibTrans" cxnId="{975BC764-7945-4B8C-8913-84731DDE85F0}">
      <dgm:prSet/>
      <dgm:spPr/>
      <dgm:t>
        <a:bodyPr/>
        <a:lstStyle/>
        <a:p>
          <a:endParaRPr lang="pl-PL"/>
        </a:p>
      </dgm:t>
    </dgm:pt>
    <dgm:pt modelId="{BCB00146-15EA-4502-B121-C0AC5C88B1C6}">
      <dgm:prSet phldrT="[Tekst]" custT="1"/>
      <dgm:spPr>
        <a:solidFill>
          <a:schemeClr val="tx2">
            <a:lumMod val="50000"/>
          </a:schemeClr>
        </a:solidFill>
      </dgm:spPr>
      <dgm:t>
        <a:bodyPr/>
        <a:lstStyle/>
        <a:p>
          <a:r>
            <a:rPr lang="pl-PL" sz="3200" b="1" dirty="0" smtClean="0"/>
            <a:t>Definicja kryterium </a:t>
          </a:r>
          <a:endParaRPr lang="pl-PL" sz="3200" dirty="0"/>
        </a:p>
      </dgm:t>
    </dgm:pt>
    <dgm:pt modelId="{CFBB67D3-5BBB-4EA4-98A6-E5159CCD0ABD}" type="sibTrans" cxnId="{33785A55-D2F4-478B-9A84-E5E11D19F6D9}">
      <dgm:prSet/>
      <dgm:spPr/>
      <dgm:t>
        <a:bodyPr/>
        <a:lstStyle/>
        <a:p>
          <a:endParaRPr lang="pl-PL"/>
        </a:p>
      </dgm:t>
    </dgm:pt>
    <dgm:pt modelId="{80084FB0-BB93-4FFE-97D0-4DBE338BF085}" type="parTrans" cxnId="{33785A55-D2F4-478B-9A84-E5E11D19F6D9}">
      <dgm:prSet/>
      <dgm:spPr/>
      <dgm:t>
        <a:bodyPr/>
        <a:lstStyle/>
        <a:p>
          <a:endParaRPr lang="pl-PL"/>
        </a:p>
      </dgm:t>
    </dgm:pt>
    <dgm:pt modelId="{2661486B-247C-4E1A-8F02-C344A09BFA1B}" type="pres">
      <dgm:prSet presAssocID="{B33F0227-4069-43AE-89E5-21C5E9CE53EF}" presName="linear" presStyleCnt="0">
        <dgm:presLayoutVars>
          <dgm:dir/>
          <dgm:animLvl val="lvl"/>
          <dgm:resizeHandles val="exact"/>
        </dgm:presLayoutVars>
      </dgm:prSet>
      <dgm:spPr/>
      <dgm:t>
        <a:bodyPr/>
        <a:lstStyle/>
        <a:p>
          <a:endParaRPr lang="pl-PL"/>
        </a:p>
      </dgm:t>
    </dgm:pt>
    <dgm:pt modelId="{38BAB1D6-9210-41D9-AB04-72A22BE50FE1}" type="pres">
      <dgm:prSet presAssocID="{BCB00146-15EA-4502-B121-C0AC5C88B1C6}" presName="parentLin" presStyleCnt="0"/>
      <dgm:spPr/>
      <dgm:t>
        <a:bodyPr/>
        <a:lstStyle/>
        <a:p>
          <a:endParaRPr lang="pl-PL"/>
        </a:p>
      </dgm:t>
    </dgm:pt>
    <dgm:pt modelId="{9A67E940-DC68-49E9-9F76-2A257833123E}" type="pres">
      <dgm:prSet presAssocID="{BCB00146-15EA-4502-B121-C0AC5C88B1C6}" presName="parentLeftMargin" presStyleLbl="node1" presStyleIdx="0" presStyleCnt="1"/>
      <dgm:spPr/>
      <dgm:t>
        <a:bodyPr/>
        <a:lstStyle/>
        <a:p>
          <a:endParaRPr lang="pl-PL"/>
        </a:p>
      </dgm:t>
    </dgm:pt>
    <dgm:pt modelId="{A6EDCFBE-EC3C-4383-9D19-EDF7E94187B5}" type="pres">
      <dgm:prSet presAssocID="{BCB00146-15EA-4502-B121-C0AC5C88B1C6}" presName="parentText" presStyleLbl="node1" presStyleIdx="0" presStyleCnt="1" custScaleX="128454" custScaleY="47918" custLinFactNeighborX="5696" custLinFactNeighborY="-1174">
        <dgm:presLayoutVars>
          <dgm:chMax val="0"/>
          <dgm:bulletEnabled val="1"/>
        </dgm:presLayoutVars>
      </dgm:prSet>
      <dgm:spPr/>
      <dgm:t>
        <a:bodyPr/>
        <a:lstStyle/>
        <a:p>
          <a:endParaRPr lang="pl-PL"/>
        </a:p>
      </dgm:t>
    </dgm:pt>
    <dgm:pt modelId="{B5923B0E-96F0-466B-A2DE-E64160E8D0EC}" type="pres">
      <dgm:prSet presAssocID="{BCB00146-15EA-4502-B121-C0AC5C88B1C6}" presName="negativeSpace" presStyleCnt="0"/>
      <dgm:spPr/>
      <dgm:t>
        <a:bodyPr/>
        <a:lstStyle/>
        <a:p>
          <a:endParaRPr lang="pl-PL"/>
        </a:p>
      </dgm:t>
    </dgm:pt>
    <dgm:pt modelId="{9E68C8B4-653B-41CD-8867-6D4B76C4AEDF}" type="pres">
      <dgm:prSet presAssocID="{BCB00146-15EA-4502-B121-C0AC5C88B1C6}" presName="childText" presStyleLbl="conFgAcc1" presStyleIdx="0" presStyleCnt="1" custLinFactNeighborX="585" custLinFactNeighborY="7377">
        <dgm:presLayoutVars>
          <dgm:bulletEnabled val="1"/>
        </dgm:presLayoutVars>
      </dgm:prSet>
      <dgm:spPr/>
      <dgm:t>
        <a:bodyPr/>
        <a:lstStyle/>
        <a:p>
          <a:endParaRPr lang="pl-PL"/>
        </a:p>
      </dgm:t>
    </dgm:pt>
  </dgm:ptLst>
  <dgm:cxnLst>
    <dgm:cxn modelId="{D0C58F9C-050B-44F8-91DF-331629D0B688}" type="presOf" srcId="{16BD0E0C-ADA1-4445-8BF0-C698A4E279F4}" destId="{9E68C8B4-653B-41CD-8867-6D4B76C4AEDF}" srcOrd="0" destOrd="0" presId="urn:microsoft.com/office/officeart/2005/8/layout/list1"/>
    <dgm:cxn modelId="{33785A55-D2F4-478B-9A84-E5E11D19F6D9}" srcId="{B33F0227-4069-43AE-89E5-21C5E9CE53EF}" destId="{BCB00146-15EA-4502-B121-C0AC5C88B1C6}" srcOrd="0" destOrd="0" parTransId="{80084FB0-BB93-4FFE-97D0-4DBE338BF085}" sibTransId="{CFBB67D3-5BBB-4EA4-98A6-E5159CCD0ABD}"/>
    <dgm:cxn modelId="{162BDD71-70C4-4FAD-B666-7C9242B4E473}" type="presOf" srcId="{AF368307-A681-4151-A981-2DEC8F68504F}" destId="{9E68C8B4-653B-41CD-8867-6D4B76C4AEDF}" srcOrd="0" destOrd="1" presId="urn:microsoft.com/office/officeart/2005/8/layout/list1"/>
    <dgm:cxn modelId="{37F01197-59ED-4A8A-B3F2-FEBC3F037596}" type="presOf" srcId="{BCB00146-15EA-4502-B121-C0AC5C88B1C6}" destId="{9A67E940-DC68-49E9-9F76-2A257833123E}" srcOrd="0" destOrd="0" presId="urn:microsoft.com/office/officeart/2005/8/layout/list1"/>
    <dgm:cxn modelId="{1331C227-8400-4B41-BC6F-4D455A87C049}" type="presOf" srcId="{BCB00146-15EA-4502-B121-C0AC5C88B1C6}" destId="{A6EDCFBE-EC3C-4383-9D19-EDF7E94187B5}" srcOrd="1" destOrd="0" presId="urn:microsoft.com/office/officeart/2005/8/layout/list1"/>
    <dgm:cxn modelId="{4B914E0A-F3BE-44E4-82C8-F04C0C63A333}" type="presOf" srcId="{B33F0227-4069-43AE-89E5-21C5E9CE53EF}" destId="{2661486B-247C-4E1A-8F02-C344A09BFA1B}" srcOrd="0" destOrd="0" presId="urn:microsoft.com/office/officeart/2005/8/layout/list1"/>
    <dgm:cxn modelId="{975BC764-7945-4B8C-8913-84731DDE85F0}" srcId="{BCB00146-15EA-4502-B121-C0AC5C88B1C6}" destId="{AF368307-A681-4151-A981-2DEC8F68504F}" srcOrd="1" destOrd="0" parTransId="{17B0E2EC-608F-40C7-8FAC-60E56AAA90DA}" sibTransId="{BAFBDE1B-7B4B-4F0A-BE7C-743B63838274}"/>
    <dgm:cxn modelId="{BF68926B-CB59-4E5F-A11C-ACF8B6E9A481}" srcId="{BCB00146-15EA-4502-B121-C0AC5C88B1C6}" destId="{16BD0E0C-ADA1-4445-8BF0-C698A4E279F4}" srcOrd="0" destOrd="0" parTransId="{E81FB411-CB02-4D66-AF65-72BB48472C42}" sibTransId="{1BE449CE-6CD4-4BF1-A7B5-D03C698AF724}"/>
    <dgm:cxn modelId="{1572E572-5F0B-454A-B4FB-26D816E83FAF}" type="presParOf" srcId="{2661486B-247C-4E1A-8F02-C344A09BFA1B}" destId="{38BAB1D6-9210-41D9-AB04-72A22BE50FE1}" srcOrd="0" destOrd="0" presId="urn:microsoft.com/office/officeart/2005/8/layout/list1"/>
    <dgm:cxn modelId="{DC89C815-1ACC-47CE-8716-AEDEA51613A6}" type="presParOf" srcId="{38BAB1D6-9210-41D9-AB04-72A22BE50FE1}" destId="{9A67E940-DC68-49E9-9F76-2A257833123E}" srcOrd="0" destOrd="0" presId="urn:microsoft.com/office/officeart/2005/8/layout/list1"/>
    <dgm:cxn modelId="{B56F397F-2A9B-42DB-BDF1-FA4975968DDC}" type="presParOf" srcId="{38BAB1D6-9210-41D9-AB04-72A22BE50FE1}" destId="{A6EDCFBE-EC3C-4383-9D19-EDF7E94187B5}" srcOrd="1" destOrd="0" presId="urn:microsoft.com/office/officeart/2005/8/layout/list1"/>
    <dgm:cxn modelId="{EA777068-346A-41EF-959A-4114E570B157}" type="presParOf" srcId="{2661486B-247C-4E1A-8F02-C344A09BFA1B}" destId="{B5923B0E-96F0-466B-A2DE-E64160E8D0EC}" srcOrd="1" destOrd="0" presId="urn:microsoft.com/office/officeart/2005/8/layout/list1"/>
    <dgm:cxn modelId="{98D11F82-8661-4455-B4FA-9D4789CCF5EE}" type="presParOf" srcId="{2661486B-247C-4E1A-8F02-C344A09BFA1B}" destId="{9E68C8B4-653B-41CD-8867-6D4B76C4AED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3F0227-4069-43AE-89E5-21C5E9CE53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16BD0E0C-ADA1-4445-8BF0-C698A4E279F4}">
      <dgm:prSet phldrT="[Tekst]"/>
      <dgm:spPr/>
      <dgm:t>
        <a:bodyPr/>
        <a:lstStyle/>
        <a:p>
          <a:r>
            <a:rPr lang="pl-PL" b="0" dirty="0" smtClean="0"/>
            <a:t>W przypadku braku wskaźników wynikających z Porozumienia               w kryterium tym weryfikowane będą również inne adekwatne dla danego naboru wskaźniki (określone w regulaminie konkursu).</a:t>
          </a:r>
          <a:endParaRPr lang="pl-PL" dirty="0"/>
        </a:p>
      </dgm:t>
    </dgm:pt>
    <dgm:pt modelId="{E81FB411-CB02-4D66-AF65-72BB48472C42}" type="parTrans" cxnId="{BF68926B-CB59-4E5F-A11C-ACF8B6E9A481}">
      <dgm:prSet/>
      <dgm:spPr/>
      <dgm:t>
        <a:bodyPr/>
        <a:lstStyle/>
        <a:p>
          <a:endParaRPr lang="pl-PL"/>
        </a:p>
      </dgm:t>
    </dgm:pt>
    <dgm:pt modelId="{1BE449CE-6CD4-4BF1-A7B5-D03C698AF724}" type="sibTrans" cxnId="{BF68926B-CB59-4E5F-A11C-ACF8B6E9A481}">
      <dgm:prSet/>
      <dgm:spPr/>
      <dgm:t>
        <a:bodyPr/>
        <a:lstStyle/>
        <a:p>
          <a:endParaRPr lang="pl-PL"/>
        </a:p>
      </dgm:t>
    </dgm:pt>
    <dgm:pt modelId="{AC11E5B2-9D1B-4CEA-8787-93B3A572CA17}">
      <dgm:prSet phldrT="[Tekst]"/>
      <dgm:spPr>
        <a:solidFill>
          <a:schemeClr val="tx2">
            <a:lumMod val="50000"/>
          </a:schemeClr>
        </a:solidFill>
      </dgm:spPr>
      <dgm:t>
        <a:bodyPr/>
        <a:lstStyle/>
        <a:p>
          <a:r>
            <a:rPr lang="pl-PL" b="1" dirty="0" smtClean="0"/>
            <a:t>Opis znaczenia kryterium </a:t>
          </a:r>
          <a:endParaRPr lang="pl-PL" dirty="0"/>
        </a:p>
      </dgm:t>
    </dgm:pt>
    <dgm:pt modelId="{B5409B3A-D305-4BD1-975D-860E4B9A6ED7}" type="parTrans" cxnId="{0EA3BD04-0A2F-456C-8CC9-1740A9D970AC}">
      <dgm:prSet/>
      <dgm:spPr/>
      <dgm:t>
        <a:bodyPr/>
        <a:lstStyle/>
        <a:p>
          <a:endParaRPr lang="pl-PL"/>
        </a:p>
      </dgm:t>
    </dgm:pt>
    <dgm:pt modelId="{0357C9B5-C55F-4CE0-953F-9BC5E9F6A3C3}" type="sibTrans" cxnId="{0EA3BD04-0A2F-456C-8CC9-1740A9D970AC}">
      <dgm:prSet/>
      <dgm:spPr/>
      <dgm:t>
        <a:bodyPr/>
        <a:lstStyle/>
        <a:p>
          <a:endParaRPr lang="pl-PL"/>
        </a:p>
      </dgm:t>
    </dgm:pt>
    <dgm:pt modelId="{8976246F-F3B0-4AAE-882F-B4D107DF824D}">
      <dgm:prSet phldrT="[Tekst]"/>
      <dgm:spPr/>
      <dgm:t>
        <a:bodyPr/>
        <a:lstStyle/>
        <a:p>
          <a:r>
            <a:rPr lang="pl-PL" dirty="0" smtClean="0"/>
            <a:t>TAK/NIE/NIE DOTYCZY</a:t>
          </a:r>
          <a:endParaRPr lang="pl-PL" dirty="0"/>
        </a:p>
      </dgm:t>
    </dgm:pt>
    <dgm:pt modelId="{20F06422-DAA4-4C9E-9A54-0DAEEAF672E2}" type="parTrans" cxnId="{0FA2408E-85DB-4147-A313-7AF2407AD1EE}">
      <dgm:prSet/>
      <dgm:spPr/>
      <dgm:t>
        <a:bodyPr/>
        <a:lstStyle/>
        <a:p>
          <a:endParaRPr lang="pl-PL"/>
        </a:p>
      </dgm:t>
    </dgm:pt>
    <dgm:pt modelId="{D5412429-D550-4DEB-96FC-FF697C57CA8C}" type="sibTrans" cxnId="{0FA2408E-85DB-4147-A313-7AF2407AD1EE}">
      <dgm:prSet/>
      <dgm:spPr/>
      <dgm:t>
        <a:bodyPr/>
        <a:lstStyle/>
        <a:p>
          <a:endParaRPr lang="pl-PL"/>
        </a:p>
      </dgm:t>
    </dgm:pt>
    <dgm:pt modelId="{CD95D322-AB58-4112-B8AB-DC79E90C718A}">
      <dgm:prSet phldrT="[Tekst]"/>
      <dgm:spPr/>
      <dgm:t>
        <a:bodyPr/>
        <a:lstStyle/>
        <a:p>
          <a:r>
            <a:rPr lang="pl-PL" dirty="0" smtClean="0"/>
            <a:t>Kryterium obligatoryjne (kluczowe) – niespełnienie oznacza odrzucenie wniosku </a:t>
          </a:r>
          <a:endParaRPr lang="pl-PL" dirty="0"/>
        </a:p>
      </dgm:t>
    </dgm:pt>
    <dgm:pt modelId="{D06583FF-A1AE-48A8-874B-05E865BD768A}" type="parTrans" cxnId="{7CECB3A1-8C4B-48B2-A176-3EDA53F296AF}">
      <dgm:prSet/>
      <dgm:spPr/>
      <dgm:t>
        <a:bodyPr/>
        <a:lstStyle/>
        <a:p>
          <a:endParaRPr lang="pl-PL"/>
        </a:p>
      </dgm:t>
    </dgm:pt>
    <dgm:pt modelId="{B228389F-28BD-4AE2-9305-BE0FC470157F}" type="sibTrans" cxnId="{7CECB3A1-8C4B-48B2-A176-3EDA53F296AF}">
      <dgm:prSet/>
      <dgm:spPr/>
      <dgm:t>
        <a:bodyPr/>
        <a:lstStyle/>
        <a:p>
          <a:endParaRPr lang="pl-PL"/>
        </a:p>
      </dgm:t>
    </dgm:pt>
    <dgm:pt modelId="{E1FFF261-4717-46F1-982F-505450E90AC8}">
      <dgm:prSet phldrT="[Tekst]"/>
      <dgm:spPr/>
      <dgm:t>
        <a:bodyPr/>
        <a:lstStyle/>
        <a:p>
          <a:r>
            <a:rPr lang="pl-PL" b="1" dirty="0" smtClean="0">
              <a:solidFill>
                <a:srgbClr val="FF0000"/>
              </a:solidFill>
            </a:rPr>
            <a:t>Możliwości jednorazowej korekty (dotyczy EFRR)</a:t>
          </a:r>
          <a:r>
            <a:rPr lang="pl-PL" dirty="0" smtClean="0">
              <a:solidFill>
                <a:srgbClr val="FF0000"/>
              </a:solidFill>
            </a:rPr>
            <a:t> </a:t>
          </a:r>
          <a:endParaRPr lang="pl-PL" dirty="0"/>
        </a:p>
      </dgm:t>
    </dgm:pt>
    <dgm:pt modelId="{59D939DF-15D3-4B92-AB28-BA3BE1FFB4BC}" type="parTrans" cxnId="{D2A0524D-99A3-4822-8236-AEB1B3750357}">
      <dgm:prSet/>
      <dgm:spPr/>
      <dgm:t>
        <a:bodyPr/>
        <a:lstStyle/>
        <a:p>
          <a:endParaRPr lang="pl-PL"/>
        </a:p>
      </dgm:t>
    </dgm:pt>
    <dgm:pt modelId="{4FDD288A-79F0-480E-B1AC-550A3163F015}" type="sibTrans" cxnId="{D2A0524D-99A3-4822-8236-AEB1B3750357}">
      <dgm:prSet/>
      <dgm:spPr/>
      <dgm:t>
        <a:bodyPr/>
        <a:lstStyle/>
        <a:p>
          <a:endParaRPr lang="pl-PL"/>
        </a:p>
      </dgm:t>
    </dgm:pt>
    <dgm:pt modelId="{BCB00146-15EA-4502-B121-C0AC5C88B1C6}">
      <dgm:prSet phldrT="[Tekst]" custT="1"/>
      <dgm:spPr>
        <a:solidFill>
          <a:schemeClr val="tx2">
            <a:lumMod val="50000"/>
          </a:schemeClr>
        </a:solidFill>
      </dgm:spPr>
      <dgm:t>
        <a:bodyPr/>
        <a:lstStyle/>
        <a:p>
          <a:r>
            <a:rPr lang="pl-PL" sz="3200" b="1" dirty="0" smtClean="0"/>
            <a:t>Definicja kryterium </a:t>
          </a:r>
          <a:r>
            <a:rPr lang="pl-PL" sz="3200" b="1" dirty="0" err="1" smtClean="0"/>
            <a:t>c.d</a:t>
          </a:r>
          <a:r>
            <a:rPr lang="pl-PL" sz="3200" b="1" dirty="0" smtClean="0"/>
            <a:t> </a:t>
          </a:r>
          <a:endParaRPr lang="pl-PL" sz="3200" dirty="0"/>
        </a:p>
      </dgm:t>
    </dgm:pt>
    <dgm:pt modelId="{CFBB67D3-5BBB-4EA4-98A6-E5159CCD0ABD}" type="sibTrans" cxnId="{33785A55-D2F4-478B-9A84-E5E11D19F6D9}">
      <dgm:prSet/>
      <dgm:spPr/>
      <dgm:t>
        <a:bodyPr/>
        <a:lstStyle/>
        <a:p>
          <a:endParaRPr lang="pl-PL"/>
        </a:p>
      </dgm:t>
    </dgm:pt>
    <dgm:pt modelId="{80084FB0-BB93-4FFE-97D0-4DBE338BF085}" type="parTrans" cxnId="{33785A55-D2F4-478B-9A84-E5E11D19F6D9}">
      <dgm:prSet/>
      <dgm:spPr/>
      <dgm:t>
        <a:bodyPr/>
        <a:lstStyle/>
        <a:p>
          <a:endParaRPr lang="pl-PL"/>
        </a:p>
      </dgm:t>
    </dgm:pt>
    <dgm:pt modelId="{2661486B-247C-4E1A-8F02-C344A09BFA1B}" type="pres">
      <dgm:prSet presAssocID="{B33F0227-4069-43AE-89E5-21C5E9CE53EF}" presName="linear" presStyleCnt="0">
        <dgm:presLayoutVars>
          <dgm:dir/>
          <dgm:animLvl val="lvl"/>
          <dgm:resizeHandles val="exact"/>
        </dgm:presLayoutVars>
      </dgm:prSet>
      <dgm:spPr/>
      <dgm:t>
        <a:bodyPr/>
        <a:lstStyle/>
        <a:p>
          <a:endParaRPr lang="pl-PL"/>
        </a:p>
      </dgm:t>
    </dgm:pt>
    <dgm:pt modelId="{38BAB1D6-9210-41D9-AB04-72A22BE50FE1}" type="pres">
      <dgm:prSet presAssocID="{BCB00146-15EA-4502-B121-C0AC5C88B1C6}" presName="parentLin" presStyleCnt="0"/>
      <dgm:spPr/>
      <dgm:t>
        <a:bodyPr/>
        <a:lstStyle/>
        <a:p>
          <a:endParaRPr lang="pl-PL"/>
        </a:p>
      </dgm:t>
    </dgm:pt>
    <dgm:pt modelId="{9A67E940-DC68-49E9-9F76-2A257833123E}" type="pres">
      <dgm:prSet presAssocID="{BCB00146-15EA-4502-B121-C0AC5C88B1C6}" presName="parentLeftMargin" presStyleLbl="node1" presStyleIdx="0" presStyleCnt="2"/>
      <dgm:spPr/>
      <dgm:t>
        <a:bodyPr/>
        <a:lstStyle/>
        <a:p>
          <a:endParaRPr lang="pl-PL"/>
        </a:p>
      </dgm:t>
    </dgm:pt>
    <dgm:pt modelId="{A6EDCFBE-EC3C-4383-9D19-EDF7E94187B5}" type="pres">
      <dgm:prSet presAssocID="{BCB00146-15EA-4502-B121-C0AC5C88B1C6}" presName="parentText" presStyleLbl="node1" presStyleIdx="0" presStyleCnt="2" custLinFactNeighborX="11168" custLinFactNeighborY="-12954">
        <dgm:presLayoutVars>
          <dgm:chMax val="0"/>
          <dgm:bulletEnabled val="1"/>
        </dgm:presLayoutVars>
      </dgm:prSet>
      <dgm:spPr/>
      <dgm:t>
        <a:bodyPr/>
        <a:lstStyle/>
        <a:p>
          <a:endParaRPr lang="pl-PL"/>
        </a:p>
      </dgm:t>
    </dgm:pt>
    <dgm:pt modelId="{B5923B0E-96F0-466B-A2DE-E64160E8D0EC}" type="pres">
      <dgm:prSet presAssocID="{BCB00146-15EA-4502-B121-C0AC5C88B1C6}" presName="negativeSpace" presStyleCnt="0"/>
      <dgm:spPr/>
      <dgm:t>
        <a:bodyPr/>
        <a:lstStyle/>
        <a:p>
          <a:endParaRPr lang="pl-PL"/>
        </a:p>
      </dgm:t>
    </dgm:pt>
    <dgm:pt modelId="{9E68C8B4-653B-41CD-8867-6D4B76C4AEDF}" type="pres">
      <dgm:prSet presAssocID="{BCB00146-15EA-4502-B121-C0AC5C88B1C6}" presName="childText" presStyleLbl="conFgAcc1" presStyleIdx="0" presStyleCnt="2">
        <dgm:presLayoutVars>
          <dgm:bulletEnabled val="1"/>
        </dgm:presLayoutVars>
      </dgm:prSet>
      <dgm:spPr/>
      <dgm:t>
        <a:bodyPr/>
        <a:lstStyle/>
        <a:p>
          <a:endParaRPr lang="pl-PL"/>
        </a:p>
      </dgm:t>
    </dgm:pt>
    <dgm:pt modelId="{5091387F-5935-4B64-9AC7-9049D59AB1B4}" type="pres">
      <dgm:prSet presAssocID="{CFBB67D3-5BBB-4EA4-98A6-E5159CCD0ABD}" presName="spaceBetweenRectangles" presStyleCnt="0"/>
      <dgm:spPr/>
      <dgm:t>
        <a:bodyPr/>
        <a:lstStyle/>
        <a:p>
          <a:endParaRPr lang="pl-PL"/>
        </a:p>
      </dgm:t>
    </dgm:pt>
    <dgm:pt modelId="{26D7D6FE-38A6-4A0A-A2AE-05D6E860276D}" type="pres">
      <dgm:prSet presAssocID="{AC11E5B2-9D1B-4CEA-8787-93B3A572CA17}" presName="parentLin" presStyleCnt="0"/>
      <dgm:spPr/>
      <dgm:t>
        <a:bodyPr/>
        <a:lstStyle/>
        <a:p>
          <a:endParaRPr lang="pl-PL"/>
        </a:p>
      </dgm:t>
    </dgm:pt>
    <dgm:pt modelId="{DE9E6EEB-4AF0-4DB7-80FB-A591A75D03FF}" type="pres">
      <dgm:prSet presAssocID="{AC11E5B2-9D1B-4CEA-8787-93B3A572CA17}" presName="parentLeftMargin" presStyleLbl="node1" presStyleIdx="0" presStyleCnt="2"/>
      <dgm:spPr/>
      <dgm:t>
        <a:bodyPr/>
        <a:lstStyle/>
        <a:p>
          <a:endParaRPr lang="pl-PL"/>
        </a:p>
      </dgm:t>
    </dgm:pt>
    <dgm:pt modelId="{FCD44274-ECF4-45BF-990A-74DB8DFD38D5}" type="pres">
      <dgm:prSet presAssocID="{AC11E5B2-9D1B-4CEA-8787-93B3A572CA17}" presName="parentText" presStyleLbl="node1" presStyleIdx="1" presStyleCnt="2" custLinFactNeighborX="-5411" custLinFactNeighborY="7147">
        <dgm:presLayoutVars>
          <dgm:chMax val="0"/>
          <dgm:bulletEnabled val="1"/>
        </dgm:presLayoutVars>
      </dgm:prSet>
      <dgm:spPr/>
      <dgm:t>
        <a:bodyPr/>
        <a:lstStyle/>
        <a:p>
          <a:endParaRPr lang="pl-PL"/>
        </a:p>
      </dgm:t>
    </dgm:pt>
    <dgm:pt modelId="{A63C9A7B-375C-4323-8A88-3A712AA71CB3}" type="pres">
      <dgm:prSet presAssocID="{AC11E5B2-9D1B-4CEA-8787-93B3A572CA17}" presName="negativeSpace" presStyleCnt="0"/>
      <dgm:spPr/>
      <dgm:t>
        <a:bodyPr/>
        <a:lstStyle/>
        <a:p>
          <a:endParaRPr lang="pl-PL"/>
        </a:p>
      </dgm:t>
    </dgm:pt>
    <dgm:pt modelId="{F191104C-2BDE-4FBA-96AE-E978FA566A32}" type="pres">
      <dgm:prSet presAssocID="{AC11E5B2-9D1B-4CEA-8787-93B3A572CA17}" presName="childText" presStyleLbl="conFgAcc1" presStyleIdx="1" presStyleCnt="2">
        <dgm:presLayoutVars>
          <dgm:bulletEnabled val="1"/>
        </dgm:presLayoutVars>
      </dgm:prSet>
      <dgm:spPr/>
      <dgm:t>
        <a:bodyPr/>
        <a:lstStyle/>
        <a:p>
          <a:endParaRPr lang="pl-PL"/>
        </a:p>
      </dgm:t>
    </dgm:pt>
  </dgm:ptLst>
  <dgm:cxnLst>
    <dgm:cxn modelId="{D215E44A-3BA9-465F-8902-0406BF8D2C8B}" type="presOf" srcId="{CD95D322-AB58-4112-B8AB-DC79E90C718A}" destId="{F191104C-2BDE-4FBA-96AE-E978FA566A32}" srcOrd="0" destOrd="1" presId="urn:microsoft.com/office/officeart/2005/8/layout/list1"/>
    <dgm:cxn modelId="{249B30C8-6A8B-4DA3-919C-333F8EA05999}" type="presOf" srcId="{E1FFF261-4717-46F1-982F-505450E90AC8}" destId="{F191104C-2BDE-4FBA-96AE-E978FA566A32}" srcOrd="0" destOrd="2" presId="urn:microsoft.com/office/officeart/2005/8/layout/list1"/>
    <dgm:cxn modelId="{7CECB3A1-8C4B-48B2-A176-3EDA53F296AF}" srcId="{AC11E5B2-9D1B-4CEA-8787-93B3A572CA17}" destId="{CD95D322-AB58-4112-B8AB-DC79E90C718A}" srcOrd="1" destOrd="0" parTransId="{D06583FF-A1AE-48A8-874B-05E865BD768A}" sibTransId="{B228389F-28BD-4AE2-9305-BE0FC470157F}"/>
    <dgm:cxn modelId="{33785A55-D2F4-478B-9A84-E5E11D19F6D9}" srcId="{B33F0227-4069-43AE-89E5-21C5E9CE53EF}" destId="{BCB00146-15EA-4502-B121-C0AC5C88B1C6}" srcOrd="0" destOrd="0" parTransId="{80084FB0-BB93-4FFE-97D0-4DBE338BF085}" sibTransId="{CFBB67D3-5BBB-4EA4-98A6-E5159CCD0ABD}"/>
    <dgm:cxn modelId="{D1C18546-4DE3-4B22-BEDE-CDBBBCA52D51}" type="presOf" srcId="{8976246F-F3B0-4AAE-882F-B4D107DF824D}" destId="{F191104C-2BDE-4FBA-96AE-E978FA566A32}" srcOrd="0" destOrd="0" presId="urn:microsoft.com/office/officeart/2005/8/layout/list1"/>
    <dgm:cxn modelId="{E1EE1F75-C21C-47E9-BBFB-2944B185019F}" type="presOf" srcId="{AC11E5B2-9D1B-4CEA-8787-93B3A572CA17}" destId="{FCD44274-ECF4-45BF-990A-74DB8DFD38D5}" srcOrd="1" destOrd="0" presId="urn:microsoft.com/office/officeart/2005/8/layout/list1"/>
    <dgm:cxn modelId="{0A6E5737-F7CA-461A-AD8A-161804D38F3D}" type="presOf" srcId="{BCB00146-15EA-4502-B121-C0AC5C88B1C6}" destId="{A6EDCFBE-EC3C-4383-9D19-EDF7E94187B5}" srcOrd="1" destOrd="0" presId="urn:microsoft.com/office/officeart/2005/8/layout/list1"/>
    <dgm:cxn modelId="{0FA2408E-85DB-4147-A313-7AF2407AD1EE}" srcId="{AC11E5B2-9D1B-4CEA-8787-93B3A572CA17}" destId="{8976246F-F3B0-4AAE-882F-B4D107DF824D}" srcOrd="0" destOrd="0" parTransId="{20F06422-DAA4-4C9E-9A54-0DAEEAF672E2}" sibTransId="{D5412429-D550-4DEB-96FC-FF697C57CA8C}"/>
    <dgm:cxn modelId="{799BB159-40B1-4022-BA07-71B0ADECEB03}" type="presOf" srcId="{BCB00146-15EA-4502-B121-C0AC5C88B1C6}" destId="{9A67E940-DC68-49E9-9F76-2A257833123E}" srcOrd="0" destOrd="0" presId="urn:microsoft.com/office/officeart/2005/8/layout/list1"/>
    <dgm:cxn modelId="{D2A0524D-99A3-4822-8236-AEB1B3750357}" srcId="{AC11E5B2-9D1B-4CEA-8787-93B3A572CA17}" destId="{E1FFF261-4717-46F1-982F-505450E90AC8}" srcOrd="2" destOrd="0" parTransId="{59D939DF-15D3-4B92-AB28-BA3BE1FFB4BC}" sibTransId="{4FDD288A-79F0-480E-B1AC-550A3163F015}"/>
    <dgm:cxn modelId="{E5BE5A7D-4A2F-47C4-A1A0-22AF426C0041}" type="presOf" srcId="{B33F0227-4069-43AE-89E5-21C5E9CE53EF}" destId="{2661486B-247C-4E1A-8F02-C344A09BFA1B}" srcOrd="0" destOrd="0" presId="urn:microsoft.com/office/officeart/2005/8/layout/list1"/>
    <dgm:cxn modelId="{BF68926B-CB59-4E5F-A11C-ACF8B6E9A481}" srcId="{BCB00146-15EA-4502-B121-C0AC5C88B1C6}" destId="{16BD0E0C-ADA1-4445-8BF0-C698A4E279F4}" srcOrd="0" destOrd="0" parTransId="{E81FB411-CB02-4D66-AF65-72BB48472C42}" sibTransId="{1BE449CE-6CD4-4BF1-A7B5-D03C698AF724}"/>
    <dgm:cxn modelId="{0EA3BD04-0A2F-456C-8CC9-1740A9D970AC}" srcId="{B33F0227-4069-43AE-89E5-21C5E9CE53EF}" destId="{AC11E5B2-9D1B-4CEA-8787-93B3A572CA17}" srcOrd="1" destOrd="0" parTransId="{B5409B3A-D305-4BD1-975D-860E4B9A6ED7}" sibTransId="{0357C9B5-C55F-4CE0-953F-9BC5E9F6A3C3}"/>
    <dgm:cxn modelId="{8290F8B6-10FC-45AD-9EB5-63CC85DC2649}" type="presOf" srcId="{16BD0E0C-ADA1-4445-8BF0-C698A4E279F4}" destId="{9E68C8B4-653B-41CD-8867-6D4B76C4AEDF}" srcOrd="0" destOrd="0" presId="urn:microsoft.com/office/officeart/2005/8/layout/list1"/>
    <dgm:cxn modelId="{45DF67A4-BAF8-42B9-AB0E-D06632D9EB17}" type="presOf" srcId="{AC11E5B2-9D1B-4CEA-8787-93B3A572CA17}" destId="{DE9E6EEB-4AF0-4DB7-80FB-A591A75D03FF}" srcOrd="0" destOrd="0" presId="urn:microsoft.com/office/officeart/2005/8/layout/list1"/>
    <dgm:cxn modelId="{C74D2A33-2FB9-4BAA-94FC-7703C17477D5}" type="presParOf" srcId="{2661486B-247C-4E1A-8F02-C344A09BFA1B}" destId="{38BAB1D6-9210-41D9-AB04-72A22BE50FE1}" srcOrd="0" destOrd="0" presId="urn:microsoft.com/office/officeart/2005/8/layout/list1"/>
    <dgm:cxn modelId="{DE11C8DE-347A-42B4-96C3-FD9EC6F919F3}" type="presParOf" srcId="{38BAB1D6-9210-41D9-AB04-72A22BE50FE1}" destId="{9A67E940-DC68-49E9-9F76-2A257833123E}" srcOrd="0" destOrd="0" presId="urn:microsoft.com/office/officeart/2005/8/layout/list1"/>
    <dgm:cxn modelId="{F01E79F6-269C-4712-B8FF-87E296F4AAC3}" type="presParOf" srcId="{38BAB1D6-9210-41D9-AB04-72A22BE50FE1}" destId="{A6EDCFBE-EC3C-4383-9D19-EDF7E94187B5}" srcOrd="1" destOrd="0" presId="urn:microsoft.com/office/officeart/2005/8/layout/list1"/>
    <dgm:cxn modelId="{5AC3682D-82DF-4D06-B303-56E97D741AC5}" type="presParOf" srcId="{2661486B-247C-4E1A-8F02-C344A09BFA1B}" destId="{B5923B0E-96F0-466B-A2DE-E64160E8D0EC}" srcOrd="1" destOrd="0" presId="urn:microsoft.com/office/officeart/2005/8/layout/list1"/>
    <dgm:cxn modelId="{2DCF86B0-6DAC-46C9-A8D5-94316F8FDB3B}" type="presParOf" srcId="{2661486B-247C-4E1A-8F02-C344A09BFA1B}" destId="{9E68C8B4-653B-41CD-8867-6D4B76C4AEDF}" srcOrd="2" destOrd="0" presId="urn:microsoft.com/office/officeart/2005/8/layout/list1"/>
    <dgm:cxn modelId="{7EF0D9D9-992F-496C-8071-07782035C354}" type="presParOf" srcId="{2661486B-247C-4E1A-8F02-C344A09BFA1B}" destId="{5091387F-5935-4B64-9AC7-9049D59AB1B4}" srcOrd="3" destOrd="0" presId="urn:microsoft.com/office/officeart/2005/8/layout/list1"/>
    <dgm:cxn modelId="{B05DB448-A21E-4651-99DD-097D25B57073}" type="presParOf" srcId="{2661486B-247C-4E1A-8F02-C344A09BFA1B}" destId="{26D7D6FE-38A6-4A0A-A2AE-05D6E860276D}" srcOrd="4" destOrd="0" presId="urn:microsoft.com/office/officeart/2005/8/layout/list1"/>
    <dgm:cxn modelId="{F94F78F4-CDA3-4248-B301-238BEF4C228F}" type="presParOf" srcId="{26D7D6FE-38A6-4A0A-A2AE-05D6E860276D}" destId="{DE9E6EEB-4AF0-4DB7-80FB-A591A75D03FF}" srcOrd="0" destOrd="0" presId="urn:microsoft.com/office/officeart/2005/8/layout/list1"/>
    <dgm:cxn modelId="{E2700855-81CD-4D8D-9668-8DAA58C734E1}" type="presParOf" srcId="{26D7D6FE-38A6-4A0A-A2AE-05D6E860276D}" destId="{FCD44274-ECF4-45BF-990A-74DB8DFD38D5}" srcOrd="1" destOrd="0" presId="urn:microsoft.com/office/officeart/2005/8/layout/list1"/>
    <dgm:cxn modelId="{CF4E6DC0-5994-4AD8-B26C-B92992CEDA8B}" type="presParOf" srcId="{2661486B-247C-4E1A-8F02-C344A09BFA1B}" destId="{A63C9A7B-375C-4323-8A88-3A712AA71CB3}" srcOrd="5" destOrd="0" presId="urn:microsoft.com/office/officeart/2005/8/layout/list1"/>
    <dgm:cxn modelId="{75352062-49FE-4195-8A77-ACB2B36E04DF}" type="presParOf" srcId="{2661486B-247C-4E1A-8F02-C344A09BFA1B}" destId="{F191104C-2BDE-4FBA-96AE-E978FA566A32}"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3F0227-4069-43AE-89E5-21C5E9CE53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BCB00146-15EA-4502-B121-C0AC5C88B1C6}">
      <dgm:prSet phldrT="[Tekst]" custT="1"/>
      <dgm:spPr>
        <a:solidFill>
          <a:schemeClr val="tx2">
            <a:lumMod val="50000"/>
          </a:schemeClr>
        </a:solidFill>
      </dgm:spPr>
      <dgm:t>
        <a:bodyPr/>
        <a:lstStyle/>
        <a:p>
          <a:r>
            <a:rPr lang="pl-PL" sz="3200" b="1" dirty="0" smtClean="0"/>
            <a:t>Definicja kryterium </a:t>
          </a:r>
          <a:endParaRPr lang="pl-PL" sz="3200" dirty="0"/>
        </a:p>
      </dgm:t>
    </dgm:pt>
    <dgm:pt modelId="{80084FB0-BB93-4FFE-97D0-4DBE338BF085}" type="parTrans" cxnId="{33785A55-D2F4-478B-9A84-E5E11D19F6D9}">
      <dgm:prSet/>
      <dgm:spPr/>
      <dgm:t>
        <a:bodyPr/>
        <a:lstStyle/>
        <a:p>
          <a:endParaRPr lang="pl-PL"/>
        </a:p>
      </dgm:t>
    </dgm:pt>
    <dgm:pt modelId="{CFBB67D3-5BBB-4EA4-98A6-E5159CCD0ABD}" type="sibTrans" cxnId="{33785A55-D2F4-478B-9A84-E5E11D19F6D9}">
      <dgm:prSet/>
      <dgm:spPr/>
      <dgm:t>
        <a:bodyPr/>
        <a:lstStyle/>
        <a:p>
          <a:endParaRPr lang="pl-PL"/>
        </a:p>
      </dgm:t>
    </dgm:pt>
    <dgm:pt modelId="{16BD0E0C-ADA1-4445-8BF0-C698A4E279F4}">
      <dgm:prSet phldrT="[Tekst]" custT="1"/>
      <dgm:spPr/>
      <dgm:t>
        <a:bodyPr/>
        <a:lstStyle/>
        <a:p>
          <a:r>
            <a:rPr lang="pl-PL" sz="1800" b="0" dirty="0" smtClean="0"/>
            <a:t>Weryfikowany będzie faktyczny wpływ przedsięwzięcia na minimalizację negatywnych zjawisk  opisanych w  Strategii ZIT oraz faktyczny wpływ projektu na realizację zamierzeń strategicznych ZIT. Sprawdzana  będzie zbieżność zapisów dokumentacji aplikacyjnej z zapisami Strategii ZIT. Ocena w tym aspekcie będzie opisowa i będzie zawierała szczegółowe  uzasadnienie dla przyznanej liczby punktów. Każdorazowo w regulaminie konkursu będzie wykazane jakie elementy będą brane pod uwagę przy ocenie tego kryterium (zakłada się, że będą to różne czynniki adekwatne do danego typu projektów).</a:t>
          </a:r>
          <a:endParaRPr lang="pl-PL" sz="1800" b="0" dirty="0"/>
        </a:p>
      </dgm:t>
    </dgm:pt>
    <dgm:pt modelId="{E81FB411-CB02-4D66-AF65-72BB48472C42}" type="parTrans" cxnId="{BF68926B-CB59-4E5F-A11C-ACF8B6E9A481}">
      <dgm:prSet/>
      <dgm:spPr/>
      <dgm:t>
        <a:bodyPr/>
        <a:lstStyle/>
        <a:p>
          <a:endParaRPr lang="pl-PL"/>
        </a:p>
      </dgm:t>
    </dgm:pt>
    <dgm:pt modelId="{1BE449CE-6CD4-4BF1-A7B5-D03C698AF724}" type="sibTrans" cxnId="{BF68926B-CB59-4E5F-A11C-ACF8B6E9A481}">
      <dgm:prSet/>
      <dgm:spPr/>
      <dgm:t>
        <a:bodyPr/>
        <a:lstStyle/>
        <a:p>
          <a:endParaRPr lang="pl-PL"/>
        </a:p>
      </dgm:t>
    </dgm:pt>
    <dgm:pt modelId="{AC11E5B2-9D1B-4CEA-8787-93B3A572CA17}">
      <dgm:prSet phldrT="[Tekst]" custT="1"/>
      <dgm:spPr>
        <a:solidFill>
          <a:schemeClr val="tx2">
            <a:lumMod val="50000"/>
          </a:schemeClr>
        </a:solidFill>
      </dgm:spPr>
      <dgm:t>
        <a:bodyPr/>
        <a:lstStyle/>
        <a:p>
          <a:r>
            <a:rPr lang="pl-PL" sz="2400" b="1" dirty="0" smtClean="0"/>
            <a:t>Opis znaczenia kryterium </a:t>
          </a:r>
          <a:endParaRPr lang="pl-PL" sz="2400" dirty="0"/>
        </a:p>
      </dgm:t>
    </dgm:pt>
    <dgm:pt modelId="{B5409B3A-D305-4BD1-975D-860E4B9A6ED7}" type="parTrans" cxnId="{0EA3BD04-0A2F-456C-8CC9-1740A9D970AC}">
      <dgm:prSet/>
      <dgm:spPr/>
      <dgm:t>
        <a:bodyPr/>
        <a:lstStyle/>
        <a:p>
          <a:endParaRPr lang="pl-PL"/>
        </a:p>
      </dgm:t>
    </dgm:pt>
    <dgm:pt modelId="{0357C9B5-C55F-4CE0-953F-9BC5E9F6A3C3}" type="sibTrans" cxnId="{0EA3BD04-0A2F-456C-8CC9-1740A9D970AC}">
      <dgm:prSet/>
      <dgm:spPr/>
      <dgm:t>
        <a:bodyPr/>
        <a:lstStyle/>
        <a:p>
          <a:endParaRPr lang="pl-PL"/>
        </a:p>
      </dgm:t>
    </dgm:pt>
    <dgm:pt modelId="{8976246F-F3B0-4AAE-882F-B4D107DF824D}">
      <dgm:prSet phldrT="[Tekst]" custT="1"/>
      <dgm:spPr/>
      <dgm:t>
        <a:bodyPr/>
        <a:lstStyle/>
        <a:p>
          <a:r>
            <a:rPr lang="pl-PL" sz="1800" dirty="0" smtClean="0"/>
            <a:t>Kryterium punktowe                                                                                                               </a:t>
          </a:r>
          <a:r>
            <a:rPr lang="pl-PL" sz="1800" b="0" dirty="0" smtClean="0"/>
            <a:t>(Liczba możliwych do zdobycia punktów zostanie określone w regulaminie konkursu)</a:t>
          </a:r>
          <a:endParaRPr lang="pl-PL" sz="1800" b="0" dirty="0"/>
        </a:p>
      </dgm:t>
    </dgm:pt>
    <dgm:pt modelId="{20F06422-DAA4-4C9E-9A54-0DAEEAF672E2}" type="parTrans" cxnId="{0FA2408E-85DB-4147-A313-7AF2407AD1EE}">
      <dgm:prSet/>
      <dgm:spPr/>
      <dgm:t>
        <a:bodyPr/>
        <a:lstStyle/>
        <a:p>
          <a:endParaRPr lang="pl-PL"/>
        </a:p>
      </dgm:t>
    </dgm:pt>
    <dgm:pt modelId="{D5412429-D550-4DEB-96FC-FF697C57CA8C}" type="sibTrans" cxnId="{0FA2408E-85DB-4147-A313-7AF2407AD1EE}">
      <dgm:prSet/>
      <dgm:spPr/>
      <dgm:t>
        <a:bodyPr/>
        <a:lstStyle/>
        <a:p>
          <a:endParaRPr lang="pl-PL"/>
        </a:p>
      </dgm:t>
    </dgm:pt>
    <dgm:pt modelId="{2661486B-247C-4E1A-8F02-C344A09BFA1B}" type="pres">
      <dgm:prSet presAssocID="{B33F0227-4069-43AE-89E5-21C5E9CE53EF}" presName="linear" presStyleCnt="0">
        <dgm:presLayoutVars>
          <dgm:dir/>
          <dgm:animLvl val="lvl"/>
          <dgm:resizeHandles val="exact"/>
        </dgm:presLayoutVars>
      </dgm:prSet>
      <dgm:spPr/>
      <dgm:t>
        <a:bodyPr/>
        <a:lstStyle/>
        <a:p>
          <a:endParaRPr lang="pl-PL"/>
        </a:p>
      </dgm:t>
    </dgm:pt>
    <dgm:pt modelId="{38BAB1D6-9210-41D9-AB04-72A22BE50FE1}" type="pres">
      <dgm:prSet presAssocID="{BCB00146-15EA-4502-B121-C0AC5C88B1C6}" presName="parentLin" presStyleCnt="0"/>
      <dgm:spPr/>
      <dgm:t>
        <a:bodyPr/>
        <a:lstStyle/>
        <a:p>
          <a:endParaRPr lang="pl-PL"/>
        </a:p>
      </dgm:t>
    </dgm:pt>
    <dgm:pt modelId="{9A67E940-DC68-49E9-9F76-2A257833123E}" type="pres">
      <dgm:prSet presAssocID="{BCB00146-15EA-4502-B121-C0AC5C88B1C6}" presName="parentLeftMargin" presStyleLbl="node1" presStyleIdx="0" presStyleCnt="2"/>
      <dgm:spPr/>
      <dgm:t>
        <a:bodyPr/>
        <a:lstStyle/>
        <a:p>
          <a:endParaRPr lang="pl-PL"/>
        </a:p>
      </dgm:t>
    </dgm:pt>
    <dgm:pt modelId="{A6EDCFBE-EC3C-4383-9D19-EDF7E94187B5}" type="pres">
      <dgm:prSet presAssocID="{BCB00146-15EA-4502-B121-C0AC5C88B1C6}" presName="parentText" presStyleLbl="node1" presStyleIdx="0" presStyleCnt="2" custScaleY="141010">
        <dgm:presLayoutVars>
          <dgm:chMax val="0"/>
          <dgm:bulletEnabled val="1"/>
        </dgm:presLayoutVars>
      </dgm:prSet>
      <dgm:spPr/>
      <dgm:t>
        <a:bodyPr/>
        <a:lstStyle/>
        <a:p>
          <a:endParaRPr lang="pl-PL"/>
        </a:p>
      </dgm:t>
    </dgm:pt>
    <dgm:pt modelId="{B5923B0E-96F0-466B-A2DE-E64160E8D0EC}" type="pres">
      <dgm:prSet presAssocID="{BCB00146-15EA-4502-B121-C0AC5C88B1C6}" presName="negativeSpace" presStyleCnt="0"/>
      <dgm:spPr/>
      <dgm:t>
        <a:bodyPr/>
        <a:lstStyle/>
        <a:p>
          <a:endParaRPr lang="pl-PL"/>
        </a:p>
      </dgm:t>
    </dgm:pt>
    <dgm:pt modelId="{9E68C8B4-653B-41CD-8867-6D4B76C4AEDF}" type="pres">
      <dgm:prSet presAssocID="{BCB00146-15EA-4502-B121-C0AC5C88B1C6}" presName="childText" presStyleLbl="conFgAcc1" presStyleIdx="0" presStyleCnt="2">
        <dgm:presLayoutVars>
          <dgm:bulletEnabled val="1"/>
        </dgm:presLayoutVars>
      </dgm:prSet>
      <dgm:spPr/>
      <dgm:t>
        <a:bodyPr/>
        <a:lstStyle/>
        <a:p>
          <a:endParaRPr lang="pl-PL"/>
        </a:p>
      </dgm:t>
    </dgm:pt>
    <dgm:pt modelId="{5091387F-5935-4B64-9AC7-9049D59AB1B4}" type="pres">
      <dgm:prSet presAssocID="{CFBB67D3-5BBB-4EA4-98A6-E5159CCD0ABD}" presName="spaceBetweenRectangles" presStyleCnt="0"/>
      <dgm:spPr/>
      <dgm:t>
        <a:bodyPr/>
        <a:lstStyle/>
        <a:p>
          <a:endParaRPr lang="pl-PL"/>
        </a:p>
      </dgm:t>
    </dgm:pt>
    <dgm:pt modelId="{26D7D6FE-38A6-4A0A-A2AE-05D6E860276D}" type="pres">
      <dgm:prSet presAssocID="{AC11E5B2-9D1B-4CEA-8787-93B3A572CA17}" presName="parentLin" presStyleCnt="0"/>
      <dgm:spPr/>
      <dgm:t>
        <a:bodyPr/>
        <a:lstStyle/>
        <a:p>
          <a:endParaRPr lang="pl-PL"/>
        </a:p>
      </dgm:t>
    </dgm:pt>
    <dgm:pt modelId="{DE9E6EEB-4AF0-4DB7-80FB-A591A75D03FF}" type="pres">
      <dgm:prSet presAssocID="{AC11E5B2-9D1B-4CEA-8787-93B3A572CA17}" presName="parentLeftMargin" presStyleLbl="node1" presStyleIdx="0" presStyleCnt="2"/>
      <dgm:spPr/>
      <dgm:t>
        <a:bodyPr/>
        <a:lstStyle/>
        <a:p>
          <a:endParaRPr lang="pl-PL"/>
        </a:p>
      </dgm:t>
    </dgm:pt>
    <dgm:pt modelId="{FCD44274-ECF4-45BF-990A-74DB8DFD38D5}" type="pres">
      <dgm:prSet presAssocID="{AC11E5B2-9D1B-4CEA-8787-93B3A572CA17}" presName="parentText" presStyleLbl="node1" presStyleIdx="1" presStyleCnt="2" custScaleY="148085">
        <dgm:presLayoutVars>
          <dgm:chMax val="0"/>
          <dgm:bulletEnabled val="1"/>
        </dgm:presLayoutVars>
      </dgm:prSet>
      <dgm:spPr/>
      <dgm:t>
        <a:bodyPr/>
        <a:lstStyle/>
        <a:p>
          <a:endParaRPr lang="pl-PL"/>
        </a:p>
      </dgm:t>
    </dgm:pt>
    <dgm:pt modelId="{A63C9A7B-375C-4323-8A88-3A712AA71CB3}" type="pres">
      <dgm:prSet presAssocID="{AC11E5B2-9D1B-4CEA-8787-93B3A572CA17}" presName="negativeSpace" presStyleCnt="0"/>
      <dgm:spPr/>
      <dgm:t>
        <a:bodyPr/>
        <a:lstStyle/>
        <a:p>
          <a:endParaRPr lang="pl-PL"/>
        </a:p>
      </dgm:t>
    </dgm:pt>
    <dgm:pt modelId="{F191104C-2BDE-4FBA-96AE-E978FA566A32}" type="pres">
      <dgm:prSet presAssocID="{AC11E5B2-9D1B-4CEA-8787-93B3A572CA17}" presName="childText" presStyleLbl="conFgAcc1" presStyleIdx="1" presStyleCnt="2" custLinFactNeighborY="5712">
        <dgm:presLayoutVars>
          <dgm:bulletEnabled val="1"/>
        </dgm:presLayoutVars>
      </dgm:prSet>
      <dgm:spPr/>
      <dgm:t>
        <a:bodyPr/>
        <a:lstStyle/>
        <a:p>
          <a:endParaRPr lang="pl-PL"/>
        </a:p>
      </dgm:t>
    </dgm:pt>
  </dgm:ptLst>
  <dgm:cxnLst>
    <dgm:cxn modelId="{33785A55-D2F4-478B-9A84-E5E11D19F6D9}" srcId="{B33F0227-4069-43AE-89E5-21C5E9CE53EF}" destId="{BCB00146-15EA-4502-B121-C0AC5C88B1C6}" srcOrd="0" destOrd="0" parTransId="{80084FB0-BB93-4FFE-97D0-4DBE338BF085}" sibTransId="{CFBB67D3-5BBB-4EA4-98A6-E5159CCD0ABD}"/>
    <dgm:cxn modelId="{935CDFA8-9E7C-4AB2-A944-4BA2E94354F9}" type="presOf" srcId="{AC11E5B2-9D1B-4CEA-8787-93B3A572CA17}" destId="{DE9E6EEB-4AF0-4DB7-80FB-A591A75D03FF}" srcOrd="0" destOrd="0" presId="urn:microsoft.com/office/officeart/2005/8/layout/list1"/>
    <dgm:cxn modelId="{3F9C4A37-4B66-43D6-B1B6-0219E54D1384}" type="presOf" srcId="{8976246F-F3B0-4AAE-882F-B4D107DF824D}" destId="{F191104C-2BDE-4FBA-96AE-E978FA566A32}" srcOrd="0" destOrd="0" presId="urn:microsoft.com/office/officeart/2005/8/layout/list1"/>
    <dgm:cxn modelId="{0C631494-0536-41A8-A71D-FFE5059CC5AE}" type="presOf" srcId="{16BD0E0C-ADA1-4445-8BF0-C698A4E279F4}" destId="{9E68C8B4-653B-41CD-8867-6D4B76C4AEDF}" srcOrd="0" destOrd="0" presId="urn:microsoft.com/office/officeart/2005/8/layout/list1"/>
    <dgm:cxn modelId="{358E2D05-5EF1-43B4-8182-4646E50322E2}" type="presOf" srcId="{BCB00146-15EA-4502-B121-C0AC5C88B1C6}" destId="{9A67E940-DC68-49E9-9F76-2A257833123E}" srcOrd="0" destOrd="0" presId="urn:microsoft.com/office/officeart/2005/8/layout/list1"/>
    <dgm:cxn modelId="{0EA3BD04-0A2F-456C-8CC9-1740A9D970AC}" srcId="{B33F0227-4069-43AE-89E5-21C5E9CE53EF}" destId="{AC11E5B2-9D1B-4CEA-8787-93B3A572CA17}" srcOrd="1" destOrd="0" parTransId="{B5409B3A-D305-4BD1-975D-860E4B9A6ED7}" sibTransId="{0357C9B5-C55F-4CE0-953F-9BC5E9F6A3C3}"/>
    <dgm:cxn modelId="{AF842F80-97C3-4663-8A82-DF0617AC0810}" type="presOf" srcId="{B33F0227-4069-43AE-89E5-21C5E9CE53EF}" destId="{2661486B-247C-4E1A-8F02-C344A09BFA1B}" srcOrd="0" destOrd="0" presId="urn:microsoft.com/office/officeart/2005/8/layout/list1"/>
    <dgm:cxn modelId="{0FA2408E-85DB-4147-A313-7AF2407AD1EE}" srcId="{AC11E5B2-9D1B-4CEA-8787-93B3A572CA17}" destId="{8976246F-F3B0-4AAE-882F-B4D107DF824D}" srcOrd="0" destOrd="0" parTransId="{20F06422-DAA4-4C9E-9A54-0DAEEAF672E2}" sibTransId="{D5412429-D550-4DEB-96FC-FF697C57CA8C}"/>
    <dgm:cxn modelId="{16FC893D-D314-4536-91D5-E2026A558A52}" type="presOf" srcId="{AC11E5B2-9D1B-4CEA-8787-93B3A572CA17}" destId="{FCD44274-ECF4-45BF-990A-74DB8DFD38D5}" srcOrd="1" destOrd="0" presId="urn:microsoft.com/office/officeart/2005/8/layout/list1"/>
    <dgm:cxn modelId="{E76532B2-F55D-4736-B5D1-420D633FA1AC}" type="presOf" srcId="{BCB00146-15EA-4502-B121-C0AC5C88B1C6}" destId="{A6EDCFBE-EC3C-4383-9D19-EDF7E94187B5}" srcOrd="1" destOrd="0" presId="urn:microsoft.com/office/officeart/2005/8/layout/list1"/>
    <dgm:cxn modelId="{BF68926B-CB59-4E5F-A11C-ACF8B6E9A481}" srcId="{BCB00146-15EA-4502-B121-C0AC5C88B1C6}" destId="{16BD0E0C-ADA1-4445-8BF0-C698A4E279F4}" srcOrd="0" destOrd="0" parTransId="{E81FB411-CB02-4D66-AF65-72BB48472C42}" sibTransId="{1BE449CE-6CD4-4BF1-A7B5-D03C698AF724}"/>
    <dgm:cxn modelId="{8CC1070C-8342-4CB8-B9EC-4B8036CCB641}" type="presParOf" srcId="{2661486B-247C-4E1A-8F02-C344A09BFA1B}" destId="{38BAB1D6-9210-41D9-AB04-72A22BE50FE1}" srcOrd="0" destOrd="0" presId="urn:microsoft.com/office/officeart/2005/8/layout/list1"/>
    <dgm:cxn modelId="{92DE168D-6E31-43AB-8044-101AEDF85E70}" type="presParOf" srcId="{38BAB1D6-9210-41D9-AB04-72A22BE50FE1}" destId="{9A67E940-DC68-49E9-9F76-2A257833123E}" srcOrd="0" destOrd="0" presId="urn:microsoft.com/office/officeart/2005/8/layout/list1"/>
    <dgm:cxn modelId="{1876BD91-4903-48E7-B24F-941BF5918C74}" type="presParOf" srcId="{38BAB1D6-9210-41D9-AB04-72A22BE50FE1}" destId="{A6EDCFBE-EC3C-4383-9D19-EDF7E94187B5}" srcOrd="1" destOrd="0" presId="urn:microsoft.com/office/officeart/2005/8/layout/list1"/>
    <dgm:cxn modelId="{C7649AFD-311E-469E-9B4F-A4D39E119D66}" type="presParOf" srcId="{2661486B-247C-4E1A-8F02-C344A09BFA1B}" destId="{B5923B0E-96F0-466B-A2DE-E64160E8D0EC}" srcOrd="1" destOrd="0" presId="urn:microsoft.com/office/officeart/2005/8/layout/list1"/>
    <dgm:cxn modelId="{A1B4F94D-2AF3-42ED-BDCE-8120132EF122}" type="presParOf" srcId="{2661486B-247C-4E1A-8F02-C344A09BFA1B}" destId="{9E68C8B4-653B-41CD-8867-6D4B76C4AEDF}" srcOrd="2" destOrd="0" presId="urn:microsoft.com/office/officeart/2005/8/layout/list1"/>
    <dgm:cxn modelId="{819F92CF-5E48-43AD-AF19-EB4AAA36DA61}" type="presParOf" srcId="{2661486B-247C-4E1A-8F02-C344A09BFA1B}" destId="{5091387F-5935-4B64-9AC7-9049D59AB1B4}" srcOrd="3" destOrd="0" presId="urn:microsoft.com/office/officeart/2005/8/layout/list1"/>
    <dgm:cxn modelId="{526BF8B2-361E-49F3-ADBD-10DFE8DE37EE}" type="presParOf" srcId="{2661486B-247C-4E1A-8F02-C344A09BFA1B}" destId="{26D7D6FE-38A6-4A0A-A2AE-05D6E860276D}" srcOrd="4" destOrd="0" presId="urn:microsoft.com/office/officeart/2005/8/layout/list1"/>
    <dgm:cxn modelId="{BBC549AB-5A6A-4840-9D94-F116210606CD}" type="presParOf" srcId="{26D7D6FE-38A6-4A0A-A2AE-05D6E860276D}" destId="{DE9E6EEB-4AF0-4DB7-80FB-A591A75D03FF}" srcOrd="0" destOrd="0" presId="urn:microsoft.com/office/officeart/2005/8/layout/list1"/>
    <dgm:cxn modelId="{7EE23F68-74A5-479F-A574-7ABD3B1A6431}" type="presParOf" srcId="{26D7D6FE-38A6-4A0A-A2AE-05D6E860276D}" destId="{FCD44274-ECF4-45BF-990A-74DB8DFD38D5}" srcOrd="1" destOrd="0" presId="urn:microsoft.com/office/officeart/2005/8/layout/list1"/>
    <dgm:cxn modelId="{129C0B4A-23FE-4A73-8001-54C427C5CAC3}" type="presParOf" srcId="{2661486B-247C-4E1A-8F02-C344A09BFA1B}" destId="{A63C9A7B-375C-4323-8A88-3A712AA71CB3}" srcOrd="5" destOrd="0" presId="urn:microsoft.com/office/officeart/2005/8/layout/list1"/>
    <dgm:cxn modelId="{60428E14-3E42-4779-996E-9AD10230BF04}" type="presParOf" srcId="{2661486B-247C-4E1A-8F02-C344A09BFA1B}" destId="{F191104C-2BDE-4FBA-96AE-E978FA566A32}"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33F0227-4069-43AE-89E5-21C5E9CE53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BCB00146-15EA-4502-B121-C0AC5C88B1C6}">
      <dgm:prSet phldrT="[Tekst]" custT="1"/>
      <dgm:spPr>
        <a:solidFill>
          <a:schemeClr val="tx2">
            <a:lumMod val="50000"/>
          </a:schemeClr>
        </a:solidFill>
      </dgm:spPr>
      <dgm:t>
        <a:bodyPr/>
        <a:lstStyle/>
        <a:p>
          <a:r>
            <a:rPr lang="pl-PL" sz="3200" b="1" dirty="0" smtClean="0"/>
            <a:t>Definicja kryterium </a:t>
          </a:r>
          <a:endParaRPr lang="pl-PL" sz="3200" dirty="0"/>
        </a:p>
      </dgm:t>
    </dgm:pt>
    <dgm:pt modelId="{80084FB0-BB93-4FFE-97D0-4DBE338BF085}" type="parTrans" cxnId="{33785A55-D2F4-478B-9A84-E5E11D19F6D9}">
      <dgm:prSet/>
      <dgm:spPr/>
      <dgm:t>
        <a:bodyPr/>
        <a:lstStyle/>
        <a:p>
          <a:endParaRPr lang="pl-PL"/>
        </a:p>
      </dgm:t>
    </dgm:pt>
    <dgm:pt modelId="{CFBB67D3-5BBB-4EA4-98A6-E5159CCD0ABD}" type="sibTrans" cxnId="{33785A55-D2F4-478B-9A84-E5E11D19F6D9}">
      <dgm:prSet/>
      <dgm:spPr/>
      <dgm:t>
        <a:bodyPr/>
        <a:lstStyle/>
        <a:p>
          <a:endParaRPr lang="pl-PL"/>
        </a:p>
      </dgm:t>
    </dgm:pt>
    <dgm:pt modelId="{16BD0E0C-ADA1-4445-8BF0-C698A4E279F4}">
      <dgm:prSet phldrT="[Tekst]" custT="1"/>
      <dgm:spPr/>
      <dgm:t>
        <a:bodyPr/>
        <a:lstStyle/>
        <a:p>
          <a:r>
            <a:rPr lang="pl-PL" sz="1800" b="0" dirty="0" smtClean="0"/>
            <a:t>Weryfikowany będzie poziom wpływu wskaźników zawartych w projekcie na realizacje wartości docelowych wskaźników Strategii ZIT wynikających z Porozumienia. (wskaźników Ram Wykonania i pozostałych z RPO). Każdorazowo w regulaminie konkursu będzie określane, jakie wskaźniki będą brane pod uwagę przy tym kryterium, a także ustalana będzie waga poszczególnych wskaźników oraz progi wartości wskaźnika niezbędne dla przyznania punktów. W przypadku braku wskaźników wynikających z Porozumienia (dot. również sytuacji, gdy brak jest tylko wskaźnika produktu lub rezultatu) w kryterium tym będą brane pod uwagę inne adekwatne dla danego naboru wskaźniki (określone w regulaminie konkursu). </a:t>
          </a:r>
          <a:endParaRPr lang="pl-PL" sz="1800" b="0" dirty="0"/>
        </a:p>
      </dgm:t>
    </dgm:pt>
    <dgm:pt modelId="{E81FB411-CB02-4D66-AF65-72BB48472C42}" type="parTrans" cxnId="{BF68926B-CB59-4E5F-A11C-ACF8B6E9A481}">
      <dgm:prSet/>
      <dgm:spPr/>
      <dgm:t>
        <a:bodyPr/>
        <a:lstStyle/>
        <a:p>
          <a:endParaRPr lang="pl-PL"/>
        </a:p>
      </dgm:t>
    </dgm:pt>
    <dgm:pt modelId="{1BE449CE-6CD4-4BF1-A7B5-D03C698AF724}" type="sibTrans" cxnId="{BF68926B-CB59-4E5F-A11C-ACF8B6E9A481}">
      <dgm:prSet/>
      <dgm:spPr/>
      <dgm:t>
        <a:bodyPr/>
        <a:lstStyle/>
        <a:p>
          <a:endParaRPr lang="pl-PL"/>
        </a:p>
      </dgm:t>
    </dgm:pt>
    <dgm:pt modelId="{AC11E5B2-9D1B-4CEA-8787-93B3A572CA17}">
      <dgm:prSet phldrT="[Tekst]" custT="1"/>
      <dgm:spPr>
        <a:solidFill>
          <a:schemeClr val="tx2">
            <a:lumMod val="50000"/>
          </a:schemeClr>
        </a:solidFill>
      </dgm:spPr>
      <dgm:t>
        <a:bodyPr/>
        <a:lstStyle/>
        <a:p>
          <a:r>
            <a:rPr lang="pl-PL" sz="2400" b="1" dirty="0" smtClean="0"/>
            <a:t>Opis znaczenia kryterium </a:t>
          </a:r>
          <a:endParaRPr lang="pl-PL" sz="2400" dirty="0"/>
        </a:p>
      </dgm:t>
    </dgm:pt>
    <dgm:pt modelId="{B5409B3A-D305-4BD1-975D-860E4B9A6ED7}" type="parTrans" cxnId="{0EA3BD04-0A2F-456C-8CC9-1740A9D970AC}">
      <dgm:prSet/>
      <dgm:spPr/>
      <dgm:t>
        <a:bodyPr/>
        <a:lstStyle/>
        <a:p>
          <a:endParaRPr lang="pl-PL"/>
        </a:p>
      </dgm:t>
    </dgm:pt>
    <dgm:pt modelId="{0357C9B5-C55F-4CE0-953F-9BC5E9F6A3C3}" type="sibTrans" cxnId="{0EA3BD04-0A2F-456C-8CC9-1740A9D970AC}">
      <dgm:prSet/>
      <dgm:spPr/>
      <dgm:t>
        <a:bodyPr/>
        <a:lstStyle/>
        <a:p>
          <a:endParaRPr lang="pl-PL"/>
        </a:p>
      </dgm:t>
    </dgm:pt>
    <dgm:pt modelId="{8976246F-F3B0-4AAE-882F-B4D107DF824D}">
      <dgm:prSet phldrT="[Tekst]" custT="1"/>
      <dgm:spPr/>
      <dgm:t>
        <a:bodyPr/>
        <a:lstStyle/>
        <a:p>
          <a:r>
            <a:rPr lang="pl-PL" sz="1800" smtClean="0"/>
            <a:t>Kryterium punktowe</a:t>
          </a:r>
          <a:endParaRPr lang="pl-PL" sz="1800" dirty="0"/>
        </a:p>
      </dgm:t>
    </dgm:pt>
    <dgm:pt modelId="{20F06422-DAA4-4C9E-9A54-0DAEEAF672E2}" type="parTrans" cxnId="{0FA2408E-85DB-4147-A313-7AF2407AD1EE}">
      <dgm:prSet/>
      <dgm:spPr/>
      <dgm:t>
        <a:bodyPr/>
        <a:lstStyle/>
        <a:p>
          <a:endParaRPr lang="pl-PL"/>
        </a:p>
      </dgm:t>
    </dgm:pt>
    <dgm:pt modelId="{D5412429-D550-4DEB-96FC-FF697C57CA8C}" type="sibTrans" cxnId="{0FA2408E-85DB-4147-A313-7AF2407AD1EE}">
      <dgm:prSet/>
      <dgm:spPr/>
      <dgm:t>
        <a:bodyPr/>
        <a:lstStyle/>
        <a:p>
          <a:endParaRPr lang="pl-PL"/>
        </a:p>
      </dgm:t>
    </dgm:pt>
    <dgm:pt modelId="{2661486B-247C-4E1A-8F02-C344A09BFA1B}" type="pres">
      <dgm:prSet presAssocID="{B33F0227-4069-43AE-89E5-21C5E9CE53EF}" presName="linear" presStyleCnt="0">
        <dgm:presLayoutVars>
          <dgm:dir/>
          <dgm:animLvl val="lvl"/>
          <dgm:resizeHandles val="exact"/>
        </dgm:presLayoutVars>
      </dgm:prSet>
      <dgm:spPr/>
      <dgm:t>
        <a:bodyPr/>
        <a:lstStyle/>
        <a:p>
          <a:endParaRPr lang="pl-PL"/>
        </a:p>
      </dgm:t>
    </dgm:pt>
    <dgm:pt modelId="{38BAB1D6-9210-41D9-AB04-72A22BE50FE1}" type="pres">
      <dgm:prSet presAssocID="{BCB00146-15EA-4502-B121-C0AC5C88B1C6}" presName="parentLin" presStyleCnt="0"/>
      <dgm:spPr/>
      <dgm:t>
        <a:bodyPr/>
        <a:lstStyle/>
        <a:p>
          <a:endParaRPr lang="pl-PL"/>
        </a:p>
      </dgm:t>
    </dgm:pt>
    <dgm:pt modelId="{9A67E940-DC68-49E9-9F76-2A257833123E}" type="pres">
      <dgm:prSet presAssocID="{BCB00146-15EA-4502-B121-C0AC5C88B1C6}" presName="parentLeftMargin" presStyleLbl="node1" presStyleIdx="0" presStyleCnt="2"/>
      <dgm:spPr/>
      <dgm:t>
        <a:bodyPr/>
        <a:lstStyle/>
        <a:p>
          <a:endParaRPr lang="pl-PL"/>
        </a:p>
      </dgm:t>
    </dgm:pt>
    <dgm:pt modelId="{A6EDCFBE-EC3C-4383-9D19-EDF7E94187B5}" type="pres">
      <dgm:prSet presAssocID="{BCB00146-15EA-4502-B121-C0AC5C88B1C6}" presName="parentText" presStyleLbl="node1" presStyleIdx="0" presStyleCnt="2" custScaleY="268891">
        <dgm:presLayoutVars>
          <dgm:chMax val="0"/>
          <dgm:bulletEnabled val="1"/>
        </dgm:presLayoutVars>
      </dgm:prSet>
      <dgm:spPr/>
      <dgm:t>
        <a:bodyPr/>
        <a:lstStyle/>
        <a:p>
          <a:endParaRPr lang="pl-PL"/>
        </a:p>
      </dgm:t>
    </dgm:pt>
    <dgm:pt modelId="{B5923B0E-96F0-466B-A2DE-E64160E8D0EC}" type="pres">
      <dgm:prSet presAssocID="{BCB00146-15EA-4502-B121-C0AC5C88B1C6}" presName="negativeSpace" presStyleCnt="0"/>
      <dgm:spPr/>
      <dgm:t>
        <a:bodyPr/>
        <a:lstStyle/>
        <a:p>
          <a:endParaRPr lang="pl-PL"/>
        </a:p>
      </dgm:t>
    </dgm:pt>
    <dgm:pt modelId="{9E68C8B4-653B-41CD-8867-6D4B76C4AEDF}" type="pres">
      <dgm:prSet presAssocID="{BCB00146-15EA-4502-B121-C0AC5C88B1C6}" presName="childText" presStyleLbl="conFgAcc1" presStyleIdx="0" presStyleCnt="2">
        <dgm:presLayoutVars>
          <dgm:bulletEnabled val="1"/>
        </dgm:presLayoutVars>
      </dgm:prSet>
      <dgm:spPr/>
      <dgm:t>
        <a:bodyPr/>
        <a:lstStyle/>
        <a:p>
          <a:endParaRPr lang="pl-PL"/>
        </a:p>
      </dgm:t>
    </dgm:pt>
    <dgm:pt modelId="{5091387F-5935-4B64-9AC7-9049D59AB1B4}" type="pres">
      <dgm:prSet presAssocID="{CFBB67D3-5BBB-4EA4-98A6-E5159CCD0ABD}" presName="spaceBetweenRectangles" presStyleCnt="0"/>
      <dgm:spPr/>
      <dgm:t>
        <a:bodyPr/>
        <a:lstStyle/>
        <a:p>
          <a:endParaRPr lang="pl-PL"/>
        </a:p>
      </dgm:t>
    </dgm:pt>
    <dgm:pt modelId="{26D7D6FE-38A6-4A0A-A2AE-05D6E860276D}" type="pres">
      <dgm:prSet presAssocID="{AC11E5B2-9D1B-4CEA-8787-93B3A572CA17}" presName="parentLin" presStyleCnt="0"/>
      <dgm:spPr/>
      <dgm:t>
        <a:bodyPr/>
        <a:lstStyle/>
        <a:p>
          <a:endParaRPr lang="pl-PL"/>
        </a:p>
      </dgm:t>
    </dgm:pt>
    <dgm:pt modelId="{DE9E6EEB-4AF0-4DB7-80FB-A591A75D03FF}" type="pres">
      <dgm:prSet presAssocID="{AC11E5B2-9D1B-4CEA-8787-93B3A572CA17}" presName="parentLeftMargin" presStyleLbl="node1" presStyleIdx="0" presStyleCnt="2"/>
      <dgm:spPr/>
      <dgm:t>
        <a:bodyPr/>
        <a:lstStyle/>
        <a:p>
          <a:endParaRPr lang="pl-PL"/>
        </a:p>
      </dgm:t>
    </dgm:pt>
    <dgm:pt modelId="{FCD44274-ECF4-45BF-990A-74DB8DFD38D5}" type="pres">
      <dgm:prSet presAssocID="{AC11E5B2-9D1B-4CEA-8787-93B3A572CA17}" presName="parentText" presStyleLbl="node1" presStyleIdx="1" presStyleCnt="2" custScaleY="222113">
        <dgm:presLayoutVars>
          <dgm:chMax val="0"/>
          <dgm:bulletEnabled val="1"/>
        </dgm:presLayoutVars>
      </dgm:prSet>
      <dgm:spPr/>
      <dgm:t>
        <a:bodyPr/>
        <a:lstStyle/>
        <a:p>
          <a:endParaRPr lang="pl-PL"/>
        </a:p>
      </dgm:t>
    </dgm:pt>
    <dgm:pt modelId="{A63C9A7B-375C-4323-8A88-3A712AA71CB3}" type="pres">
      <dgm:prSet presAssocID="{AC11E5B2-9D1B-4CEA-8787-93B3A572CA17}" presName="negativeSpace" presStyleCnt="0"/>
      <dgm:spPr/>
      <dgm:t>
        <a:bodyPr/>
        <a:lstStyle/>
        <a:p>
          <a:endParaRPr lang="pl-PL"/>
        </a:p>
      </dgm:t>
    </dgm:pt>
    <dgm:pt modelId="{F191104C-2BDE-4FBA-96AE-E978FA566A32}" type="pres">
      <dgm:prSet presAssocID="{AC11E5B2-9D1B-4CEA-8787-93B3A572CA17}" presName="childText" presStyleLbl="conFgAcc1" presStyleIdx="1" presStyleCnt="2" custLinFactNeighborY="-6894">
        <dgm:presLayoutVars>
          <dgm:bulletEnabled val="1"/>
        </dgm:presLayoutVars>
      </dgm:prSet>
      <dgm:spPr/>
      <dgm:t>
        <a:bodyPr/>
        <a:lstStyle/>
        <a:p>
          <a:endParaRPr lang="pl-PL"/>
        </a:p>
      </dgm:t>
    </dgm:pt>
  </dgm:ptLst>
  <dgm:cxnLst>
    <dgm:cxn modelId="{7A1DDAE3-25EC-48C3-8EF6-821F3A7E782C}" type="presOf" srcId="{B33F0227-4069-43AE-89E5-21C5E9CE53EF}" destId="{2661486B-247C-4E1A-8F02-C344A09BFA1B}" srcOrd="0" destOrd="0" presId="urn:microsoft.com/office/officeart/2005/8/layout/list1"/>
    <dgm:cxn modelId="{9999C2C7-52C9-49BA-9795-298499E2ED32}" type="presOf" srcId="{BCB00146-15EA-4502-B121-C0AC5C88B1C6}" destId="{A6EDCFBE-EC3C-4383-9D19-EDF7E94187B5}" srcOrd="1" destOrd="0" presId="urn:microsoft.com/office/officeart/2005/8/layout/list1"/>
    <dgm:cxn modelId="{33785A55-D2F4-478B-9A84-E5E11D19F6D9}" srcId="{B33F0227-4069-43AE-89E5-21C5E9CE53EF}" destId="{BCB00146-15EA-4502-B121-C0AC5C88B1C6}" srcOrd="0" destOrd="0" parTransId="{80084FB0-BB93-4FFE-97D0-4DBE338BF085}" sibTransId="{CFBB67D3-5BBB-4EA4-98A6-E5159CCD0ABD}"/>
    <dgm:cxn modelId="{C9162544-A0BF-41E3-8DC8-0259E11706AC}" type="presOf" srcId="{AC11E5B2-9D1B-4CEA-8787-93B3A572CA17}" destId="{FCD44274-ECF4-45BF-990A-74DB8DFD38D5}" srcOrd="1" destOrd="0" presId="urn:microsoft.com/office/officeart/2005/8/layout/list1"/>
    <dgm:cxn modelId="{A39E1CEA-DAFC-4A95-A89B-3F6235D0C4C3}" type="presOf" srcId="{BCB00146-15EA-4502-B121-C0AC5C88B1C6}" destId="{9A67E940-DC68-49E9-9F76-2A257833123E}" srcOrd="0" destOrd="0" presId="urn:microsoft.com/office/officeart/2005/8/layout/list1"/>
    <dgm:cxn modelId="{796BE74F-DBDC-4212-8FBE-7FA59D71D4A8}" type="presOf" srcId="{AC11E5B2-9D1B-4CEA-8787-93B3A572CA17}" destId="{DE9E6EEB-4AF0-4DB7-80FB-A591A75D03FF}" srcOrd="0" destOrd="0" presId="urn:microsoft.com/office/officeart/2005/8/layout/list1"/>
    <dgm:cxn modelId="{E9494A1A-9534-4C55-BFDA-5DB8422CC446}" type="presOf" srcId="{8976246F-F3B0-4AAE-882F-B4D107DF824D}" destId="{F191104C-2BDE-4FBA-96AE-E978FA566A32}" srcOrd="0" destOrd="0" presId="urn:microsoft.com/office/officeart/2005/8/layout/list1"/>
    <dgm:cxn modelId="{0FA2408E-85DB-4147-A313-7AF2407AD1EE}" srcId="{AC11E5B2-9D1B-4CEA-8787-93B3A572CA17}" destId="{8976246F-F3B0-4AAE-882F-B4D107DF824D}" srcOrd="0" destOrd="0" parTransId="{20F06422-DAA4-4C9E-9A54-0DAEEAF672E2}" sibTransId="{D5412429-D550-4DEB-96FC-FF697C57CA8C}"/>
    <dgm:cxn modelId="{F881E10E-2379-48D3-9B55-D638CEB761D5}" type="presOf" srcId="{16BD0E0C-ADA1-4445-8BF0-C698A4E279F4}" destId="{9E68C8B4-653B-41CD-8867-6D4B76C4AEDF}" srcOrd="0" destOrd="0" presId="urn:microsoft.com/office/officeart/2005/8/layout/list1"/>
    <dgm:cxn modelId="{BF68926B-CB59-4E5F-A11C-ACF8B6E9A481}" srcId="{BCB00146-15EA-4502-B121-C0AC5C88B1C6}" destId="{16BD0E0C-ADA1-4445-8BF0-C698A4E279F4}" srcOrd="0" destOrd="0" parTransId="{E81FB411-CB02-4D66-AF65-72BB48472C42}" sibTransId="{1BE449CE-6CD4-4BF1-A7B5-D03C698AF724}"/>
    <dgm:cxn modelId="{0EA3BD04-0A2F-456C-8CC9-1740A9D970AC}" srcId="{B33F0227-4069-43AE-89E5-21C5E9CE53EF}" destId="{AC11E5B2-9D1B-4CEA-8787-93B3A572CA17}" srcOrd="1" destOrd="0" parTransId="{B5409B3A-D305-4BD1-975D-860E4B9A6ED7}" sibTransId="{0357C9B5-C55F-4CE0-953F-9BC5E9F6A3C3}"/>
    <dgm:cxn modelId="{16369F2A-E8B3-40C0-AEAD-59A28CA19BCC}" type="presParOf" srcId="{2661486B-247C-4E1A-8F02-C344A09BFA1B}" destId="{38BAB1D6-9210-41D9-AB04-72A22BE50FE1}" srcOrd="0" destOrd="0" presId="urn:microsoft.com/office/officeart/2005/8/layout/list1"/>
    <dgm:cxn modelId="{EF7B51C9-5084-4443-B834-0FA0660CF030}" type="presParOf" srcId="{38BAB1D6-9210-41D9-AB04-72A22BE50FE1}" destId="{9A67E940-DC68-49E9-9F76-2A257833123E}" srcOrd="0" destOrd="0" presId="urn:microsoft.com/office/officeart/2005/8/layout/list1"/>
    <dgm:cxn modelId="{61D4F17C-C1D2-4CB7-99ED-F631217D48F4}" type="presParOf" srcId="{38BAB1D6-9210-41D9-AB04-72A22BE50FE1}" destId="{A6EDCFBE-EC3C-4383-9D19-EDF7E94187B5}" srcOrd="1" destOrd="0" presId="urn:microsoft.com/office/officeart/2005/8/layout/list1"/>
    <dgm:cxn modelId="{E0552769-712A-46D2-948D-452B73699AE6}" type="presParOf" srcId="{2661486B-247C-4E1A-8F02-C344A09BFA1B}" destId="{B5923B0E-96F0-466B-A2DE-E64160E8D0EC}" srcOrd="1" destOrd="0" presId="urn:microsoft.com/office/officeart/2005/8/layout/list1"/>
    <dgm:cxn modelId="{498333BD-2C66-4548-A3EB-74C76A413DB7}" type="presParOf" srcId="{2661486B-247C-4E1A-8F02-C344A09BFA1B}" destId="{9E68C8B4-653B-41CD-8867-6D4B76C4AEDF}" srcOrd="2" destOrd="0" presId="urn:microsoft.com/office/officeart/2005/8/layout/list1"/>
    <dgm:cxn modelId="{EFE96628-1652-40F7-9C00-9CAF2B114737}" type="presParOf" srcId="{2661486B-247C-4E1A-8F02-C344A09BFA1B}" destId="{5091387F-5935-4B64-9AC7-9049D59AB1B4}" srcOrd="3" destOrd="0" presId="urn:microsoft.com/office/officeart/2005/8/layout/list1"/>
    <dgm:cxn modelId="{D66C391C-844C-4704-BAEE-1CA83E6E4E60}" type="presParOf" srcId="{2661486B-247C-4E1A-8F02-C344A09BFA1B}" destId="{26D7D6FE-38A6-4A0A-A2AE-05D6E860276D}" srcOrd="4" destOrd="0" presId="urn:microsoft.com/office/officeart/2005/8/layout/list1"/>
    <dgm:cxn modelId="{F0AF3B25-1D1F-403E-ACB3-CB4432317A87}" type="presParOf" srcId="{26D7D6FE-38A6-4A0A-A2AE-05D6E860276D}" destId="{DE9E6EEB-4AF0-4DB7-80FB-A591A75D03FF}" srcOrd="0" destOrd="0" presId="urn:microsoft.com/office/officeart/2005/8/layout/list1"/>
    <dgm:cxn modelId="{ECC5B6F7-AAA8-4C41-A7A1-A3D916DE9248}" type="presParOf" srcId="{26D7D6FE-38A6-4A0A-A2AE-05D6E860276D}" destId="{FCD44274-ECF4-45BF-990A-74DB8DFD38D5}" srcOrd="1" destOrd="0" presId="urn:microsoft.com/office/officeart/2005/8/layout/list1"/>
    <dgm:cxn modelId="{92B04CCD-BA68-4A91-B86A-DBCCCB740773}" type="presParOf" srcId="{2661486B-247C-4E1A-8F02-C344A09BFA1B}" destId="{A63C9A7B-375C-4323-8A88-3A712AA71CB3}" srcOrd="5" destOrd="0" presId="urn:microsoft.com/office/officeart/2005/8/layout/list1"/>
    <dgm:cxn modelId="{65562289-4E56-49F4-B7C6-3B56F21364AA}" type="presParOf" srcId="{2661486B-247C-4E1A-8F02-C344A09BFA1B}" destId="{F191104C-2BDE-4FBA-96AE-E978FA566A32}"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8901813-5607-4615-B125-40D39D1A7BB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88191FD6-ABD0-447B-BD7E-5381AD6492B0}">
      <dgm:prSet phldrT="[Tekst]" custT="1"/>
      <dgm:spPr>
        <a:solidFill>
          <a:schemeClr val="tx2">
            <a:lumMod val="50000"/>
          </a:schemeClr>
        </a:solidFill>
      </dgm:spPr>
      <dgm:t>
        <a:bodyPr/>
        <a:lstStyle/>
        <a:p>
          <a:r>
            <a:rPr lang="pl-PL" sz="2800" b="1" dirty="0" smtClean="0"/>
            <a:t>Definicja kryterium </a:t>
          </a:r>
          <a:endParaRPr lang="pl-PL" sz="2800" dirty="0"/>
        </a:p>
      </dgm:t>
    </dgm:pt>
    <dgm:pt modelId="{37624E32-2ADE-4FFA-8DD4-82DBCD98DE84}" type="parTrans" cxnId="{A7674189-0308-42C2-8A55-A02AE09121D9}">
      <dgm:prSet/>
      <dgm:spPr/>
      <dgm:t>
        <a:bodyPr/>
        <a:lstStyle/>
        <a:p>
          <a:endParaRPr lang="pl-PL"/>
        </a:p>
      </dgm:t>
    </dgm:pt>
    <dgm:pt modelId="{DF4A1745-5B53-491D-8269-20FFF83C7D8B}" type="sibTrans" cxnId="{A7674189-0308-42C2-8A55-A02AE09121D9}">
      <dgm:prSet/>
      <dgm:spPr/>
      <dgm:t>
        <a:bodyPr/>
        <a:lstStyle/>
        <a:p>
          <a:endParaRPr lang="pl-PL"/>
        </a:p>
      </dgm:t>
    </dgm:pt>
    <dgm:pt modelId="{C09CAA24-1617-41F1-9C21-DDA238759C99}">
      <dgm:prSet phldrT="[Tekst]" custT="1"/>
      <dgm:spPr/>
      <dgm:t>
        <a:bodyPr/>
        <a:lstStyle/>
        <a:p>
          <a:r>
            <a:rPr lang="pl-PL" sz="2000" dirty="0" smtClean="0"/>
            <a:t>W ramach tego kryterium będzie weryfikowane czy istnieją projekty powiązane ze zgłoszonym projektem, które zostały zrealizowane, bądź są w trakcie realizacji, bądź zostały zgłoszone w ramach tego samego naboru</a:t>
          </a:r>
          <a:endParaRPr lang="pl-PL" sz="2000" dirty="0"/>
        </a:p>
      </dgm:t>
    </dgm:pt>
    <dgm:pt modelId="{DE8332AF-B937-4B25-A399-278FEF3B7EB3}" type="parTrans" cxnId="{00289F6E-071C-42B1-A5F5-A01C4F71000C}">
      <dgm:prSet/>
      <dgm:spPr/>
      <dgm:t>
        <a:bodyPr/>
        <a:lstStyle/>
        <a:p>
          <a:endParaRPr lang="pl-PL"/>
        </a:p>
      </dgm:t>
    </dgm:pt>
    <dgm:pt modelId="{404BEDFC-5834-46B1-B214-71A20BD80106}" type="sibTrans" cxnId="{00289F6E-071C-42B1-A5F5-A01C4F71000C}">
      <dgm:prSet/>
      <dgm:spPr/>
      <dgm:t>
        <a:bodyPr/>
        <a:lstStyle/>
        <a:p>
          <a:endParaRPr lang="pl-PL"/>
        </a:p>
      </dgm:t>
    </dgm:pt>
    <dgm:pt modelId="{6D6ED128-CCCB-46F9-9EB4-4B0C0F10FF96}">
      <dgm:prSet phldrT="[Tekst]" custT="1"/>
      <dgm:spPr/>
      <dgm:t>
        <a:bodyPr/>
        <a:lstStyle/>
        <a:p>
          <a:r>
            <a:rPr lang="pl-PL" sz="2000" dirty="0" smtClean="0"/>
            <a:t>Projekty te mogą polegać na wykorzystywaniu efektów realizacji innego projektu, wzmocnieniu trwałości efektów jednego przedsięwzięcia realizacją drugiego, bardziej kompleksowym potraktowaniem problemu m.in. poprzez zaadresowanie projektu do tej samej grupy docelowej, tego samego beneficjenta, tego samego terytorium, uzależnienia realizacji jednego projektu od przeprowadzenia innego przedsięwzięcia itd.</a:t>
          </a:r>
          <a:endParaRPr lang="pl-PL" sz="2000" dirty="0"/>
        </a:p>
      </dgm:t>
    </dgm:pt>
    <dgm:pt modelId="{1CEF0ACB-320A-46CD-B270-E1529C9A2FC0}" type="parTrans" cxnId="{F1DC30AB-6902-40B6-A2A1-BA8AF84BF1CB}">
      <dgm:prSet/>
      <dgm:spPr/>
      <dgm:t>
        <a:bodyPr/>
        <a:lstStyle/>
        <a:p>
          <a:endParaRPr lang="pl-PL"/>
        </a:p>
      </dgm:t>
    </dgm:pt>
    <dgm:pt modelId="{1A4F0BCA-A6EE-47A4-808B-07F6AEBA51AB}" type="sibTrans" cxnId="{F1DC30AB-6902-40B6-A2A1-BA8AF84BF1CB}">
      <dgm:prSet/>
      <dgm:spPr/>
      <dgm:t>
        <a:bodyPr/>
        <a:lstStyle/>
        <a:p>
          <a:endParaRPr lang="pl-PL"/>
        </a:p>
      </dgm:t>
    </dgm:pt>
    <dgm:pt modelId="{7D636099-4919-4958-9F35-5A2710B5F535}" type="pres">
      <dgm:prSet presAssocID="{D8901813-5607-4615-B125-40D39D1A7BB6}" presName="linear" presStyleCnt="0">
        <dgm:presLayoutVars>
          <dgm:dir/>
          <dgm:animLvl val="lvl"/>
          <dgm:resizeHandles val="exact"/>
        </dgm:presLayoutVars>
      </dgm:prSet>
      <dgm:spPr/>
      <dgm:t>
        <a:bodyPr/>
        <a:lstStyle/>
        <a:p>
          <a:endParaRPr lang="pl-PL"/>
        </a:p>
      </dgm:t>
    </dgm:pt>
    <dgm:pt modelId="{6BE617E5-4597-4CFB-B09E-CB837C4AC7C7}" type="pres">
      <dgm:prSet presAssocID="{88191FD6-ABD0-447B-BD7E-5381AD6492B0}" presName="parentLin" presStyleCnt="0"/>
      <dgm:spPr/>
      <dgm:t>
        <a:bodyPr/>
        <a:lstStyle/>
        <a:p>
          <a:endParaRPr lang="pl-PL"/>
        </a:p>
      </dgm:t>
    </dgm:pt>
    <dgm:pt modelId="{E8C6DCEA-5B7E-48D8-9394-F7024BC8114C}" type="pres">
      <dgm:prSet presAssocID="{88191FD6-ABD0-447B-BD7E-5381AD6492B0}" presName="parentLeftMargin" presStyleLbl="node1" presStyleIdx="0" presStyleCnt="1"/>
      <dgm:spPr/>
      <dgm:t>
        <a:bodyPr/>
        <a:lstStyle/>
        <a:p>
          <a:endParaRPr lang="pl-PL"/>
        </a:p>
      </dgm:t>
    </dgm:pt>
    <dgm:pt modelId="{DE19788E-CB1E-4686-8529-019E14551624}" type="pres">
      <dgm:prSet presAssocID="{88191FD6-ABD0-447B-BD7E-5381AD6492B0}" presName="parentText" presStyleLbl="node1" presStyleIdx="0" presStyleCnt="1" custScaleX="73131" custScaleY="627774">
        <dgm:presLayoutVars>
          <dgm:chMax val="0"/>
          <dgm:bulletEnabled val="1"/>
        </dgm:presLayoutVars>
      </dgm:prSet>
      <dgm:spPr/>
      <dgm:t>
        <a:bodyPr/>
        <a:lstStyle/>
        <a:p>
          <a:endParaRPr lang="pl-PL"/>
        </a:p>
      </dgm:t>
    </dgm:pt>
    <dgm:pt modelId="{6BA83759-A082-47EE-84F7-30053D68BA96}" type="pres">
      <dgm:prSet presAssocID="{88191FD6-ABD0-447B-BD7E-5381AD6492B0}" presName="negativeSpace" presStyleCnt="0"/>
      <dgm:spPr/>
      <dgm:t>
        <a:bodyPr/>
        <a:lstStyle/>
        <a:p>
          <a:endParaRPr lang="pl-PL"/>
        </a:p>
      </dgm:t>
    </dgm:pt>
    <dgm:pt modelId="{36213A6D-5AD7-47E1-B637-0BB3A3B64CD3}" type="pres">
      <dgm:prSet presAssocID="{88191FD6-ABD0-447B-BD7E-5381AD6492B0}" presName="childText" presStyleLbl="conFgAcc1" presStyleIdx="0" presStyleCnt="1">
        <dgm:presLayoutVars>
          <dgm:bulletEnabled val="1"/>
        </dgm:presLayoutVars>
      </dgm:prSet>
      <dgm:spPr/>
      <dgm:t>
        <a:bodyPr/>
        <a:lstStyle/>
        <a:p>
          <a:endParaRPr lang="pl-PL"/>
        </a:p>
      </dgm:t>
    </dgm:pt>
  </dgm:ptLst>
  <dgm:cxnLst>
    <dgm:cxn modelId="{F70CBBFB-653F-49EB-9E3F-2DD546A58561}" type="presOf" srcId="{6D6ED128-CCCB-46F9-9EB4-4B0C0F10FF96}" destId="{36213A6D-5AD7-47E1-B637-0BB3A3B64CD3}" srcOrd="0" destOrd="1" presId="urn:microsoft.com/office/officeart/2005/8/layout/list1"/>
    <dgm:cxn modelId="{15E4422C-0A7C-41A7-826B-D3E119173DF9}" type="presOf" srcId="{88191FD6-ABD0-447B-BD7E-5381AD6492B0}" destId="{E8C6DCEA-5B7E-48D8-9394-F7024BC8114C}" srcOrd="0" destOrd="0" presId="urn:microsoft.com/office/officeart/2005/8/layout/list1"/>
    <dgm:cxn modelId="{2184AFC6-680D-433C-BF1C-A01740D338E5}" type="presOf" srcId="{C09CAA24-1617-41F1-9C21-DDA238759C99}" destId="{36213A6D-5AD7-47E1-B637-0BB3A3B64CD3}" srcOrd="0" destOrd="0" presId="urn:microsoft.com/office/officeart/2005/8/layout/list1"/>
    <dgm:cxn modelId="{A7674189-0308-42C2-8A55-A02AE09121D9}" srcId="{D8901813-5607-4615-B125-40D39D1A7BB6}" destId="{88191FD6-ABD0-447B-BD7E-5381AD6492B0}" srcOrd="0" destOrd="0" parTransId="{37624E32-2ADE-4FFA-8DD4-82DBCD98DE84}" sibTransId="{DF4A1745-5B53-491D-8269-20FFF83C7D8B}"/>
    <dgm:cxn modelId="{F1DC30AB-6902-40B6-A2A1-BA8AF84BF1CB}" srcId="{88191FD6-ABD0-447B-BD7E-5381AD6492B0}" destId="{6D6ED128-CCCB-46F9-9EB4-4B0C0F10FF96}" srcOrd="1" destOrd="0" parTransId="{1CEF0ACB-320A-46CD-B270-E1529C9A2FC0}" sibTransId="{1A4F0BCA-A6EE-47A4-808B-07F6AEBA51AB}"/>
    <dgm:cxn modelId="{30AB61DF-6B86-4938-AE27-85BEFE62D62C}" type="presOf" srcId="{88191FD6-ABD0-447B-BD7E-5381AD6492B0}" destId="{DE19788E-CB1E-4686-8529-019E14551624}" srcOrd="1" destOrd="0" presId="urn:microsoft.com/office/officeart/2005/8/layout/list1"/>
    <dgm:cxn modelId="{0188A6F7-8F1A-48C5-B1AC-F847DE597AC3}" type="presOf" srcId="{D8901813-5607-4615-B125-40D39D1A7BB6}" destId="{7D636099-4919-4958-9F35-5A2710B5F535}" srcOrd="0" destOrd="0" presId="urn:microsoft.com/office/officeart/2005/8/layout/list1"/>
    <dgm:cxn modelId="{00289F6E-071C-42B1-A5F5-A01C4F71000C}" srcId="{88191FD6-ABD0-447B-BD7E-5381AD6492B0}" destId="{C09CAA24-1617-41F1-9C21-DDA238759C99}" srcOrd="0" destOrd="0" parTransId="{DE8332AF-B937-4B25-A399-278FEF3B7EB3}" sibTransId="{404BEDFC-5834-46B1-B214-71A20BD80106}"/>
    <dgm:cxn modelId="{F96CE5EF-9FCD-416B-B875-ABA036CE7146}" type="presParOf" srcId="{7D636099-4919-4958-9F35-5A2710B5F535}" destId="{6BE617E5-4597-4CFB-B09E-CB837C4AC7C7}" srcOrd="0" destOrd="0" presId="urn:microsoft.com/office/officeart/2005/8/layout/list1"/>
    <dgm:cxn modelId="{7A6ED98E-A794-47C9-84BE-68806859112B}" type="presParOf" srcId="{6BE617E5-4597-4CFB-B09E-CB837C4AC7C7}" destId="{E8C6DCEA-5B7E-48D8-9394-F7024BC8114C}" srcOrd="0" destOrd="0" presId="urn:microsoft.com/office/officeart/2005/8/layout/list1"/>
    <dgm:cxn modelId="{A2AC8689-E66E-48EB-85DA-669212AE72EC}" type="presParOf" srcId="{6BE617E5-4597-4CFB-B09E-CB837C4AC7C7}" destId="{DE19788E-CB1E-4686-8529-019E14551624}" srcOrd="1" destOrd="0" presId="urn:microsoft.com/office/officeart/2005/8/layout/list1"/>
    <dgm:cxn modelId="{6675A454-0C6C-4859-AC97-FC99842627A9}" type="presParOf" srcId="{7D636099-4919-4958-9F35-5A2710B5F535}" destId="{6BA83759-A082-47EE-84F7-30053D68BA96}" srcOrd="1" destOrd="0" presId="urn:microsoft.com/office/officeart/2005/8/layout/list1"/>
    <dgm:cxn modelId="{4F772288-14DE-4FB5-B93B-3E47E7332557}" type="presParOf" srcId="{7D636099-4919-4958-9F35-5A2710B5F535}" destId="{36213A6D-5AD7-47E1-B637-0BB3A3B64CD3}"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69EB52A-0305-44AE-B671-F0D41254EE9E}"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pl-PL"/>
        </a:p>
      </dgm:t>
    </dgm:pt>
    <dgm:pt modelId="{4F47F3D5-32FB-431E-BCB4-D7CB4639981B}">
      <dgm:prSet phldrT="[Tekst]"/>
      <dgm:spPr>
        <a:solidFill>
          <a:schemeClr val="tx2">
            <a:lumMod val="50000"/>
          </a:schemeClr>
        </a:solidFill>
      </dgm:spPr>
      <dgm:t>
        <a:bodyPr/>
        <a:lstStyle/>
        <a:p>
          <a:r>
            <a:rPr lang="pl-PL" b="1" dirty="0" smtClean="0"/>
            <a:t>Definicja kryterium </a:t>
          </a:r>
          <a:endParaRPr lang="pl-PL" dirty="0"/>
        </a:p>
      </dgm:t>
    </dgm:pt>
    <dgm:pt modelId="{81B5E689-F82B-47B1-B377-26ADE0D99DAE}" type="parTrans" cxnId="{F407099C-B3CC-4D94-8759-71F23B76DA72}">
      <dgm:prSet/>
      <dgm:spPr/>
      <dgm:t>
        <a:bodyPr/>
        <a:lstStyle/>
        <a:p>
          <a:endParaRPr lang="pl-PL"/>
        </a:p>
      </dgm:t>
    </dgm:pt>
    <dgm:pt modelId="{4C095125-1476-40A0-BBDA-D37F2C982097}" type="sibTrans" cxnId="{F407099C-B3CC-4D94-8759-71F23B76DA72}">
      <dgm:prSet/>
      <dgm:spPr/>
      <dgm:t>
        <a:bodyPr/>
        <a:lstStyle/>
        <a:p>
          <a:endParaRPr lang="pl-PL"/>
        </a:p>
      </dgm:t>
    </dgm:pt>
    <dgm:pt modelId="{D1CB20E5-8734-4C39-AF6F-A625C8F3ABDF}">
      <dgm:prSet phldrT="[Tekst]"/>
      <dgm:spPr/>
      <dgm:t>
        <a:bodyPr/>
        <a:lstStyle/>
        <a:p>
          <a:r>
            <a:rPr lang="pl-PL" dirty="0" smtClean="0"/>
            <a:t>W ramach tego kryterium będzie sprawdzane czy, projekt otrzymał co najmniej </a:t>
          </a:r>
          <a:r>
            <a:rPr lang="pl-PL" b="1" dirty="0" smtClean="0">
              <a:solidFill>
                <a:srgbClr val="FF0000"/>
              </a:solidFill>
            </a:rPr>
            <a:t>15%</a:t>
          </a:r>
          <a:r>
            <a:rPr lang="pl-PL" dirty="0" smtClean="0"/>
            <a:t> możliwych do uzyskania punktów na tym etapie oceny </a:t>
          </a:r>
          <a:endParaRPr lang="pl-PL" dirty="0"/>
        </a:p>
      </dgm:t>
    </dgm:pt>
    <dgm:pt modelId="{5BA123B3-D308-458E-8203-EB86256244D2}" type="parTrans" cxnId="{BACA66FA-6158-46A4-931A-D14A6DC713E9}">
      <dgm:prSet/>
      <dgm:spPr/>
      <dgm:t>
        <a:bodyPr/>
        <a:lstStyle/>
        <a:p>
          <a:endParaRPr lang="pl-PL"/>
        </a:p>
      </dgm:t>
    </dgm:pt>
    <dgm:pt modelId="{1B4518B0-FCCD-4E90-AF4F-F80E00376B10}" type="sibTrans" cxnId="{BACA66FA-6158-46A4-931A-D14A6DC713E9}">
      <dgm:prSet/>
      <dgm:spPr/>
      <dgm:t>
        <a:bodyPr/>
        <a:lstStyle/>
        <a:p>
          <a:endParaRPr lang="pl-PL"/>
        </a:p>
      </dgm:t>
    </dgm:pt>
    <dgm:pt modelId="{F9775753-8A03-44AE-99A5-572FE98EBA6F}">
      <dgm:prSet phldrT="[Tekst]"/>
      <dgm:spPr>
        <a:solidFill>
          <a:schemeClr val="tx2">
            <a:lumMod val="50000"/>
          </a:schemeClr>
        </a:solidFill>
      </dgm:spPr>
      <dgm:t>
        <a:bodyPr/>
        <a:lstStyle/>
        <a:p>
          <a:r>
            <a:rPr lang="pl-PL" b="1" dirty="0" smtClean="0"/>
            <a:t>Opis znaczenia kryterium </a:t>
          </a:r>
          <a:endParaRPr lang="pl-PL" dirty="0"/>
        </a:p>
      </dgm:t>
    </dgm:pt>
    <dgm:pt modelId="{964822F2-1551-4AB0-A9CF-E8141568E59B}" type="parTrans" cxnId="{9460A717-9F43-4F1C-A0EE-76C3446A3CE0}">
      <dgm:prSet/>
      <dgm:spPr/>
      <dgm:t>
        <a:bodyPr/>
        <a:lstStyle/>
        <a:p>
          <a:endParaRPr lang="pl-PL"/>
        </a:p>
      </dgm:t>
    </dgm:pt>
    <dgm:pt modelId="{399399C1-2F4F-4425-87AF-384D3A4DF1C6}" type="sibTrans" cxnId="{9460A717-9F43-4F1C-A0EE-76C3446A3CE0}">
      <dgm:prSet/>
      <dgm:spPr/>
      <dgm:t>
        <a:bodyPr/>
        <a:lstStyle/>
        <a:p>
          <a:endParaRPr lang="pl-PL"/>
        </a:p>
      </dgm:t>
    </dgm:pt>
    <dgm:pt modelId="{B3370285-A742-48A4-97A6-CF7FFB69A51C}">
      <dgm:prSet phldrT="[Tekst]"/>
      <dgm:spPr/>
      <dgm:t>
        <a:bodyPr/>
        <a:lstStyle/>
        <a:p>
          <a:r>
            <a:rPr lang="pl-PL" dirty="0" smtClean="0"/>
            <a:t>TAK/NIE</a:t>
          </a:r>
          <a:endParaRPr lang="pl-PL" dirty="0"/>
        </a:p>
      </dgm:t>
    </dgm:pt>
    <dgm:pt modelId="{66735042-A616-42BA-89CB-6EAAA55E097A}" type="parTrans" cxnId="{5C420063-5F14-40A6-8482-E9EC808E8BEC}">
      <dgm:prSet/>
      <dgm:spPr/>
      <dgm:t>
        <a:bodyPr/>
        <a:lstStyle/>
        <a:p>
          <a:endParaRPr lang="pl-PL"/>
        </a:p>
      </dgm:t>
    </dgm:pt>
    <dgm:pt modelId="{4FD5E80A-C656-46AD-A793-1FFFC1848CA4}" type="sibTrans" cxnId="{5C420063-5F14-40A6-8482-E9EC808E8BEC}">
      <dgm:prSet/>
      <dgm:spPr/>
      <dgm:t>
        <a:bodyPr/>
        <a:lstStyle/>
        <a:p>
          <a:endParaRPr lang="pl-PL"/>
        </a:p>
      </dgm:t>
    </dgm:pt>
    <dgm:pt modelId="{B5413946-9DFF-405B-94E6-1BFBA25C922E}">
      <dgm:prSet phldrT="[Tekst]"/>
      <dgm:spPr/>
      <dgm:t>
        <a:bodyPr/>
        <a:lstStyle/>
        <a:p>
          <a:r>
            <a:rPr lang="pl-PL" dirty="0" smtClean="0"/>
            <a:t>Kryterium obligatoryjne (kluczowe) – niespełnienie oznacza odrzucenia wniosku</a:t>
          </a:r>
          <a:endParaRPr lang="pl-PL" dirty="0"/>
        </a:p>
      </dgm:t>
    </dgm:pt>
    <dgm:pt modelId="{E84745C2-C3EC-4096-9434-2894A651D09F}" type="parTrans" cxnId="{45F33D6F-0BF8-4296-8D62-AA912EEE58F5}">
      <dgm:prSet/>
      <dgm:spPr/>
      <dgm:t>
        <a:bodyPr/>
        <a:lstStyle/>
        <a:p>
          <a:endParaRPr lang="pl-PL"/>
        </a:p>
      </dgm:t>
    </dgm:pt>
    <dgm:pt modelId="{88FF4CCF-7731-4BFF-AA14-808A56D20BD0}" type="sibTrans" cxnId="{45F33D6F-0BF8-4296-8D62-AA912EEE58F5}">
      <dgm:prSet/>
      <dgm:spPr/>
      <dgm:t>
        <a:bodyPr/>
        <a:lstStyle/>
        <a:p>
          <a:endParaRPr lang="pl-PL"/>
        </a:p>
      </dgm:t>
    </dgm:pt>
    <dgm:pt modelId="{5B37F077-D944-43FF-AF61-540E5139F9C4}" type="pres">
      <dgm:prSet presAssocID="{369EB52A-0305-44AE-B671-F0D41254EE9E}" presName="linear" presStyleCnt="0">
        <dgm:presLayoutVars>
          <dgm:dir/>
          <dgm:animLvl val="lvl"/>
          <dgm:resizeHandles val="exact"/>
        </dgm:presLayoutVars>
      </dgm:prSet>
      <dgm:spPr/>
      <dgm:t>
        <a:bodyPr/>
        <a:lstStyle/>
        <a:p>
          <a:endParaRPr lang="pl-PL"/>
        </a:p>
      </dgm:t>
    </dgm:pt>
    <dgm:pt modelId="{22FBF7C0-9C13-4845-B629-74F081F47322}" type="pres">
      <dgm:prSet presAssocID="{4F47F3D5-32FB-431E-BCB4-D7CB4639981B}" presName="parentLin" presStyleCnt="0"/>
      <dgm:spPr/>
      <dgm:t>
        <a:bodyPr/>
        <a:lstStyle/>
        <a:p>
          <a:endParaRPr lang="pl-PL"/>
        </a:p>
      </dgm:t>
    </dgm:pt>
    <dgm:pt modelId="{7F32496B-A637-412C-B2A8-153E048FC2A3}" type="pres">
      <dgm:prSet presAssocID="{4F47F3D5-32FB-431E-BCB4-D7CB4639981B}" presName="parentLeftMargin" presStyleLbl="node1" presStyleIdx="0" presStyleCnt="2"/>
      <dgm:spPr/>
      <dgm:t>
        <a:bodyPr/>
        <a:lstStyle/>
        <a:p>
          <a:endParaRPr lang="pl-PL"/>
        </a:p>
      </dgm:t>
    </dgm:pt>
    <dgm:pt modelId="{C176DD39-EFDD-428B-805F-1A01238BAD0C}" type="pres">
      <dgm:prSet presAssocID="{4F47F3D5-32FB-431E-BCB4-D7CB4639981B}" presName="parentText" presStyleLbl="node1" presStyleIdx="0" presStyleCnt="2">
        <dgm:presLayoutVars>
          <dgm:chMax val="0"/>
          <dgm:bulletEnabled val="1"/>
        </dgm:presLayoutVars>
      </dgm:prSet>
      <dgm:spPr/>
      <dgm:t>
        <a:bodyPr/>
        <a:lstStyle/>
        <a:p>
          <a:endParaRPr lang="pl-PL"/>
        </a:p>
      </dgm:t>
    </dgm:pt>
    <dgm:pt modelId="{A8C3DF4F-1AA8-4B1C-8AEF-8EF698307A05}" type="pres">
      <dgm:prSet presAssocID="{4F47F3D5-32FB-431E-BCB4-D7CB4639981B}" presName="negativeSpace" presStyleCnt="0"/>
      <dgm:spPr/>
      <dgm:t>
        <a:bodyPr/>
        <a:lstStyle/>
        <a:p>
          <a:endParaRPr lang="pl-PL"/>
        </a:p>
      </dgm:t>
    </dgm:pt>
    <dgm:pt modelId="{361F29E8-2516-4D26-8726-B7B64CD43233}" type="pres">
      <dgm:prSet presAssocID="{4F47F3D5-32FB-431E-BCB4-D7CB4639981B}" presName="childText" presStyleLbl="conFgAcc1" presStyleIdx="0" presStyleCnt="2">
        <dgm:presLayoutVars>
          <dgm:bulletEnabled val="1"/>
        </dgm:presLayoutVars>
      </dgm:prSet>
      <dgm:spPr/>
      <dgm:t>
        <a:bodyPr/>
        <a:lstStyle/>
        <a:p>
          <a:endParaRPr lang="pl-PL"/>
        </a:p>
      </dgm:t>
    </dgm:pt>
    <dgm:pt modelId="{46855683-6F5F-48E8-B336-0D461F7C60C5}" type="pres">
      <dgm:prSet presAssocID="{4C095125-1476-40A0-BBDA-D37F2C982097}" presName="spaceBetweenRectangles" presStyleCnt="0"/>
      <dgm:spPr/>
      <dgm:t>
        <a:bodyPr/>
        <a:lstStyle/>
        <a:p>
          <a:endParaRPr lang="pl-PL"/>
        </a:p>
      </dgm:t>
    </dgm:pt>
    <dgm:pt modelId="{3035ADF1-B46B-45D5-94E8-D7DD92622F91}" type="pres">
      <dgm:prSet presAssocID="{F9775753-8A03-44AE-99A5-572FE98EBA6F}" presName="parentLin" presStyleCnt="0"/>
      <dgm:spPr/>
      <dgm:t>
        <a:bodyPr/>
        <a:lstStyle/>
        <a:p>
          <a:endParaRPr lang="pl-PL"/>
        </a:p>
      </dgm:t>
    </dgm:pt>
    <dgm:pt modelId="{B3071EC1-899D-4FBD-B74B-BC32E5BC52B8}" type="pres">
      <dgm:prSet presAssocID="{F9775753-8A03-44AE-99A5-572FE98EBA6F}" presName="parentLeftMargin" presStyleLbl="node1" presStyleIdx="0" presStyleCnt="2"/>
      <dgm:spPr/>
      <dgm:t>
        <a:bodyPr/>
        <a:lstStyle/>
        <a:p>
          <a:endParaRPr lang="pl-PL"/>
        </a:p>
      </dgm:t>
    </dgm:pt>
    <dgm:pt modelId="{2D38F825-5927-4837-992D-CAD51DAFE4D9}" type="pres">
      <dgm:prSet presAssocID="{F9775753-8A03-44AE-99A5-572FE98EBA6F}" presName="parentText" presStyleLbl="node1" presStyleIdx="1" presStyleCnt="2">
        <dgm:presLayoutVars>
          <dgm:chMax val="0"/>
          <dgm:bulletEnabled val="1"/>
        </dgm:presLayoutVars>
      </dgm:prSet>
      <dgm:spPr/>
      <dgm:t>
        <a:bodyPr/>
        <a:lstStyle/>
        <a:p>
          <a:endParaRPr lang="pl-PL"/>
        </a:p>
      </dgm:t>
    </dgm:pt>
    <dgm:pt modelId="{FB792FA7-7667-492D-BB25-CC8D36E8EF30}" type="pres">
      <dgm:prSet presAssocID="{F9775753-8A03-44AE-99A5-572FE98EBA6F}" presName="negativeSpace" presStyleCnt="0"/>
      <dgm:spPr/>
      <dgm:t>
        <a:bodyPr/>
        <a:lstStyle/>
        <a:p>
          <a:endParaRPr lang="pl-PL"/>
        </a:p>
      </dgm:t>
    </dgm:pt>
    <dgm:pt modelId="{CE649629-D04F-4C6A-B647-F0EB0256D431}" type="pres">
      <dgm:prSet presAssocID="{F9775753-8A03-44AE-99A5-572FE98EBA6F}" presName="childText" presStyleLbl="conFgAcc1" presStyleIdx="1" presStyleCnt="2">
        <dgm:presLayoutVars>
          <dgm:bulletEnabled val="1"/>
        </dgm:presLayoutVars>
      </dgm:prSet>
      <dgm:spPr/>
      <dgm:t>
        <a:bodyPr/>
        <a:lstStyle/>
        <a:p>
          <a:endParaRPr lang="pl-PL"/>
        </a:p>
      </dgm:t>
    </dgm:pt>
  </dgm:ptLst>
  <dgm:cxnLst>
    <dgm:cxn modelId="{45F33D6F-0BF8-4296-8D62-AA912EEE58F5}" srcId="{F9775753-8A03-44AE-99A5-572FE98EBA6F}" destId="{B5413946-9DFF-405B-94E6-1BFBA25C922E}" srcOrd="1" destOrd="0" parTransId="{E84745C2-C3EC-4096-9434-2894A651D09F}" sibTransId="{88FF4CCF-7731-4BFF-AA14-808A56D20BD0}"/>
    <dgm:cxn modelId="{9460A717-9F43-4F1C-A0EE-76C3446A3CE0}" srcId="{369EB52A-0305-44AE-B671-F0D41254EE9E}" destId="{F9775753-8A03-44AE-99A5-572FE98EBA6F}" srcOrd="1" destOrd="0" parTransId="{964822F2-1551-4AB0-A9CF-E8141568E59B}" sibTransId="{399399C1-2F4F-4425-87AF-384D3A4DF1C6}"/>
    <dgm:cxn modelId="{1ED5BEEE-8314-4786-B0D3-A1289E499302}" type="presOf" srcId="{D1CB20E5-8734-4C39-AF6F-A625C8F3ABDF}" destId="{361F29E8-2516-4D26-8726-B7B64CD43233}" srcOrd="0" destOrd="0" presId="urn:microsoft.com/office/officeart/2005/8/layout/list1"/>
    <dgm:cxn modelId="{14EBD5AD-13AC-4F0B-A886-1DD8C3AE36BD}" type="presOf" srcId="{F9775753-8A03-44AE-99A5-572FE98EBA6F}" destId="{B3071EC1-899D-4FBD-B74B-BC32E5BC52B8}" srcOrd="0" destOrd="0" presId="urn:microsoft.com/office/officeart/2005/8/layout/list1"/>
    <dgm:cxn modelId="{DA30E9CF-2B79-4ACA-9829-3A81FDB787F9}" type="presOf" srcId="{B3370285-A742-48A4-97A6-CF7FFB69A51C}" destId="{CE649629-D04F-4C6A-B647-F0EB0256D431}" srcOrd="0" destOrd="0" presId="urn:microsoft.com/office/officeart/2005/8/layout/list1"/>
    <dgm:cxn modelId="{5C420063-5F14-40A6-8482-E9EC808E8BEC}" srcId="{F9775753-8A03-44AE-99A5-572FE98EBA6F}" destId="{B3370285-A742-48A4-97A6-CF7FFB69A51C}" srcOrd="0" destOrd="0" parTransId="{66735042-A616-42BA-89CB-6EAAA55E097A}" sibTransId="{4FD5E80A-C656-46AD-A793-1FFFC1848CA4}"/>
    <dgm:cxn modelId="{4E6CE8C4-DE5C-4EE0-9124-41EF0B1399D1}" type="presOf" srcId="{369EB52A-0305-44AE-B671-F0D41254EE9E}" destId="{5B37F077-D944-43FF-AF61-540E5139F9C4}" srcOrd="0" destOrd="0" presId="urn:microsoft.com/office/officeart/2005/8/layout/list1"/>
    <dgm:cxn modelId="{43332DCC-9FF0-4425-89A5-2F1B2357C928}" type="presOf" srcId="{4F47F3D5-32FB-431E-BCB4-D7CB4639981B}" destId="{7F32496B-A637-412C-B2A8-153E048FC2A3}" srcOrd="0" destOrd="0" presId="urn:microsoft.com/office/officeart/2005/8/layout/list1"/>
    <dgm:cxn modelId="{2EBC3537-7DB1-470D-89A1-3CD81C431F71}" type="presOf" srcId="{F9775753-8A03-44AE-99A5-572FE98EBA6F}" destId="{2D38F825-5927-4837-992D-CAD51DAFE4D9}" srcOrd="1" destOrd="0" presId="urn:microsoft.com/office/officeart/2005/8/layout/list1"/>
    <dgm:cxn modelId="{BACA66FA-6158-46A4-931A-D14A6DC713E9}" srcId="{4F47F3D5-32FB-431E-BCB4-D7CB4639981B}" destId="{D1CB20E5-8734-4C39-AF6F-A625C8F3ABDF}" srcOrd="0" destOrd="0" parTransId="{5BA123B3-D308-458E-8203-EB86256244D2}" sibTransId="{1B4518B0-FCCD-4E90-AF4F-F80E00376B10}"/>
    <dgm:cxn modelId="{5743EE87-8E6F-407F-9F99-902CFF3FE07B}" type="presOf" srcId="{B5413946-9DFF-405B-94E6-1BFBA25C922E}" destId="{CE649629-D04F-4C6A-B647-F0EB0256D431}" srcOrd="0" destOrd="1" presId="urn:microsoft.com/office/officeart/2005/8/layout/list1"/>
    <dgm:cxn modelId="{A2357B04-F60C-446F-8EAD-6B646670D3FB}" type="presOf" srcId="{4F47F3D5-32FB-431E-BCB4-D7CB4639981B}" destId="{C176DD39-EFDD-428B-805F-1A01238BAD0C}" srcOrd="1" destOrd="0" presId="urn:microsoft.com/office/officeart/2005/8/layout/list1"/>
    <dgm:cxn modelId="{F407099C-B3CC-4D94-8759-71F23B76DA72}" srcId="{369EB52A-0305-44AE-B671-F0D41254EE9E}" destId="{4F47F3D5-32FB-431E-BCB4-D7CB4639981B}" srcOrd="0" destOrd="0" parTransId="{81B5E689-F82B-47B1-B377-26ADE0D99DAE}" sibTransId="{4C095125-1476-40A0-BBDA-D37F2C982097}"/>
    <dgm:cxn modelId="{4B79CC8C-7AC8-436F-B0DC-B3E2A031FF86}" type="presParOf" srcId="{5B37F077-D944-43FF-AF61-540E5139F9C4}" destId="{22FBF7C0-9C13-4845-B629-74F081F47322}" srcOrd="0" destOrd="0" presId="urn:microsoft.com/office/officeart/2005/8/layout/list1"/>
    <dgm:cxn modelId="{7CA251AF-174A-4456-ADF5-D7C0622DEFA2}" type="presParOf" srcId="{22FBF7C0-9C13-4845-B629-74F081F47322}" destId="{7F32496B-A637-412C-B2A8-153E048FC2A3}" srcOrd="0" destOrd="0" presId="urn:microsoft.com/office/officeart/2005/8/layout/list1"/>
    <dgm:cxn modelId="{D861267D-2DE3-48B0-B880-CE23FB4A5FDC}" type="presParOf" srcId="{22FBF7C0-9C13-4845-B629-74F081F47322}" destId="{C176DD39-EFDD-428B-805F-1A01238BAD0C}" srcOrd="1" destOrd="0" presId="urn:microsoft.com/office/officeart/2005/8/layout/list1"/>
    <dgm:cxn modelId="{A03E4C0D-E58D-4BDC-AFC6-1385D961EFE8}" type="presParOf" srcId="{5B37F077-D944-43FF-AF61-540E5139F9C4}" destId="{A8C3DF4F-1AA8-4B1C-8AEF-8EF698307A05}" srcOrd="1" destOrd="0" presId="urn:microsoft.com/office/officeart/2005/8/layout/list1"/>
    <dgm:cxn modelId="{1E04F4EA-B852-48B6-A5DF-CF205D83C4B4}" type="presParOf" srcId="{5B37F077-D944-43FF-AF61-540E5139F9C4}" destId="{361F29E8-2516-4D26-8726-B7B64CD43233}" srcOrd="2" destOrd="0" presId="urn:microsoft.com/office/officeart/2005/8/layout/list1"/>
    <dgm:cxn modelId="{0AC56350-FAD4-4CCE-9AA3-064BA2144C05}" type="presParOf" srcId="{5B37F077-D944-43FF-AF61-540E5139F9C4}" destId="{46855683-6F5F-48E8-B336-0D461F7C60C5}" srcOrd="3" destOrd="0" presId="urn:microsoft.com/office/officeart/2005/8/layout/list1"/>
    <dgm:cxn modelId="{DFEE7E97-7FD0-4E1B-8D12-E3BE48D7621F}" type="presParOf" srcId="{5B37F077-D944-43FF-AF61-540E5139F9C4}" destId="{3035ADF1-B46B-45D5-94E8-D7DD92622F91}" srcOrd="4" destOrd="0" presId="urn:microsoft.com/office/officeart/2005/8/layout/list1"/>
    <dgm:cxn modelId="{36A96875-227E-4B14-8C2C-A8319DF7F0D2}" type="presParOf" srcId="{3035ADF1-B46B-45D5-94E8-D7DD92622F91}" destId="{B3071EC1-899D-4FBD-B74B-BC32E5BC52B8}" srcOrd="0" destOrd="0" presId="urn:microsoft.com/office/officeart/2005/8/layout/list1"/>
    <dgm:cxn modelId="{B24F5CCB-E0F9-4DC1-9EE1-1DD6C4A37873}" type="presParOf" srcId="{3035ADF1-B46B-45D5-94E8-D7DD92622F91}" destId="{2D38F825-5927-4837-992D-CAD51DAFE4D9}" srcOrd="1" destOrd="0" presId="urn:microsoft.com/office/officeart/2005/8/layout/list1"/>
    <dgm:cxn modelId="{BC1F42C6-6258-4EF0-B5C7-A8DD5FFC333D}" type="presParOf" srcId="{5B37F077-D944-43FF-AF61-540E5139F9C4}" destId="{FB792FA7-7667-492D-BB25-CC8D36E8EF30}" srcOrd="5" destOrd="0" presId="urn:microsoft.com/office/officeart/2005/8/layout/list1"/>
    <dgm:cxn modelId="{30F6315A-C99D-467D-9BD0-CDB7EE01A4BF}" type="presParOf" srcId="{5B37F077-D944-43FF-AF61-540E5139F9C4}" destId="{CE649629-D04F-4C6A-B647-F0EB0256D431}"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5409EB-2CCF-42F2-9A8F-446629E52C7C}">
      <dsp:nvSpPr>
        <dsp:cNvPr id="0" name=""/>
        <dsp:cNvSpPr/>
      </dsp:nvSpPr>
      <dsp:spPr>
        <a:xfrm>
          <a:off x="0" y="547893"/>
          <a:ext cx="8686800" cy="11954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4192" tIns="687324" rIns="674192" bIns="170688" numCol="1" spcCol="1270" anchor="t" anchorCtr="0">
          <a:noAutofit/>
        </a:bodyPr>
        <a:lstStyle/>
        <a:p>
          <a:pPr marL="228600" lvl="1" indent="-228600" algn="l" defTabSz="1066800">
            <a:lnSpc>
              <a:spcPct val="90000"/>
            </a:lnSpc>
            <a:spcBef>
              <a:spcPct val="0"/>
            </a:spcBef>
            <a:spcAft>
              <a:spcPct val="15000"/>
            </a:spcAft>
            <a:buChar char="••"/>
          </a:pPr>
          <a:r>
            <a:rPr lang="pl-PL" sz="2400" kern="1200" dirty="0" smtClean="0"/>
            <a:t>Weryfikacja czy projekt wpisuje się w Strategię ZIT AJ</a:t>
          </a:r>
          <a:endParaRPr lang="pl-PL" sz="2400" kern="1200" dirty="0"/>
        </a:p>
      </dsp:txBody>
      <dsp:txXfrm>
        <a:off x="0" y="547893"/>
        <a:ext cx="8686800" cy="1195425"/>
      </dsp:txXfrm>
    </dsp:sp>
    <dsp:sp modelId="{68456774-487D-4596-B5AA-E3E5F65F425D}">
      <dsp:nvSpPr>
        <dsp:cNvPr id="0" name=""/>
        <dsp:cNvSpPr/>
      </dsp:nvSpPr>
      <dsp:spPr>
        <a:xfrm>
          <a:off x="434340" y="60813"/>
          <a:ext cx="6080760" cy="974160"/>
        </a:xfrm>
        <a:prstGeom prst="roundRect">
          <a:avLst/>
        </a:prstGeom>
        <a:solidFill>
          <a:schemeClr val="tx2">
            <a:lumMod val="5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9838" tIns="0" rIns="229838" bIns="0" numCol="1" spcCol="1270" anchor="ctr" anchorCtr="0">
          <a:noAutofit/>
        </a:bodyPr>
        <a:lstStyle/>
        <a:p>
          <a:pPr lvl="0" algn="l" defTabSz="1466850">
            <a:lnSpc>
              <a:spcPct val="90000"/>
            </a:lnSpc>
            <a:spcBef>
              <a:spcPct val="0"/>
            </a:spcBef>
            <a:spcAft>
              <a:spcPct val="35000"/>
            </a:spcAft>
          </a:pPr>
          <a:r>
            <a:rPr lang="pl-PL" sz="3300" b="1" kern="1200" dirty="0" smtClean="0"/>
            <a:t>Definicja kryterium </a:t>
          </a:r>
          <a:endParaRPr lang="pl-PL" sz="3300" kern="1200" dirty="0"/>
        </a:p>
      </dsp:txBody>
      <dsp:txXfrm>
        <a:off x="481895" y="108368"/>
        <a:ext cx="5985650" cy="879050"/>
      </dsp:txXfrm>
    </dsp:sp>
    <dsp:sp modelId="{0532035D-FDC7-44C7-9CC8-609CC32D390E}">
      <dsp:nvSpPr>
        <dsp:cNvPr id="0" name=""/>
        <dsp:cNvSpPr/>
      </dsp:nvSpPr>
      <dsp:spPr>
        <a:xfrm>
          <a:off x="0" y="2408598"/>
          <a:ext cx="8686800" cy="19230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4192" tIns="687324" rIns="674192" bIns="170688" numCol="1" spcCol="1270" anchor="t" anchorCtr="0">
          <a:noAutofit/>
        </a:bodyPr>
        <a:lstStyle/>
        <a:p>
          <a:pPr marL="228600" lvl="1" indent="-228600" algn="l" defTabSz="1066800">
            <a:lnSpc>
              <a:spcPct val="90000"/>
            </a:lnSpc>
            <a:spcBef>
              <a:spcPct val="0"/>
            </a:spcBef>
            <a:spcAft>
              <a:spcPct val="15000"/>
            </a:spcAft>
            <a:buChar char="••"/>
          </a:pPr>
          <a:r>
            <a:rPr lang="pl-PL" sz="2400" kern="1200" dirty="0" smtClean="0"/>
            <a:t>TAK/NIE</a:t>
          </a:r>
          <a:endParaRPr lang="pl-PL" sz="2400" kern="1200" dirty="0"/>
        </a:p>
        <a:p>
          <a:pPr marL="228600" lvl="1" indent="-228600" algn="l" defTabSz="1066800">
            <a:lnSpc>
              <a:spcPct val="90000"/>
            </a:lnSpc>
            <a:spcBef>
              <a:spcPct val="0"/>
            </a:spcBef>
            <a:spcAft>
              <a:spcPct val="15000"/>
            </a:spcAft>
            <a:buChar char="••"/>
          </a:pPr>
          <a:r>
            <a:rPr lang="pl-PL" sz="2400" kern="1200" dirty="0" smtClean="0"/>
            <a:t>Kryterium obligatoryjne (kluczowe) – niespełnienie oznacza odrzucenie wniosku</a:t>
          </a:r>
          <a:endParaRPr lang="pl-PL" sz="2400" kern="1200" dirty="0"/>
        </a:p>
      </dsp:txBody>
      <dsp:txXfrm>
        <a:off x="0" y="2408598"/>
        <a:ext cx="8686800" cy="1923075"/>
      </dsp:txXfrm>
    </dsp:sp>
    <dsp:sp modelId="{653E8C6F-9477-4E4A-B3C1-C0CA6ED51ACB}">
      <dsp:nvSpPr>
        <dsp:cNvPr id="0" name=""/>
        <dsp:cNvSpPr/>
      </dsp:nvSpPr>
      <dsp:spPr>
        <a:xfrm>
          <a:off x="434340" y="1921519"/>
          <a:ext cx="6080760" cy="974160"/>
        </a:xfrm>
        <a:prstGeom prst="roundRect">
          <a:avLst/>
        </a:prstGeom>
        <a:solidFill>
          <a:schemeClr val="tx2">
            <a:lumMod val="5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9838" tIns="0" rIns="229838" bIns="0" numCol="1" spcCol="1270" anchor="ctr" anchorCtr="0">
          <a:noAutofit/>
        </a:bodyPr>
        <a:lstStyle/>
        <a:p>
          <a:pPr lvl="0" algn="l" defTabSz="1066800">
            <a:lnSpc>
              <a:spcPct val="90000"/>
            </a:lnSpc>
            <a:spcBef>
              <a:spcPct val="0"/>
            </a:spcBef>
            <a:spcAft>
              <a:spcPct val="35000"/>
            </a:spcAft>
          </a:pPr>
          <a:r>
            <a:rPr lang="pl-PL" sz="2400" b="1" kern="1200" dirty="0" smtClean="0"/>
            <a:t>Opis znaczenia kryterium </a:t>
          </a:r>
          <a:endParaRPr lang="pl-PL" sz="2400" kern="1200" dirty="0"/>
        </a:p>
      </dsp:txBody>
      <dsp:txXfrm>
        <a:off x="481895" y="1969074"/>
        <a:ext cx="5985650" cy="879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8C8B4-653B-41CD-8867-6D4B76C4AEDF}">
      <dsp:nvSpPr>
        <dsp:cNvPr id="0" name=""/>
        <dsp:cNvSpPr/>
      </dsp:nvSpPr>
      <dsp:spPr>
        <a:xfrm>
          <a:off x="0" y="295024"/>
          <a:ext cx="8686800" cy="4095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4192" tIns="1353820" rIns="674192" bIns="142240" numCol="1" spcCol="1270" anchor="t" anchorCtr="0">
          <a:noAutofit/>
        </a:bodyPr>
        <a:lstStyle/>
        <a:p>
          <a:pPr marL="228600" lvl="1" indent="-228600" algn="l" defTabSz="889000">
            <a:lnSpc>
              <a:spcPct val="90000"/>
            </a:lnSpc>
            <a:spcBef>
              <a:spcPct val="0"/>
            </a:spcBef>
            <a:spcAft>
              <a:spcPct val="15000"/>
            </a:spcAft>
            <a:buChar char="••"/>
          </a:pPr>
          <a:r>
            <a:rPr lang="pl-PL" sz="2000" b="0" u="none" kern="1200" dirty="0" smtClean="0"/>
            <a:t>W ramach kryterium będzie sprawdzane czy wybrane wskaźniki produktu i rezultatu odzwierciedlają zakres rzeczowy projektu,                      a założone do osiągnięcia wartości są realne do osiągnięcia                      (nie zostały sztucznie zawyżone lub zaniżone);</a:t>
          </a:r>
          <a:endParaRPr lang="pl-PL" sz="2000" b="0" u="none" kern="1200" dirty="0"/>
        </a:p>
        <a:p>
          <a:pPr marL="228600" lvl="1" indent="-228600" algn="l" defTabSz="889000">
            <a:lnSpc>
              <a:spcPct val="90000"/>
            </a:lnSpc>
            <a:spcBef>
              <a:spcPct val="0"/>
            </a:spcBef>
            <a:spcAft>
              <a:spcPct val="15000"/>
            </a:spcAft>
            <a:buChar char="••"/>
          </a:pPr>
          <a:r>
            <a:rPr lang="pl-PL" sz="2000" b="0" u="none" kern="1200" dirty="0" smtClean="0"/>
            <a:t>Kryterium dotyczy wskaźników zapisanych w Strategii ZIT wynikających z Porozumienia w sprawie powierzenia zadań                            w ramach instrumentu Zintegrowane Inwestycje Terytorialne Regionalnego Programu Operacyjnego Województwa Dolnośląskiego 2014-2020 przez Zarząd Województwa Dolnośląskiego;</a:t>
          </a:r>
          <a:endParaRPr lang="pl-PL" sz="2000" b="0" u="none" kern="1200" dirty="0"/>
        </a:p>
      </dsp:txBody>
      <dsp:txXfrm>
        <a:off x="0" y="295024"/>
        <a:ext cx="8686800" cy="4095000"/>
      </dsp:txXfrm>
    </dsp:sp>
    <dsp:sp modelId="{A6EDCFBE-EC3C-4383-9D19-EDF7E94187B5}">
      <dsp:nvSpPr>
        <dsp:cNvPr id="0" name=""/>
        <dsp:cNvSpPr/>
      </dsp:nvSpPr>
      <dsp:spPr>
        <a:xfrm>
          <a:off x="459080" y="241672"/>
          <a:ext cx="7810979" cy="919450"/>
        </a:xfrm>
        <a:prstGeom prst="round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422400">
            <a:lnSpc>
              <a:spcPct val="90000"/>
            </a:lnSpc>
            <a:spcBef>
              <a:spcPct val="0"/>
            </a:spcBef>
            <a:spcAft>
              <a:spcPct val="35000"/>
            </a:spcAft>
          </a:pPr>
          <a:r>
            <a:rPr lang="pl-PL" sz="3200" b="1" kern="1200" dirty="0" smtClean="0"/>
            <a:t>Definicja kryterium </a:t>
          </a:r>
          <a:endParaRPr lang="pl-PL" sz="3200" kern="1200" dirty="0"/>
        </a:p>
      </dsp:txBody>
      <dsp:txXfrm>
        <a:off x="503964" y="286556"/>
        <a:ext cx="7721211" cy="8296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8C8B4-653B-41CD-8867-6D4B76C4AEDF}">
      <dsp:nvSpPr>
        <dsp:cNvPr id="0" name=""/>
        <dsp:cNvSpPr/>
      </dsp:nvSpPr>
      <dsp:spPr>
        <a:xfrm>
          <a:off x="0" y="528224"/>
          <a:ext cx="8686800" cy="148837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4192" tIns="437388" rIns="674192" bIns="149352" numCol="1" spcCol="1270" anchor="t" anchorCtr="0">
          <a:noAutofit/>
        </a:bodyPr>
        <a:lstStyle/>
        <a:p>
          <a:pPr marL="228600" lvl="1" indent="-228600" algn="l" defTabSz="933450">
            <a:lnSpc>
              <a:spcPct val="90000"/>
            </a:lnSpc>
            <a:spcBef>
              <a:spcPct val="0"/>
            </a:spcBef>
            <a:spcAft>
              <a:spcPct val="15000"/>
            </a:spcAft>
            <a:buChar char="••"/>
          </a:pPr>
          <a:r>
            <a:rPr lang="pl-PL" sz="2100" b="0" kern="1200" dirty="0" smtClean="0"/>
            <a:t>W przypadku braku wskaźników wynikających z Porozumienia               w kryterium tym weryfikowane będą również inne adekwatne dla danego naboru wskaźniki (określone w regulaminie konkursu).</a:t>
          </a:r>
          <a:endParaRPr lang="pl-PL" sz="2100" kern="1200" dirty="0"/>
        </a:p>
      </dsp:txBody>
      <dsp:txXfrm>
        <a:off x="0" y="528224"/>
        <a:ext cx="8686800" cy="1488374"/>
      </dsp:txXfrm>
    </dsp:sp>
    <dsp:sp modelId="{A6EDCFBE-EC3C-4383-9D19-EDF7E94187B5}">
      <dsp:nvSpPr>
        <dsp:cNvPr id="0" name=""/>
        <dsp:cNvSpPr/>
      </dsp:nvSpPr>
      <dsp:spPr>
        <a:xfrm>
          <a:off x="482847" y="137960"/>
          <a:ext cx="6080760" cy="619920"/>
        </a:xfrm>
        <a:prstGeom prst="round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422400">
            <a:lnSpc>
              <a:spcPct val="90000"/>
            </a:lnSpc>
            <a:spcBef>
              <a:spcPct val="0"/>
            </a:spcBef>
            <a:spcAft>
              <a:spcPct val="35000"/>
            </a:spcAft>
          </a:pPr>
          <a:r>
            <a:rPr lang="pl-PL" sz="3200" b="1" kern="1200" dirty="0" smtClean="0"/>
            <a:t>Definicja kryterium </a:t>
          </a:r>
          <a:r>
            <a:rPr lang="pl-PL" sz="3200" b="1" kern="1200" dirty="0" err="1" smtClean="0"/>
            <a:t>c.d</a:t>
          </a:r>
          <a:r>
            <a:rPr lang="pl-PL" sz="3200" b="1" kern="1200" dirty="0" smtClean="0"/>
            <a:t> </a:t>
          </a:r>
          <a:endParaRPr lang="pl-PL" sz="3200" kern="1200" dirty="0"/>
        </a:p>
      </dsp:txBody>
      <dsp:txXfrm>
        <a:off x="513109" y="168222"/>
        <a:ext cx="6020236" cy="559396"/>
      </dsp:txXfrm>
    </dsp:sp>
    <dsp:sp modelId="{F191104C-2BDE-4FBA-96AE-E978FA566A32}">
      <dsp:nvSpPr>
        <dsp:cNvPr id="0" name=""/>
        <dsp:cNvSpPr/>
      </dsp:nvSpPr>
      <dsp:spPr>
        <a:xfrm>
          <a:off x="0" y="2439959"/>
          <a:ext cx="8686800" cy="18852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4192" tIns="437388" rIns="674192" bIns="149352" numCol="1" spcCol="1270" anchor="t" anchorCtr="0">
          <a:noAutofit/>
        </a:bodyPr>
        <a:lstStyle/>
        <a:p>
          <a:pPr marL="228600" lvl="1" indent="-228600" algn="l" defTabSz="933450">
            <a:lnSpc>
              <a:spcPct val="90000"/>
            </a:lnSpc>
            <a:spcBef>
              <a:spcPct val="0"/>
            </a:spcBef>
            <a:spcAft>
              <a:spcPct val="15000"/>
            </a:spcAft>
            <a:buChar char="••"/>
          </a:pPr>
          <a:r>
            <a:rPr lang="pl-PL" sz="2100" kern="1200" dirty="0" smtClean="0"/>
            <a:t>TAK/NIE/NIE DOTYCZY</a:t>
          </a:r>
          <a:endParaRPr lang="pl-PL" sz="2100" kern="1200" dirty="0"/>
        </a:p>
        <a:p>
          <a:pPr marL="228600" lvl="1" indent="-228600" algn="l" defTabSz="933450">
            <a:lnSpc>
              <a:spcPct val="90000"/>
            </a:lnSpc>
            <a:spcBef>
              <a:spcPct val="0"/>
            </a:spcBef>
            <a:spcAft>
              <a:spcPct val="15000"/>
            </a:spcAft>
            <a:buChar char="••"/>
          </a:pPr>
          <a:r>
            <a:rPr lang="pl-PL" sz="2100" kern="1200" dirty="0" smtClean="0"/>
            <a:t>Kryterium obligatoryjne (kluczowe) – niespełnienie oznacza odrzucenie wniosku </a:t>
          </a:r>
          <a:endParaRPr lang="pl-PL" sz="2100" kern="1200" dirty="0"/>
        </a:p>
        <a:p>
          <a:pPr marL="228600" lvl="1" indent="-228600" algn="l" defTabSz="933450">
            <a:lnSpc>
              <a:spcPct val="90000"/>
            </a:lnSpc>
            <a:spcBef>
              <a:spcPct val="0"/>
            </a:spcBef>
            <a:spcAft>
              <a:spcPct val="15000"/>
            </a:spcAft>
            <a:buChar char="••"/>
          </a:pPr>
          <a:r>
            <a:rPr lang="pl-PL" sz="2100" b="1" kern="1200" dirty="0" smtClean="0">
              <a:solidFill>
                <a:srgbClr val="FF0000"/>
              </a:solidFill>
            </a:rPr>
            <a:t>Możliwości jednorazowej korekty (dotyczy EFRR)</a:t>
          </a:r>
          <a:r>
            <a:rPr lang="pl-PL" sz="2100" kern="1200" dirty="0" smtClean="0">
              <a:solidFill>
                <a:srgbClr val="FF0000"/>
              </a:solidFill>
            </a:rPr>
            <a:t> </a:t>
          </a:r>
          <a:endParaRPr lang="pl-PL" sz="2100" kern="1200" dirty="0"/>
        </a:p>
      </dsp:txBody>
      <dsp:txXfrm>
        <a:off x="0" y="2439959"/>
        <a:ext cx="8686800" cy="1885275"/>
      </dsp:txXfrm>
    </dsp:sp>
    <dsp:sp modelId="{FCD44274-ECF4-45BF-990A-74DB8DFD38D5}">
      <dsp:nvSpPr>
        <dsp:cNvPr id="0" name=""/>
        <dsp:cNvSpPr/>
      </dsp:nvSpPr>
      <dsp:spPr>
        <a:xfrm>
          <a:off x="410837" y="2174305"/>
          <a:ext cx="6080760" cy="619920"/>
        </a:xfrm>
        <a:prstGeom prst="round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933450">
            <a:lnSpc>
              <a:spcPct val="90000"/>
            </a:lnSpc>
            <a:spcBef>
              <a:spcPct val="0"/>
            </a:spcBef>
            <a:spcAft>
              <a:spcPct val="35000"/>
            </a:spcAft>
          </a:pPr>
          <a:r>
            <a:rPr lang="pl-PL" sz="2100" b="1" kern="1200" dirty="0" smtClean="0"/>
            <a:t>Opis znaczenia kryterium </a:t>
          </a:r>
          <a:endParaRPr lang="pl-PL" sz="2100" kern="1200" dirty="0"/>
        </a:p>
      </dsp:txBody>
      <dsp:txXfrm>
        <a:off x="441099" y="2204567"/>
        <a:ext cx="6020236" cy="5593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8C8B4-653B-41CD-8867-6D4B76C4AEDF}">
      <dsp:nvSpPr>
        <dsp:cNvPr id="0" name=""/>
        <dsp:cNvSpPr/>
      </dsp:nvSpPr>
      <dsp:spPr>
        <a:xfrm>
          <a:off x="0" y="298574"/>
          <a:ext cx="9144000" cy="24255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229108" rIns="709676" bIns="128016" numCol="1" spcCol="1270" anchor="t" anchorCtr="0">
          <a:noAutofit/>
        </a:bodyPr>
        <a:lstStyle/>
        <a:p>
          <a:pPr marL="171450" lvl="1" indent="-171450" algn="l" defTabSz="800100">
            <a:lnSpc>
              <a:spcPct val="90000"/>
            </a:lnSpc>
            <a:spcBef>
              <a:spcPct val="0"/>
            </a:spcBef>
            <a:spcAft>
              <a:spcPct val="15000"/>
            </a:spcAft>
            <a:buChar char="••"/>
          </a:pPr>
          <a:r>
            <a:rPr lang="pl-PL" sz="1800" b="0" kern="1200" dirty="0" smtClean="0"/>
            <a:t>Weryfikowany będzie faktyczny wpływ przedsięwzięcia na minimalizację negatywnych zjawisk  opisanych w  Strategii ZIT oraz faktyczny wpływ projektu na realizację zamierzeń strategicznych ZIT. Sprawdzana  będzie zbieżność zapisów dokumentacji aplikacyjnej z zapisami Strategii ZIT. Ocena w tym aspekcie będzie opisowa i będzie zawierała szczegółowe  uzasadnienie dla przyznanej liczby punktów. Każdorazowo w regulaminie konkursu będzie wykazane jakie elementy będą brane pod uwagę przy ocenie tego kryterium (zakłada się, że będą to różne czynniki adekwatne do danego typu projektów).</a:t>
          </a:r>
          <a:endParaRPr lang="pl-PL" sz="1800" b="0" kern="1200" dirty="0"/>
        </a:p>
      </dsp:txBody>
      <dsp:txXfrm>
        <a:off x="0" y="298574"/>
        <a:ext cx="9144000" cy="2425500"/>
      </dsp:txXfrm>
    </dsp:sp>
    <dsp:sp modelId="{A6EDCFBE-EC3C-4383-9D19-EDF7E94187B5}">
      <dsp:nvSpPr>
        <dsp:cNvPr id="0" name=""/>
        <dsp:cNvSpPr/>
      </dsp:nvSpPr>
      <dsp:spPr>
        <a:xfrm>
          <a:off x="457200" y="3046"/>
          <a:ext cx="6400800" cy="457887"/>
        </a:xfrm>
        <a:prstGeom prst="round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422400">
            <a:lnSpc>
              <a:spcPct val="90000"/>
            </a:lnSpc>
            <a:spcBef>
              <a:spcPct val="0"/>
            </a:spcBef>
            <a:spcAft>
              <a:spcPct val="35000"/>
            </a:spcAft>
          </a:pPr>
          <a:r>
            <a:rPr lang="pl-PL" sz="3200" b="1" kern="1200" dirty="0" smtClean="0"/>
            <a:t>Definicja kryterium </a:t>
          </a:r>
          <a:endParaRPr lang="pl-PL" sz="3200" kern="1200" dirty="0"/>
        </a:p>
      </dsp:txBody>
      <dsp:txXfrm>
        <a:off x="479552" y="25398"/>
        <a:ext cx="6356096" cy="413183"/>
      </dsp:txXfrm>
    </dsp:sp>
    <dsp:sp modelId="{F191104C-2BDE-4FBA-96AE-E978FA566A32}">
      <dsp:nvSpPr>
        <dsp:cNvPr id="0" name=""/>
        <dsp:cNvSpPr/>
      </dsp:nvSpPr>
      <dsp:spPr>
        <a:xfrm>
          <a:off x="0" y="3105022"/>
          <a:ext cx="9144000" cy="11434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229108" rIns="709676" bIns="128016" numCol="1" spcCol="1270" anchor="t" anchorCtr="0">
          <a:noAutofit/>
        </a:bodyPr>
        <a:lstStyle/>
        <a:p>
          <a:pPr marL="171450" lvl="1" indent="-171450" algn="l" defTabSz="800100">
            <a:lnSpc>
              <a:spcPct val="90000"/>
            </a:lnSpc>
            <a:spcBef>
              <a:spcPct val="0"/>
            </a:spcBef>
            <a:spcAft>
              <a:spcPct val="15000"/>
            </a:spcAft>
            <a:buChar char="••"/>
          </a:pPr>
          <a:r>
            <a:rPr lang="pl-PL" sz="1800" kern="1200" dirty="0" smtClean="0"/>
            <a:t>Kryterium punktowe                                                                                                               </a:t>
          </a:r>
          <a:r>
            <a:rPr lang="pl-PL" sz="1800" b="0" kern="1200" dirty="0" smtClean="0"/>
            <a:t>(Liczba możliwych do zdobycia punktów zostanie określone w regulaminie konkursu)</a:t>
          </a:r>
          <a:endParaRPr lang="pl-PL" sz="1800" b="0" kern="1200" dirty="0"/>
        </a:p>
      </dsp:txBody>
      <dsp:txXfrm>
        <a:off x="0" y="3105022"/>
        <a:ext cx="9144000" cy="1143450"/>
      </dsp:txXfrm>
    </dsp:sp>
    <dsp:sp modelId="{FCD44274-ECF4-45BF-990A-74DB8DFD38D5}">
      <dsp:nvSpPr>
        <dsp:cNvPr id="0" name=""/>
        <dsp:cNvSpPr/>
      </dsp:nvSpPr>
      <dsp:spPr>
        <a:xfrm>
          <a:off x="457200" y="2783474"/>
          <a:ext cx="6400800" cy="480861"/>
        </a:xfrm>
        <a:prstGeom prst="round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pl-PL" sz="2400" b="1" kern="1200" dirty="0" smtClean="0"/>
            <a:t>Opis znaczenia kryterium </a:t>
          </a:r>
          <a:endParaRPr lang="pl-PL" sz="2400" kern="1200" dirty="0"/>
        </a:p>
      </dsp:txBody>
      <dsp:txXfrm>
        <a:off x="480674" y="2806948"/>
        <a:ext cx="6353852" cy="4339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8C8B4-653B-41CD-8867-6D4B76C4AEDF}">
      <dsp:nvSpPr>
        <dsp:cNvPr id="0" name=""/>
        <dsp:cNvSpPr/>
      </dsp:nvSpPr>
      <dsp:spPr>
        <a:xfrm>
          <a:off x="0" y="335113"/>
          <a:ext cx="9144000" cy="277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104140" rIns="709676" bIns="128016" numCol="1" spcCol="1270" anchor="t" anchorCtr="0">
          <a:noAutofit/>
        </a:bodyPr>
        <a:lstStyle/>
        <a:p>
          <a:pPr marL="171450" lvl="1" indent="-171450" algn="l" defTabSz="800100">
            <a:lnSpc>
              <a:spcPct val="90000"/>
            </a:lnSpc>
            <a:spcBef>
              <a:spcPct val="0"/>
            </a:spcBef>
            <a:spcAft>
              <a:spcPct val="15000"/>
            </a:spcAft>
            <a:buChar char="••"/>
          </a:pPr>
          <a:r>
            <a:rPr lang="pl-PL" sz="1800" b="0" kern="1200" dirty="0" smtClean="0"/>
            <a:t>Weryfikowany będzie poziom wpływu wskaźników zawartych w projekcie na realizacje wartości docelowych wskaźników Strategii ZIT wynikających z Porozumienia. (wskaźników Ram Wykonania i pozostałych z RPO). Każdorazowo w regulaminie konkursu będzie określane, jakie wskaźniki będą brane pod uwagę przy tym kryterium, a także ustalana będzie waga poszczególnych wskaźników oraz progi wartości wskaźnika niezbędne dla przyznania punktów. W przypadku braku wskaźników wynikających z Porozumienia (dot. również sytuacji, gdy brak jest tylko wskaźnika produktu lub rezultatu) w kryterium tym będą brane pod uwagę inne adekwatne dla danego naboru wskaźniki (określone w regulaminie konkursu). </a:t>
          </a:r>
          <a:endParaRPr lang="pl-PL" sz="1800" b="0" kern="1200" dirty="0"/>
        </a:p>
      </dsp:txBody>
      <dsp:txXfrm>
        <a:off x="0" y="335113"/>
        <a:ext cx="9144000" cy="2772000"/>
      </dsp:txXfrm>
    </dsp:sp>
    <dsp:sp modelId="{A6EDCFBE-EC3C-4383-9D19-EDF7E94187B5}">
      <dsp:nvSpPr>
        <dsp:cNvPr id="0" name=""/>
        <dsp:cNvSpPr/>
      </dsp:nvSpPr>
      <dsp:spPr>
        <a:xfrm>
          <a:off x="456753" y="12030"/>
          <a:ext cx="6394549" cy="396883"/>
        </a:xfrm>
        <a:prstGeom prst="round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422400">
            <a:lnSpc>
              <a:spcPct val="90000"/>
            </a:lnSpc>
            <a:spcBef>
              <a:spcPct val="0"/>
            </a:spcBef>
            <a:spcAft>
              <a:spcPct val="35000"/>
            </a:spcAft>
          </a:pPr>
          <a:r>
            <a:rPr lang="pl-PL" sz="3200" b="1" kern="1200" dirty="0" smtClean="0"/>
            <a:t>Definicja kryterium </a:t>
          </a:r>
          <a:endParaRPr lang="pl-PL" sz="3200" kern="1200" dirty="0"/>
        </a:p>
      </dsp:txBody>
      <dsp:txXfrm>
        <a:off x="476127" y="31404"/>
        <a:ext cx="6355801" cy="358135"/>
      </dsp:txXfrm>
    </dsp:sp>
    <dsp:sp modelId="{F191104C-2BDE-4FBA-96AE-E978FA566A32}">
      <dsp:nvSpPr>
        <dsp:cNvPr id="0" name=""/>
        <dsp:cNvSpPr/>
      </dsp:nvSpPr>
      <dsp:spPr>
        <a:xfrm>
          <a:off x="0" y="3383064"/>
          <a:ext cx="9144000" cy="488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104140" rIns="709676" bIns="128016" numCol="1" spcCol="1270" anchor="t" anchorCtr="0">
          <a:noAutofit/>
        </a:bodyPr>
        <a:lstStyle/>
        <a:p>
          <a:pPr marL="171450" lvl="1" indent="-171450" algn="l" defTabSz="800100">
            <a:lnSpc>
              <a:spcPct val="90000"/>
            </a:lnSpc>
            <a:spcBef>
              <a:spcPct val="0"/>
            </a:spcBef>
            <a:spcAft>
              <a:spcPct val="15000"/>
            </a:spcAft>
            <a:buChar char="••"/>
          </a:pPr>
          <a:r>
            <a:rPr lang="pl-PL" sz="1800" kern="1200" smtClean="0"/>
            <a:t>Kryterium punktowe</a:t>
          </a:r>
          <a:endParaRPr lang="pl-PL" sz="1800" kern="1200" dirty="0"/>
        </a:p>
      </dsp:txBody>
      <dsp:txXfrm>
        <a:off x="0" y="3383064"/>
        <a:ext cx="9144000" cy="488250"/>
      </dsp:txXfrm>
    </dsp:sp>
    <dsp:sp modelId="{FCD44274-ECF4-45BF-990A-74DB8DFD38D5}">
      <dsp:nvSpPr>
        <dsp:cNvPr id="0" name=""/>
        <dsp:cNvSpPr/>
      </dsp:nvSpPr>
      <dsp:spPr>
        <a:xfrm>
          <a:off x="456753" y="3134113"/>
          <a:ext cx="6394549" cy="327838"/>
        </a:xfrm>
        <a:prstGeom prst="round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pl-PL" sz="2400" b="1" kern="1200" dirty="0" smtClean="0"/>
            <a:t>Opis znaczenia kryterium </a:t>
          </a:r>
          <a:endParaRPr lang="pl-PL" sz="2400" kern="1200" dirty="0"/>
        </a:p>
      </dsp:txBody>
      <dsp:txXfrm>
        <a:off x="472757" y="3150117"/>
        <a:ext cx="6362541" cy="2958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213A6D-5AD7-47E1-B637-0BB3A3B64CD3}">
      <dsp:nvSpPr>
        <dsp:cNvPr id="0" name=""/>
        <dsp:cNvSpPr/>
      </dsp:nvSpPr>
      <dsp:spPr>
        <a:xfrm>
          <a:off x="0" y="824879"/>
          <a:ext cx="8435280" cy="327587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4671" tIns="164458" rIns="654671" bIns="142240" numCol="1" spcCol="1270" anchor="t" anchorCtr="0">
          <a:noAutofit/>
        </a:bodyPr>
        <a:lstStyle/>
        <a:p>
          <a:pPr marL="228600" lvl="1" indent="-228600" algn="l" defTabSz="889000">
            <a:lnSpc>
              <a:spcPct val="90000"/>
            </a:lnSpc>
            <a:spcBef>
              <a:spcPct val="0"/>
            </a:spcBef>
            <a:spcAft>
              <a:spcPct val="15000"/>
            </a:spcAft>
            <a:buChar char="••"/>
          </a:pPr>
          <a:r>
            <a:rPr lang="pl-PL" sz="2000" kern="1200" dirty="0" smtClean="0"/>
            <a:t>W ramach tego kryterium będzie weryfikowane czy istnieją projekty powiązane ze zgłoszonym projektem, które zostały zrealizowane, bądź są w trakcie realizacji, bądź zostały zgłoszone w ramach tego samego naboru</a:t>
          </a:r>
          <a:endParaRPr lang="pl-PL" sz="2000" kern="1200" dirty="0"/>
        </a:p>
        <a:p>
          <a:pPr marL="228600" lvl="1" indent="-228600" algn="l" defTabSz="889000">
            <a:lnSpc>
              <a:spcPct val="90000"/>
            </a:lnSpc>
            <a:spcBef>
              <a:spcPct val="0"/>
            </a:spcBef>
            <a:spcAft>
              <a:spcPct val="15000"/>
            </a:spcAft>
            <a:buChar char="••"/>
          </a:pPr>
          <a:r>
            <a:rPr lang="pl-PL" sz="2000" kern="1200" dirty="0" smtClean="0"/>
            <a:t>Projekty te mogą polegać na wykorzystywaniu efektów realizacji innego projektu, wzmocnieniu trwałości efektów jednego przedsięwzięcia realizacją drugiego, bardziej kompleksowym potraktowaniem problemu m.in. poprzez zaadresowanie projektu do tej samej grupy docelowej, tego samego beneficjenta, tego samego terytorium, uzależnienia realizacji jednego projektu od przeprowadzenia innego przedsięwzięcia itd.</a:t>
          </a:r>
          <a:endParaRPr lang="pl-PL" sz="2000" kern="1200" dirty="0"/>
        </a:p>
      </dsp:txBody>
      <dsp:txXfrm>
        <a:off x="0" y="824879"/>
        <a:ext cx="8435280" cy="3275873"/>
      </dsp:txXfrm>
    </dsp:sp>
    <dsp:sp modelId="{DE19788E-CB1E-4686-8529-019E14551624}">
      <dsp:nvSpPr>
        <dsp:cNvPr id="0" name=""/>
        <dsp:cNvSpPr/>
      </dsp:nvSpPr>
      <dsp:spPr>
        <a:xfrm>
          <a:off x="421352" y="3702"/>
          <a:ext cx="4313946" cy="892241"/>
        </a:xfrm>
        <a:prstGeom prst="round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183" tIns="0" rIns="223183" bIns="0" numCol="1" spcCol="1270" anchor="ctr" anchorCtr="0">
          <a:noAutofit/>
        </a:bodyPr>
        <a:lstStyle/>
        <a:p>
          <a:pPr lvl="0" algn="l" defTabSz="1244600">
            <a:lnSpc>
              <a:spcPct val="90000"/>
            </a:lnSpc>
            <a:spcBef>
              <a:spcPct val="0"/>
            </a:spcBef>
            <a:spcAft>
              <a:spcPct val="35000"/>
            </a:spcAft>
          </a:pPr>
          <a:r>
            <a:rPr lang="pl-PL" sz="2800" b="1" kern="1200" dirty="0" smtClean="0"/>
            <a:t>Definicja kryterium </a:t>
          </a:r>
          <a:endParaRPr lang="pl-PL" sz="2800" kern="1200" dirty="0"/>
        </a:p>
      </dsp:txBody>
      <dsp:txXfrm>
        <a:off x="464908" y="47258"/>
        <a:ext cx="4226834" cy="8051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1F29E8-2516-4D26-8726-B7B64CD43233}">
      <dsp:nvSpPr>
        <dsp:cNvPr id="0" name=""/>
        <dsp:cNvSpPr/>
      </dsp:nvSpPr>
      <dsp:spPr>
        <a:xfrm>
          <a:off x="0" y="396682"/>
          <a:ext cx="8435280" cy="1559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4671" tIns="458216" rIns="654671" bIns="156464" numCol="1" spcCol="1270" anchor="t" anchorCtr="0">
          <a:noAutofit/>
        </a:bodyPr>
        <a:lstStyle/>
        <a:p>
          <a:pPr marL="228600" lvl="1" indent="-228600" algn="l" defTabSz="977900">
            <a:lnSpc>
              <a:spcPct val="90000"/>
            </a:lnSpc>
            <a:spcBef>
              <a:spcPct val="0"/>
            </a:spcBef>
            <a:spcAft>
              <a:spcPct val="15000"/>
            </a:spcAft>
            <a:buChar char="••"/>
          </a:pPr>
          <a:r>
            <a:rPr lang="pl-PL" sz="2200" kern="1200" dirty="0" smtClean="0"/>
            <a:t>W ramach tego kryterium będzie sprawdzane czy, projekt otrzymał co najmniej </a:t>
          </a:r>
          <a:r>
            <a:rPr lang="pl-PL" sz="2200" b="1" kern="1200" dirty="0" smtClean="0">
              <a:solidFill>
                <a:srgbClr val="FF0000"/>
              </a:solidFill>
            </a:rPr>
            <a:t>15%</a:t>
          </a:r>
          <a:r>
            <a:rPr lang="pl-PL" sz="2200" kern="1200" dirty="0" smtClean="0"/>
            <a:t> możliwych do uzyskania punktów na tym etapie oceny </a:t>
          </a:r>
          <a:endParaRPr lang="pl-PL" sz="2200" kern="1200" dirty="0"/>
        </a:p>
      </dsp:txBody>
      <dsp:txXfrm>
        <a:off x="0" y="396682"/>
        <a:ext cx="8435280" cy="1559250"/>
      </dsp:txXfrm>
    </dsp:sp>
    <dsp:sp modelId="{C176DD39-EFDD-428B-805F-1A01238BAD0C}">
      <dsp:nvSpPr>
        <dsp:cNvPr id="0" name=""/>
        <dsp:cNvSpPr/>
      </dsp:nvSpPr>
      <dsp:spPr>
        <a:xfrm>
          <a:off x="421764" y="71962"/>
          <a:ext cx="5904696" cy="649440"/>
        </a:xfrm>
        <a:prstGeom prst="roundRect">
          <a:avLst/>
        </a:prstGeom>
        <a:solidFill>
          <a:schemeClr val="tx2">
            <a:lumMod val="5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3183" tIns="0" rIns="223183" bIns="0" numCol="1" spcCol="1270" anchor="ctr" anchorCtr="0">
          <a:noAutofit/>
        </a:bodyPr>
        <a:lstStyle/>
        <a:p>
          <a:pPr lvl="0" algn="l" defTabSz="977900">
            <a:lnSpc>
              <a:spcPct val="90000"/>
            </a:lnSpc>
            <a:spcBef>
              <a:spcPct val="0"/>
            </a:spcBef>
            <a:spcAft>
              <a:spcPct val="35000"/>
            </a:spcAft>
          </a:pPr>
          <a:r>
            <a:rPr lang="pl-PL" sz="2200" b="1" kern="1200" dirty="0" smtClean="0"/>
            <a:t>Definicja kryterium </a:t>
          </a:r>
          <a:endParaRPr lang="pl-PL" sz="2200" kern="1200" dirty="0"/>
        </a:p>
      </dsp:txBody>
      <dsp:txXfrm>
        <a:off x="453467" y="103665"/>
        <a:ext cx="5841290" cy="586034"/>
      </dsp:txXfrm>
    </dsp:sp>
    <dsp:sp modelId="{CE649629-D04F-4C6A-B647-F0EB0256D431}">
      <dsp:nvSpPr>
        <dsp:cNvPr id="0" name=""/>
        <dsp:cNvSpPr/>
      </dsp:nvSpPr>
      <dsp:spPr>
        <a:xfrm>
          <a:off x="0" y="2399452"/>
          <a:ext cx="8435280" cy="15939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4671" tIns="458216" rIns="654671" bIns="156464" numCol="1" spcCol="1270" anchor="t" anchorCtr="0">
          <a:noAutofit/>
        </a:bodyPr>
        <a:lstStyle/>
        <a:p>
          <a:pPr marL="228600" lvl="1" indent="-228600" algn="l" defTabSz="977900">
            <a:lnSpc>
              <a:spcPct val="90000"/>
            </a:lnSpc>
            <a:spcBef>
              <a:spcPct val="0"/>
            </a:spcBef>
            <a:spcAft>
              <a:spcPct val="15000"/>
            </a:spcAft>
            <a:buChar char="••"/>
          </a:pPr>
          <a:r>
            <a:rPr lang="pl-PL" sz="2200" kern="1200" dirty="0" smtClean="0"/>
            <a:t>TAK/NIE</a:t>
          </a:r>
          <a:endParaRPr lang="pl-PL" sz="2200" kern="1200" dirty="0"/>
        </a:p>
        <a:p>
          <a:pPr marL="228600" lvl="1" indent="-228600" algn="l" defTabSz="977900">
            <a:lnSpc>
              <a:spcPct val="90000"/>
            </a:lnSpc>
            <a:spcBef>
              <a:spcPct val="0"/>
            </a:spcBef>
            <a:spcAft>
              <a:spcPct val="15000"/>
            </a:spcAft>
            <a:buChar char="••"/>
          </a:pPr>
          <a:r>
            <a:rPr lang="pl-PL" sz="2200" kern="1200" dirty="0" smtClean="0"/>
            <a:t>Kryterium obligatoryjne (kluczowe) – niespełnienie oznacza odrzucenia wniosku</a:t>
          </a:r>
          <a:endParaRPr lang="pl-PL" sz="2200" kern="1200" dirty="0"/>
        </a:p>
      </dsp:txBody>
      <dsp:txXfrm>
        <a:off x="0" y="2399452"/>
        <a:ext cx="8435280" cy="1593900"/>
      </dsp:txXfrm>
    </dsp:sp>
    <dsp:sp modelId="{2D38F825-5927-4837-992D-CAD51DAFE4D9}">
      <dsp:nvSpPr>
        <dsp:cNvPr id="0" name=""/>
        <dsp:cNvSpPr/>
      </dsp:nvSpPr>
      <dsp:spPr>
        <a:xfrm>
          <a:off x="421764" y="2074732"/>
          <a:ext cx="5904696" cy="649440"/>
        </a:xfrm>
        <a:prstGeom prst="roundRect">
          <a:avLst/>
        </a:prstGeom>
        <a:solidFill>
          <a:schemeClr val="tx2">
            <a:lumMod val="5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3183" tIns="0" rIns="223183" bIns="0" numCol="1" spcCol="1270" anchor="ctr" anchorCtr="0">
          <a:noAutofit/>
        </a:bodyPr>
        <a:lstStyle/>
        <a:p>
          <a:pPr lvl="0" algn="l" defTabSz="977900">
            <a:lnSpc>
              <a:spcPct val="90000"/>
            </a:lnSpc>
            <a:spcBef>
              <a:spcPct val="0"/>
            </a:spcBef>
            <a:spcAft>
              <a:spcPct val="35000"/>
            </a:spcAft>
          </a:pPr>
          <a:r>
            <a:rPr lang="pl-PL" sz="2200" b="1" kern="1200" dirty="0" smtClean="0"/>
            <a:t>Opis znaczenia kryterium </a:t>
          </a:r>
          <a:endParaRPr lang="pl-PL" sz="2200" kern="1200" dirty="0"/>
        </a:p>
      </dsp:txBody>
      <dsp:txXfrm>
        <a:off x="453467" y="2106435"/>
        <a:ext cx="5841290"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11E651-0328-44B1-A099-24B6C26F7631}" type="datetimeFigureOut">
              <a:rPr lang="pl-PL" smtClean="0"/>
              <a:pPr/>
              <a:t>2016-06-22</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9112E-5992-4055-9AE3-9B795A5D6268}" type="slidenum">
              <a:rPr lang="pl-PL" smtClean="0"/>
              <a:pPr/>
              <a:t>‹#›</a:t>
            </a:fld>
            <a:endParaRPr lang="pl-PL"/>
          </a:p>
        </p:txBody>
      </p:sp>
    </p:spTree>
    <p:extLst>
      <p:ext uri="{BB962C8B-B14F-4D97-AF65-F5344CB8AC3E}">
        <p14:creationId xmlns:p14="http://schemas.microsoft.com/office/powerpoint/2010/main" val="2928232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5E9112E-5992-4055-9AE3-9B795A5D6268}" type="slidenum">
              <a:rPr lang="pl-PL" smtClean="0"/>
              <a:pPr/>
              <a:t>9</a:t>
            </a:fld>
            <a:endParaRPr lang="pl-PL"/>
          </a:p>
        </p:txBody>
      </p:sp>
    </p:spTree>
    <p:extLst>
      <p:ext uri="{BB962C8B-B14F-4D97-AF65-F5344CB8AC3E}">
        <p14:creationId xmlns:p14="http://schemas.microsoft.com/office/powerpoint/2010/main" val="2261661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5E9112E-5992-4055-9AE3-9B795A5D6268}" type="slidenum">
              <a:rPr lang="pl-PL" smtClean="0"/>
              <a:pPr/>
              <a:t>11</a:t>
            </a:fld>
            <a:endParaRPr lang="pl-PL"/>
          </a:p>
        </p:txBody>
      </p:sp>
    </p:spTree>
    <p:extLst>
      <p:ext uri="{BB962C8B-B14F-4D97-AF65-F5344CB8AC3E}">
        <p14:creationId xmlns:p14="http://schemas.microsoft.com/office/powerpoint/2010/main" val="230351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5E9112E-5992-4055-9AE3-9B795A5D6268}" type="slidenum">
              <a:rPr lang="pl-PL" smtClean="0"/>
              <a:pPr/>
              <a:t>13</a:t>
            </a:fld>
            <a:endParaRPr lang="pl-PL"/>
          </a:p>
        </p:txBody>
      </p:sp>
    </p:spTree>
    <p:extLst>
      <p:ext uri="{BB962C8B-B14F-4D97-AF65-F5344CB8AC3E}">
        <p14:creationId xmlns:p14="http://schemas.microsoft.com/office/powerpoint/2010/main" val="1095041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2016-06-22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1324912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2016-06-22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2882872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2016-06-22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360464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99283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08027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6538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69449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44850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118575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320613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856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2016-06-22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4369752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117891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716167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150151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802882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666283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331094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371085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598821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994114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5786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pPr/>
              <a:t>2016-06-22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22859092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947356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839356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74713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512510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994624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369831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628008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121658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163705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0254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pPr/>
              <a:t>2016-06-22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4184550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962327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376853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0152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690960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044383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2642627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2046861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8373322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5688137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38214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pPr/>
              <a:t>2016-06-22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56928782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9061994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0106495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0118227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4284784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9545933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12201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pPr/>
              <a:t>2016-06-22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2659912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pPr/>
              <a:t>2016-06-22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997632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pPr/>
              <a:t>2016-06-22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2405749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pPr/>
              <a:t>2016-06-22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572862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pPr/>
              <a:t>2016-06-22</a:t>
            </a:fld>
            <a:endParaRPr lang="pl-PL"/>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pPr/>
              <a:t>‹#›</a:t>
            </a:fld>
            <a:endParaRPr lang="pl-PL"/>
          </a:p>
        </p:txBody>
      </p:sp>
    </p:spTree>
    <p:extLst>
      <p:ext uri="{BB962C8B-B14F-4D97-AF65-F5344CB8AC3E}">
        <p14:creationId xmlns:p14="http://schemas.microsoft.com/office/powerpoint/2010/main" val="4119850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521551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5212577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6627820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2016-06-22</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3843112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3.png"/><Relationship Id="rId1" Type="http://schemas.openxmlformats.org/officeDocument/2006/relationships/slideLayout" Target="../slideLayouts/slideLayout2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3.png"/><Relationship Id="rId1" Type="http://schemas.openxmlformats.org/officeDocument/2006/relationships/slideLayout" Target="../slideLayouts/slideLayout4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1" y="260650"/>
            <a:ext cx="4680520" cy="469169"/>
          </a:xfrm>
          <a:prstGeom prst="rect">
            <a:avLst/>
          </a:prstGeom>
        </p:spPr>
      </p:pic>
      <p:sp>
        <p:nvSpPr>
          <p:cNvPr id="7" name="Tytuł 2"/>
          <p:cNvSpPr txBox="1">
            <a:spLocks/>
          </p:cNvSpPr>
          <p:nvPr/>
        </p:nvSpPr>
        <p:spPr>
          <a:xfrm>
            <a:off x="785733" y="2852936"/>
            <a:ext cx="7772400" cy="106155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pl-PL" sz="4000" b="1" dirty="0" smtClean="0">
                <a:latin typeface="Verdana" panose="020B0604030504040204" pitchFamily="34" charset="0"/>
                <a:ea typeface="Verdana" panose="020B0604030504040204" pitchFamily="34" charset="0"/>
                <a:cs typeface="Verdana" panose="020B0604030504040204" pitchFamily="34" charset="0"/>
              </a:rPr>
              <a:t>Zintegrowane Inwestycje Terytorialne Aglomeracji Jeleniogórskiej</a:t>
            </a:r>
            <a:endParaRPr lang="pl-PL" sz="40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Prostokąt 2"/>
          <p:cNvSpPr/>
          <p:nvPr/>
        </p:nvSpPr>
        <p:spPr>
          <a:xfrm>
            <a:off x="1619673" y="4437112"/>
            <a:ext cx="6938460" cy="830997"/>
          </a:xfrm>
          <a:prstGeom prst="rect">
            <a:avLst/>
          </a:prstGeom>
        </p:spPr>
        <p:txBody>
          <a:bodyPr wrap="square">
            <a:spAutoFit/>
          </a:bodyPr>
          <a:lstStyle/>
          <a:p>
            <a:pPr algn="r"/>
            <a:r>
              <a:rPr lang="pl-PL" sz="2400" dirty="0">
                <a:latin typeface="+mj-lt"/>
              </a:rPr>
              <a:t>Wydział Zarządzania Zintegrowanymi Inwestycjami Terytorialnymi Aglomeracji Jeleniogórskiej</a:t>
            </a:r>
          </a:p>
        </p:txBody>
      </p:sp>
    </p:spTree>
    <p:extLst>
      <p:ext uri="{BB962C8B-B14F-4D97-AF65-F5344CB8AC3E}">
        <p14:creationId xmlns:p14="http://schemas.microsoft.com/office/powerpoint/2010/main" val="34054910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000" b="1" dirty="0" smtClean="0"/>
              <a:t/>
            </a:r>
            <a:br>
              <a:rPr lang="pl-PL" sz="2000" b="1" dirty="0" smtClean="0"/>
            </a:br>
            <a:r>
              <a:rPr lang="pl-PL" sz="2000" b="1" dirty="0"/>
              <a:t/>
            </a:r>
            <a:br>
              <a:rPr lang="pl-PL" sz="2000" b="1" dirty="0"/>
            </a:br>
            <a:r>
              <a:rPr lang="pl-PL" sz="2000" b="1" dirty="0" smtClean="0"/>
              <a:t/>
            </a:r>
            <a:br>
              <a:rPr lang="pl-PL" sz="2000" b="1" dirty="0" smtClean="0"/>
            </a:br>
            <a:r>
              <a:rPr lang="pl-PL" sz="2000" b="1" dirty="0"/>
              <a:t/>
            </a:r>
            <a:br>
              <a:rPr lang="pl-PL" sz="2000" b="1" dirty="0"/>
            </a:br>
            <a:r>
              <a:rPr lang="pl-PL" sz="2000" b="1" dirty="0" smtClean="0"/>
              <a:t/>
            </a:r>
            <a:br>
              <a:rPr lang="pl-PL" sz="2000" b="1" dirty="0" smtClean="0"/>
            </a:br>
            <a:r>
              <a:rPr lang="pl-PL" sz="2000" b="1" dirty="0"/>
              <a:t/>
            </a:r>
            <a:br>
              <a:rPr lang="pl-PL" sz="2000" b="1" dirty="0"/>
            </a:br>
            <a:r>
              <a:rPr lang="pl-PL" sz="2000" b="1" dirty="0" smtClean="0"/>
              <a:t/>
            </a:r>
            <a:br>
              <a:rPr lang="pl-PL" sz="2000" b="1" dirty="0" smtClean="0"/>
            </a:br>
            <a:r>
              <a:rPr lang="pl-PL" sz="2000" b="1" dirty="0"/>
              <a:t/>
            </a:r>
            <a:br>
              <a:rPr lang="pl-PL" sz="2000" b="1" dirty="0"/>
            </a:br>
            <a:r>
              <a:rPr lang="pl-PL" sz="2000" b="1" dirty="0" smtClean="0"/>
              <a:t/>
            </a:r>
            <a:br>
              <a:rPr lang="pl-PL" sz="2000" b="1" dirty="0" smtClean="0"/>
            </a:br>
            <a:r>
              <a:rPr lang="pl-PL" sz="3100" b="1" dirty="0" smtClean="0"/>
              <a:t>KRYTERIUM </a:t>
            </a:r>
            <a:r>
              <a:rPr lang="pl-PL" sz="3100" b="1" dirty="0"/>
              <a:t>NR 4</a:t>
            </a:r>
            <a:r>
              <a:rPr lang="pl-PL" sz="3100" dirty="0"/>
              <a:t/>
            </a:r>
            <a:br>
              <a:rPr lang="pl-PL" sz="3100" dirty="0"/>
            </a:br>
            <a:r>
              <a:rPr lang="pl-PL" sz="3100" b="1" dirty="0"/>
              <a:t>Wpływ realizacji projektu na realizację wartości docelowej wskaźników monitoringu realizacji celów Strategii ZIT AJ wynikających z Porozumienia </a:t>
            </a:r>
            <a:r>
              <a:rPr lang="pl-PL" sz="2200" b="1" dirty="0"/>
              <a:t/>
            </a:r>
            <a:br>
              <a:rPr lang="pl-PL" sz="2200" b="1" dirty="0"/>
            </a:br>
            <a:r>
              <a:rPr lang="pl-PL" sz="2200" dirty="0"/>
              <a:t/>
            </a:r>
            <a:br>
              <a:rPr lang="pl-PL" sz="2200" dirty="0"/>
            </a:br>
            <a:endParaRPr lang="pl-PL" sz="22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623040051"/>
              </p:ext>
            </p:extLst>
          </p:nvPr>
        </p:nvGraphicFramePr>
        <p:xfrm>
          <a:off x="0" y="2708920"/>
          <a:ext cx="9144000" cy="38884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62463" y="260648"/>
            <a:ext cx="46815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2662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lvl="1" algn="ctr">
              <a:buNone/>
            </a:pPr>
            <a:endParaRPr lang="pl-PL" sz="2200" dirty="0" smtClean="0"/>
          </a:p>
          <a:p>
            <a:pPr lvl="0" algn="ctr">
              <a:buNone/>
            </a:pPr>
            <a:endParaRPr lang="pl-PL" sz="2200" dirty="0"/>
          </a:p>
        </p:txBody>
      </p:sp>
      <p:pic>
        <p:nvPicPr>
          <p:cNvPr id="4" name="Obraz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
        <p:nvSpPr>
          <p:cNvPr id="2" name="pole tekstowe 1"/>
          <p:cNvSpPr txBox="1"/>
          <p:nvPr/>
        </p:nvSpPr>
        <p:spPr>
          <a:xfrm>
            <a:off x="535174" y="1052736"/>
            <a:ext cx="7560840" cy="769441"/>
          </a:xfrm>
          <a:prstGeom prst="rect">
            <a:avLst/>
          </a:prstGeom>
          <a:noFill/>
        </p:spPr>
        <p:txBody>
          <a:bodyPr wrap="square" rtlCol="0">
            <a:spAutoFit/>
          </a:bodyPr>
          <a:lstStyle/>
          <a:p>
            <a:pPr algn="ctr"/>
            <a:endParaRPr lang="pl-PL" sz="2200" dirty="0" smtClean="0">
              <a:solidFill>
                <a:prstClr val="black"/>
              </a:solidFill>
            </a:endParaRPr>
          </a:p>
          <a:p>
            <a:pPr algn="ctr"/>
            <a:endParaRPr lang="pl-PL" sz="2200" dirty="0">
              <a:solidFill>
                <a:prstClr val="black"/>
              </a:solidFill>
            </a:endParaRPr>
          </a:p>
        </p:txBody>
      </p:sp>
      <p:graphicFrame>
        <p:nvGraphicFramePr>
          <p:cNvPr id="6" name="Tabela 5"/>
          <p:cNvGraphicFramePr>
            <a:graphicFrameLocks noGrp="1"/>
          </p:cNvGraphicFramePr>
          <p:nvPr>
            <p:extLst>
              <p:ext uri="{D42A27DB-BD31-4B8C-83A1-F6EECF244321}">
                <p14:modId xmlns:p14="http://schemas.microsoft.com/office/powerpoint/2010/main" val="938832617"/>
              </p:ext>
            </p:extLst>
          </p:nvPr>
        </p:nvGraphicFramePr>
        <p:xfrm>
          <a:off x="0" y="908720"/>
          <a:ext cx="9108504" cy="2520280"/>
        </p:xfrm>
        <a:graphic>
          <a:graphicData uri="http://schemas.openxmlformats.org/drawingml/2006/table">
            <a:tbl>
              <a:tblPr firstRow="1" firstCol="1" bandRow="1">
                <a:tableStyleId>{5C22544A-7EE6-4342-B048-85BDC9FD1C3A}</a:tableStyleId>
              </a:tblPr>
              <a:tblGrid>
                <a:gridCol w="2555776"/>
                <a:gridCol w="6552728"/>
              </a:tblGrid>
              <a:tr h="2520280">
                <a:tc>
                  <a:txBody>
                    <a:bodyPr/>
                    <a:lstStyle/>
                    <a:p>
                      <a:pPr algn="ctr">
                        <a:lnSpc>
                          <a:spcPct val="150000"/>
                        </a:lnSpc>
                        <a:spcBef>
                          <a:spcPts val="1000"/>
                        </a:spcBef>
                        <a:spcAft>
                          <a:spcPts val="0"/>
                        </a:spcAft>
                      </a:pPr>
                      <a:r>
                        <a:rPr lang="pl-PL" sz="1800" b="1" kern="1200" dirty="0" smtClean="0">
                          <a:solidFill>
                            <a:schemeClr val="lt1"/>
                          </a:solidFill>
                          <a:effectLst/>
                          <a:latin typeface="+mn-lt"/>
                          <a:ea typeface="+mn-ea"/>
                          <a:cs typeface="+mn-cs"/>
                        </a:rPr>
                        <a:t>Wyszczególnienie</a:t>
                      </a:r>
                    </a:p>
                    <a:p>
                      <a:pPr marL="0" marR="0" indent="0" algn="ctr" defTabSz="914400" rtl="0" eaLnBrk="1" fontAlgn="auto" latinLnBrk="0" hangingPunct="1">
                        <a:lnSpc>
                          <a:spcPct val="150000"/>
                        </a:lnSpc>
                        <a:spcBef>
                          <a:spcPts val="1000"/>
                        </a:spcBef>
                        <a:spcAft>
                          <a:spcPts val="0"/>
                        </a:spcAft>
                        <a:buClrTx/>
                        <a:buSzTx/>
                        <a:buFontTx/>
                        <a:buNone/>
                        <a:tabLst/>
                        <a:defRPr/>
                      </a:pPr>
                      <a:r>
                        <a:rPr lang="pl-PL" sz="1800" b="1" kern="1200" dirty="0" smtClean="0">
                          <a:solidFill>
                            <a:schemeClr val="lt1"/>
                          </a:solidFill>
                          <a:effectLst/>
                          <a:latin typeface="+mn-lt"/>
                          <a:ea typeface="+mn-ea"/>
                          <a:cs typeface="+mn-cs"/>
                        </a:rPr>
                        <a:t>(Przykład z naboru                6.1.3 C)</a:t>
                      </a:r>
                    </a:p>
                    <a:p>
                      <a:pPr algn="ctr">
                        <a:lnSpc>
                          <a:spcPct val="150000"/>
                        </a:lnSpc>
                        <a:spcBef>
                          <a:spcPts val="1000"/>
                        </a:spcBef>
                        <a:spcAft>
                          <a:spcPts val="0"/>
                        </a:spcAft>
                      </a:pPr>
                      <a:endParaRPr lang="pl-PL" sz="1800" b="1" kern="1200" dirty="0">
                        <a:solidFill>
                          <a:schemeClr val="lt1"/>
                        </a:solidFill>
                        <a:effectLst/>
                        <a:latin typeface="+mn-lt"/>
                        <a:ea typeface="+mn-ea"/>
                        <a:cs typeface="+mn-cs"/>
                      </a:endParaRPr>
                    </a:p>
                  </a:txBody>
                  <a:tcPr marL="58205" marR="58205" marT="0" marB="0" anchor="ctr">
                    <a:solidFill>
                      <a:schemeClr val="tx2">
                        <a:lumMod val="50000"/>
                      </a:schemeClr>
                    </a:solidFill>
                  </a:tcPr>
                </a:tc>
                <a:tc>
                  <a:txBody>
                    <a:bodyPr/>
                    <a:lstStyle/>
                    <a:p>
                      <a:pPr marL="0" algn="ctr" defTabSz="914400" rtl="0" eaLnBrk="1" latinLnBrk="0" hangingPunct="1">
                        <a:lnSpc>
                          <a:spcPct val="100000"/>
                        </a:lnSpc>
                        <a:spcBef>
                          <a:spcPts val="1000"/>
                        </a:spcBef>
                        <a:spcAft>
                          <a:spcPts val="1000"/>
                        </a:spcAft>
                      </a:pPr>
                      <a:r>
                        <a:rPr lang="pl-PL" sz="1800" b="1" kern="1200" dirty="0" smtClean="0">
                          <a:solidFill>
                            <a:schemeClr val="lt1"/>
                          </a:solidFill>
                          <a:effectLst/>
                          <a:latin typeface="+mn-lt"/>
                          <a:ea typeface="+mn-ea"/>
                          <a:cs typeface="+mn-cs"/>
                        </a:rPr>
                        <a:t>Liczba miejsc w objętej wsparciem infrastrukturze w zakresie opieki nad dziećmi lub w infrastrukturze edukacyjnej </a:t>
                      </a:r>
                    </a:p>
                  </a:txBody>
                  <a:tcPr marL="58205" marR="58205" marT="0" marB="0" anchor="ctr">
                    <a:solidFill>
                      <a:schemeClr val="tx2">
                        <a:lumMod val="50000"/>
                      </a:schemeClr>
                    </a:solidFill>
                  </a:tcPr>
                </a:tc>
              </a:tr>
            </a:tbl>
          </a:graphicData>
        </a:graphic>
      </p:graphicFrame>
      <p:graphicFrame>
        <p:nvGraphicFramePr>
          <p:cNvPr id="7" name="Tabela 6"/>
          <p:cNvGraphicFramePr>
            <a:graphicFrameLocks noGrp="1"/>
          </p:cNvGraphicFramePr>
          <p:nvPr>
            <p:extLst>
              <p:ext uri="{D42A27DB-BD31-4B8C-83A1-F6EECF244321}">
                <p14:modId xmlns:p14="http://schemas.microsoft.com/office/powerpoint/2010/main" val="1421293060"/>
              </p:ext>
            </p:extLst>
          </p:nvPr>
        </p:nvGraphicFramePr>
        <p:xfrm>
          <a:off x="35496" y="2996953"/>
          <a:ext cx="9108504" cy="4387225"/>
        </p:xfrm>
        <a:graphic>
          <a:graphicData uri="http://schemas.openxmlformats.org/drawingml/2006/table">
            <a:tbl>
              <a:tblPr firstRow="1" firstCol="1" bandRow="1">
                <a:tableStyleId>{5C22544A-7EE6-4342-B048-85BDC9FD1C3A}</a:tableStyleId>
              </a:tblPr>
              <a:tblGrid>
                <a:gridCol w="2545855"/>
                <a:gridCol w="6562649"/>
              </a:tblGrid>
              <a:tr h="648071">
                <a:tc>
                  <a:txBody>
                    <a:bodyPr/>
                    <a:lstStyle/>
                    <a:p>
                      <a:pPr algn="ctr">
                        <a:lnSpc>
                          <a:spcPts val="1600"/>
                        </a:lnSpc>
                        <a:spcBef>
                          <a:spcPts val="1000"/>
                        </a:spcBef>
                        <a:spcAft>
                          <a:spcPts val="0"/>
                        </a:spcAft>
                      </a:pPr>
                      <a:r>
                        <a:rPr lang="pl-PL" sz="1800" b="1" kern="1200" dirty="0" smtClean="0">
                          <a:solidFill>
                            <a:schemeClr val="lt1"/>
                          </a:solidFill>
                          <a:effectLst/>
                          <a:latin typeface="+mn-lt"/>
                          <a:ea typeface="+mn-ea"/>
                          <a:cs typeface="+mn-cs"/>
                        </a:rPr>
                        <a:t>0 pkt (brak wpływu</a:t>
                      </a:r>
                    </a:p>
                    <a:p>
                      <a:pPr algn="ctr">
                        <a:lnSpc>
                          <a:spcPts val="1600"/>
                        </a:lnSpc>
                        <a:spcBef>
                          <a:spcPts val="1000"/>
                        </a:spcBef>
                        <a:spcAft>
                          <a:spcPts val="0"/>
                        </a:spcAft>
                      </a:pPr>
                      <a:r>
                        <a:rPr lang="pl-PL" sz="1800" b="1" kern="1200" dirty="0" smtClean="0">
                          <a:solidFill>
                            <a:schemeClr val="lt1"/>
                          </a:solidFill>
                          <a:effectLst/>
                          <a:latin typeface="+mn-lt"/>
                          <a:ea typeface="+mn-ea"/>
                          <a:cs typeface="+mn-cs"/>
                        </a:rPr>
                        <a:t> i wpływ nieznaczący)</a:t>
                      </a:r>
                      <a:endParaRPr lang="pl-PL" sz="1800" b="1" kern="1200" dirty="0">
                        <a:solidFill>
                          <a:schemeClr val="lt1"/>
                        </a:solidFill>
                        <a:effectLst/>
                        <a:latin typeface="+mn-lt"/>
                        <a:ea typeface="+mn-ea"/>
                        <a:cs typeface="+mn-cs"/>
                      </a:endParaRPr>
                    </a:p>
                  </a:txBody>
                  <a:tcPr marL="58205" marR="58205" marT="0" marB="0" anchor="ctr" anchorCtr="1">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solidFill>
                      <a:schemeClr val="tx2">
                        <a:lumMod val="75000"/>
                      </a:schemeClr>
                    </a:solidFill>
                  </a:tcPr>
                </a:tc>
                <a:tc>
                  <a:txBody>
                    <a:bodyPr/>
                    <a:lstStyle/>
                    <a:p>
                      <a:pPr marL="0" algn="ctr" defTabSz="914400" rtl="0" eaLnBrk="1" latinLnBrk="0" hangingPunct="1">
                        <a:lnSpc>
                          <a:spcPct val="115000"/>
                        </a:lnSpc>
                        <a:spcAft>
                          <a:spcPts val="0"/>
                        </a:spcAft>
                      </a:pPr>
                      <a:r>
                        <a:rPr lang="pl-PL" sz="1800" b="1" kern="1200" dirty="0" smtClean="0">
                          <a:solidFill>
                            <a:schemeClr val="tx1"/>
                          </a:solidFill>
                          <a:effectLst/>
                          <a:latin typeface="+mn-lt"/>
                          <a:ea typeface="Times New Roman" panose="02020603050405020304" pitchFamily="18" charset="0"/>
                          <a:cs typeface="Times New Roman" panose="02020603050405020304" pitchFamily="18" charset="0"/>
                        </a:rPr>
                        <a:t>Nie</a:t>
                      </a:r>
                      <a:r>
                        <a:rPr lang="pl-PL" sz="1800" b="1" kern="1200" baseline="0" dirty="0" smtClean="0">
                          <a:solidFill>
                            <a:schemeClr val="tx1"/>
                          </a:solidFill>
                          <a:effectLst/>
                          <a:latin typeface="+mn-lt"/>
                          <a:ea typeface="Times New Roman" panose="02020603050405020304" pitchFamily="18" charset="0"/>
                          <a:cs typeface="Times New Roman" panose="02020603050405020304" pitchFamily="18" charset="0"/>
                        </a:rPr>
                        <a:t> dotyczy</a:t>
                      </a:r>
                      <a:endParaRPr lang="pl-PL" sz="1800" b="1" kern="1200" dirty="0" smtClean="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solidFill>
                      <a:schemeClr val="accent5">
                        <a:lumMod val="20000"/>
                        <a:lumOff val="80000"/>
                      </a:schemeClr>
                    </a:solidFill>
                  </a:tcPr>
                </a:tc>
              </a:tr>
              <a:tr h="598700">
                <a:tc>
                  <a:txBody>
                    <a:bodyPr/>
                    <a:lstStyle/>
                    <a:p>
                      <a:pPr algn="ctr">
                        <a:lnSpc>
                          <a:spcPts val="1600"/>
                        </a:lnSpc>
                        <a:spcBef>
                          <a:spcPts val="1000"/>
                        </a:spcBef>
                        <a:spcAft>
                          <a:spcPts val="0"/>
                        </a:spcAft>
                      </a:pPr>
                      <a:r>
                        <a:rPr lang="pl-PL" sz="1800" b="1" kern="1200" dirty="0" smtClean="0">
                          <a:solidFill>
                            <a:schemeClr val="lt1"/>
                          </a:solidFill>
                          <a:effectLst/>
                          <a:latin typeface="+mn-lt"/>
                          <a:ea typeface="+mn-ea"/>
                          <a:cs typeface="+mn-cs"/>
                        </a:rPr>
                        <a:t>25 % max. Oceny</a:t>
                      </a:r>
                    </a:p>
                    <a:p>
                      <a:pPr algn="ctr">
                        <a:lnSpc>
                          <a:spcPts val="1600"/>
                        </a:lnSpc>
                        <a:spcBef>
                          <a:spcPts val="1000"/>
                        </a:spcBef>
                        <a:spcAft>
                          <a:spcPts val="0"/>
                        </a:spcAft>
                      </a:pPr>
                      <a:r>
                        <a:rPr lang="pl-PL" sz="1800" b="1" kern="1200" dirty="0" smtClean="0">
                          <a:solidFill>
                            <a:schemeClr val="lt1"/>
                          </a:solidFill>
                          <a:effectLst/>
                          <a:latin typeface="+mn-lt"/>
                          <a:ea typeface="+mn-ea"/>
                          <a:cs typeface="+mn-cs"/>
                        </a:rPr>
                        <a:t> (niski wpływ)</a:t>
                      </a:r>
                      <a:endParaRPr lang="pl-PL" sz="1800" b="1" kern="1200" dirty="0">
                        <a:solidFill>
                          <a:schemeClr val="lt1"/>
                        </a:solidFill>
                        <a:effectLst/>
                        <a:latin typeface="+mn-lt"/>
                        <a:ea typeface="+mn-ea"/>
                        <a:cs typeface="+mn-cs"/>
                      </a:endParaRPr>
                    </a:p>
                  </a:txBody>
                  <a:tcPr marL="58205" marR="58205" marT="0" marB="0" anchor="ctr" anchorCtr="1">
                    <a:lnL w="12700" cap="flat" cmpd="sng" algn="ctr">
                      <a:noFill/>
                      <a:prstDash val="solid"/>
                      <a:round/>
                      <a:headEnd type="none" w="med" len="med"/>
                      <a:tailEnd type="none" w="med" len="med"/>
                    </a:lnL>
                    <a:solidFill>
                      <a:schemeClr val="tx2">
                        <a:lumMod val="75000"/>
                      </a:schemeClr>
                    </a:solidFill>
                  </a:tcPr>
                </a:tc>
                <a:tc>
                  <a:txBody>
                    <a:bodyPr/>
                    <a:lstStyle/>
                    <a:p>
                      <a:pPr marL="0" algn="ctr" defTabSz="914400" rtl="0" eaLnBrk="1" latinLnBrk="0" hangingPunct="1">
                        <a:lnSpc>
                          <a:spcPct val="100000"/>
                        </a:lnSpc>
                        <a:spcAft>
                          <a:spcPts val="0"/>
                        </a:spcAft>
                      </a:pP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Do 5 miejsc →</a:t>
                      </a:r>
                      <a:r>
                        <a:rPr lang="pl-PL" sz="1800" b="1" kern="1200" baseline="0" dirty="0" smtClean="0">
                          <a:solidFill>
                            <a:schemeClr val="tx1"/>
                          </a:solidFill>
                          <a:effectLst/>
                          <a:latin typeface="+mj-lt"/>
                          <a:ea typeface="Times New Roman" panose="02020603050405020304" pitchFamily="18" charset="0"/>
                          <a:cs typeface="Times New Roman" panose="02020603050405020304" pitchFamily="18" charset="0"/>
                        </a:rPr>
                        <a:t> 3,9 </a:t>
                      </a: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pkt</a:t>
                      </a:r>
                    </a:p>
                  </a:txBody>
                  <a:tcPr marL="68580" marR="68580" marT="0" marB="0" anchor="ctr">
                    <a:solidFill>
                      <a:schemeClr val="accent5">
                        <a:lumMod val="20000"/>
                        <a:lumOff val="80000"/>
                      </a:schemeClr>
                    </a:solidFill>
                  </a:tcPr>
                </a:tc>
              </a:tr>
              <a:tr h="730582">
                <a:tc>
                  <a:txBody>
                    <a:bodyPr/>
                    <a:lstStyle/>
                    <a:p>
                      <a:pPr marL="0" marR="0" indent="0" algn="ctr" defTabSz="914400" rtl="0" eaLnBrk="1" fontAlgn="auto" latinLnBrk="0" hangingPunct="1">
                        <a:lnSpc>
                          <a:spcPts val="1600"/>
                        </a:lnSpc>
                        <a:spcBef>
                          <a:spcPts val="1000"/>
                        </a:spcBef>
                        <a:spcAft>
                          <a:spcPts val="0"/>
                        </a:spcAft>
                        <a:buClrTx/>
                        <a:buSzTx/>
                        <a:buFontTx/>
                        <a:buNone/>
                        <a:tabLst/>
                        <a:defRPr/>
                      </a:pPr>
                      <a:r>
                        <a:rPr lang="pl-PL" sz="1800" b="1" kern="1200" dirty="0" smtClean="0">
                          <a:solidFill>
                            <a:schemeClr val="lt1"/>
                          </a:solidFill>
                          <a:effectLst/>
                          <a:latin typeface="+mn-lt"/>
                          <a:ea typeface="+mn-ea"/>
                          <a:cs typeface="+mn-cs"/>
                        </a:rPr>
                        <a:t>50 % max. Oceny</a:t>
                      </a:r>
                    </a:p>
                    <a:p>
                      <a:pPr marL="0" marR="0" indent="0" algn="ctr" defTabSz="914400" rtl="0" eaLnBrk="1" fontAlgn="auto" latinLnBrk="0" hangingPunct="1">
                        <a:lnSpc>
                          <a:spcPts val="1600"/>
                        </a:lnSpc>
                        <a:spcBef>
                          <a:spcPts val="1000"/>
                        </a:spcBef>
                        <a:spcAft>
                          <a:spcPts val="0"/>
                        </a:spcAft>
                        <a:buClrTx/>
                        <a:buSzTx/>
                        <a:buFontTx/>
                        <a:buNone/>
                        <a:tabLst/>
                        <a:defRPr/>
                      </a:pPr>
                      <a:r>
                        <a:rPr lang="pl-PL" sz="1800" b="1" kern="1200" dirty="0" smtClean="0">
                          <a:solidFill>
                            <a:schemeClr val="lt1"/>
                          </a:solidFill>
                          <a:effectLst/>
                          <a:latin typeface="+mn-lt"/>
                          <a:ea typeface="+mn-ea"/>
                          <a:cs typeface="+mn-cs"/>
                        </a:rPr>
                        <a:t> (średni wpływ)</a:t>
                      </a:r>
                      <a:endParaRPr lang="pl-PL" sz="1800" b="1" kern="1200" dirty="0">
                        <a:solidFill>
                          <a:schemeClr val="lt1"/>
                        </a:solidFill>
                        <a:effectLst/>
                        <a:latin typeface="+mn-lt"/>
                        <a:ea typeface="+mn-ea"/>
                        <a:cs typeface="+mn-cs"/>
                      </a:endParaRPr>
                    </a:p>
                  </a:txBody>
                  <a:tcPr marL="58205" marR="58205" marT="0" marB="0" anchor="ctr" anchorCtr="1">
                    <a:lnL w="12700" cap="flat" cmpd="sng" algn="ctr">
                      <a:noFill/>
                      <a:prstDash val="solid"/>
                      <a:round/>
                      <a:headEnd type="none" w="med" len="med"/>
                      <a:tailEnd type="none" w="med" len="med"/>
                    </a:lnL>
                    <a:solidFill>
                      <a:schemeClr val="tx2">
                        <a:lumMod val="75000"/>
                      </a:schemeClr>
                    </a:solidFill>
                  </a:tcPr>
                </a:tc>
                <a:tc>
                  <a:txBody>
                    <a:bodyPr/>
                    <a:lstStyle/>
                    <a:p>
                      <a:pPr marL="0" algn="ctr" defTabSz="914400" rtl="0" eaLnBrk="1" latinLnBrk="0" hangingPunct="1">
                        <a:lnSpc>
                          <a:spcPct val="100000"/>
                        </a:lnSpc>
                        <a:spcAft>
                          <a:spcPts val="0"/>
                        </a:spcAft>
                      </a:pP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Od 6 do 9 miejsc </a:t>
                      </a:r>
                      <a:r>
                        <a:rPr lang="pl-PL" sz="1800" b="1" kern="1200" dirty="0" smtClean="0">
                          <a:solidFill>
                            <a:schemeClr val="tx1"/>
                          </a:solidFill>
                          <a:effectLst/>
                          <a:latin typeface="+mn-lt"/>
                          <a:ea typeface="Times New Roman" panose="02020603050405020304" pitchFamily="18" charset="0"/>
                          <a:cs typeface="Times New Roman" panose="02020603050405020304" pitchFamily="18" charset="0"/>
                        </a:rPr>
                        <a:t>→</a:t>
                      </a: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 7,8 pkt</a:t>
                      </a:r>
                    </a:p>
                  </a:txBody>
                  <a:tcPr marL="68580" marR="68580" marT="0" marB="0" anchor="ctr">
                    <a:solidFill>
                      <a:schemeClr val="accent5">
                        <a:lumMod val="20000"/>
                        <a:lumOff val="80000"/>
                      </a:schemeClr>
                    </a:solidFill>
                  </a:tcPr>
                </a:tc>
              </a:tr>
              <a:tr h="969242">
                <a:tc>
                  <a:txBody>
                    <a:bodyPr/>
                    <a:lstStyle/>
                    <a:p>
                      <a:pPr algn="ctr">
                        <a:lnSpc>
                          <a:spcPts val="1600"/>
                        </a:lnSpc>
                        <a:spcBef>
                          <a:spcPts val="0"/>
                        </a:spcBef>
                        <a:spcAft>
                          <a:spcPts val="0"/>
                        </a:spcAft>
                      </a:pPr>
                      <a:r>
                        <a:rPr lang="pl-PL" sz="1800" b="1" kern="1200" dirty="0" smtClean="0">
                          <a:solidFill>
                            <a:schemeClr val="lt1"/>
                          </a:solidFill>
                          <a:effectLst/>
                          <a:latin typeface="+mn-lt"/>
                          <a:ea typeface="+mn-ea"/>
                          <a:cs typeface="+mn-cs"/>
                        </a:rPr>
                        <a:t>100  %  max. oceny</a:t>
                      </a:r>
                    </a:p>
                    <a:p>
                      <a:pPr algn="ctr">
                        <a:lnSpc>
                          <a:spcPts val="1600"/>
                        </a:lnSpc>
                        <a:spcBef>
                          <a:spcPts val="0"/>
                        </a:spcBef>
                        <a:spcAft>
                          <a:spcPts val="0"/>
                        </a:spcAft>
                      </a:pPr>
                      <a:r>
                        <a:rPr lang="pl-PL" sz="1800" b="1" kern="1200" dirty="0" smtClean="0">
                          <a:solidFill>
                            <a:schemeClr val="lt1"/>
                          </a:solidFill>
                          <a:effectLst/>
                          <a:latin typeface="+mn-lt"/>
                          <a:ea typeface="+mn-ea"/>
                          <a:cs typeface="+mn-cs"/>
                        </a:rPr>
                        <a:t>(wysoki wpływ)</a:t>
                      </a:r>
                    </a:p>
                  </a:txBody>
                  <a:tcPr marL="58205" marR="58205" marT="0" marB="0" anchor="ctr" anchorCtr="1">
                    <a:lnL w="12700" cap="flat" cmpd="sng" algn="ctr">
                      <a:noFill/>
                      <a:prstDash val="solid"/>
                      <a:round/>
                      <a:headEnd type="none" w="med" len="med"/>
                      <a:tailEnd type="none" w="med" len="med"/>
                    </a:lnL>
                    <a:solidFill>
                      <a:schemeClr val="tx2">
                        <a:lumMod val="75000"/>
                      </a:schemeClr>
                    </a:solidFill>
                  </a:tcPr>
                </a:tc>
                <a:tc>
                  <a:txBody>
                    <a:bodyPr/>
                    <a:lstStyle/>
                    <a:p>
                      <a:pPr algn="ctr">
                        <a:lnSpc>
                          <a:spcPct val="115000"/>
                        </a:lnSpc>
                        <a:spcAft>
                          <a:spcPts val="1000"/>
                        </a:spcAft>
                      </a:pPr>
                      <a:r>
                        <a:rPr lang="pl-PL" sz="1800" b="1" kern="1200" dirty="0" smtClean="0">
                          <a:solidFill>
                            <a:schemeClr val="tx1"/>
                          </a:solidFill>
                          <a:effectLst/>
                          <a:latin typeface="+mn-lt"/>
                          <a:ea typeface="Times New Roman" panose="02020603050405020304" pitchFamily="18" charset="0"/>
                          <a:cs typeface="Times New Roman" panose="02020603050405020304" pitchFamily="18" charset="0"/>
                        </a:rPr>
                        <a:t>Od 10 miejsc →  15,6</a:t>
                      </a:r>
                      <a:r>
                        <a:rPr lang="pl-PL" sz="1800" b="1" kern="1200" baseline="0" dirty="0" smtClean="0">
                          <a:solidFill>
                            <a:schemeClr val="tx1"/>
                          </a:solidFill>
                          <a:effectLst/>
                          <a:latin typeface="+mn-lt"/>
                          <a:ea typeface="Times New Roman" panose="02020603050405020304" pitchFamily="18" charset="0"/>
                          <a:cs typeface="Times New Roman" panose="02020603050405020304" pitchFamily="18" charset="0"/>
                        </a:rPr>
                        <a:t> </a:t>
                      </a:r>
                      <a:r>
                        <a:rPr lang="pl-PL" sz="1800" b="1" kern="1200" dirty="0" smtClean="0">
                          <a:solidFill>
                            <a:schemeClr val="tx1"/>
                          </a:solidFill>
                          <a:effectLst/>
                          <a:latin typeface="+mn-lt"/>
                          <a:ea typeface="Times New Roman" panose="02020603050405020304" pitchFamily="18" charset="0"/>
                          <a:cs typeface="Times New Roman" panose="02020603050405020304" pitchFamily="18" charset="0"/>
                        </a:rPr>
                        <a:t>pkt</a:t>
                      </a:r>
                    </a:p>
                  </a:txBody>
                  <a:tcPr marL="68580" marR="68580" marT="0" marB="0" anchor="ctr">
                    <a:solidFill>
                      <a:schemeClr val="accent1">
                        <a:lumMod val="40000"/>
                        <a:lumOff val="60000"/>
                      </a:schemeClr>
                    </a:solidFill>
                  </a:tcPr>
                </a:tc>
              </a:tr>
              <a:tr h="788105">
                <a:tc>
                  <a:txBody>
                    <a:bodyPr/>
                    <a:lstStyle/>
                    <a:p>
                      <a:pPr algn="ctr"/>
                      <a:r>
                        <a:rPr lang="pl-PL" dirty="0" smtClean="0"/>
                        <a:t>Waga czynnika/elementu</a:t>
                      </a:r>
                      <a:endParaRPr lang="pl-PL" dirty="0"/>
                    </a:p>
                  </a:txBody>
                  <a:tcPr marL="58205" marR="58205" marT="0" marB="0" anchor="ctr" anchorCtr="1">
                    <a:lnL w="12700" cap="flat" cmpd="sng" algn="ctr">
                      <a:noFill/>
                      <a:prstDash val="solid"/>
                      <a:round/>
                      <a:headEnd type="none" w="med" len="med"/>
                      <a:tailEnd type="none" w="med" len="med"/>
                    </a:lnL>
                    <a:solidFill>
                      <a:schemeClr val="tx2">
                        <a:lumMod val="75000"/>
                      </a:schemeClr>
                    </a:solidFill>
                  </a:tcPr>
                </a:tc>
                <a:tc>
                  <a:txBody>
                    <a:bodyPr/>
                    <a:lstStyle/>
                    <a:p>
                      <a:pPr algn="ctr">
                        <a:lnSpc>
                          <a:spcPct val="115000"/>
                        </a:lnSpc>
                        <a:spcAft>
                          <a:spcPts val="1000"/>
                        </a:spcAft>
                      </a:pP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100 %</a:t>
                      </a:r>
                    </a:p>
                  </a:txBody>
                  <a:tcPr marL="68580" marR="68580" marT="0" marB="0" anchor="ctr">
                    <a:solidFill>
                      <a:schemeClr val="accent1">
                        <a:lumMod val="40000"/>
                        <a:lumOff val="60000"/>
                      </a:schemeClr>
                    </a:solidFill>
                  </a:tcPr>
                </a:tc>
              </a:tr>
              <a:tr h="652525">
                <a:tc gridSpan="2">
                  <a:txBody>
                    <a:bodyPr/>
                    <a:lstStyle/>
                    <a:p>
                      <a:pPr algn="ctr">
                        <a:lnSpc>
                          <a:spcPts val="1600"/>
                        </a:lnSpc>
                        <a:spcBef>
                          <a:spcPts val="0"/>
                        </a:spcBef>
                        <a:spcAft>
                          <a:spcPts val="0"/>
                        </a:spcAft>
                      </a:pPr>
                      <a:endParaRPr lang="pl-PL" sz="2200" b="1" kern="1200" dirty="0">
                        <a:solidFill>
                          <a:schemeClr val="lt1"/>
                        </a:solidFill>
                        <a:effectLst/>
                        <a:latin typeface="+mn-lt"/>
                        <a:ea typeface="+mn-ea"/>
                        <a:cs typeface="+mn-cs"/>
                      </a:endParaRPr>
                    </a:p>
                  </a:txBody>
                  <a:tcPr marL="58205" marR="58205" marT="0" marB="0" anchorCtr="1">
                    <a:lnL w="12700" cap="flat" cmpd="sng" algn="ctr">
                      <a:noFill/>
                      <a:prstDash val="solid"/>
                      <a:round/>
                      <a:headEnd type="none" w="med" len="med"/>
                      <a:tailEnd type="none" w="med" len="med"/>
                    </a:lnL>
                    <a:lnB w="12700" cap="flat" cmpd="sng" algn="ctr">
                      <a:noFill/>
                      <a:prstDash val="solid"/>
                      <a:round/>
                      <a:headEnd type="none" w="med" len="med"/>
                      <a:tailEnd type="none" w="med" len="med"/>
                    </a:lnB>
                    <a:solidFill>
                      <a:schemeClr val="tx2">
                        <a:lumMod val="75000"/>
                      </a:schemeClr>
                    </a:solidFill>
                  </a:tcPr>
                </a:tc>
                <a:tc hMerge="1">
                  <a:txBody>
                    <a:bodyPr/>
                    <a:lstStyle/>
                    <a:p>
                      <a:endParaRPr lang="pl-PL"/>
                    </a:p>
                  </a:txBody>
                  <a:tcPr/>
                </a:tc>
              </a:tr>
            </a:tbl>
          </a:graphicData>
        </a:graphic>
      </p:graphicFrame>
    </p:spTree>
    <p:extLst>
      <p:ext uri="{BB962C8B-B14F-4D97-AF65-F5344CB8AC3E}">
        <p14:creationId xmlns:p14="http://schemas.microsoft.com/office/powerpoint/2010/main" val="676831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sz="9600" dirty="0"/>
              <a:t/>
            </a:r>
            <a:br>
              <a:rPr lang="pl-PL" sz="9600" dirty="0"/>
            </a:br>
            <a:r>
              <a:rPr lang="pl-PL" sz="3100" b="1" dirty="0"/>
              <a:t>KRYTERIUM NR </a:t>
            </a:r>
            <a:r>
              <a:rPr lang="pl-PL" sz="3100" b="1" dirty="0" smtClean="0"/>
              <a:t>5</a:t>
            </a:r>
            <a:r>
              <a:rPr lang="pl-PL" sz="3100" b="1" dirty="0"/>
              <a:t/>
            </a:r>
            <a:br>
              <a:rPr lang="pl-PL" sz="3100" b="1" dirty="0"/>
            </a:br>
            <a:r>
              <a:rPr lang="pl-PL" sz="3100" b="1" kern="50" dirty="0">
                <a:ea typeface="Times New Roman" panose="02020603050405020304" pitchFamily="18" charset="0"/>
                <a:cs typeface="Arial" panose="020B0604020202020204" pitchFamily="34" charset="0"/>
              </a:rPr>
              <a:t>Komplementarny charakter projektu</a:t>
            </a:r>
            <a:endParaRPr lang="pl-PL" sz="3100" b="1" dirty="0"/>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1408801162"/>
              </p:ext>
            </p:extLst>
          </p:nvPr>
        </p:nvGraphicFramePr>
        <p:xfrm>
          <a:off x="257542" y="2060848"/>
          <a:ext cx="8435280" cy="4104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Obraz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2477794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buNone/>
            </a:pPr>
            <a:endParaRPr lang="pl-PL" sz="2200" dirty="0" smtClean="0"/>
          </a:p>
          <a:p>
            <a:pPr marL="0" indent="0" algn="ctr">
              <a:buNone/>
            </a:pPr>
            <a:endParaRPr lang="pl-PL" sz="2200" dirty="0" smtClean="0"/>
          </a:p>
          <a:p>
            <a:pPr algn="ctr"/>
            <a:endParaRPr lang="pl-PL" sz="2000" dirty="0"/>
          </a:p>
        </p:txBody>
      </p:sp>
      <p:pic>
        <p:nvPicPr>
          <p:cNvPr id="4" name="Obraz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graphicFrame>
        <p:nvGraphicFramePr>
          <p:cNvPr id="9" name="Tabela 8"/>
          <p:cNvGraphicFramePr>
            <a:graphicFrameLocks noGrp="1"/>
          </p:cNvGraphicFramePr>
          <p:nvPr>
            <p:extLst>
              <p:ext uri="{D42A27DB-BD31-4B8C-83A1-F6EECF244321}">
                <p14:modId xmlns:p14="http://schemas.microsoft.com/office/powerpoint/2010/main" val="2563185879"/>
              </p:ext>
            </p:extLst>
          </p:nvPr>
        </p:nvGraphicFramePr>
        <p:xfrm>
          <a:off x="0" y="980729"/>
          <a:ext cx="9144000" cy="5688631"/>
        </p:xfrm>
        <a:graphic>
          <a:graphicData uri="http://schemas.openxmlformats.org/drawingml/2006/table">
            <a:tbl>
              <a:tblPr firstRow="1" bandRow="1">
                <a:tableStyleId>{5C22544A-7EE6-4342-B048-85BDC9FD1C3A}</a:tableStyleId>
              </a:tblPr>
              <a:tblGrid>
                <a:gridCol w="3275856"/>
                <a:gridCol w="5868144"/>
              </a:tblGrid>
              <a:tr h="847095">
                <a:tc gridSpan="2">
                  <a:txBody>
                    <a:bodyPr/>
                    <a:lstStyle/>
                    <a:p>
                      <a:pPr algn="ctr"/>
                      <a:endParaRPr lang="pl-PL" sz="2400" dirty="0" smtClean="0">
                        <a:latin typeface="+mj-lt"/>
                      </a:endParaRPr>
                    </a:p>
                    <a:p>
                      <a:pPr algn="ctr"/>
                      <a:r>
                        <a:rPr lang="pl-PL" sz="2400" dirty="0" smtClean="0">
                          <a:latin typeface="+mj-lt"/>
                        </a:rPr>
                        <a:t>PUNKTACJA</a:t>
                      </a:r>
                      <a:endParaRPr lang="pl-PL" sz="2400" dirty="0">
                        <a:latin typeface="+mj-lt"/>
                      </a:endParaRPr>
                    </a:p>
                  </a:txBody>
                  <a:tcPr>
                    <a:solidFill>
                      <a:schemeClr val="tx2">
                        <a:lumMod val="50000"/>
                      </a:schemeClr>
                    </a:solidFill>
                  </a:tcPr>
                </a:tc>
                <a:tc hMerge="1">
                  <a:txBody>
                    <a:bodyPr/>
                    <a:lstStyle/>
                    <a:p>
                      <a:endParaRPr lang="pl-PL" dirty="0"/>
                    </a:p>
                  </a:txBody>
                  <a:tcPr/>
                </a:tc>
              </a:tr>
              <a:tr h="942744">
                <a:tc>
                  <a:txBody>
                    <a:bodyPr/>
                    <a:lstStyle/>
                    <a:p>
                      <a:pPr marL="0" algn="ctr" defTabSz="914400" rtl="0" eaLnBrk="1" latinLnBrk="0" hangingPunct="1">
                        <a:lnSpc>
                          <a:spcPts val="1600"/>
                        </a:lnSpc>
                        <a:spcBef>
                          <a:spcPts val="1000"/>
                        </a:spcBef>
                        <a:spcAft>
                          <a:spcPts val="0"/>
                        </a:spcAft>
                      </a:pPr>
                      <a:endParaRPr lang="pl-PL" sz="2200" b="1" kern="50" dirty="0" smtClean="0">
                        <a:solidFill>
                          <a:schemeClr val="dk1"/>
                        </a:solidFill>
                        <a:effectLst/>
                        <a:latin typeface="+mj-lt"/>
                        <a:ea typeface="Times New Roman" panose="02020603050405020304" pitchFamily="18" charset="0"/>
                        <a:cs typeface="Arial" panose="020B0604020202020204" pitchFamily="34" charset="0"/>
                      </a:endParaRPr>
                    </a:p>
                    <a:p>
                      <a:pPr marL="0" algn="ctr" defTabSz="914400" rtl="0" eaLnBrk="1" latinLnBrk="0" hangingPunct="1">
                        <a:lnSpc>
                          <a:spcPts val="1600"/>
                        </a:lnSpc>
                        <a:spcBef>
                          <a:spcPts val="1000"/>
                        </a:spcBef>
                        <a:spcAft>
                          <a:spcPts val="0"/>
                        </a:spcAft>
                      </a:pPr>
                      <a:r>
                        <a:rPr lang="pl-PL" sz="2200" b="1" kern="50" dirty="0" smtClean="0">
                          <a:solidFill>
                            <a:schemeClr val="dk1"/>
                          </a:solidFill>
                          <a:effectLst/>
                          <a:latin typeface="+mj-lt"/>
                          <a:ea typeface="Times New Roman" panose="02020603050405020304" pitchFamily="18" charset="0"/>
                          <a:cs typeface="Arial" panose="020B0604020202020204" pitchFamily="34" charset="0"/>
                        </a:rPr>
                        <a:t>0 pkt</a:t>
                      </a:r>
                      <a:endParaRPr lang="pl-PL" sz="2200" b="1" kern="50" dirty="0">
                        <a:solidFill>
                          <a:schemeClr val="dk1"/>
                        </a:solidFill>
                        <a:effectLst/>
                        <a:latin typeface="+mj-lt"/>
                        <a:ea typeface="Times New Roman" panose="02020603050405020304" pitchFamily="18" charset="0"/>
                        <a:cs typeface="Arial" panose="020B0604020202020204" pitchFamily="34" charset="0"/>
                      </a:endParaRPr>
                    </a:p>
                  </a:txBody>
                  <a:tcPr/>
                </a:tc>
                <a:tc>
                  <a:txBody>
                    <a:bodyPr/>
                    <a:lstStyle/>
                    <a:p>
                      <a:pPr marL="0" algn="ctr" defTabSz="914400" rtl="0" eaLnBrk="1" latinLnBrk="0" hangingPunct="1">
                        <a:lnSpc>
                          <a:spcPts val="1600"/>
                        </a:lnSpc>
                        <a:spcBef>
                          <a:spcPts val="1000"/>
                        </a:spcBef>
                        <a:spcAft>
                          <a:spcPts val="0"/>
                        </a:spcAft>
                      </a:pPr>
                      <a:r>
                        <a:rPr lang="pl-PL" sz="2200" b="0" strike="noStrike" kern="50" dirty="0" smtClean="0">
                          <a:solidFill>
                            <a:schemeClr val="dk1"/>
                          </a:solidFill>
                          <a:effectLst/>
                          <a:latin typeface="+mj-lt"/>
                          <a:ea typeface="Times New Roman" panose="02020603050405020304" pitchFamily="18" charset="0"/>
                          <a:cs typeface="Arial" panose="020B0604020202020204" pitchFamily="34" charset="0"/>
                        </a:rPr>
                        <a:t>Brak</a:t>
                      </a:r>
                    </a:p>
                    <a:p>
                      <a:pPr marL="0" algn="ctr" defTabSz="914400" rtl="0" eaLnBrk="1" latinLnBrk="0" hangingPunct="1">
                        <a:lnSpc>
                          <a:spcPts val="1600"/>
                        </a:lnSpc>
                        <a:spcBef>
                          <a:spcPts val="1000"/>
                        </a:spcBef>
                        <a:spcAft>
                          <a:spcPts val="0"/>
                        </a:spcAft>
                      </a:pPr>
                      <a:r>
                        <a:rPr lang="pl-PL" sz="2200" b="0" strike="noStrike" kern="50" dirty="0" smtClean="0">
                          <a:solidFill>
                            <a:schemeClr val="dk1"/>
                          </a:solidFill>
                          <a:effectLst/>
                          <a:latin typeface="+mj-lt"/>
                          <a:ea typeface="Times New Roman" panose="02020603050405020304" pitchFamily="18" charset="0"/>
                          <a:cs typeface="Arial" panose="020B0604020202020204" pitchFamily="34" charset="0"/>
                        </a:rPr>
                        <a:t> </a:t>
                      </a:r>
                      <a:r>
                        <a:rPr lang="pl-PL" sz="2200" b="0" strike="noStrike" kern="50" dirty="0">
                          <a:solidFill>
                            <a:schemeClr val="dk1"/>
                          </a:solidFill>
                          <a:effectLst/>
                          <a:latin typeface="+mj-lt"/>
                          <a:ea typeface="Times New Roman" panose="02020603050405020304" pitchFamily="18" charset="0"/>
                          <a:cs typeface="Arial" panose="020B0604020202020204" pitchFamily="34" charset="0"/>
                        </a:rPr>
                        <a:t>komplementarności</a:t>
                      </a:r>
                    </a:p>
                  </a:txBody>
                  <a:tcPr marL="68580" marR="68580" marT="0" marB="0" anchor="ctr"/>
                </a:tc>
              </a:tr>
              <a:tr h="859286">
                <a:tc>
                  <a:txBody>
                    <a:bodyPr/>
                    <a:lstStyle/>
                    <a:p>
                      <a:pPr algn="ctr">
                        <a:lnSpc>
                          <a:spcPts val="1600"/>
                        </a:lnSpc>
                        <a:spcBef>
                          <a:spcPts val="1000"/>
                        </a:spcBef>
                        <a:spcAft>
                          <a:spcPts val="0"/>
                        </a:spcAft>
                      </a:pPr>
                      <a:endParaRPr lang="pl-PL" sz="2200" b="1" kern="50" dirty="0" smtClean="0">
                        <a:effectLst/>
                        <a:latin typeface="+mj-lt"/>
                        <a:ea typeface="Times New Roman" panose="02020603050405020304" pitchFamily="18" charset="0"/>
                        <a:cs typeface="Arial" panose="020B0604020202020204" pitchFamily="34" charset="0"/>
                      </a:endParaRPr>
                    </a:p>
                    <a:p>
                      <a:pPr algn="ctr">
                        <a:lnSpc>
                          <a:spcPts val="1600"/>
                        </a:lnSpc>
                        <a:spcBef>
                          <a:spcPts val="1000"/>
                        </a:spcBef>
                        <a:spcAft>
                          <a:spcPts val="0"/>
                        </a:spcAft>
                      </a:pPr>
                      <a:r>
                        <a:rPr lang="pl-PL" sz="2200" b="1" kern="50" dirty="0" smtClean="0">
                          <a:effectLst/>
                          <a:latin typeface="+mj-lt"/>
                          <a:ea typeface="Times New Roman" panose="02020603050405020304" pitchFamily="18" charset="0"/>
                          <a:cs typeface="Arial" panose="020B0604020202020204" pitchFamily="34" charset="0"/>
                        </a:rPr>
                        <a:t>25</a:t>
                      </a:r>
                      <a:r>
                        <a:rPr lang="pl-PL" sz="2200" b="1" kern="50" baseline="0" dirty="0" smtClean="0">
                          <a:effectLst/>
                          <a:latin typeface="+mj-lt"/>
                          <a:ea typeface="Times New Roman" panose="02020603050405020304" pitchFamily="18" charset="0"/>
                          <a:cs typeface="Arial" panose="020B0604020202020204" pitchFamily="34" charset="0"/>
                        </a:rPr>
                        <a:t> % maksymalnej oceny</a:t>
                      </a:r>
                      <a:endParaRPr lang="pl-PL" sz="2200" b="1"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600"/>
                        </a:lnSpc>
                        <a:spcBef>
                          <a:spcPts val="1000"/>
                        </a:spcBef>
                        <a:spcAft>
                          <a:spcPts val="0"/>
                        </a:spcAft>
                      </a:pPr>
                      <a:r>
                        <a:rPr lang="pl-PL" sz="2200" b="0" strike="noStrike" kern="50" dirty="0" smtClean="0">
                          <a:effectLst/>
                          <a:latin typeface="+mj-lt"/>
                          <a:ea typeface="Times New Roman" panose="02020603050405020304" pitchFamily="18" charset="0"/>
                          <a:cs typeface="Arial" panose="020B0604020202020204" pitchFamily="34" charset="0"/>
                        </a:rPr>
                        <a:t>Projekt </a:t>
                      </a:r>
                      <a:r>
                        <a:rPr lang="pl-PL" sz="2200" b="0" strike="noStrike" kern="50" dirty="0">
                          <a:effectLst/>
                          <a:latin typeface="+mj-lt"/>
                          <a:ea typeface="Times New Roman" panose="02020603050405020304" pitchFamily="18" charset="0"/>
                          <a:cs typeface="Arial" panose="020B0604020202020204" pitchFamily="34" charset="0"/>
                        </a:rPr>
                        <a:t>komplementarny z co najmniej jednym  projektem</a:t>
                      </a:r>
                      <a:endParaRPr lang="pl-PL" sz="2200" b="0" strike="noStrike" dirty="0">
                        <a:effectLst/>
                        <a:latin typeface="+mj-lt"/>
                        <a:ea typeface="Times New Roman" panose="02020603050405020304" pitchFamily="18" charset="0"/>
                        <a:cs typeface="Times New Roman" panose="02020603050405020304" pitchFamily="18" charset="0"/>
                      </a:endParaRPr>
                    </a:p>
                  </a:txBody>
                  <a:tcPr marL="68580" marR="68580" marT="0" marB="0" anchor="ctr"/>
                </a:tc>
              </a:tr>
              <a:tr h="999898">
                <a:tc>
                  <a:txBody>
                    <a:bodyPr/>
                    <a:lstStyle/>
                    <a:p>
                      <a:pPr algn="ctr">
                        <a:lnSpc>
                          <a:spcPts val="1600"/>
                        </a:lnSpc>
                        <a:spcBef>
                          <a:spcPts val="1000"/>
                        </a:spcBef>
                        <a:spcAft>
                          <a:spcPts val="0"/>
                        </a:spcAft>
                      </a:pPr>
                      <a:endParaRPr lang="pl-PL" sz="2200" b="1" kern="50" dirty="0" smtClean="0">
                        <a:effectLst/>
                        <a:latin typeface="+mj-lt"/>
                        <a:ea typeface="Times New Roman" panose="02020603050405020304" pitchFamily="18" charset="0"/>
                        <a:cs typeface="Arial" panose="020B0604020202020204" pitchFamily="34" charset="0"/>
                      </a:endParaRPr>
                    </a:p>
                    <a:p>
                      <a:pPr algn="ctr">
                        <a:lnSpc>
                          <a:spcPts val="1600"/>
                        </a:lnSpc>
                        <a:spcBef>
                          <a:spcPts val="1000"/>
                        </a:spcBef>
                        <a:spcAft>
                          <a:spcPts val="0"/>
                        </a:spcAft>
                      </a:pPr>
                      <a:r>
                        <a:rPr lang="pl-PL" sz="2200" b="1" kern="50" dirty="0" smtClean="0">
                          <a:effectLst/>
                          <a:latin typeface="+mj-lt"/>
                          <a:ea typeface="Times New Roman" panose="02020603050405020304" pitchFamily="18" charset="0"/>
                          <a:cs typeface="Arial" panose="020B0604020202020204" pitchFamily="34" charset="0"/>
                        </a:rPr>
                        <a:t>50 % </a:t>
                      </a:r>
                      <a:r>
                        <a:rPr lang="pl-PL" sz="2200" b="1" kern="50" baseline="0" dirty="0" smtClean="0">
                          <a:effectLst/>
                          <a:latin typeface="+mj-lt"/>
                          <a:ea typeface="Times New Roman" panose="02020603050405020304" pitchFamily="18" charset="0"/>
                          <a:cs typeface="Arial" panose="020B0604020202020204" pitchFamily="34" charset="0"/>
                        </a:rPr>
                        <a:t> </a:t>
                      </a:r>
                      <a:r>
                        <a:rPr lang="pl-PL" sz="2200" b="1" kern="50" baseline="0" dirty="0" smtClean="0">
                          <a:solidFill>
                            <a:schemeClr val="dk1"/>
                          </a:solidFill>
                          <a:effectLst/>
                          <a:latin typeface="+mn-lt"/>
                          <a:ea typeface="Times New Roman" panose="02020603050405020304" pitchFamily="18" charset="0"/>
                          <a:cs typeface="Arial" panose="020B0604020202020204" pitchFamily="34" charset="0"/>
                        </a:rPr>
                        <a:t>maksymalnej oceny</a:t>
                      </a:r>
                      <a:endParaRPr lang="pl-PL" sz="2200" b="1" kern="1200" dirty="0">
                        <a:solidFill>
                          <a:schemeClr val="dk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600"/>
                        </a:lnSpc>
                        <a:spcBef>
                          <a:spcPts val="1000"/>
                        </a:spcBef>
                        <a:spcAft>
                          <a:spcPts val="0"/>
                        </a:spcAft>
                      </a:pPr>
                      <a:r>
                        <a:rPr lang="pl-PL" sz="2200" b="0" strike="noStrike" kern="50" dirty="0" smtClean="0">
                          <a:effectLst/>
                          <a:latin typeface="+mj-lt"/>
                          <a:ea typeface="Times New Roman" panose="02020603050405020304" pitchFamily="18" charset="0"/>
                          <a:cs typeface="Arial" panose="020B0604020202020204" pitchFamily="34" charset="0"/>
                        </a:rPr>
                        <a:t>Projekt </a:t>
                      </a:r>
                      <a:r>
                        <a:rPr lang="pl-PL" sz="2200" b="0" strike="noStrike" kern="50" dirty="0">
                          <a:effectLst/>
                          <a:latin typeface="+mj-lt"/>
                          <a:ea typeface="Times New Roman" panose="02020603050405020304" pitchFamily="18" charset="0"/>
                          <a:cs typeface="Arial" panose="020B0604020202020204" pitchFamily="34" charset="0"/>
                        </a:rPr>
                        <a:t>komplementarny z co najmniej trzema projektami, w tym minimum jednym w ramach naboru </a:t>
                      </a:r>
                      <a:endParaRPr lang="pl-PL" sz="2200" b="0" strike="noStrike" dirty="0">
                        <a:effectLst/>
                        <a:latin typeface="+mj-lt"/>
                        <a:ea typeface="Times New Roman" panose="02020603050405020304" pitchFamily="18" charset="0"/>
                        <a:cs typeface="Times New Roman" panose="02020603050405020304" pitchFamily="18" charset="0"/>
                      </a:endParaRPr>
                    </a:p>
                  </a:txBody>
                  <a:tcPr marL="68580" marR="68580" marT="0" marB="0" anchor="ctr"/>
                </a:tc>
              </a:tr>
              <a:tr h="1104217">
                <a:tc>
                  <a:txBody>
                    <a:bodyPr/>
                    <a:lstStyle/>
                    <a:p>
                      <a:pPr algn="ctr">
                        <a:lnSpc>
                          <a:spcPts val="1600"/>
                        </a:lnSpc>
                        <a:spcBef>
                          <a:spcPts val="1000"/>
                        </a:spcBef>
                        <a:spcAft>
                          <a:spcPts val="0"/>
                        </a:spcAft>
                      </a:pPr>
                      <a:endParaRPr lang="pl-PL" sz="2200" b="1" kern="50" dirty="0" smtClean="0">
                        <a:effectLst/>
                        <a:latin typeface="+mj-lt"/>
                        <a:ea typeface="Times New Roman" panose="02020603050405020304" pitchFamily="18" charset="0"/>
                        <a:cs typeface="Arial" panose="020B0604020202020204" pitchFamily="34" charset="0"/>
                      </a:endParaRPr>
                    </a:p>
                    <a:p>
                      <a:pPr marL="0" marR="0" indent="0" algn="ctr" defTabSz="914400" rtl="0" eaLnBrk="1" fontAlgn="auto" latinLnBrk="0" hangingPunct="1">
                        <a:lnSpc>
                          <a:spcPts val="1600"/>
                        </a:lnSpc>
                        <a:spcBef>
                          <a:spcPts val="1000"/>
                        </a:spcBef>
                        <a:spcAft>
                          <a:spcPts val="0"/>
                        </a:spcAft>
                        <a:buClrTx/>
                        <a:buSzTx/>
                        <a:buFontTx/>
                        <a:buNone/>
                        <a:tabLst/>
                        <a:defRPr/>
                      </a:pPr>
                      <a:r>
                        <a:rPr lang="pl-PL" sz="2200" b="1" kern="50" dirty="0" smtClean="0">
                          <a:effectLst/>
                          <a:latin typeface="+mj-lt"/>
                          <a:ea typeface="Times New Roman" panose="02020603050405020304" pitchFamily="18" charset="0"/>
                          <a:cs typeface="Arial" panose="020B0604020202020204" pitchFamily="34" charset="0"/>
                        </a:rPr>
                        <a:t>100%  </a:t>
                      </a:r>
                      <a:r>
                        <a:rPr lang="pl-PL" sz="2200" b="1" kern="50" baseline="0" dirty="0" smtClean="0">
                          <a:solidFill>
                            <a:schemeClr val="dk1"/>
                          </a:solidFill>
                          <a:effectLst/>
                          <a:latin typeface="+mn-lt"/>
                          <a:ea typeface="Times New Roman" panose="02020603050405020304" pitchFamily="18" charset="0"/>
                          <a:cs typeface="Arial" panose="020B0604020202020204" pitchFamily="34" charset="0"/>
                        </a:rPr>
                        <a:t>maksymalnej oceny</a:t>
                      </a:r>
                      <a:endParaRPr lang="pl-PL" sz="2200" b="1"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ctr">
                        <a:lnSpc>
                          <a:spcPts val="1600"/>
                        </a:lnSpc>
                        <a:spcBef>
                          <a:spcPts val="1000"/>
                        </a:spcBef>
                        <a:spcAft>
                          <a:spcPts val="0"/>
                        </a:spcAft>
                      </a:pPr>
                      <a:endParaRPr lang="pl-PL" sz="2200" b="1"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600"/>
                        </a:lnSpc>
                        <a:spcBef>
                          <a:spcPts val="1000"/>
                        </a:spcBef>
                        <a:spcAft>
                          <a:spcPts val="0"/>
                        </a:spcAft>
                      </a:pPr>
                      <a:r>
                        <a:rPr lang="pl-PL" sz="2200" b="0" strike="noStrike" kern="50" dirty="0" smtClean="0">
                          <a:effectLst/>
                          <a:latin typeface="+mj-lt"/>
                          <a:ea typeface="Times New Roman" panose="02020603050405020304" pitchFamily="18" charset="0"/>
                          <a:cs typeface="Arial" panose="020B0604020202020204" pitchFamily="34" charset="0"/>
                        </a:rPr>
                        <a:t>Projekt </a:t>
                      </a:r>
                      <a:r>
                        <a:rPr lang="pl-PL" sz="2200" b="0" strike="noStrike" kern="50" dirty="0">
                          <a:effectLst/>
                          <a:latin typeface="+mj-lt"/>
                          <a:ea typeface="Times New Roman" panose="02020603050405020304" pitchFamily="18" charset="0"/>
                          <a:cs typeface="Arial" panose="020B0604020202020204" pitchFamily="34" charset="0"/>
                        </a:rPr>
                        <a:t>komplementarny z co najmniej pięcioma projektami, w tym minimum </a:t>
                      </a:r>
                      <a:r>
                        <a:rPr lang="pl-PL" sz="2200" b="1" strike="noStrike" kern="50" dirty="0">
                          <a:effectLst/>
                          <a:latin typeface="+mj-lt"/>
                          <a:ea typeface="Times New Roman" panose="02020603050405020304" pitchFamily="18" charset="0"/>
                          <a:cs typeface="Arial" panose="020B0604020202020204" pitchFamily="34" charset="0"/>
                        </a:rPr>
                        <a:t>trzema w ramach naboru</a:t>
                      </a:r>
                      <a:endParaRPr lang="pl-PL" sz="2200" b="1" strike="noStrike" dirty="0">
                        <a:effectLst/>
                        <a:latin typeface="+mj-lt"/>
                        <a:ea typeface="Times New Roman" panose="02020603050405020304" pitchFamily="18" charset="0"/>
                        <a:cs typeface="Times New Roman" panose="02020603050405020304" pitchFamily="18" charset="0"/>
                      </a:endParaRPr>
                    </a:p>
                  </a:txBody>
                  <a:tcPr marL="68580" marR="68580" marT="0" marB="0" anchor="ctr"/>
                </a:tc>
              </a:tr>
              <a:tr h="935391">
                <a:tc gridSpan="2">
                  <a:txBody>
                    <a:bodyPr/>
                    <a:lstStyle/>
                    <a:p>
                      <a:pPr algn="ctr">
                        <a:lnSpc>
                          <a:spcPts val="1600"/>
                        </a:lnSpc>
                        <a:spcBef>
                          <a:spcPts val="1000"/>
                        </a:spcBef>
                        <a:spcAft>
                          <a:spcPts val="0"/>
                        </a:spcAft>
                      </a:pPr>
                      <a:endParaRPr lang="pl-PL" sz="2200" kern="50" dirty="0" smtClean="0">
                        <a:solidFill>
                          <a:schemeClr val="dk1"/>
                        </a:solidFill>
                        <a:effectLst/>
                        <a:latin typeface="+mj-lt"/>
                        <a:ea typeface="Times New Roman" panose="02020603050405020304" pitchFamily="18" charset="0"/>
                        <a:cs typeface="Arial" panose="020B0604020202020204" pitchFamily="34" charset="0"/>
                      </a:endParaRPr>
                    </a:p>
                    <a:p>
                      <a:pPr algn="ctr"/>
                      <a:r>
                        <a:rPr lang="pl-PL" sz="2200" b="1" kern="1200" dirty="0" smtClean="0">
                          <a:solidFill>
                            <a:schemeClr val="dk1"/>
                          </a:solidFill>
                          <a:effectLst/>
                          <a:latin typeface="+mn-lt"/>
                          <a:ea typeface="+mn-ea"/>
                          <a:cs typeface="+mn-cs"/>
                        </a:rPr>
                        <a:t>Ocena:       (max …. pkt. – 100%)</a:t>
                      </a:r>
                      <a:endParaRPr lang="pl-PL" sz="2200" kern="1200" dirty="0" smtClean="0">
                        <a:solidFill>
                          <a:schemeClr val="dk1"/>
                        </a:solidFill>
                        <a:effectLst/>
                        <a:latin typeface="+mn-lt"/>
                        <a:ea typeface="+mn-ea"/>
                        <a:cs typeface="+mn-cs"/>
                      </a:endParaRPr>
                    </a:p>
                    <a:p>
                      <a:pPr algn="ctr">
                        <a:lnSpc>
                          <a:spcPts val="1600"/>
                        </a:lnSpc>
                        <a:spcBef>
                          <a:spcPts val="1000"/>
                        </a:spcBef>
                        <a:spcAft>
                          <a:spcPts val="0"/>
                        </a:spcAft>
                      </a:pPr>
                      <a:endParaRPr lang="pl-PL" sz="2200" dirty="0">
                        <a:solidFill>
                          <a:schemeClr val="tx1">
                            <a:lumMod val="95000"/>
                            <a:lumOff val="5000"/>
                          </a:schemeClr>
                        </a:solidFill>
                        <a:effectLst/>
                        <a:latin typeface="+mj-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pl-PL" dirty="0"/>
                    </a:p>
                  </a:txBody>
                  <a:tcPr/>
                </a:tc>
              </a:tr>
            </a:tbl>
          </a:graphicData>
        </a:graphic>
      </p:graphicFrame>
    </p:spTree>
    <p:extLst>
      <p:ext uri="{BB962C8B-B14F-4D97-AF65-F5344CB8AC3E}">
        <p14:creationId xmlns:p14="http://schemas.microsoft.com/office/powerpoint/2010/main" val="6297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200" b="1" dirty="0" smtClean="0"/>
              <a:t/>
            </a:r>
            <a:br>
              <a:rPr lang="pl-PL" sz="2200" b="1" dirty="0" smtClean="0"/>
            </a:br>
            <a:r>
              <a:rPr lang="pl-PL" sz="2200" b="1" dirty="0"/>
              <a:t/>
            </a:r>
            <a:br>
              <a:rPr lang="pl-PL" sz="2200" b="1" dirty="0"/>
            </a:br>
            <a:r>
              <a:rPr lang="pl-PL" sz="2200" b="1" dirty="0" smtClean="0"/>
              <a:t/>
            </a:r>
            <a:br>
              <a:rPr lang="pl-PL" sz="2200" b="1" dirty="0" smtClean="0"/>
            </a:br>
            <a:r>
              <a:rPr lang="pl-PL" sz="2200" b="1" dirty="0"/>
              <a:t/>
            </a:r>
            <a:br>
              <a:rPr lang="pl-PL" sz="2200" b="1" dirty="0"/>
            </a:br>
            <a:r>
              <a:rPr lang="pl-PL" sz="2200" b="1" dirty="0" smtClean="0"/>
              <a:t/>
            </a:r>
            <a:br>
              <a:rPr lang="pl-PL" sz="2200" b="1" dirty="0" smtClean="0"/>
            </a:br>
            <a:r>
              <a:rPr lang="pl-PL" sz="2700" b="1" dirty="0" smtClean="0"/>
              <a:t>MINIMUM </a:t>
            </a:r>
            <a:r>
              <a:rPr lang="pl-PL" sz="2700" b="1" dirty="0"/>
              <a:t>PUNKTOWE</a:t>
            </a:r>
            <a:br>
              <a:rPr lang="pl-PL" sz="2700" b="1" dirty="0"/>
            </a:br>
            <a:r>
              <a:rPr lang="pl-PL" sz="2700" b="1" dirty="0"/>
              <a:t>Uzyskanie przez projekt minimum punktowego </a:t>
            </a:r>
            <a:br>
              <a:rPr lang="pl-PL" sz="2700" b="1" dirty="0"/>
            </a:br>
            <a:endParaRPr lang="pl-PL" sz="2700" dirty="0"/>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3754320893"/>
              </p:ext>
            </p:extLst>
          </p:nvPr>
        </p:nvGraphicFramePr>
        <p:xfrm>
          <a:off x="251520" y="2060848"/>
          <a:ext cx="8435280" cy="40653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Obraz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2254010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1" y="260650"/>
            <a:ext cx="4680520" cy="469169"/>
          </a:xfrm>
          <a:prstGeom prst="rect">
            <a:avLst/>
          </a:prstGeom>
        </p:spPr>
      </p:pic>
      <p:sp>
        <p:nvSpPr>
          <p:cNvPr id="7" name="Tytuł 2"/>
          <p:cNvSpPr txBox="1">
            <a:spLocks/>
          </p:cNvSpPr>
          <p:nvPr/>
        </p:nvSpPr>
        <p:spPr>
          <a:xfrm>
            <a:off x="785733" y="2852936"/>
            <a:ext cx="7772400" cy="106155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endParaRPr lang="pl-PL" sz="40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Prostokąt 2"/>
          <p:cNvSpPr/>
          <p:nvPr/>
        </p:nvSpPr>
        <p:spPr>
          <a:xfrm>
            <a:off x="719064" y="2132856"/>
            <a:ext cx="8424936" cy="3046988"/>
          </a:xfrm>
          <a:prstGeom prst="rect">
            <a:avLst/>
          </a:prstGeom>
        </p:spPr>
        <p:txBody>
          <a:bodyPr wrap="square">
            <a:spAutoFit/>
          </a:bodyPr>
          <a:lstStyle/>
          <a:p>
            <a:r>
              <a:rPr lang="pl-PL" sz="3200" b="1" dirty="0" smtClean="0">
                <a:latin typeface="+mj-lt"/>
              </a:rPr>
              <a:t>Etapy weryfikacji i oceny wniosków :</a:t>
            </a:r>
          </a:p>
          <a:p>
            <a:endParaRPr lang="pl-PL" sz="3200" b="1" dirty="0" smtClean="0">
              <a:latin typeface="+mj-lt"/>
            </a:endParaRPr>
          </a:p>
          <a:p>
            <a:pPr marL="457200" indent="-457200">
              <a:buFont typeface="Arial" panose="020B0604020202020204" pitchFamily="34" charset="0"/>
              <a:buChar char="•"/>
            </a:pPr>
            <a:r>
              <a:rPr lang="pl-PL" sz="3200" dirty="0" smtClean="0">
                <a:latin typeface="+mj-lt"/>
              </a:rPr>
              <a:t>Weryfikacja techniczna wniosku</a:t>
            </a:r>
          </a:p>
          <a:p>
            <a:pPr marL="457200" indent="-457200">
              <a:buFont typeface="Arial" panose="020B0604020202020204" pitchFamily="34" charset="0"/>
              <a:buChar char="•"/>
            </a:pPr>
            <a:r>
              <a:rPr lang="pl-PL" sz="3200" dirty="0" smtClean="0">
                <a:latin typeface="+mj-lt"/>
              </a:rPr>
              <a:t>Ocena zgodności projektu ze Strategią ZIT AJ</a:t>
            </a:r>
          </a:p>
          <a:p>
            <a:pPr marL="457200" indent="-457200">
              <a:buFont typeface="Arial" panose="020B0604020202020204" pitchFamily="34" charset="0"/>
              <a:buChar char="•"/>
            </a:pPr>
            <a:r>
              <a:rPr lang="pl-PL" sz="3200" dirty="0" smtClean="0">
                <a:latin typeface="+mj-lt"/>
              </a:rPr>
              <a:t>Ocena </a:t>
            </a:r>
            <a:r>
              <a:rPr lang="pl-PL" sz="3200" dirty="0" err="1" smtClean="0">
                <a:latin typeface="+mj-lt"/>
              </a:rPr>
              <a:t>formalno</a:t>
            </a:r>
            <a:r>
              <a:rPr lang="pl-PL" sz="3200" dirty="0" smtClean="0">
                <a:latin typeface="+mj-lt"/>
              </a:rPr>
              <a:t> - merytoryczna</a:t>
            </a:r>
          </a:p>
          <a:p>
            <a:pPr marL="457200" indent="-457200">
              <a:buFont typeface="Arial" panose="020B0604020202020204" pitchFamily="34" charset="0"/>
              <a:buChar char="•"/>
            </a:pPr>
            <a:r>
              <a:rPr lang="pl-PL" sz="3200" dirty="0" smtClean="0">
                <a:latin typeface="+mj-lt"/>
              </a:rPr>
              <a:t> Podpisanie umowy o dofinansowanie</a:t>
            </a:r>
            <a:endParaRPr lang="pl-PL" sz="3200" dirty="0">
              <a:latin typeface="+mj-lt"/>
            </a:endParaRPr>
          </a:p>
        </p:txBody>
      </p:sp>
    </p:spTree>
    <p:extLst>
      <p:ext uri="{BB962C8B-B14F-4D97-AF65-F5344CB8AC3E}">
        <p14:creationId xmlns:p14="http://schemas.microsoft.com/office/powerpoint/2010/main" val="33558191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0" y="1772816"/>
            <a:ext cx="9036496" cy="4968552"/>
          </a:xfrm>
        </p:spPr>
        <p:txBody>
          <a:bodyPr>
            <a:normAutofit fontScale="90000"/>
          </a:bodyPr>
          <a:lstStyle/>
          <a:p>
            <a:r>
              <a:rPr lang="pl-PL" sz="5400" b="1" dirty="0" smtClean="0"/>
              <a:t/>
            </a:r>
            <a:br>
              <a:rPr lang="pl-PL" sz="5400" b="1" dirty="0" smtClean="0"/>
            </a:br>
            <a:r>
              <a:rPr lang="pl-PL" sz="5400" b="1" dirty="0" smtClean="0"/>
              <a:t>  </a:t>
            </a:r>
            <a:r>
              <a:rPr lang="pl-PL" dirty="0" smtClean="0"/>
              <a:t>Kryteria </a:t>
            </a:r>
            <a:r>
              <a:rPr lang="pl-PL" dirty="0"/>
              <a:t>oceny zgodności </a:t>
            </a:r>
            <a:r>
              <a:rPr lang="pl-PL" dirty="0" smtClean="0"/>
              <a:t>projektów</a:t>
            </a:r>
            <a:br>
              <a:rPr lang="pl-PL" dirty="0" smtClean="0"/>
            </a:br>
            <a:r>
              <a:rPr lang="pl-PL" dirty="0" smtClean="0"/>
              <a:t>   ze  Strategią </a:t>
            </a:r>
            <a:r>
              <a:rPr lang="pl-PL" dirty="0"/>
              <a:t>ZIT </a:t>
            </a:r>
            <a:r>
              <a:rPr lang="pl-PL" dirty="0" smtClean="0"/>
              <a:t>AJ</a:t>
            </a:r>
            <a:r>
              <a:rPr lang="pl-PL" dirty="0"/>
              <a:t/>
            </a:r>
            <a:br>
              <a:rPr lang="pl-PL" dirty="0"/>
            </a:br>
            <a:r>
              <a:rPr lang="pl-PL" dirty="0" smtClean="0"/>
              <a:t>  </a:t>
            </a:r>
            <a:r>
              <a:rPr lang="pl-PL" sz="3100" dirty="0"/>
              <a:t/>
            </a:r>
            <a:br>
              <a:rPr lang="pl-PL" sz="3100" dirty="0"/>
            </a:br>
            <a:r>
              <a:rPr lang="pl-PL" sz="3100" u="sng" dirty="0" smtClean="0"/>
              <a:t>Liczba możliwych do zdobycia punktów, będzie stanowić </a:t>
            </a:r>
            <a:r>
              <a:rPr lang="pl-PL" sz="3100" b="1" u="sng" dirty="0" smtClean="0">
                <a:solidFill>
                  <a:srgbClr val="FF0000"/>
                </a:solidFill>
              </a:rPr>
              <a:t>50 %</a:t>
            </a:r>
            <a:r>
              <a:rPr lang="pl-PL" sz="3100" u="sng" dirty="0" smtClean="0">
                <a:solidFill>
                  <a:srgbClr val="FF0000"/>
                </a:solidFill>
              </a:rPr>
              <a:t> </a:t>
            </a:r>
            <a:r>
              <a:rPr lang="pl-PL" sz="3100" u="sng" dirty="0" smtClean="0"/>
              <a:t>wszystkich możliwych  do zdobycia punktów</a:t>
            </a:r>
            <a:r>
              <a:rPr lang="pl-PL" sz="3100" dirty="0" smtClean="0"/>
              <a:t/>
            </a:r>
            <a:br>
              <a:rPr lang="pl-PL" sz="3100" dirty="0" smtClean="0"/>
            </a:br>
            <a:r>
              <a:rPr lang="pl-PL" b="1" dirty="0"/>
              <a:t/>
            </a:r>
            <a:br>
              <a:rPr lang="pl-PL" b="1" dirty="0"/>
            </a:br>
            <a:r>
              <a:rPr lang="pl-PL" b="1" dirty="0"/>
              <a:t/>
            </a:r>
            <a:br>
              <a:rPr lang="pl-PL" b="1" dirty="0"/>
            </a:br>
            <a:endParaRPr lang="pl-PL" b="1" dirty="0"/>
          </a:p>
        </p:txBody>
      </p:sp>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1" y="260650"/>
            <a:ext cx="4680520" cy="469169"/>
          </a:xfrm>
          <a:prstGeom prst="rect">
            <a:avLst/>
          </a:prstGeom>
        </p:spPr>
      </p:pic>
    </p:spTree>
    <p:extLst>
      <p:ext uri="{BB962C8B-B14F-4D97-AF65-F5344CB8AC3E}">
        <p14:creationId xmlns:p14="http://schemas.microsoft.com/office/powerpoint/2010/main" val="2247195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1520" y="1196752"/>
            <a:ext cx="8712968" cy="5400600"/>
          </a:xfrm>
        </p:spPr>
        <p:txBody>
          <a:bodyPr>
            <a:normAutofit/>
          </a:bodyPr>
          <a:lstStyle/>
          <a:p>
            <a:pPr lvl="0"/>
            <a:r>
              <a:rPr lang="pl-PL" sz="4000" dirty="0"/>
              <a:t/>
            </a:r>
            <a:br>
              <a:rPr lang="pl-PL" sz="4000" dirty="0"/>
            </a:br>
            <a:endParaRPr lang="pl-PL" sz="38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graphicFrame>
        <p:nvGraphicFramePr>
          <p:cNvPr id="3" name="Tabela 2"/>
          <p:cNvGraphicFramePr>
            <a:graphicFrameLocks noGrp="1"/>
          </p:cNvGraphicFramePr>
          <p:nvPr>
            <p:extLst>
              <p:ext uri="{D42A27DB-BD31-4B8C-83A1-F6EECF244321}">
                <p14:modId xmlns:p14="http://schemas.microsoft.com/office/powerpoint/2010/main" val="1443313051"/>
              </p:ext>
            </p:extLst>
          </p:nvPr>
        </p:nvGraphicFramePr>
        <p:xfrm>
          <a:off x="35495" y="910369"/>
          <a:ext cx="9108505" cy="5638750"/>
        </p:xfrm>
        <a:graphic>
          <a:graphicData uri="http://schemas.openxmlformats.org/drawingml/2006/table">
            <a:tbl>
              <a:tblPr firstRow="1" bandRow="1">
                <a:tableStyleId>{BDBED569-4797-4DF1-A0F4-6AAB3CD982D8}</a:tableStyleId>
              </a:tblPr>
              <a:tblGrid>
                <a:gridCol w="950156"/>
                <a:gridCol w="4599698"/>
                <a:gridCol w="1993461"/>
                <a:gridCol w="1565190"/>
              </a:tblGrid>
              <a:tr h="862447">
                <a:tc>
                  <a:txBody>
                    <a:bodyPr/>
                    <a:lstStyle/>
                    <a:p>
                      <a:pPr algn="ctr"/>
                      <a:r>
                        <a:rPr lang="pl-PL" sz="1800" dirty="0" err="1" smtClean="0">
                          <a:solidFill>
                            <a:schemeClr val="bg1"/>
                          </a:solidFill>
                        </a:rPr>
                        <a:t>L.p</a:t>
                      </a:r>
                      <a:endParaRPr lang="pl-PL" sz="1800" dirty="0">
                        <a:solidFill>
                          <a:schemeClr val="bg1"/>
                        </a:solidFill>
                      </a:endParaRPr>
                    </a:p>
                  </a:txBody>
                  <a:tcPr>
                    <a:solidFill>
                      <a:schemeClr val="accent1">
                        <a:lumMod val="75000"/>
                      </a:schemeClr>
                    </a:solidFill>
                  </a:tcPr>
                </a:tc>
                <a:tc>
                  <a:txBody>
                    <a:bodyPr/>
                    <a:lstStyle/>
                    <a:p>
                      <a:pPr algn="ctr"/>
                      <a:r>
                        <a:rPr lang="pl-PL" sz="1800" dirty="0" smtClean="0">
                          <a:solidFill>
                            <a:schemeClr val="bg1"/>
                          </a:solidFill>
                        </a:rPr>
                        <a:t>Nazwa kryterium</a:t>
                      </a:r>
                      <a:endParaRPr lang="pl-PL" sz="1800" dirty="0">
                        <a:solidFill>
                          <a:schemeClr val="bg1"/>
                        </a:solidFill>
                      </a:endParaRPr>
                    </a:p>
                  </a:txBody>
                  <a:tcPr>
                    <a:solidFill>
                      <a:schemeClr val="accent1">
                        <a:lumMod val="75000"/>
                      </a:schemeClr>
                    </a:solidFill>
                  </a:tcPr>
                </a:tc>
                <a:tc>
                  <a:txBody>
                    <a:bodyPr/>
                    <a:lstStyle/>
                    <a:p>
                      <a:pPr algn="ctr"/>
                      <a:r>
                        <a:rPr lang="pl-PL" sz="1800" dirty="0" smtClean="0">
                          <a:solidFill>
                            <a:schemeClr val="bg1"/>
                          </a:solidFill>
                        </a:rPr>
                        <a:t>Opis znaczenia kryterium</a:t>
                      </a:r>
                      <a:endParaRPr lang="pl-PL" sz="1800" dirty="0">
                        <a:solidFill>
                          <a:schemeClr val="bg1"/>
                        </a:solidFill>
                      </a:endParaRPr>
                    </a:p>
                  </a:txBody>
                  <a:tcPr>
                    <a:solidFill>
                      <a:schemeClr val="accent1">
                        <a:lumMod val="75000"/>
                      </a:schemeClr>
                    </a:solidFill>
                  </a:tcPr>
                </a:tc>
                <a:tc>
                  <a:txBody>
                    <a:bodyPr/>
                    <a:lstStyle/>
                    <a:p>
                      <a:pPr algn="ctr"/>
                      <a:r>
                        <a:rPr lang="pl-PL" sz="1800" dirty="0" smtClean="0">
                          <a:solidFill>
                            <a:schemeClr val="bg1"/>
                          </a:solidFill>
                        </a:rPr>
                        <a:t>Waga kryterium</a:t>
                      </a:r>
                    </a:p>
                    <a:p>
                      <a:pPr algn="ctr"/>
                      <a:r>
                        <a:rPr lang="pl-PL" sz="1800" smtClean="0">
                          <a:solidFill>
                            <a:schemeClr val="bg1"/>
                          </a:solidFill>
                        </a:rPr>
                        <a:t> </a:t>
                      </a:r>
                      <a:r>
                        <a:rPr lang="pl-PL" sz="1800" dirty="0" smtClean="0">
                          <a:solidFill>
                            <a:schemeClr val="bg1"/>
                          </a:solidFill>
                        </a:rPr>
                        <a:t>%</a:t>
                      </a:r>
                      <a:endParaRPr lang="pl-PL" sz="1800" dirty="0">
                        <a:solidFill>
                          <a:schemeClr val="bg1"/>
                        </a:solidFill>
                      </a:endParaRPr>
                    </a:p>
                  </a:txBody>
                  <a:tcPr>
                    <a:solidFill>
                      <a:schemeClr val="accent1">
                        <a:lumMod val="75000"/>
                      </a:schemeClr>
                    </a:solidFill>
                  </a:tcPr>
                </a:tc>
              </a:tr>
              <a:tr h="757232">
                <a:tc>
                  <a:txBody>
                    <a:bodyPr/>
                    <a:lstStyle/>
                    <a:p>
                      <a:r>
                        <a:rPr lang="pl-PL" dirty="0" smtClean="0"/>
                        <a:t>1</a:t>
                      </a:r>
                      <a:endParaRPr lang="pl-PL" dirty="0"/>
                    </a:p>
                  </a:txBody>
                  <a:tcPr>
                    <a:solidFill>
                      <a:schemeClr val="accent5">
                        <a:alpha val="20000"/>
                      </a:schemeClr>
                    </a:solidFill>
                  </a:tcPr>
                </a:tc>
                <a:tc>
                  <a:txBody>
                    <a:bodyPr/>
                    <a:lstStyle/>
                    <a:p>
                      <a:r>
                        <a:rPr lang="pl-PL" dirty="0" smtClean="0"/>
                        <a:t>Ocena zgodności projektu ze strategią ZIT AJ</a:t>
                      </a:r>
                      <a:endParaRPr lang="pl-PL" dirty="0"/>
                    </a:p>
                  </a:txBody>
                  <a:tcPr>
                    <a:solidFill>
                      <a:schemeClr val="accent5">
                        <a:alpha val="20000"/>
                      </a:schemeClr>
                    </a:solidFill>
                  </a:tcPr>
                </a:tc>
                <a:tc>
                  <a:txBody>
                    <a:bodyPr/>
                    <a:lstStyle/>
                    <a:p>
                      <a:pPr algn="ctr"/>
                      <a:r>
                        <a:rPr lang="pl-PL" dirty="0" smtClean="0"/>
                        <a:t>Tak/Nie</a:t>
                      </a:r>
                      <a:endParaRPr lang="pl-PL" dirty="0"/>
                    </a:p>
                  </a:txBody>
                  <a:tcPr>
                    <a:solidFill>
                      <a:schemeClr val="accent5">
                        <a:alpha val="20000"/>
                      </a:schemeClr>
                    </a:solidFill>
                  </a:tcPr>
                </a:tc>
                <a:tc>
                  <a:txBody>
                    <a:bodyPr/>
                    <a:lstStyle/>
                    <a:p>
                      <a:pPr algn="ctr"/>
                      <a:r>
                        <a:rPr lang="pl-PL" dirty="0" smtClean="0"/>
                        <a:t>n/d</a:t>
                      </a:r>
                      <a:endParaRPr lang="pl-PL" dirty="0"/>
                    </a:p>
                  </a:txBody>
                  <a:tcPr>
                    <a:solidFill>
                      <a:schemeClr val="accent5">
                        <a:alpha val="20000"/>
                      </a:schemeClr>
                    </a:solidFill>
                  </a:tcPr>
                </a:tc>
              </a:tr>
              <a:tr h="823364">
                <a:tc>
                  <a:txBody>
                    <a:bodyPr/>
                    <a:lstStyle/>
                    <a:p>
                      <a:r>
                        <a:rPr lang="pl-PL" sz="1800" dirty="0" smtClean="0"/>
                        <a:t>2</a:t>
                      </a:r>
                      <a:endParaRPr lang="pl-PL" sz="1800" dirty="0"/>
                    </a:p>
                  </a:txBody>
                  <a:tcPr/>
                </a:tc>
                <a:tc>
                  <a:txBody>
                    <a:bodyPr/>
                    <a:lstStyle/>
                    <a:p>
                      <a:r>
                        <a:rPr lang="pl-PL" sz="1800" dirty="0" smtClean="0"/>
                        <a:t>Poprawność doboru wskaźników</a:t>
                      </a:r>
                      <a:endParaRPr lang="pl-PL"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1800" dirty="0" smtClean="0"/>
                        <a:t>Tak/Nie</a:t>
                      </a:r>
                    </a:p>
                    <a:p>
                      <a:endParaRPr lang="pl-PL" sz="1800" dirty="0"/>
                    </a:p>
                  </a:txBody>
                  <a:tcPr/>
                </a:tc>
                <a:tc>
                  <a:txBody>
                    <a:bodyPr/>
                    <a:lstStyle/>
                    <a:p>
                      <a:pPr algn="ctr"/>
                      <a:r>
                        <a:rPr lang="pl-PL" sz="1800" dirty="0" smtClean="0"/>
                        <a:t>n/d</a:t>
                      </a:r>
                      <a:endParaRPr lang="pl-PL" sz="1800" dirty="0"/>
                    </a:p>
                  </a:txBody>
                  <a:tcPr/>
                </a:tc>
              </a:tr>
              <a:tr h="898215">
                <a:tc>
                  <a:txBody>
                    <a:bodyPr/>
                    <a:lstStyle/>
                    <a:p>
                      <a:r>
                        <a:rPr lang="pl-PL" sz="1800" dirty="0" smtClean="0"/>
                        <a:t>3</a:t>
                      </a:r>
                      <a:endParaRPr lang="pl-PL" sz="1800" dirty="0"/>
                    </a:p>
                  </a:txBody>
                  <a:tcPr/>
                </a:tc>
                <a:tc>
                  <a:txBody>
                    <a:bodyPr/>
                    <a:lstStyle/>
                    <a:p>
                      <a:r>
                        <a:rPr lang="pl-PL" sz="1800" dirty="0" smtClean="0"/>
                        <a:t>Wpływ projektu na realizację Strategii ZIT AJ</a:t>
                      </a:r>
                      <a:endParaRPr lang="pl-PL" sz="1800" dirty="0"/>
                    </a:p>
                  </a:txBody>
                  <a:tcPr/>
                </a:tc>
                <a:tc>
                  <a:txBody>
                    <a:bodyPr/>
                    <a:lstStyle/>
                    <a:p>
                      <a:pPr algn="ctr"/>
                      <a:r>
                        <a:rPr lang="pl-PL" sz="1800" dirty="0" smtClean="0"/>
                        <a:t>Skala</a:t>
                      </a:r>
                      <a:r>
                        <a:rPr lang="pl-PL" sz="1800" baseline="0" dirty="0" smtClean="0"/>
                        <a:t> punktowa </a:t>
                      </a:r>
                    </a:p>
                  </a:txBody>
                  <a:tcPr/>
                </a:tc>
                <a:tc>
                  <a:txBody>
                    <a:bodyPr/>
                    <a:lstStyle/>
                    <a:p>
                      <a:pPr algn="ctr"/>
                      <a:r>
                        <a:rPr lang="pl-PL" sz="1800" dirty="0" smtClean="0"/>
                        <a:t>50 %</a:t>
                      </a:r>
                      <a:endParaRPr lang="pl-PL" sz="1800" dirty="0"/>
                    </a:p>
                  </a:txBody>
                  <a:tcPr/>
                </a:tc>
              </a:tr>
              <a:tr h="1272472">
                <a:tc>
                  <a:txBody>
                    <a:bodyPr/>
                    <a:lstStyle/>
                    <a:p>
                      <a:r>
                        <a:rPr lang="pl-PL" sz="1800" dirty="0" smtClean="0"/>
                        <a:t>4</a:t>
                      </a:r>
                      <a:endParaRPr lang="pl-PL" sz="1800" dirty="0"/>
                    </a:p>
                  </a:txBody>
                  <a:tcPr/>
                </a:tc>
                <a:tc>
                  <a:txBody>
                    <a:bodyPr/>
                    <a:lstStyle/>
                    <a:p>
                      <a:r>
                        <a:rPr lang="pl-PL" sz="1800" dirty="0" smtClean="0"/>
                        <a:t>Wpływ projektu na realizację</a:t>
                      </a:r>
                      <a:r>
                        <a:rPr lang="pl-PL" sz="1800" baseline="0" dirty="0" smtClean="0"/>
                        <a:t> wartości docelowej wskaźników monitoringu realizacji celów Strategii ZIT wynikających z Porozumienia</a:t>
                      </a:r>
                      <a:endParaRPr lang="pl-PL" sz="1800" dirty="0"/>
                    </a:p>
                  </a:txBody>
                  <a:tcPr/>
                </a:tc>
                <a:tc>
                  <a:txBody>
                    <a:bodyPr/>
                    <a:lstStyle/>
                    <a:p>
                      <a:pPr algn="ctr"/>
                      <a:r>
                        <a:rPr lang="pl-PL" sz="1800" dirty="0" smtClean="0"/>
                        <a:t>Skala</a:t>
                      </a:r>
                      <a:r>
                        <a:rPr lang="pl-PL" sz="1800" baseline="0" dirty="0" smtClean="0"/>
                        <a:t> punktowa </a:t>
                      </a:r>
                    </a:p>
                    <a:p>
                      <a:pPr algn="ctr"/>
                      <a:r>
                        <a:rPr lang="pl-PL" sz="1800" baseline="0" dirty="0" smtClean="0"/>
                        <a:t> </a:t>
                      </a:r>
                      <a:endParaRPr lang="pl-PL" sz="1800" dirty="0"/>
                    </a:p>
                  </a:txBody>
                  <a:tcPr/>
                </a:tc>
                <a:tc>
                  <a:txBody>
                    <a:bodyPr/>
                    <a:lstStyle/>
                    <a:p>
                      <a:pPr algn="ctr"/>
                      <a:r>
                        <a:rPr lang="pl-PL" sz="1800" dirty="0" smtClean="0"/>
                        <a:t>40 %</a:t>
                      </a:r>
                      <a:endParaRPr lang="pl-PL" sz="1800" dirty="0"/>
                    </a:p>
                  </a:txBody>
                  <a:tcPr/>
                </a:tc>
              </a:tr>
              <a:tr h="973067">
                <a:tc>
                  <a:txBody>
                    <a:bodyPr/>
                    <a:lstStyle/>
                    <a:p>
                      <a:r>
                        <a:rPr lang="pl-PL" sz="1800" dirty="0" smtClean="0"/>
                        <a:t>5</a:t>
                      </a:r>
                      <a:endParaRPr lang="pl-PL" sz="1800" dirty="0"/>
                    </a:p>
                  </a:txBody>
                  <a:tcPr/>
                </a:tc>
                <a:tc>
                  <a:txBody>
                    <a:bodyPr/>
                    <a:lstStyle/>
                    <a:p>
                      <a:r>
                        <a:rPr lang="pl-PL" sz="1800" dirty="0" smtClean="0"/>
                        <a:t>Komplementarny charakter projektu</a:t>
                      </a:r>
                      <a:endParaRPr lang="pl-PL" sz="1800" dirty="0"/>
                    </a:p>
                  </a:txBody>
                  <a:tcPr/>
                </a:tc>
                <a:tc>
                  <a:txBody>
                    <a:bodyPr/>
                    <a:lstStyle/>
                    <a:p>
                      <a:pPr algn="ctr"/>
                      <a:r>
                        <a:rPr lang="pl-PL" sz="1800" dirty="0" smtClean="0"/>
                        <a:t>Skala</a:t>
                      </a:r>
                      <a:r>
                        <a:rPr lang="pl-PL" sz="1800" baseline="0" dirty="0" smtClean="0"/>
                        <a:t> punktowa </a:t>
                      </a:r>
                    </a:p>
                    <a:p>
                      <a:endParaRPr lang="pl-PL" sz="1800" dirty="0"/>
                    </a:p>
                  </a:txBody>
                  <a:tcPr/>
                </a:tc>
                <a:tc>
                  <a:txBody>
                    <a:bodyPr/>
                    <a:lstStyle/>
                    <a:p>
                      <a:pPr algn="ctr"/>
                      <a:r>
                        <a:rPr lang="pl-PL" sz="1800" dirty="0" smtClean="0"/>
                        <a:t>10%</a:t>
                      </a:r>
                      <a:endParaRPr lang="pl-PL" sz="1800" dirty="0"/>
                    </a:p>
                  </a:txBody>
                  <a:tcPr/>
                </a:tc>
              </a:tr>
            </a:tbl>
          </a:graphicData>
        </a:graphic>
      </p:graphicFrame>
    </p:spTree>
    <p:extLst>
      <p:ext uri="{BB962C8B-B14F-4D97-AF65-F5344CB8AC3E}">
        <p14:creationId xmlns:p14="http://schemas.microsoft.com/office/powerpoint/2010/main" val="332280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0" y="1412776"/>
            <a:ext cx="9252520" cy="936104"/>
          </a:xfrm>
        </p:spPr>
        <p:txBody>
          <a:bodyPr>
            <a:normAutofit fontScale="90000"/>
          </a:bodyPr>
          <a:lstStyle/>
          <a:p>
            <a:r>
              <a:rPr lang="pl-PL" b="1" dirty="0"/>
              <a:t>KRYTERIUM NR 1</a:t>
            </a:r>
            <a:br>
              <a:rPr lang="pl-PL" b="1" dirty="0"/>
            </a:br>
            <a:r>
              <a:rPr lang="pl-PL" dirty="0"/>
              <a:t>Ocena zgodności projektu ze Strategią ZIT</a:t>
            </a:r>
            <a:br>
              <a:rPr lang="pl-PL" dirty="0"/>
            </a:br>
            <a:endParaRPr lang="pl-PL" dirty="0"/>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887186180"/>
              </p:ext>
            </p:extLst>
          </p:nvPr>
        </p:nvGraphicFramePr>
        <p:xfrm>
          <a:off x="0" y="2276872"/>
          <a:ext cx="8686800"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122"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55976" y="332656"/>
            <a:ext cx="46815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2167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107504" y="1412776"/>
            <a:ext cx="8219257" cy="1570186"/>
          </a:xfrm>
        </p:spPr>
        <p:txBody>
          <a:bodyPr>
            <a:noAutofit/>
          </a:bodyPr>
          <a:lstStyle/>
          <a:p>
            <a:r>
              <a:rPr lang="pl-PL" sz="3600" b="1" dirty="0"/>
              <a:t>KRYTERIUM NR 2</a:t>
            </a:r>
            <a:r>
              <a:rPr lang="pl-PL" sz="3600" dirty="0"/>
              <a:t/>
            </a:r>
            <a:br>
              <a:rPr lang="pl-PL" sz="3600" dirty="0"/>
            </a:br>
            <a:r>
              <a:rPr lang="pl-PL" sz="3600" b="1" dirty="0"/>
              <a:t>Poprawność doboru wskaźników</a:t>
            </a:r>
            <a:r>
              <a:rPr lang="pl-PL" sz="3600" dirty="0"/>
              <a:t/>
            </a:r>
            <a:br>
              <a:rPr lang="pl-PL" sz="3600" dirty="0"/>
            </a:br>
            <a:r>
              <a:rPr lang="pl-PL" sz="3600" dirty="0"/>
              <a:t/>
            </a:r>
            <a:br>
              <a:rPr lang="pl-PL" sz="3600" dirty="0"/>
            </a:br>
            <a:endParaRPr lang="pl-PL" sz="36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919771706"/>
              </p:ext>
            </p:extLst>
          </p:nvPr>
        </p:nvGraphicFramePr>
        <p:xfrm>
          <a:off x="56704" y="2197868"/>
          <a:ext cx="8686800" cy="45434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62463" y="260648"/>
            <a:ext cx="46815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046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107504" y="1412776"/>
            <a:ext cx="8219257" cy="1570186"/>
          </a:xfrm>
        </p:spPr>
        <p:txBody>
          <a:bodyPr>
            <a:noAutofit/>
          </a:bodyPr>
          <a:lstStyle/>
          <a:p>
            <a:r>
              <a:rPr lang="pl-PL" sz="3600" b="1" dirty="0"/>
              <a:t>KRYTERIUM NR 2</a:t>
            </a:r>
            <a:r>
              <a:rPr lang="pl-PL" sz="3600" dirty="0"/>
              <a:t/>
            </a:r>
            <a:br>
              <a:rPr lang="pl-PL" sz="3600" dirty="0"/>
            </a:br>
            <a:r>
              <a:rPr lang="pl-PL" sz="3600" b="1" dirty="0"/>
              <a:t>Poprawność doboru wskaźników</a:t>
            </a:r>
            <a:r>
              <a:rPr lang="pl-PL" sz="3600" dirty="0"/>
              <a:t/>
            </a:r>
            <a:br>
              <a:rPr lang="pl-PL" sz="3600" dirty="0"/>
            </a:br>
            <a:r>
              <a:rPr lang="pl-PL" sz="3600" dirty="0"/>
              <a:t/>
            </a:r>
            <a:br>
              <a:rPr lang="pl-PL" sz="3600" dirty="0"/>
            </a:br>
            <a:endParaRPr lang="pl-PL" sz="36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480396394"/>
              </p:ext>
            </p:extLst>
          </p:nvPr>
        </p:nvGraphicFramePr>
        <p:xfrm>
          <a:off x="56704" y="2197868"/>
          <a:ext cx="8686800" cy="45434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62463" y="260648"/>
            <a:ext cx="46815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18918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323528" y="1124744"/>
            <a:ext cx="8363273" cy="1224136"/>
          </a:xfrm>
        </p:spPr>
        <p:txBody>
          <a:bodyPr>
            <a:noAutofit/>
          </a:bodyPr>
          <a:lstStyle/>
          <a:p>
            <a:r>
              <a:rPr lang="pl-PL" sz="2800" b="1" dirty="0"/>
              <a:t>KRYTERIUM NR 3</a:t>
            </a:r>
            <a:r>
              <a:rPr lang="pl-PL" sz="2800" dirty="0"/>
              <a:t/>
            </a:r>
            <a:br>
              <a:rPr lang="pl-PL" sz="2800" dirty="0"/>
            </a:br>
            <a:r>
              <a:rPr lang="pl-PL" sz="2800" b="1" dirty="0"/>
              <a:t>Wpływ projektu na realizację </a:t>
            </a:r>
            <a:r>
              <a:rPr lang="pl-PL" sz="2800" b="1" dirty="0" smtClean="0"/>
              <a:t>Strategii </a:t>
            </a:r>
            <a:r>
              <a:rPr lang="pl-PL" sz="2800" b="1" dirty="0"/>
              <a:t>ZIT AJ</a:t>
            </a:r>
            <a:r>
              <a:rPr lang="pl-PL" sz="2800" dirty="0"/>
              <a:t/>
            </a:r>
            <a:br>
              <a:rPr lang="pl-PL" sz="2800" dirty="0"/>
            </a:br>
            <a:endParaRPr lang="pl-PL" sz="28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816527500"/>
              </p:ext>
            </p:extLst>
          </p:nvPr>
        </p:nvGraphicFramePr>
        <p:xfrm>
          <a:off x="0" y="2276872"/>
          <a:ext cx="9144000"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707904" y="39688"/>
            <a:ext cx="497889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6761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lvl="1" algn="ctr">
              <a:buNone/>
            </a:pPr>
            <a:endParaRPr lang="pl-PL" sz="2200" dirty="0" smtClean="0"/>
          </a:p>
          <a:p>
            <a:pPr lvl="0" algn="ctr">
              <a:buNone/>
            </a:pPr>
            <a:endParaRPr lang="pl-PL" sz="2200" dirty="0"/>
          </a:p>
        </p:txBody>
      </p:sp>
      <p:pic>
        <p:nvPicPr>
          <p:cNvPr id="4" name="Obraz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
        <p:nvSpPr>
          <p:cNvPr id="2" name="pole tekstowe 1"/>
          <p:cNvSpPr txBox="1"/>
          <p:nvPr/>
        </p:nvSpPr>
        <p:spPr>
          <a:xfrm>
            <a:off x="535174" y="1052736"/>
            <a:ext cx="7560840" cy="769441"/>
          </a:xfrm>
          <a:prstGeom prst="rect">
            <a:avLst/>
          </a:prstGeom>
          <a:noFill/>
        </p:spPr>
        <p:txBody>
          <a:bodyPr wrap="square" rtlCol="0">
            <a:spAutoFit/>
          </a:bodyPr>
          <a:lstStyle/>
          <a:p>
            <a:pPr algn="ctr"/>
            <a:endParaRPr lang="pl-PL" sz="2200" dirty="0" smtClean="0">
              <a:solidFill>
                <a:prstClr val="black"/>
              </a:solidFill>
            </a:endParaRPr>
          </a:p>
          <a:p>
            <a:pPr algn="ctr"/>
            <a:endParaRPr lang="pl-PL" sz="2200" dirty="0">
              <a:solidFill>
                <a:prstClr val="black"/>
              </a:solidFill>
            </a:endParaRPr>
          </a:p>
        </p:txBody>
      </p:sp>
      <p:graphicFrame>
        <p:nvGraphicFramePr>
          <p:cNvPr id="6" name="Tabela 5"/>
          <p:cNvGraphicFramePr>
            <a:graphicFrameLocks noGrp="1"/>
          </p:cNvGraphicFramePr>
          <p:nvPr>
            <p:extLst>
              <p:ext uri="{D42A27DB-BD31-4B8C-83A1-F6EECF244321}">
                <p14:modId xmlns:p14="http://schemas.microsoft.com/office/powerpoint/2010/main" val="3749155367"/>
              </p:ext>
            </p:extLst>
          </p:nvPr>
        </p:nvGraphicFramePr>
        <p:xfrm>
          <a:off x="0" y="908720"/>
          <a:ext cx="5292080" cy="2520280"/>
        </p:xfrm>
        <a:graphic>
          <a:graphicData uri="http://schemas.openxmlformats.org/drawingml/2006/table">
            <a:tbl>
              <a:tblPr firstRow="1" firstCol="1" bandRow="1">
                <a:tableStyleId>{5C22544A-7EE6-4342-B048-85BDC9FD1C3A}</a:tableStyleId>
              </a:tblPr>
              <a:tblGrid>
                <a:gridCol w="2195736"/>
                <a:gridCol w="3096344"/>
              </a:tblGrid>
              <a:tr h="2520280">
                <a:tc>
                  <a:txBody>
                    <a:bodyPr/>
                    <a:lstStyle/>
                    <a:p>
                      <a:pPr algn="ctr">
                        <a:lnSpc>
                          <a:spcPct val="150000"/>
                        </a:lnSpc>
                        <a:spcBef>
                          <a:spcPts val="1000"/>
                        </a:spcBef>
                        <a:spcAft>
                          <a:spcPts val="0"/>
                        </a:spcAft>
                      </a:pPr>
                      <a:r>
                        <a:rPr lang="pl-PL" sz="1800" b="1" kern="1200" dirty="0" smtClean="0">
                          <a:solidFill>
                            <a:schemeClr val="lt1"/>
                          </a:solidFill>
                          <a:effectLst/>
                          <a:latin typeface="+mn-lt"/>
                          <a:ea typeface="+mn-ea"/>
                          <a:cs typeface="+mn-cs"/>
                        </a:rPr>
                        <a:t>Wyszczególnienie</a:t>
                      </a:r>
                    </a:p>
                    <a:p>
                      <a:pPr algn="ctr">
                        <a:lnSpc>
                          <a:spcPct val="150000"/>
                        </a:lnSpc>
                        <a:spcBef>
                          <a:spcPts val="1000"/>
                        </a:spcBef>
                        <a:spcAft>
                          <a:spcPts val="0"/>
                        </a:spcAft>
                      </a:pPr>
                      <a:r>
                        <a:rPr lang="pl-PL" sz="1800" b="1" kern="1200" dirty="0" smtClean="0">
                          <a:solidFill>
                            <a:schemeClr val="lt1"/>
                          </a:solidFill>
                          <a:effectLst/>
                          <a:latin typeface="+mn-lt"/>
                          <a:ea typeface="+mn-ea"/>
                          <a:cs typeface="+mn-cs"/>
                        </a:rPr>
                        <a:t>Przykład z naboru 6.1.3 C</a:t>
                      </a:r>
                      <a:endParaRPr lang="pl-PL" sz="1800" b="1" kern="1200" dirty="0">
                        <a:solidFill>
                          <a:schemeClr val="lt1"/>
                        </a:solidFill>
                        <a:effectLst/>
                        <a:latin typeface="+mn-lt"/>
                        <a:ea typeface="+mn-ea"/>
                        <a:cs typeface="+mn-cs"/>
                      </a:endParaRPr>
                    </a:p>
                  </a:txBody>
                  <a:tcPr marL="58205" marR="58205" marT="0" marB="0" anchor="ctr">
                    <a:solidFill>
                      <a:schemeClr val="tx2">
                        <a:lumMod val="50000"/>
                      </a:schemeClr>
                    </a:solidFill>
                  </a:tcPr>
                </a:tc>
                <a:tc>
                  <a:txBody>
                    <a:bodyPr/>
                    <a:lstStyle/>
                    <a:p>
                      <a:pPr marL="0" algn="ctr" defTabSz="914400" rtl="0" eaLnBrk="1" latinLnBrk="0" hangingPunct="1">
                        <a:lnSpc>
                          <a:spcPct val="100000"/>
                        </a:lnSpc>
                        <a:spcBef>
                          <a:spcPts val="1000"/>
                        </a:spcBef>
                        <a:spcAft>
                          <a:spcPts val="1000"/>
                        </a:spcAft>
                      </a:pPr>
                      <a:r>
                        <a:rPr lang="pl-PL" sz="1800" dirty="0" smtClean="0"/>
                        <a:t>Wpływ projektu na wypełnienie luki w dostępie</a:t>
                      </a:r>
                      <a:r>
                        <a:rPr lang="pl-PL" sz="1800" baseline="0" dirty="0" smtClean="0"/>
                        <a:t> do placówek opieki nad dziećmi do lat 3 na wskazanych w Strategii ZIT AJ obszarach </a:t>
                      </a:r>
                      <a:r>
                        <a:rPr lang="pl-PL" sz="1800" dirty="0" smtClean="0"/>
                        <a:t> </a:t>
                      </a:r>
                      <a:endParaRPr lang="pl-PL" sz="1800" b="1" kern="1200" dirty="0" smtClean="0">
                        <a:solidFill>
                          <a:schemeClr val="lt1"/>
                        </a:solidFill>
                        <a:effectLst/>
                        <a:latin typeface="+mn-lt"/>
                        <a:ea typeface="+mn-ea"/>
                        <a:cs typeface="+mn-cs"/>
                      </a:endParaRPr>
                    </a:p>
                  </a:txBody>
                  <a:tcPr marL="58205" marR="58205" marT="0" marB="0" anchor="ctr">
                    <a:solidFill>
                      <a:schemeClr val="tx2">
                        <a:lumMod val="50000"/>
                      </a:schemeClr>
                    </a:solidFill>
                  </a:tcPr>
                </a:tc>
              </a:tr>
            </a:tbl>
          </a:graphicData>
        </a:graphic>
      </p:graphicFrame>
      <p:graphicFrame>
        <p:nvGraphicFramePr>
          <p:cNvPr id="7" name="Tabela 6"/>
          <p:cNvGraphicFramePr>
            <a:graphicFrameLocks noGrp="1"/>
          </p:cNvGraphicFramePr>
          <p:nvPr>
            <p:extLst>
              <p:ext uri="{D42A27DB-BD31-4B8C-83A1-F6EECF244321}">
                <p14:modId xmlns:p14="http://schemas.microsoft.com/office/powerpoint/2010/main" val="1101528652"/>
              </p:ext>
            </p:extLst>
          </p:nvPr>
        </p:nvGraphicFramePr>
        <p:xfrm>
          <a:off x="0" y="3068960"/>
          <a:ext cx="9124986" cy="3672406"/>
        </p:xfrm>
        <a:graphic>
          <a:graphicData uri="http://schemas.openxmlformats.org/drawingml/2006/table">
            <a:tbl>
              <a:tblPr firstRow="1" firstCol="1" bandRow="1">
                <a:tableStyleId>{5C22544A-7EE6-4342-B048-85BDC9FD1C3A}</a:tableStyleId>
              </a:tblPr>
              <a:tblGrid>
                <a:gridCol w="2217238"/>
                <a:gridCol w="3126665"/>
                <a:gridCol w="3781083"/>
              </a:tblGrid>
              <a:tr h="625602">
                <a:tc>
                  <a:txBody>
                    <a:bodyPr/>
                    <a:lstStyle/>
                    <a:p>
                      <a:pPr algn="ctr">
                        <a:lnSpc>
                          <a:spcPts val="1600"/>
                        </a:lnSpc>
                        <a:spcBef>
                          <a:spcPts val="1000"/>
                        </a:spcBef>
                        <a:spcAft>
                          <a:spcPts val="0"/>
                        </a:spcAft>
                      </a:pPr>
                      <a:r>
                        <a:rPr lang="pl-PL" sz="1800" b="1" kern="1200" dirty="0" smtClean="0">
                          <a:solidFill>
                            <a:schemeClr val="lt1"/>
                          </a:solidFill>
                          <a:effectLst/>
                          <a:latin typeface="+mn-lt"/>
                          <a:ea typeface="+mn-ea"/>
                          <a:cs typeface="+mn-cs"/>
                        </a:rPr>
                        <a:t>brak wpływu   </a:t>
                      </a:r>
                    </a:p>
                    <a:p>
                      <a:pPr algn="ctr">
                        <a:lnSpc>
                          <a:spcPts val="1600"/>
                        </a:lnSpc>
                        <a:spcBef>
                          <a:spcPts val="1000"/>
                        </a:spcBef>
                        <a:spcAft>
                          <a:spcPts val="0"/>
                        </a:spcAft>
                      </a:pPr>
                      <a:r>
                        <a:rPr lang="pl-PL" sz="1800" b="1" kern="1200" dirty="0" smtClean="0">
                          <a:solidFill>
                            <a:schemeClr val="lt1"/>
                          </a:solidFill>
                          <a:effectLst/>
                          <a:latin typeface="+mn-lt"/>
                          <a:ea typeface="+mn-ea"/>
                          <a:cs typeface="+mn-cs"/>
                        </a:rPr>
                        <a:t> i wpływ nieznaczący</a:t>
                      </a:r>
                      <a:endParaRPr lang="pl-PL" sz="1800" b="1" kern="1200" dirty="0">
                        <a:solidFill>
                          <a:schemeClr val="lt1"/>
                        </a:solidFill>
                        <a:effectLst/>
                        <a:latin typeface="+mn-lt"/>
                        <a:ea typeface="+mn-ea"/>
                        <a:cs typeface="+mn-cs"/>
                      </a:endParaRPr>
                    </a:p>
                  </a:txBody>
                  <a:tcPr marL="58205" marR="58205" marT="0" marB="0" anchor="ctr" anchorCtr="1">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solidFill>
                      <a:schemeClr val="tx2">
                        <a:lumMod val="75000"/>
                      </a:schemeClr>
                    </a:solidFill>
                  </a:tcPr>
                </a:tc>
                <a:tc>
                  <a:txBody>
                    <a:bodyPr/>
                    <a:lstStyle/>
                    <a:p>
                      <a:pPr marL="0" algn="ctr" defTabSz="914400" rtl="0" eaLnBrk="1" latinLnBrk="0" hangingPunct="1">
                        <a:lnSpc>
                          <a:spcPct val="115000"/>
                        </a:lnSpc>
                        <a:spcAft>
                          <a:spcPts val="0"/>
                        </a:spcAft>
                      </a:pPr>
                      <a:r>
                        <a:rPr lang="pl-PL" sz="1800" b="1" kern="1200" baseline="0" dirty="0" smtClean="0">
                          <a:solidFill>
                            <a:schemeClr val="tx1"/>
                          </a:solidFill>
                          <a:effectLst/>
                          <a:latin typeface="+mj-lt"/>
                          <a:ea typeface="Times New Roman" panose="02020603050405020304" pitchFamily="18" charset="0"/>
                          <a:cs typeface="Times New Roman" panose="02020603050405020304" pitchFamily="18" charset="0"/>
                        </a:rPr>
                        <a:t> </a:t>
                      </a: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0 pkt.</a:t>
                      </a:r>
                      <a:endParaRPr lang="pl-PL" sz="1800" b="1" kern="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solidFill>
                      <a:schemeClr val="accent5">
                        <a:lumMod val="20000"/>
                        <a:lumOff val="80000"/>
                      </a:schemeClr>
                    </a:solidFill>
                  </a:tcPr>
                </a:tc>
                <a:tc>
                  <a:txBody>
                    <a:bodyPr/>
                    <a:lstStyle/>
                    <a:p>
                      <a:pPr marL="0" algn="ctr" defTabSz="914400" rtl="0" eaLnBrk="1" latinLnBrk="0" hangingPunct="1">
                        <a:lnSpc>
                          <a:spcPct val="115000"/>
                        </a:lnSpc>
                        <a:spcAft>
                          <a:spcPts val="0"/>
                        </a:spcAft>
                      </a:pPr>
                      <a:r>
                        <a:rPr lang="pl-PL" sz="1800" b="1" kern="1200" dirty="0" smtClean="0">
                          <a:solidFill>
                            <a:schemeClr val="tx1"/>
                          </a:solidFill>
                          <a:effectLst/>
                          <a:latin typeface="+mn-lt"/>
                          <a:ea typeface="Times New Roman" panose="02020603050405020304" pitchFamily="18" charset="0"/>
                          <a:cs typeface="Times New Roman" panose="02020603050405020304" pitchFamily="18" charset="0"/>
                        </a:rPr>
                        <a:t>0 pkt</a:t>
                      </a:r>
                    </a:p>
                  </a:txBody>
                  <a:tcPr marL="68580" marR="68580" marT="0" marB="0" anchor="ctr">
                    <a:lnT w="12700" cap="flat" cmpd="sng" algn="ctr">
                      <a:noFill/>
                      <a:prstDash val="solid"/>
                      <a:round/>
                      <a:headEnd type="none" w="med" len="med"/>
                      <a:tailEnd type="none" w="med" len="med"/>
                    </a:lnT>
                    <a:solidFill>
                      <a:schemeClr val="accent5">
                        <a:lumMod val="20000"/>
                        <a:lumOff val="80000"/>
                      </a:schemeClr>
                    </a:solidFill>
                  </a:tcPr>
                </a:tc>
              </a:tr>
              <a:tr h="543532">
                <a:tc rowSpan="3">
                  <a:txBody>
                    <a:bodyPr/>
                    <a:lstStyle/>
                    <a:p>
                      <a:pPr algn="ctr">
                        <a:lnSpc>
                          <a:spcPts val="1600"/>
                        </a:lnSpc>
                        <a:spcBef>
                          <a:spcPts val="1000"/>
                        </a:spcBef>
                        <a:spcAft>
                          <a:spcPts val="0"/>
                        </a:spcAft>
                      </a:pPr>
                      <a:r>
                        <a:rPr lang="pl-PL" sz="1800" b="1" kern="1200" dirty="0" smtClean="0">
                          <a:solidFill>
                            <a:schemeClr val="lt1"/>
                          </a:solidFill>
                          <a:effectLst/>
                          <a:latin typeface="+mn-lt"/>
                          <a:ea typeface="+mn-ea"/>
                          <a:cs typeface="+mn-cs"/>
                        </a:rPr>
                        <a:t>25 % max. oceny          (</a:t>
                      </a:r>
                      <a:r>
                        <a:rPr lang="pl-PL" sz="1800" b="1" kern="1200" baseline="0" dirty="0" smtClean="0">
                          <a:solidFill>
                            <a:schemeClr val="lt1"/>
                          </a:solidFill>
                          <a:effectLst/>
                          <a:latin typeface="+mn-lt"/>
                          <a:ea typeface="+mn-ea"/>
                          <a:cs typeface="+mn-cs"/>
                        </a:rPr>
                        <a:t> niski</a:t>
                      </a:r>
                      <a:r>
                        <a:rPr lang="pl-PL" sz="1800" b="1" kern="1200" dirty="0" smtClean="0">
                          <a:solidFill>
                            <a:schemeClr val="lt1"/>
                          </a:solidFill>
                          <a:effectLst/>
                          <a:latin typeface="+mn-lt"/>
                          <a:ea typeface="+mn-ea"/>
                          <a:cs typeface="+mn-cs"/>
                        </a:rPr>
                        <a:t> wpływ)</a:t>
                      </a:r>
                      <a:endParaRPr lang="pl-PL" sz="1800" b="1" kern="1200" dirty="0">
                        <a:solidFill>
                          <a:schemeClr val="lt1"/>
                        </a:solidFill>
                        <a:effectLst/>
                        <a:latin typeface="+mn-lt"/>
                        <a:ea typeface="+mn-ea"/>
                        <a:cs typeface="+mn-cs"/>
                      </a:endParaRPr>
                    </a:p>
                  </a:txBody>
                  <a:tcPr marL="58205" marR="58205" marT="0" marB="0" anchor="ctr" anchorCtr="1">
                    <a:lnL w="12700" cap="flat" cmpd="sng" algn="ctr">
                      <a:noFill/>
                      <a:prstDash val="solid"/>
                      <a:round/>
                      <a:headEnd type="none" w="med" len="med"/>
                      <a:tailEnd type="none" w="med" len="med"/>
                    </a:lnL>
                    <a:solidFill>
                      <a:schemeClr val="tx2">
                        <a:lumMod val="75000"/>
                      </a:schemeClr>
                    </a:solidFill>
                  </a:tcPr>
                </a:tc>
                <a:tc rowSpan="2">
                  <a:txBody>
                    <a:bodyPr/>
                    <a:lstStyle/>
                    <a:p>
                      <a:pPr marL="0" algn="ctr" defTabSz="914400" rtl="0" eaLnBrk="1" latinLnBrk="0" hangingPunct="1">
                        <a:lnSpc>
                          <a:spcPct val="115000"/>
                        </a:lnSpc>
                        <a:spcAft>
                          <a:spcPts val="1000"/>
                        </a:spcAft>
                      </a:pP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2,5 pkt.</a:t>
                      </a:r>
                      <a:endParaRPr lang="pl-PL" sz="1800" b="1" kern="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marL="0" algn="ctr" defTabSz="914400" rtl="0" eaLnBrk="1" latinLnBrk="0" hangingPunct="1">
                        <a:lnSpc>
                          <a:spcPct val="100000"/>
                        </a:lnSpc>
                        <a:spcAft>
                          <a:spcPts val="0"/>
                        </a:spcAft>
                      </a:pP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2,37 pkt.</a:t>
                      </a:r>
                    </a:p>
                  </a:txBody>
                  <a:tcPr marL="68580" marR="68580" marT="0" marB="0" anchor="ctr">
                    <a:solidFill>
                      <a:schemeClr val="accent5">
                        <a:lumMod val="20000"/>
                        <a:lumOff val="80000"/>
                      </a:schemeClr>
                    </a:solidFill>
                  </a:tcPr>
                </a:tc>
              </a:tr>
              <a:tr h="27584">
                <a:tc vMerge="1">
                  <a:txBody>
                    <a:bodyPr/>
                    <a:lstStyle/>
                    <a:p>
                      <a:endParaRPr lang="pl-PL"/>
                    </a:p>
                  </a:txBody>
                  <a:tcPr/>
                </a:tc>
                <a:tc vMerge="1">
                  <a:txBody>
                    <a:bodyPr/>
                    <a:lstStyle/>
                    <a:p>
                      <a:endParaRPr lang="pl-PL"/>
                    </a:p>
                  </a:txBody>
                  <a:tcPr/>
                </a:tc>
                <a:tc rowSpan="3">
                  <a:txBody>
                    <a:bodyPr/>
                    <a:lstStyle/>
                    <a:p>
                      <a:pPr marL="0" algn="ctr" defTabSz="914400" rtl="0" eaLnBrk="1" latinLnBrk="0" hangingPunct="1">
                        <a:lnSpc>
                          <a:spcPct val="100000"/>
                        </a:lnSpc>
                        <a:spcAft>
                          <a:spcPts val="0"/>
                        </a:spcAft>
                      </a:pP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4,75 pkt.</a:t>
                      </a:r>
                    </a:p>
                  </a:txBody>
                  <a:tcPr marL="68580" marR="68580" marT="0" marB="0" anchor="ctr">
                    <a:solidFill>
                      <a:schemeClr val="accent5">
                        <a:lumMod val="20000"/>
                        <a:lumOff val="80000"/>
                      </a:schemeClr>
                    </a:solidFill>
                  </a:tcPr>
                </a:tc>
              </a:tr>
              <a:tr h="27584">
                <a:tc vMerge="1">
                  <a:txBody>
                    <a:bodyPr/>
                    <a:lstStyle/>
                    <a:p>
                      <a:endParaRPr lang="pl-PL"/>
                    </a:p>
                  </a:txBody>
                  <a:tcPr/>
                </a:tc>
                <a:tc rowSpan="2">
                  <a:txBody>
                    <a:bodyPr/>
                    <a:lstStyle/>
                    <a:p>
                      <a:pPr marL="0" algn="ctr" defTabSz="914400" rtl="0" eaLnBrk="1" latinLnBrk="0" hangingPunct="1">
                        <a:lnSpc>
                          <a:spcPct val="115000"/>
                        </a:lnSpc>
                        <a:spcAft>
                          <a:spcPts val="1000"/>
                        </a:spcAft>
                      </a:pP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5 pkt.</a:t>
                      </a:r>
                      <a:endParaRPr lang="pl-PL" sz="1800" b="1" kern="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5">
                        <a:lumMod val="20000"/>
                        <a:lumOff val="80000"/>
                      </a:schemeClr>
                    </a:solidFill>
                  </a:tcPr>
                </a:tc>
                <a:tc vMerge="1">
                  <a:txBody>
                    <a:bodyPr/>
                    <a:lstStyle/>
                    <a:p>
                      <a:endParaRPr lang="pl-PL"/>
                    </a:p>
                  </a:txBody>
                  <a:tcPr/>
                </a:tc>
              </a:tr>
              <a:tr h="514566">
                <a:tc>
                  <a:txBody>
                    <a:bodyPr/>
                    <a:lstStyle/>
                    <a:p>
                      <a:pPr marL="0" marR="0" indent="0" algn="ctr" defTabSz="914400" rtl="0" eaLnBrk="1" fontAlgn="auto" latinLnBrk="0" hangingPunct="1">
                        <a:lnSpc>
                          <a:spcPts val="1600"/>
                        </a:lnSpc>
                        <a:spcBef>
                          <a:spcPts val="1000"/>
                        </a:spcBef>
                        <a:spcAft>
                          <a:spcPts val="0"/>
                        </a:spcAft>
                        <a:buClrTx/>
                        <a:buSzTx/>
                        <a:buFontTx/>
                        <a:buNone/>
                        <a:tabLst/>
                        <a:defRPr/>
                      </a:pPr>
                      <a:r>
                        <a:rPr lang="pl-PL" sz="1800" b="1" kern="1200" dirty="0" smtClean="0">
                          <a:solidFill>
                            <a:schemeClr val="lt1"/>
                          </a:solidFill>
                          <a:effectLst/>
                          <a:latin typeface="+mn-lt"/>
                          <a:ea typeface="+mn-ea"/>
                          <a:cs typeface="+mn-cs"/>
                        </a:rPr>
                        <a:t>50 % max. oceny (średni wpływ)</a:t>
                      </a:r>
                      <a:endParaRPr lang="pl-PL" sz="1800" b="1" kern="1200" dirty="0">
                        <a:solidFill>
                          <a:schemeClr val="lt1"/>
                        </a:solidFill>
                        <a:effectLst/>
                        <a:latin typeface="+mn-lt"/>
                        <a:ea typeface="+mn-ea"/>
                        <a:cs typeface="+mn-cs"/>
                      </a:endParaRPr>
                    </a:p>
                  </a:txBody>
                  <a:tcPr marL="58205" marR="58205" marT="0" marB="0" anchor="ctr" anchorCtr="1">
                    <a:lnL w="12700" cap="flat" cmpd="sng" algn="ctr">
                      <a:noFill/>
                      <a:prstDash val="solid"/>
                      <a:round/>
                      <a:headEnd type="none" w="med" len="med"/>
                      <a:tailEnd type="none" w="med" len="med"/>
                    </a:lnL>
                    <a:solidFill>
                      <a:schemeClr val="tx2">
                        <a:lumMod val="75000"/>
                      </a:schemeClr>
                    </a:solidFill>
                  </a:tcPr>
                </a:tc>
                <a:tc vMerge="1">
                  <a:txBody>
                    <a:bodyPr/>
                    <a:lstStyle/>
                    <a:p>
                      <a:endParaRPr lang="pl-PL"/>
                    </a:p>
                  </a:txBody>
                  <a:tcPr/>
                </a:tc>
                <a:tc vMerge="1">
                  <a:txBody>
                    <a:bodyPr/>
                    <a:lstStyle/>
                    <a:p>
                      <a:endParaRPr lang="pl-PL"/>
                    </a:p>
                  </a:txBody>
                  <a:tcPr/>
                </a:tc>
              </a:tr>
              <a:tr h="685193">
                <a:tc>
                  <a:txBody>
                    <a:bodyPr/>
                    <a:lstStyle/>
                    <a:p>
                      <a:pPr algn="ctr">
                        <a:lnSpc>
                          <a:spcPts val="1600"/>
                        </a:lnSpc>
                        <a:spcBef>
                          <a:spcPts val="0"/>
                        </a:spcBef>
                        <a:spcAft>
                          <a:spcPts val="0"/>
                        </a:spcAft>
                      </a:pPr>
                      <a:r>
                        <a:rPr lang="pl-PL" sz="1800" b="1" kern="1200" dirty="0" smtClean="0">
                          <a:solidFill>
                            <a:schemeClr val="lt1"/>
                          </a:solidFill>
                          <a:effectLst/>
                          <a:latin typeface="+mn-lt"/>
                          <a:ea typeface="+mn-ea"/>
                          <a:cs typeface="+mn-cs"/>
                        </a:rPr>
                        <a:t>100  %  max. oceny</a:t>
                      </a:r>
                    </a:p>
                    <a:p>
                      <a:pPr algn="ctr">
                        <a:lnSpc>
                          <a:spcPts val="1600"/>
                        </a:lnSpc>
                        <a:spcBef>
                          <a:spcPts val="0"/>
                        </a:spcBef>
                        <a:spcAft>
                          <a:spcPts val="0"/>
                        </a:spcAft>
                      </a:pPr>
                      <a:r>
                        <a:rPr lang="pl-PL" sz="1800" b="1" kern="1200" dirty="0" smtClean="0">
                          <a:solidFill>
                            <a:schemeClr val="lt1"/>
                          </a:solidFill>
                          <a:effectLst/>
                          <a:latin typeface="+mn-lt"/>
                          <a:ea typeface="+mn-ea"/>
                          <a:cs typeface="+mn-cs"/>
                        </a:rPr>
                        <a:t>(wysoki wpływ)</a:t>
                      </a:r>
                    </a:p>
                  </a:txBody>
                  <a:tcPr marL="58205" marR="58205" marT="0" marB="0" anchor="ctr" anchorCtr="1">
                    <a:lnL w="12700" cap="flat" cmpd="sng" algn="ctr">
                      <a:noFill/>
                      <a:prstDash val="solid"/>
                      <a:round/>
                      <a:headEnd type="none" w="med" len="med"/>
                      <a:tailEnd type="none" w="med" len="med"/>
                    </a:lnL>
                    <a:solidFill>
                      <a:schemeClr val="tx2">
                        <a:lumMod val="75000"/>
                      </a:schemeClr>
                    </a:solidFill>
                  </a:tcPr>
                </a:tc>
                <a:tc>
                  <a:txBody>
                    <a:bodyPr/>
                    <a:lstStyle/>
                    <a:p>
                      <a:pPr algn="ctr">
                        <a:lnSpc>
                          <a:spcPct val="115000"/>
                        </a:lnSpc>
                        <a:spcAft>
                          <a:spcPts val="1000"/>
                        </a:spcAft>
                      </a:pP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 10 pkt.</a:t>
                      </a:r>
                      <a:endParaRPr lang="pl-PL" sz="1800" b="1" kern="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ctr">
                        <a:lnSpc>
                          <a:spcPct val="115000"/>
                        </a:lnSpc>
                        <a:spcAft>
                          <a:spcPts val="1000"/>
                        </a:spcAft>
                      </a:pPr>
                      <a:r>
                        <a:rPr lang="pl-PL" sz="1800" b="1" kern="1200" dirty="0" smtClean="0">
                          <a:solidFill>
                            <a:schemeClr val="tx1"/>
                          </a:solidFill>
                          <a:effectLst/>
                          <a:latin typeface="+mn-lt"/>
                          <a:ea typeface="Times New Roman" panose="02020603050405020304" pitchFamily="18" charset="0"/>
                          <a:cs typeface="Times New Roman" panose="02020603050405020304" pitchFamily="18" charset="0"/>
                        </a:rPr>
                        <a:t>9,5 pkt.</a:t>
                      </a:r>
                    </a:p>
                  </a:txBody>
                  <a:tcPr marL="68580" marR="68580" marT="0" marB="0" anchor="ctr">
                    <a:solidFill>
                      <a:schemeClr val="accent1">
                        <a:lumMod val="40000"/>
                        <a:lumOff val="60000"/>
                      </a:schemeClr>
                    </a:solidFill>
                  </a:tcPr>
                </a:tc>
              </a:tr>
              <a:tr h="595820">
                <a:tc>
                  <a:txBody>
                    <a:bodyPr/>
                    <a:lstStyle/>
                    <a:p>
                      <a:pPr algn="ctr"/>
                      <a:r>
                        <a:rPr lang="pl-PL" dirty="0" smtClean="0"/>
                        <a:t>Waga czynnika/elementu</a:t>
                      </a:r>
                      <a:endParaRPr lang="pl-PL" dirty="0"/>
                    </a:p>
                  </a:txBody>
                  <a:tcPr marL="58205" marR="58205" marT="0" marB="0" anchor="ctr" anchorCtr="1">
                    <a:lnL w="12700" cap="flat" cmpd="sng" algn="ctr">
                      <a:noFill/>
                      <a:prstDash val="solid"/>
                      <a:round/>
                      <a:headEnd type="none" w="med" len="med"/>
                      <a:tailEnd type="none" w="med" len="med"/>
                    </a:lnL>
                    <a:solidFill>
                      <a:schemeClr val="tx2">
                        <a:lumMod val="75000"/>
                      </a:schemeClr>
                    </a:solidFill>
                  </a:tcPr>
                </a:tc>
                <a:tc>
                  <a:txBody>
                    <a:bodyPr/>
                    <a:lstStyle/>
                    <a:p>
                      <a:pPr algn="ctr">
                        <a:lnSpc>
                          <a:spcPct val="115000"/>
                        </a:lnSpc>
                        <a:spcAft>
                          <a:spcPts val="1000"/>
                        </a:spcAft>
                      </a:pPr>
                      <a:r>
                        <a:rPr lang="pl-PL" sz="1800" b="1" kern="1200" baseline="0" dirty="0" smtClean="0">
                          <a:solidFill>
                            <a:schemeClr val="tx1"/>
                          </a:solidFill>
                          <a:effectLst/>
                          <a:latin typeface="+mj-lt"/>
                          <a:ea typeface="Times New Roman" panose="02020603050405020304" pitchFamily="18" charset="0"/>
                          <a:cs typeface="Times New Roman" panose="02020603050405020304" pitchFamily="18" charset="0"/>
                        </a:rPr>
                        <a:t>51,28 </a:t>
                      </a: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a:t>
                      </a:r>
                      <a:endParaRPr lang="pl-PL" sz="1800" b="1" kern="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ctr">
                        <a:lnSpc>
                          <a:spcPct val="115000"/>
                        </a:lnSpc>
                        <a:spcAft>
                          <a:spcPts val="1000"/>
                        </a:spcAft>
                      </a:pPr>
                      <a:r>
                        <a:rPr lang="pl-PL" sz="1800" b="1" kern="1200" dirty="0" smtClean="0">
                          <a:solidFill>
                            <a:schemeClr val="tx1"/>
                          </a:solidFill>
                          <a:effectLst/>
                          <a:latin typeface="+mj-lt"/>
                          <a:ea typeface="Times New Roman" panose="02020603050405020304" pitchFamily="18" charset="0"/>
                          <a:cs typeface="Times New Roman" panose="02020603050405020304" pitchFamily="18" charset="0"/>
                        </a:rPr>
                        <a:t>48,72 %</a:t>
                      </a:r>
                    </a:p>
                  </a:txBody>
                  <a:tcPr marL="68580" marR="68580" marT="0" marB="0" anchor="ctr">
                    <a:solidFill>
                      <a:schemeClr val="accent1">
                        <a:lumMod val="40000"/>
                        <a:lumOff val="60000"/>
                      </a:schemeClr>
                    </a:solidFill>
                  </a:tcPr>
                </a:tc>
              </a:tr>
              <a:tr h="652525">
                <a:tc gridSpan="3">
                  <a:txBody>
                    <a:bodyPr/>
                    <a:lstStyle/>
                    <a:p>
                      <a:pPr algn="ctr">
                        <a:lnSpc>
                          <a:spcPts val="1600"/>
                        </a:lnSpc>
                        <a:spcBef>
                          <a:spcPts val="0"/>
                        </a:spcBef>
                        <a:spcAft>
                          <a:spcPts val="0"/>
                        </a:spcAft>
                      </a:pPr>
                      <a:endParaRPr lang="pl-PL" sz="600" b="1" kern="1200" dirty="0" smtClean="0">
                        <a:solidFill>
                          <a:schemeClr val="lt1"/>
                        </a:solidFill>
                        <a:effectLst/>
                        <a:latin typeface="+mn-lt"/>
                        <a:ea typeface="+mn-ea"/>
                        <a:cs typeface="+mn-cs"/>
                      </a:endParaRPr>
                    </a:p>
                  </a:txBody>
                  <a:tcPr marL="58205" marR="58205" marT="0" marB="0" anchorCtr="1">
                    <a:lnL w="12700" cap="flat" cmpd="sng" algn="ctr">
                      <a:noFill/>
                      <a:prstDash val="solid"/>
                      <a:round/>
                      <a:headEnd type="none" w="med" len="med"/>
                      <a:tailEnd type="none" w="med" len="med"/>
                    </a:lnL>
                    <a:lnB w="12700" cap="flat" cmpd="sng" algn="ctr">
                      <a:noFill/>
                      <a:prstDash val="solid"/>
                      <a:round/>
                      <a:headEnd type="none" w="med" len="med"/>
                      <a:tailEnd type="none" w="med" len="med"/>
                    </a:lnB>
                    <a:solidFill>
                      <a:schemeClr val="tx2">
                        <a:lumMod val="75000"/>
                      </a:schemeClr>
                    </a:solidFill>
                  </a:tcPr>
                </a:tc>
                <a:tc hMerge="1">
                  <a:txBody>
                    <a:bodyPr/>
                    <a:lstStyle/>
                    <a:p>
                      <a:pPr algn="ctr"/>
                      <a:endParaRPr lang="pl-PL" b="1" dirty="0"/>
                    </a:p>
                  </a:txBody>
                  <a:tcPr marL="58205" marR="58205" marT="0" marB="0" anchor="ctr" anchorCtr="1">
                    <a:lnB w="12700" cap="flat" cmpd="sng" algn="ctr">
                      <a:noFill/>
                      <a:prstDash val="solid"/>
                      <a:round/>
                      <a:headEnd type="none" w="med" len="med"/>
                      <a:tailEnd type="none" w="med" len="med"/>
                    </a:lnB>
                    <a:solidFill>
                      <a:schemeClr val="accent5">
                        <a:lumMod val="20000"/>
                        <a:lumOff val="80000"/>
                      </a:schemeClr>
                    </a:solidFill>
                  </a:tcPr>
                </a:tc>
                <a:tc hMerge="1">
                  <a:txBody>
                    <a:bodyPr/>
                    <a:lstStyle/>
                    <a:p>
                      <a:endParaRPr lang="pl-PL"/>
                    </a:p>
                  </a:txBody>
                  <a:tcPr/>
                </a:tc>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1103714733"/>
              </p:ext>
            </p:extLst>
          </p:nvPr>
        </p:nvGraphicFramePr>
        <p:xfrm>
          <a:off x="5292080" y="908720"/>
          <a:ext cx="3851920" cy="2160240"/>
        </p:xfrm>
        <a:graphic>
          <a:graphicData uri="http://schemas.openxmlformats.org/drawingml/2006/table">
            <a:tbl>
              <a:tblPr firstRow="1" firstCol="1" bandRow="1">
                <a:tableStyleId>{5C22544A-7EE6-4342-B048-85BDC9FD1C3A}</a:tableStyleId>
              </a:tblPr>
              <a:tblGrid>
                <a:gridCol w="3851920"/>
              </a:tblGrid>
              <a:tr h="2160240">
                <a:tc>
                  <a:txBody>
                    <a:bodyPr/>
                    <a:lstStyle/>
                    <a:p>
                      <a:pPr algn="ctr"/>
                      <a:r>
                        <a:rPr lang="pl-PL" sz="1800" dirty="0" smtClean="0">
                          <a:effectLst/>
                          <a:latin typeface="Calibri" panose="020F0502020204030204" pitchFamily="34" charset="0"/>
                          <a:ea typeface="Calibri" panose="020F0502020204030204" pitchFamily="34" charset="0"/>
                          <a:cs typeface="Times New Roman" panose="02020603050405020304" pitchFamily="18" charset="0"/>
                        </a:rPr>
                        <a:t>Adekwatność celów i działań opisanych</a:t>
                      </a:r>
                      <a:r>
                        <a:rPr lang="pl-PL" sz="1800" baseline="0" dirty="0" smtClean="0">
                          <a:effectLst/>
                          <a:latin typeface="Calibri" panose="020F0502020204030204" pitchFamily="34" charset="0"/>
                          <a:ea typeface="Calibri" panose="020F0502020204030204" pitchFamily="34" charset="0"/>
                          <a:cs typeface="Times New Roman" panose="02020603050405020304" pitchFamily="18" charset="0"/>
                        </a:rPr>
                        <a:t> w projekcie do celów i działań wskazanych w Strategii ZIT AJ</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50000"/>
                      </a:schemeClr>
                    </a:solidFill>
                  </a:tcPr>
                </a:tc>
              </a:tr>
            </a:tbl>
          </a:graphicData>
        </a:graphic>
      </p:graphicFrame>
    </p:spTree>
    <p:extLst>
      <p:ext uri="{BB962C8B-B14F-4D97-AF65-F5344CB8AC3E}">
        <p14:creationId xmlns:p14="http://schemas.microsoft.com/office/powerpoint/2010/main" val="2611129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5747</TotalTime>
  <Words>854</Words>
  <Application>Microsoft Office PowerPoint</Application>
  <PresentationFormat>Pokaz na ekranie (4:3)</PresentationFormat>
  <Paragraphs>132</Paragraphs>
  <Slides>14</Slides>
  <Notes>3</Notes>
  <HiddenSlides>0</HiddenSlides>
  <MMClips>0</MMClips>
  <ScaleCrop>false</ScaleCrop>
  <HeadingPairs>
    <vt:vector size="6" baseType="variant">
      <vt:variant>
        <vt:lpstr>Używane czcionki</vt:lpstr>
      </vt:variant>
      <vt:variant>
        <vt:i4>4</vt:i4>
      </vt:variant>
      <vt:variant>
        <vt:lpstr>Motyw</vt:lpstr>
      </vt:variant>
      <vt:variant>
        <vt:i4>5</vt:i4>
      </vt:variant>
      <vt:variant>
        <vt:lpstr>Tytuły slajdów</vt:lpstr>
      </vt:variant>
      <vt:variant>
        <vt:i4>14</vt:i4>
      </vt:variant>
    </vt:vector>
  </HeadingPairs>
  <TitlesOfParts>
    <vt:vector size="23" baseType="lpstr">
      <vt:lpstr>Arial</vt:lpstr>
      <vt:lpstr>Calibri</vt:lpstr>
      <vt:lpstr>Times New Roman</vt:lpstr>
      <vt:lpstr>Verdana</vt:lpstr>
      <vt:lpstr>Motyw pakietu Office</vt:lpstr>
      <vt:lpstr>2_Motyw pakietu Office</vt:lpstr>
      <vt:lpstr>8_Motyw pakietu Office</vt:lpstr>
      <vt:lpstr>9_Motyw pakietu Office</vt:lpstr>
      <vt:lpstr>11_Motyw pakietu Office</vt:lpstr>
      <vt:lpstr>Prezentacja programu PowerPoint</vt:lpstr>
      <vt:lpstr>Prezentacja programu PowerPoint</vt:lpstr>
      <vt:lpstr>   Kryteria oceny zgodności projektów    ze  Strategią ZIT AJ    Liczba możliwych do zdobycia punktów, będzie stanowić 50 % wszystkich możliwych  do zdobycia punktów   </vt:lpstr>
      <vt:lpstr> </vt:lpstr>
      <vt:lpstr>KRYTERIUM NR 1 Ocena zgodności projektu ze Strategią ZIT </vt:lpstr>
      <vt:lpstr>KRYTERIUM NR 2 Poprawność doboru wskaźników  </vt:lpstr>
      <vt:lpstr>KRYTERIUM NR 2 Poprawność doboru wskaźników  </vt:lpstr>
      <vt:lpstr>KRYTERIUM NR 3 Wpływ projektu na realizację Strategii ZIT AJ </vt:lpstr>
      <vt:lpstr>Prezentacja programu PowerPoint</vt:lpstr>
      <vt:lpstr>         KRYTERIUM NR 4 Wpływ realizacji projektu na realizację wartości docelowej wskaźników monitoringu realizacji celów Strategii ZIT AJ wynikających z Porozumienia   </vt:lpstr>
      <vt:lpstr>Prezentacja programu PowerPoint</vt:lpstr>
      <vt:lpstr> KRYTERIUM NR 5 Komplementarny charakter projektu</vt:lpstr>
      <vt:lpstr>Prezentacja programu PowerPoint</vt:lpstr>
      <vt:lpstr>     MINIMUM PUNKTOWE Uzyskanie przez projekt minimum punktowego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Marcin Dzwonek</dc:creator>
  <cp:lastModifiedBy>Izabela Stywryszko</cp:lastModifiedBy>
  <cp:revision>335</cp:revision>
  <dcterms:created xsi:type="dcterms:W3CDTF">2015-04-22T07:48:15Z</dcterms:created>
  <dcterms:modified xsi:type="dcterms:W3CDTF">2016-06-22T12:01:45Z</dcterms:modified>
</cp:coreProperties>
</file>