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373" r:id="rId2"/>
    <p:sldId id="610" r:id="rId3"/>
    <p:sldId id="571" r:id="rId4"/>
    <p:sldId id="644" r:id="rId5"/>
    <p:sldId id="580" r:id="rId6"/>
    <p:sldId id="579" r:id="rId7"/>
    <p:sldId id="582" r:id="rId8"/>
    <p:sldId id="584" r:id="rId9"/>
    <p:sldId id="585" r:id="rId10"/>
    <p:sldId id="619" r:id="rId11"/>
    <p:sldId id="626" r:id="rId12"/>
    <p:sldId id="646" r:id="rId13"/>
    <p:sldId id="645" r:id="rId14"/>
    <p:sldId id="631" r:id="rId15"/>
    <p:sldId id="649" r:id="rId16"/>
    <p:sldId id="651" r:id="rId17"/>
    <p:sldId id="648" r:id="rId18"/>
    <p:sldId id="621" r:id="rId19"/>
    <p:sldId id="587" r:id="rId20"/>
    <p:sldId id="608" r:id="rId21"/>
    <p:sldId id="609" r:id="rId22"/>
    <p:sldId id="623" r:id="rId23"/>
    <p:sldId id="607" r:id="rId24"/>
    <p:sldId id="589" r:id="rId25"/>
    <p:sldId id="611" r:id="rId26"/>
    <p:sldId id="612" r:id="rId27"/>
    <p:sldId id="613" r:id="rId28"/>
    <p:sldId id="640" r:id="rId29"/>
    <p:sldId id="630" r:id="rId30"/>
    <p:sldId id="564" r:id="rId31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87202" autoAdjust="0"/>
  </p:normalViewPr>
  <p:slideViewPr>
    <p:cSldViewPr>
      <p:cViewPr varScale="1">
        <p:scale>
          <a:sx n="100" d="100"/>
          <a:sy n="100" d="100"/>
        </p:scale>
        <p:origin x="20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06"/>
        <p:guide pos="212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6" rIns="91429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6" y="4691025"/>
            <a:ext cx="5394331" cy="4444127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531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2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70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4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23.10.2018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ad.widzialni.org/narzedziownia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usitv.pl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2018 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Równe szanse dla wszystkich (równy dostęp do przedmiotów, budynków)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Elastyczność w użytkowaniu (różnorodny sposób użycia przedmiotów)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Proste i intuicyjne użytkowanie (zrozumiałe funkcje)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Postrzegalność informacji (dostępność wzrokowa, słuchowa, dotykowa)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Tolerancja na błędy (minimalizacja ryzyka)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Niewielki wysiłek fizyczny podczas użytkowania 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Rozmiar i przestrzeń wystarczające do użytkowania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Percepcja równości (równoprawny dostęp)</a:t>
            </a: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1196752"/>
            <a:ext cx="7992888" cy="468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latin typeface="+mn-lt"/>
              </a:rPr>
              <a:t>Koncepcja ta jest realizowana przez zastosowanie co najmniej Standardów dostępności.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dostępności dla polityki spójności 2014-2020 (zał. Nr 2 do Wytycznych) – głównym ich celem jest zapewnienie osobom z niepełnosprawnościami na równi z innymi osobami pełnosprawnymi dostępu do funduszy europejskich w zakresie: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udziału,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użytkowania,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zrozumienia,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komunikowania się,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skorzystania z ich efektów.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DB0609C-4A24-43DB-81B5-6603420F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242CE9A-3365-40F6-8400-8470C029B0DD}"/>
              </a:ext>
            </a:extLst>
          </p:cNvPr>
          <p:cNvSpPr txBox="1"/>
          <p:nvPr/>
        </p:nvSpPr>
        <p:spPr>
          <a:xfrm>
            <a:off x="1187624" y="1556792"/>
            <a:ext cx="6984776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regulują obszar, który podlega interwencji, tj. dotyczy produktów będących przedmiotem projektu.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szkoleniowy (szkolenia, kursy, warsztaty, doradztwo)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edukacyjny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</a:t>
            </a:r>
            <a:r>
              <a:rPr lang="pl-PL" sz="2000" dirty="0" err="1">
                <a:latin typeface="+mn-lt"/>
              </a:rPr>
              <a:t>informacyjno</a:t>
            </a:r>
            <a:r>
              <a:rPr lang="pl-PL" sz="2000" dirty="0">
                <a:latin typeface="+mn-lt"/>
              </a:rPr>
              <a:t> – promocyjny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cyfrowy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transportowy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architektoniczny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0CF43165-27EC-4BCE-A379-FE00D1B4A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1797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ACE8A3E-24C3-46DD-A391-B97A132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208B6FF-02CF-462D-9AB5-48EDD8B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0324D8A-ECF3-4395-855B-B4EB60797DA3}"/>
              </a:ext>
            </a:extLst>
          </p:cNvPr>
          <p:cNvSpPr txBox="1"/>
          <p:nvPr/>
        </p:nvSpPr>
        <p:spPr>
          <a:xfrm>
            <a:off x="683568" y="1484784"/>
            <a:ext cx="7776864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instytucje stosujące Standardy dążą do pełnego zapewnienia dostępności, tak aby uniknąć sytuacji, gdy dostępne materiały edukacyjne znajdują się w budynku niedostępnym dla osoby z niepełnosprawnościami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Poszczególne rodzaje wsparcia mogą wymagać zastosowania więcej niż jednego Standardu np. tworzenie nowych miejsc edukacji przedszkolnej </a:t>
            </a:r>
            <a:br>
              <a:rPr lang="pl-PL" sz="1900" dirty="0">
                <a:latin typeface="+mn-lt"/>
              </a:rPr>
            </a:br>
            <a:r>
              <a:rPr lang="pl-PL" sz="1900" dirty="0">
                <a:latin typeface="+mn-lt"/>
              </a:rPr>
              <a:t>i podniesienie kompetencji nauczycieli to standard edukacyjny w kontekście tworzenia miejsc, standard szkoleniowy to szkolenia w ramach podnoszenia kompetencji nauczycieli i standard cyfrowy jeśli projekt zakłada utworzenie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97621119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052736"/>
            <a:ext cx="8064896" cy="51125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sz="2300" b="1" dirty="0">
                <a:latin typeface="+mn-lt"/>
                <a:ea typeface="Times New Roman" pitchFamily="18" charset="0"/>
                <a:cs typeface="Arial" pitchFamily="34" charset="0"/>
              </a:rPr>
              <a:t>Standard szkoleniowy </a:t>
            </a:r>
          </a:p>
          <a:p>
            <a:pPr marL="342900" lvl="0" indent="-342900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300" dirty="0">
                <a:latin typeface="+mn-lt"/>
                <a:ea typeface="Times New Roman" pitchFamily="18" charset="0"/>
                <a:cs typeface="Arial" pitchFamily="34" charset="0"/>
              </a:rPr>
              <a:t>Zawiera przykłady usprawnień, które stanowią odpowiedź na bariery na jakie napotykają w projekcie osoby z niepełnosprawnościami.</a:t>
            </a:r>
          </a:p>
          <a:p>
            <a:pPr lvl="0"/>
            <a:endParaRPr lang="pl-PL" dirty="0"/>
          </a:p>
          <a:p>
            <a:pPr>
              <a:lnSpc>
                <a:spcPct val="150000"/>
              </a:lnSpc>
            </a:pPr>
            <a:r>
              <a:rPr lang="pl-PL" b="1" dirty="0">
                <a:latin typeface="+mn-lt"/>
              </a:rPr>
              <a:t>Przykładowe usprawnienie</a:t>
            </a:r>
            <a:r>
              <a:rPr lang="pl-PL" dirty="0">
                <a:latin typeface="+mn-lt"/>
              </a:rPr>
              <a:t> w przypadku osób niewidomych, słabowidzących to: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-   wprowadzanie elementów kontrastowych i wypukłych w budynkach,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dirty="0">
                <a:latin typeface="+mn-lt"/>
              </a:rPr>
              <a:t>zakup i instalacja programów powiększających, mówiących,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dirty="0">
                <a:latin typeface="+mn-lt"/>
              </a:rPr>
              <a:t>pies asystujący/pies przewodnik. </a:t>
            </a:r>
          </a:p>
          <a:p>
            <a:pPr lvl="0" eaLnBrk="1" hangingPunct="1">
              <a:lnSpc>
                <a:spcPct val="150000"/>
              </a:lnSpc>
            </a:pPr>
            <a:endParaRPr lang="pl-PL" sz="23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6ADE4DB-1293-48F1-8069-D66AA50F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64BE1D-7BF3-4CCA-B52E-332381A20FC1}"/>
              </a:ext>
            </a:extLst>
          </p:cNvPr>
          <p:cNvSpPr txBox="1"/>
          <p:nvPr/>
        </p:nvSpPr>
        <p:spPr>
          <a:xfrm>
            <a:off x="827584" y="1484784"/>
            <a:ext cx="7416824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100" b="1" dirty="0">
                <a:latin typeface="+mn-lt"/>
              </a:rPr>
              <a:t>Standard edukacyjny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Uwzględnia potrzeby wszystkich użytkowników przez  organizację przestrzeni,  określenie wyposażenia </a:t>
            </a:r>
            <a:r>
              <a:rPr lang="pl-PL" dirty="0" err="1">
                <a:latin typeface="+mn-lt"/>
              </a:rPr>
              <a:t>sal</a:t>
            </a:r>
            <a:r>
              <a:rPr lang="pl-PL" dirty="0">
                <a:latin typeface="+mn-lt"/>
              </a:rPr>
              <a:t> lekcyjnych, biblioteki, stołówki, </a:t>
            </a:r>
            <a:r>
              <a:rPr lang="pl-PL" dirty="0" err="1">
                <a:latin typeface="+mn-lt"/>
              </a:rPr>
              <a:t>sal</a:t>
            </a:r>
            <a:r>
              <a:rPr lang="pl-PL" dirty="0">
                <a:latin typeface="+mn-lt"/>
              </a:rPr>
              <a:t> gimnastycznych a także wskazuje jakie obszary tematyczne powinny być brane pod uwagę w ramach doskonalenia kompetencji pedagogów tj.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Stereotypy i uprzedzenia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Komunikacja oraz strategie nauczania dzieci i młodzieży z niepełnosprawnościami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Doświadczenie konsekwencji związanych z niepełnosprawnością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Wspierające nowoczesne technologie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EFD7E81-3367-4EC7-ADEF-07AB7386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820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C33692D-7621-4D88-9E42-4EC50B4B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9E9D5-BC16-41CB-8B1D-CE913CE12D40}"/>
              </a:ext>
            </a:extLst>
          </p:cNvPr>
          <p:cNvSpPr txBox="1"/>
          <p:nvPr/>
        </p:nvSpPr>
        <p:spPr>
          <a:xfrm>
            <a:off x="683568" y="1507456"/>
            <a:ext cx="748883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2100" b="1" dirty="0">
                <a:latin typeface="+mn-lt"/>
              </a:rPr>
              <a:t>Standard </a:t>
            </a:r>
            <a:r>
              <a:rPr lang="pl-PL" sz="2100" b="1" dirty="0" err="1">
                <a:latin typeface="+mn-lt"/>
              </a:rPr>
              <a:t>informacyjno</a:t>
            </a:r>
            <a:r>
              <a:rPr lang="pl-PL" sz="2100" b="1" dirty="0">
                <a:latin typeface="+mn-lt"/>
              </a:rPr>
              <a:t> – promocyjny</a:t>
            </a:r>
          </a:p>
          <a:p>
            <a:endParaRPr lang="pl-PL" sz="2100" u="sng" dirty="0">
              <a:latin typeface="+mn-lt"/>
            </a:endParaRPr>
          </a:p>
          <a:p>
            <a:r>
              <a:rPr lang="pl-PL" sz="2000" dirty="0">
                <a:latin typeface="+mn-lt"/>
                <a:ea typeface="Times New Roman" pitchFamily="18" charset="0"/>
                <a:cs typeface="Arial" pitchFamily="34" charset="0"/>
              </a:rPr>
              <a:t>Zawiera wskazówki dotyczące materiałów informacyjnych o projekcie (plakaty, ulotki, ogłoszenia), dokumentów rekrutacyjnych (ankiety, formularze rekrutacyjne) oraz materiałów szkoleniowych. </a:t>
            </a:r>
          </a:p>
          <a:p>
            <a:endParaRPr lang="pl-PL" sz="20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r>
              <a:rPr lang="pl-PL" sz="2000" dirty="0">
                <a:latin typeface="+mn-lt"/>
                <a:ea typeface="Times New Roman" pitchFamily="18" charset="0"/>
                <a:cs typeface="Arial" pitchFamily="34" charset="0"/>
              </a:rPr>
              <a:t>Dokumenty te są przygotowane w sposób dostępny i udostępniane co najmniej w wersji elektronicznej.</a:t>
            </a:r>
          </a:p>
          <a:p>
            <a:endParaRPr lang="pl-PL" sz="20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r>
              <a:rPr lang="pl-PL" sz="2000" dirty="0">
                <a:latin typeface="+mn-lt"/>
              </a:rPr>
              <a:t>W przypadku spotkań (konferencje itp.) każdorazowo umieszcza się w formularzach zgłoszeniowych co najmniej jedno pytanie o specjalne potrzeby uczestników projektu. Zgłoszenie specjalnej potrzeby obliguje organizatora do jej spełnienia w możliwie największym stopniu.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3C56D23F-53CA-410E-AC88-72D65F4F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50004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61FDE8E-6A93-4756-B1CA-83981FFD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54EC85-893E-4CB0-9831-22BDAA4C61C3}"/>
              </a:ext>
            </a:extLst>
          </p:cNvPr>
          <p:cNvSpPr txBox="1"/>
          <p:nvPr/>
        </p:nvSpPr>
        <p:spPr>
          <a:xfrm>
            <a:off x="611560" y="1196752"/>
            <a:ext cx="7992888" cy="5256584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lvl="0" eaLnBrk="1" hangingPunct="1">
              <a:lnSpc>
                <a:spcPct val="150000"/>
              </a:lnSpc>
            </a:pP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Pamiętać należy o dbałości przekazu informacji o projektach na stronach internetowych, dokumentach elektronicznych czy multimediach zgodnie </a:t>
            </a:r>
            <a:b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z wymogami określonymi w </a:t>
            </a:r>
            <a:r>
              <a:rPr lang="pl-PL" sz="2100" b="1" dirty="0">
                <a:latin typeface="+mn-lt"/>
                <a:ea typeface="Times New Roman" pitchFamily="18" charset="0"/>
                <a:cs typeface="Arial" pitchFamily="34" charset="0"/>
              </a:rPr>
              <a:t>Standardzie cyfrowym</a:t>
            </a:r>
            <a:r>
              <a:rPr lang="pl-PL" sz="2100" dirty="0">
                <a:latin typeface="+mn-lt"/>
                <a:ea typeface="Times New Roman" pitchFamily="18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endParaRPr lang="pl-PL" sz="2100" dirty="0">
              <a:latin typeface="+mn-lt"/>
              <a:ea typeface="Calibri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  <a:t>Dzięki zastosowaniu zasady dostępności takie zasoby są osiągalne dla wszystkich osób, w tym niepełnosprawnych sensorycznie (osoby niewidome </a:t>
            </a:r>
            <a:b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</a:br>
            <a:r>
              <a:rPr lang="pl-PL" sz="2100" dirty="0">
                <a:latin typeface="+mn-lt"/>
              </a:rPr>
              <a:t>i słabowidzące, osoby niesłyszące i słabosłyszące oraz osoby głucho-niewidome</a:t>
            </a:r>
            <a:r>
              <a:rPr lang="pl-PL" sz="2100" dirty="0">
                <a:latin typeface="+mn-lt"/>
                <a:ea typeface="Calibri" pitchFamily="34" charset="0"/>
                <a:cs typeface="Arial" pitchFamily="34" charset="0"/>
              </a:rPr>
              <a:t>), niepełnosprawnych fizycznie (ograniczenia ruchowe), a także osoby dotknięte niepełnosprawnością psychiczną. </a:t>
            </a:r>
            <a:r>
              <a:rPr lang="pl-PL" sz="2100" dirty="0">
                <a:latin typeface="+mn-lt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r>
              <a:rPr lang="pl-PL" sz="1500" dirty="0">
                <a:latin typeface="+mn-lt"/>
                <a:hlinkClick r:id="rId2"/>
              </a:rPr>
              <a:t>http://pad.widzialni.org/narzedziownia</a:t>
            </a:r>
            <a:r>
              <a:rPr lang="pl-PL" sz="1500" dirty="0">
                <a:latin typeface="+mn-lt"/>
              </a:rPr>
              <a:t> - przydatne, sprawdzone i popularne programy, aplikacje i strony www związane z szeroko pojętą dostępnością cyfrową. Znajdują się tu opisy i adresy programów asystujących - np. czytających, powiększających -  </a:t>
            </a:r>
            <a:r>
              <a:rPr lang="pl-PL" sz="1500" dirty="0" err="1">
                <a:latin typeface="+mn-lt"/>
              </a:rPr>
              <a:t>walidatorów</a:t>
            </a:r>
            <a:r>
              <a:rPr lang="pl-PL" sz="1500" dirty="0">
                <a:latin typeface="+mn-lt"/>
              </a:rPr>
              <a:t> pozwalających na sprawdzenie stopnia dostępności strony, narzędzi wspierających tworzenie, redagowanie i publikowanie dostępnych treści. </a:t>
            </a:r>
          </a:p>
          <a:p>
            <a:pPr eaLnBrk="1" hangingPunct="1">
              <a:lnSpc>
                <a:spcPct val="150000"/>
              </a:lnSpc>
            </a:pPr>
            <a:endParaRPr lang="pl-PL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24E23E4B-57AB-400B-B25B-2E95A21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0084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55679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080012"/>
            <a:ext cx="8064896" cy="35812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To konieczne i odpowiednie zmiany oraz dostosowania, w celu zapewnienia możliwości korzystania (dostępności) dla osób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z niepełnosprawnościami z wszelkich praw człowieka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i podstawowych wolności.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400" b="1" dirty="0"/>
              <a:t>Mechanizm racjonalnych usprawnień </a:t>
            </a:r>
          </a:p>
          <a:p>
            <a:pPr algn="ctr"/>
            <a:r>
              <a:rPr lang="pl-PL" sz="2400" b="1" dirty="0"/>
              <a:t> pojawia się na etapie realizacji projektu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b="1" dirty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980729"/>
            <a:ext cx="8197668" cy="493522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o dofinansowanie projektu, lecz uruchamianych wraz z pojawieniem się w projekcie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(w charakterze uczestnika lub personelu) osoby z niepełnosprawnością.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latin typeface="Calibri" panose="020F050202020403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Wnioskodawca może skorzystać z przesunięcia środków w budżecie lub wnioskować </a:t>
            </a:r>
            <a:b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</a:b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o zwiększenie wartości projektu. Maksymalny koszt mechanizmu racjonalnych usprawnień na jedną osobę w projekcie wynosi 12 000 złotych</a:t>
            </a:r>
            <a:r>
              <a:rPr lang="pl-PL" dirty="0">
                <a:latin typeface="+mn-lt"/>
                <a:ea typeface="Times New Roman"/>
              </a:rPr>
              <a:t> brutto.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</a:rPr>
              <a:t>Koszty te muszą być pokrywane z puli  środków w ramach kosztów bezpośrednich</a:t>
            </a:r>
            <a:r>
              <a:rPr lang="pl-PL" dirty="0">
                <a:ea typeface="Times New Roman"/>
              </a:rPr>
              <a:t>.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</a:rPr>
              <a:t>Ponosząc</a:t>
            </a:r>
            <a:r>
              <a:rPr lang="pl-PL" dirty="0">
                <a:latin typeface="+mn-lt"/>
                <a:ea typeface="Calibri" pitchFamily="34" charset="0"/>
                <a:cs typeface="Times New Roman" pitchFamily="18" charset="0"/>
              </a:rPr>
              <a:t> wydatki na mechanizm racjonalnych usprawnień, beneficjent jest zobowiązany do uzasadnienia konieczności poniesienia takich kosztów z zastosowaniem najbardziej efektywnego dla danego przypadku sposobu.</a:t>
            </a:r>
            <a:endParaRPr lang="pl-PL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56792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1303/2013 – art. 7</a:t>
            </a:r>
          </a:p>
          <a:p>
            <a:r>
              <a:rPr lang="pl-PL" sz="2100" i="1" dirty="0">
                <a:latin typeface="+mn-lt"/>
              </a:rPr>
              <a:t>„Państwa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W procesie przygotowywania i wdrażania programów należy w szczególności wziąć pod uwagę zapewnienie dostępności dla osób z </a:t>
            </a:r>
            <a:r>
              <a:rPr lang="pl-PL" sz="2100" i="1" dirty="0" err="1">
                <a:latin typeface="+mn-lt"/>
              </a:rPr>
              <a:t>niepełnosprawnościami</a:t>
            </a:r>
            <a:r>
              <a:rPr lang="pl-PL" sz="2100" i="1" dirty="0">
                <a:latin typeface="+mn-lt"/>
              </a:rPr>
              <a:t>”</a:t>
            </a:r>
            <a:r>
              <a:rPr lang="pl-PL" sz="2100" dirty="0">
                <a:latin typeface="+mn-lt"/>
              </a:rPr>
              <a:t>.</a:t>
            </a:r>
            <a:endParaRPr lang="pl-PL" altLang="pl-PL" sz="21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100" dirty="0">
                <a:latin typeface="+mn-lt"/>
                <a:cs typeface="Arial" charset="0"/>
              </a:rPr>
              <a:t>    </a:t>
            </a:r>
            <a:r>
              <a:rPr lang="pl-PL" altLang="pl-PL" sz="2100" b="1" dirty="0">
                <a:latin typeface="+mn-lt"/>
                <a:cs typeface="Arial" charset="0"/>
              </a:rPr>
              <a:t>Konwencja ONZ o prawach osób niepełnosprawnych </a:t>
            </a:r>
            <a:r>
              <a:rPr lang="pl-PL" altLang="pl-PL" sz="2100" dirty="0">
                <a:latin typeface="+mn-lt"/>
                <a:cs typeface="Arial" charset="0"/>
              </a:rPr>
              <a:t>- ratyfikowana przez PL w 2012r.</a:t>
            </a:r>
            <a:r>
              <a:rPr lang="pl-PL" altLang="pl-PL" sz="2100" dirty="0">
                <a:latin typeface="+mn-lt"/>
              </a:rPr>
              <a:t> </a:t>
            </a:r>
            <a:r>
              <a:rPr lang="pl-PL" sz="2100" dirty="0">
                <a:latin typeface="+mn-lt"/>
              </a:rPr>
              <a:t>„</a:t>
            </a:r>
            <a:r>
              <a:rPr lang="pl-PL" sz="2100" i="1" dirty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b="1" dirty="0">
                <a:latin typeface="+mn-lt"/>
                <a:cs typeface="Arial" charset="0"/>
              </a:rPr>
              <a:t>Wytyczne</a:t>
            </a:r>
            <a:r>
              <a:rPr lang="pl-PL" altLang="pl-PL" sz="2300" dirty="0">
                <a:latin typeface="+mn-lt"/>
                <a:cs typeface="Arial" charset="0"/>
              </a:rPr>
              <a:t> w zakresie realizacji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 oraz zasady równości szans kobiet i mężczyzn w ramach funduszy unijnych na lata 2014-2020</a:t>
            </a:r>
            <a:endParaRPr lang="pl-PL" altLang="pl-PL" sz="23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300" b="1" dirty="0">
                <a:latin typeface="+mn-lt"/>
                <a:cs typeface="Arial" charset="0"/>
              </a:rPr>
              <a:t>Poradnik </a:t>
            </a:r>
            <a:r>
              <a:rPr lang="pl-PL" altLang="pl-PL" sz="2300" dirty="0">
                <a:latin typeface="+mn-lt"/>
                <a:cs typeface="Arial" charset="0"/>
              </a:rPr>
              <a:t>- realizacja zasady równości szans i niedyskryminacji, w tym dostępności dla osób z </a:t>
            </a:r>
            <a:r>
              <a:rPr lang="pl-PL" altLang="pl-PL" sz="23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300" dirty="0">
                <a:latin typeface="+mn-lt"/>
                <a:cs typeface="Arial" charset="0"/>
              </a:rPr>
              <a:t>.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Projekty 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38854"/>
            <a:ext cx="8280920" cy="4914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projektach ogólnodostępnych, w przypadku wystąpienia potrzeby sfinansowania kosztów wynikających z posiadanych niepełnosprawności przez uczestników (lub personel) projektu, wnioskodawca korzysta z przesunięcia środków w projekcie lub wnioskuje o zwiększenie wartości projektu w ramach skorzystania z mechanizm racjonalnych usprawnień.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Co istotne, wnioskodawca w projektach ogólnodostępnych nie powinien zakładać,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że w projekcie nie wystąpi udział osób z niepełnosprawnością. Ale taż nie powinien zakładać osiągnięcia określonych celów dla osób z niepełnosprawnością ani planować określonych wydatków na te cele w budżecie, gdyż de facto nie wie czy ta grupa uczestników rzeczywiście pojawi się w projekcie. 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55776" y="1196752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Projekty 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88840"/>
            <a:ext cx="8136904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wyłącznie na osoby z </a:t>
            </a:r>
            <a:r>
              <a:rPr lang="pl-PL" dirty="0" err="1">
                <a:latin typeface="+mn-lt"/>
              </a:rPr>
              <a:t>niepełnoprawnościami</a:t>
            </a:r>
            <a:r>
              <a:rPr lang="pl-PL" dirty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 których założono określony % udziału osób z niepełnosprawnościami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rozpoznanymi potrzebami. </a:t>
            </a:r>
          </a:p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755576" y="2170411"/>
            <a:ext cx="7200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/>
              </a:rPr>
              <a:t>Projekty dedykowane to projekty skierowane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22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683568" y="1052736"/>
            <a:ext cx="80032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zł. na uczestnika nie obowiązuje, gdyż nie jest to mechanizm racjonalnych usprawnień,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a zaprojektowanie wsparcia na zasadzie uniwersalnego projektowania czyli w oparciu o Standardy dostępności. 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>
                <a:latin typeface="+mn-lt"/>
              </a:rPr>
              <a:t>wsparcie</a:t>
            </a:r>
            <a:r>
              <a:rPr lang="pl-PL" dirty="0">
                <a:latin typeface="+mn-lt"/>
              </a:rPr>
              <a:t> bezpośrednie osoby.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b="1" dirty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>
                <a:latin typeface="+mn-lt"/>
              </a:rPr>
              <a:t>np. gdy w projekcie dedykowanym osobom niesłyszącym, pojawi się uczestnik z dodatkową dysfunkcją - np. z niepełnosprawnością ruchową. </a:t>
            </a:r>
          </a:p>
          <a:p>
            <a:pPr algn="just"/>
            <a:endParaRPr lang="pl-PL" dirty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Neutralność </a:t>
            </a:r>
            <a:r>
              <a:rPr lang="pl-PL" sz="2800" b="1" dirty="0">
                <a:latin typeface="+mj-lt"/>
              </a:rPr>
              <a:t>produktów</a:t>
            </a:r>
            <a:r>
              <a:rPr lang="pl-PL" sz="2800" dirty="0">
                <a:latin typeface="+mj-lt"/>
              </a:rPr>
              <a:t>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539552" y="1484784"/>
            <a:ext cx="82089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Neutralność projektu nie istnieje natomiast </a:t>
            </a:r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jest sytuacją rzadką oraz wyjątkową ponieważ odbiorcą  każdego z produktów projektu może być osobą z niepełnosprawnością. 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Należy pamiętać, że pomimo iż projekt może nie zakładać bezpośredniej pomocy osobom o różnych potrzebach funkcjonalnych, to jednak trwałe efekty takich projektów będą służyć wszystkim, również osobom z niepełnosprawnościami.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Jeżeli jednak Wnioskodawca uznaje, że  </a:t>
            </a:r>
            <a:r>
              <a:rPr lang="pl-PL" sz="2000" b="1" dirty="0">
                <a:latin typeface="+mn-lt"/>
              </a:rPr>
              <a:t>produkty jego projektu </a:t>
            </a:r>
            <a:r>
              <a:rPr lang="pl-PL" sz="2000" dirty="0">
                <a:latin typeface="+mn-lt"/>
              </a:rPr>
              <a:t>mają neutralny wpływ na realizację tej zasady, wówczas musi zostać to  udowodnione (wykazane) w treści wniosku o dofinansowanie.  </a:t>
            </a:r>
          </a:p>
          <a:p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musi wynikać wprost z zapisów wniosku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o dofinansowanie. </a:t>
            </a:r>
          </a:p>
          <a:p>
            <a:r>
              <a:rPr lang="pl-PL" dirty="0"/>
              <a:t> </a:t>
            </a:r>
            <a:endParaRPr lang="pl-PL" dirty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Jeżeli wnioskodawca deklaruje, że jego projekt nie realizuje zasady dostępności dla osób z niepełnosprawnościami tj. deklaruje neutralność produktu względem zasady, wówczas z listy rozwijanej w pkt. 1.20 Typ projektu powinien wybrać opcję:  </a:t>
            </a:r>
          </a:p>
          <a:p>
            <a:pPr>
              <a:lnSpc>
                <a:spcPct val="150000"/>
              </a:lnSpc>
            </a:pPr>
            <a:r>
              <a:rPr lang="pl-PL" sz="2000" i="1" dirty="0">
                <a:latin typeface="+mn-lt"/>
              </a:rPr>
              <a:t>Projekt, w którym nie stosuje się zasady dostępności dla osób z niepełnosprawnościami.</a:t>
            </a:r>
          </a:p>
          <a:p>
            <a:pPr>
              <a:lnSpc>
                <a:spcPct val="150000"/>
              </a:lnSpc>
            </a:pPr>
            <a:endParaRPr lang="pl-PL" i="1" u="sng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1052736"/>
            <a:ext cx="8280920" cy="5472608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pl-PL" sz="2100" b="1" dirty="0">
                <a:latin typeface="+mn-lt"/>
              </a:rPr>
              <a:t>Uwaga ważne: Należy zapoznać się z instrukcją wypełniania wniosków!</a:t>
            </a:r>
          </a:p>
          <a:p>
            <a:pPr algn="ctr"/>
            <a:endParaRPr lang="pl-PL" sz="2100" b="1" dirty="0">
              <a:latin typeface="+mn-lt"/>
              <a:cs typeface="Arial" pitchFamily="34" charset="0"/>
            </a:endParaRPr>
          </a:p>
          <a:p>
            <a:pPr algn="ctr"/>
            <a:endParaRPr lang="pl-PL" sz="1900" b="1" dirty="0">
              <a:latin typeface="+mn-lt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1900" b="1" dirty="0">
                <a:latin typeface="+mn-lt"/>
                <a:cs typeface="Arial" pitchFamily="34" charset="0"/>
              </a:rPr>
              <a:t>We wniosku o dofinansowanie projektu wymaga się wykazania pozytywnego wpływu realizacji projektu na zasadę różności szans i niedyskryminacji, w tym dostępności dla osób z niepełnosprawnościami.</a:t>
            </a:r>
          </a:p>
          <a:p>
            <a:pPr algn="ctr"/>
            <a:endParaRPr lang="pl-PL" sz="1900" u="dbl" dirty="0">
              <a:latin typeface="+mn-lt"/>
            </a:endParaRPr>
          </a:p>
          <a:p>
            <a:pPr algn="ctr"/>
            <a:endParaRPr lang="pl-PL" sz="1900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każdym projekcie należy wybrać z listy rozwijanej wskaźnik produktu </a:t>
            </a:r>
            <a:r>
              <a:rPr lang="pl-PL" sz="1900" i="1" dirty="0">
                <a:latin typeface="+mn-lt"/>
              </a:rPr>
              <a:t>Liczba projektów, w których sfinansowano koszty racjonalnych usprawnień dla osób </a:t>
            </a:r>
            <a:br>
              <a:rPr lang="pl-PL" sz="1900" i="1" dirty="0">
                <a:latin typeface="+mn-lt"/>
              </a:rPr>
            </a:br>
            <a:r>
              <a:rPr lang="pl-PL" sz="1900" i="1" dirty="0">
                <a:latin typeface="+mn-lt"/>
              </a:rPr>
              <a:t>z niepełnosprawnościami</a:t>
            </a:r>
            <a:r>
              <a:rPr lang="pl-PL" sz="1900" dirty="0">
                <a:latin typeface="+mn-lt"/>
              </a:rPr>
              <a:t>. Wskaźnik ten monitoruje wszystkie projekty tj. projekty ogólnodostępne i projekty dedykowane. Zarówno te projekty, w których na wstępie przewidziano działania usprawniające jak i te, które na etapie wdrażania uruchomiły mechanizm racjonalnych usprawnień.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</a:t>
            </a:r>
            <a:r>
              <a:rPr lang="pl-PL" sz="1900" b="1" dirty="0">
                <a:latin typeface="+mn-lt"/>
              </a:rPr>
              <a:t>pkt. 3.2 GRUPY DOCELOWE </a:t>
            </a:r>
            <a:r>
              <a:rPr lang="pl-PL" sz="1900" dirty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</a:t>
            </a:r>
            <a:r>
              <a:rPr lang="pl-PL" sz="1900" u="sng" dirty="0">
                <a:latin typeface="+mn-lt"/>
              </a:rPr>
              <a:t>niepełnosprawność</a:t>
            </a:r>
            <a:r>
              <a:rPr lang="pl-PL" sz="1900" dirty="0">
                <a:latin typeface="+mn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b="1" dirty="0">
                <a:latin typeface="+mn-lt"/>
              </a:rPr>
              <a:t>REKRUTACJA </a:t>
            </a:r>
            <a:r>
              <a:rPr lang="pl-PL" sz="1900" dirty="0">
                <a:latin typeface="+mn-lt"/>
              </a:rPr>
              <a:t>- </a:t>
            </a:r>
            <a:r>
              <a:rPr lang="pl-PL" sz="1900" dirty="0">
                <a:latin typeface="+mn-lt"/>
                <a:ea typeface="Times New Roman" pitchFamily="18" charset="0"/>
                <a:cs typeface="Arial" pitchFamily="34" charset="0"/>
              </a:rPr>
              <a:t>powinna zostać przeprowadzona w sposób umożliwiający wzięcie udziału w tym procesie jak i samym projekcie każdej zainteresowanej osobie.</a:t>
            </a:r>
            <a:r>
              <a:rPr lang="pl-PL" sz="1900" dirty="0">
                <a:latin typeface="+mn-lt"/>
              </a:rPr>
              <a:t> Wiadomości o projekcie powinny być zamieszczane na stronach/portalach internetowych, z których korzystają osoby z niepełnosprawnościami np. www.niepelnosprawni.pl,  www.bezbarier.pl. </a:t>
            </a:r>
            <a:r>
              <a:rPr lang="pl-PL" sz="1900" dirty="0">
                <a:latin typeface="+mn-lt"/>
                <a:hlinkClick r:id="rId3"/>
              </a:rPr>
              <a:t>www.glusitv.pl</a:t>
            </a:r>
            <a:r>
              <a:rPr lang="pl-PL" sz="1900" dirty="0">
                <a:latin typeface="+mn-lt"/>
              </a:rPr>
              <a:t>, www.fundacjavismaior.pl.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b="1" dirty="0">
                <a:latin typeface="+mn-lt"/>
              </a:rPr>
              <a:t>ZIDENTYFIKOWANE BARIERY </a:t>
            </a:r>
            <a:r>
              <a:rPr lang="pl-PL" dirty="0">
                <a:latin typeface="+mn-lt"/>
              </a:rPr>
              <a:t>- przy opisie barier należy uwzględniać bariery utrudniające lub uniemożliwiające udział w projekcie osobom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niepełnosprawnościami. 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niepełnosprawnością intelektualną),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materiałów dydaktycznych, zasobów cyfrowych (np. strony internetowe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usługi internetowe m.in. e-learning niedostosowane do potrzeb osób niewidzących i niedowidzących), niektórych środków masowego przekazu przez konkretne grupy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(np. radio dla osób niesłyszących).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>
                <a:latin typeface="+mn-lt"/>
              </a:rPr>
              <a:t>W </a:t>
            </a:r>
            <a:r>
              <a:rPr lang="pl-PL" b="1" dirty="0">
                <a:latin typeface="+mn-lt"/>
              </a:rPr>
              <a:t>pkt. 4.1 ZADANIA </a:t>
            </a:r>
            <a:r>
              <a:rPr lang="pl-PL" dirty="0">
                <a:latin typeface="+mn-lt"/>
              </a:rPr>
              <a:t>– wskazanie w jaki sposób projekt uwzględnia formy wsparcia dla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. Możliwe do realizacji działania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4.3 POTENCJAŁ WNIOSKODAWCY I PARTNERÓW- </a:t>
            </a:r>
            <a:r>
              <a:rPr lang="pl-PL" dirty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4.4 DOŚWIADCZENIE WNIOSKODAWCY I PARTNERÓW </a:t>
            </a:r>
            <a:r>
              <a:rPr lang="pl-PL" dirty="0">
                <a:latin typeface="+mn-lt"/>
              </a:rPr>
              <a:t>- o ile to możliwe,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sz="2100" dirty="0" err="1">
                <a:latin typeface="+mn-lt"/>
              </a:rPr>
              <a:t>niepełnosprawnościami</a:t>
            </a:r>
            <a:r>
              <a:rPr lang="pl-PL" sz="2100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b="1" dirty="0">
                <a:latin typeface="+mn-lt"/>
              </a:rPr>
              <a:t>klauzuli zastrzeżonej </a:t>
            </a:r>
            <a:r>
              <a:rPr lang="pl-PL" sz="2100" dirty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</a:t>
            </a:r>
            <a:br>
              <a:rPr lang="pl-PL" sz="2100" dirty="0">
                <a:latin typeface="+mn-lt"/>
              </a:rPr>
            </a:br>
            <a:r>
              <a:rPr lang="pl-PL" sz="2100" dirty="0">
                <a:latin typeface="+mn-lt"/>
              </a:rPr>
              <a:t>z niepełnosprawnościami;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1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100" b="1" dirty="0">
                <a:latin typeface="+mn-lt"/>
              </a:rPr>
              <a:t>klauzuli zatrudnieniowej </a:t>
            </a:r>
            <a:r>
              <a:rPr lang="pl-PL" sz="2100" dirty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 algn="ctr">
              <a:lnSpc>
                <a:spcPct val="110000"/>
              </a:lnSpc>
            </a:pPr>
            <a:r>
              <a:rPr lang="pl-PL" dirty="0">
                <a:latin typeface="+mn-lt"/>
              </a:rPr>
              <a:t>Szczegółowe informacje w tym przykładowy katalog klauzul społecznych  znajduje się </a:t>
            </a:r>
          </a:p>
          <a:p>
            <a:pPr marL="342000" indent="-342000" algn="ctr">
              <a:lnSpc>
                <a:spcPct val="110000"/>
              </a:lnSpc>
            </a:pPr>
            <a:r>
              <a:rPr lang="pl-PL" dirty="0">
                <a:latin typeface="+mn-lt"/>
              </a:rPr>
              <a:t>w  regulaminie konkursu (dot. usług cateringowych, usług sprzątania, usług poligraficznych, zamówienie materiałów informacyjno-promocyjnych).</a:t>
            </a:r>
          </a:p>
          <a:p>
            <a:pPr algn="just">
              <a:lnSpc>
                <a:spcPct val="150000"/>
              </a:lnSpc>
            </a:pPr>
            <a:endParaRPr lang="pl-PL" sz="2400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29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000" b="1" u="sng" dirty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nie ma żadnych informacji we wniosku o dofinansowanie projektu;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informacje wskazują, że projekt może dyskryminować, np. niezasadna neutralność produktu poprzez zakładanie, że użytkownikami tego produktu będą wyłącznie osoby z niepełnosprawnością słuchu, niegwarantujące dostępu produktu osobom z niepełnosprawnością sprzężoną; </a:t>
            </a: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stosowanie ogólnych sformułowań, np. projekt jest zgodny z zasadą równości szans, projekt jest dostępny dla wszystkich; </a:t>
            </a:r>
            <a:endParaRPr lang="pl-PL" dirty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l-PL" sz="2100" b="1" dirty="0">
                <a:latin typeface="+mj-lt"/>
              </a:rPr>
              <a:t>Osoby z niepełnosprawnością: </a:t>
            </a:r>
          </a:p>
          <a:p>
            <a:pPr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>
                <a:latin typeface="+mn-lt"/>
              </a:rPr>
              <a:t>potwierdzeniem niepełnosprawności jest orzeczenie o niepełnosprawności</a:t>
            </a:r>
            <a:r>
              <a:rPr lang="pl-PL" sz="2100" dirty="0">
                <a:latin typeface="+mn-lt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>
                <a:latin typeface="+mn-lt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900" dirty="0">
              <a:latin typeface="+mn-lt"/>
            </a:endParaRPr>
          </a:p>
          <a:p>
            <a:pPr algn="ctr"/>
            <a:endParaRPr lang="pl-PL" sz="2100" b="1" dirty="0">
              <a:latin typeface="+mn-lt"/>
            </a:endParaRPr>
          </a:p>
          <a:p>
            <a:pPr lvl="0" algn="just" eaLnBrk="1" hangingPunct="1"/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Warto zauważyć, że odchodzi się od terminu osoby niepełnosprawne. Pojęciem stosowanym  obecnie jest: </a:t>
            </a:r>
            <a:r>
              <a:rPr lang="pl-PL" sz="2100" b="1" dirty="0">
                <a:latin typeface="+mn-lt"/>
                <a:ea typeface="Calibri" pitchFamily="34" charset="0"/>
                <a:cs typeface="Times New Roman" pitchFamily="18" charset="0"/>
              </a:rPr>
              <a:t>osoby z niepełnosprawnościami </a:t>
            </a:r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pl-PL" sz="2100" b="1" dirty="0">
                <a:latin typeface="+mn-lt"/>
              </a:rPr>
              <a:t>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1560" y="1196752"/>
            <a:ext cx="7992368" cy="5265160"/>
          </a:xfrm>
          <a:prstGeom prst="rect">
            <a:avLst/>
          </a:prstGeom>
          <a:solidFill>
            <a:schemeClr val="bg1"/>
          </a:solidFill>
          <a:ln w="36000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latin typeface="+mn-lt"/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koordynatorka równości szans i niedyskryminacji osób z niepełnosprawnościami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i="1">
                <a:latin typeface="+mn-lt"/>
              </a:rPr>
              <a:t>magdalena.danowska</a:t>
            </a:r>
            <a:r>
              <a:rPr lang="pl-PL" sz="1400" b="1" i="1" dirty="0" err="1">
                <a:latin typeface="+mn-lt"/>
              </a:rPr>
              <a:t>@</a:t>
            </a:r>
            <a:r>
              <a:rPr lang="pl-PL" sz="1400" b="1" i="1" err="1">
                <a:latin typeface="+mn-lt"/>
              </a:rPr>
              <a:t>dolnyslask</a:t>
            </a:r>
            <a:r>
              <a:rPr lang="pl-PL" sz="1400" b="1" i="1">
                <a:latin typeface="+mn-lt"/>
              </a:rPr>
              <a:t>.pl</a:t>
            </a:r>
            <a:endParaRPr lang="pl-PL" sz="1400" dirty="0"/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052736"/>
            <a:ext cx="7920880" cy="547260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500" b="1" dirty="0">
                <a:latin typeface="+mj-lt"/>
              </a:rPr>
              <a:t>Uczeń/dziecko z niepełnosprawnością  - dotyczy wyłącznie projektów </a:t>
            </a:r>
            <a:br>
              <a:rPr lang="pl-PL" sz="2500" b="1" dirty="0">
                <a:latin typeface="+mj-lt"/>
              </a:rPr>
            </a:br>
            <a:r>
              <a:rPr lang="pl-PL" sz="2500" b="1" dirty="0">
                <a:latin typeface="+mj-lt"/>
              </a:rPr>
              <a:t>w ramach CT10</a:t>
            </a:r>
          </a:p>
          <a:p>
            <a:pPr algn="just">
              <a:lnSpc>
                <a:spcPct val="150000"/>
              </a:lnSpc>
            </a:pPr>
            <a:endParaRPr lang="pl-PL" sz="2100" b="1" u="sng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>
                <a:latin typeface="+mn-lt"/>
              </a:rPr>
              <a:t> </a:t>
            </a:r>
            <a:r>
              <a:rPr lang="pl-PL" sz="2500" dirty="0">
                <a:latin typeface="+mn-lt"/>
              </a:rPr>
              <a:t>uczeń albo dziecko w wieku przedszkolnym posiadający </a:t>
            </a:r>
            <a:r>
              <a:rPr lang="pl-PL" sz="2500" b="1" dirty="0">
                <a:latin typeface="+mn-lt"/>
              </a:rPr>
              <a:t>orzeczenie</a:t>
            </a:r>
            <a:r>
              <a:rPr lang="pl-PL" sz="2500" dirty="0">
                <a:latin typeface="+mn-lt"/>
              </a:rPr>
              <a:t>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50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 dzieci i młodzież posiadające </a:t>
            </a: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o potrzebie zajęć rewalidacyjno-wychowawczych wydawane ze względu na niepełnosprawność intelektualną w stopniu głębokim. </a:t>
            </a:r>
          </a:p>
          <a:p>
            <a:pPr algn="just">
              <a:lnSpc>
                <a:spcPct val="150000"/>
              </a:lnSpc>
            </a:pPr>
            <a:endParaRPr lang="pl-PL" sz="25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są wydawane przez zespół orzekający działający w publicznej poradni psychologiczno-pedagogicznej, w tym poradni specjalistycznej; </a:t>
            </a:r>
          </a:p>
          <a:p>
            <a:endParaRPr lang="pl-PL" dirty="0"/>
          </a:p>
          <a:p>
            <a:endParaRPr lang="pl-PL" b="1" dirty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23160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w tym dostępności dla osób z niepełnosprawnościami jest weryfikowana przez dwa poniższe elementy (kryterium horyzontalne: </a:t>
            </a:r>
            <a:r>
              <a:rPr lang="pl-PL" sz="2000" b="1" i="1" dirty="0">
                <a:latin typeface="+mj-lt"/>
              </a:rPr>
              <a:t>Kryterium zgodności z właściwymi politykami i zasadami)</a:t>
            </a:r>
            <a:endParaRPr lang="pl-PL" altLang="pl-PL" sz="2000" b="1" dirty="0">
              <a:latin typeface="+mj-lt"/>
              <a:cs typeface="Arial" charset="0"/>
            </a:endParaRPr>
          </a:p>
          <a:p>
            <a:pPr marL="285750" indent="-285750"/>
            <a:endParaRPr lang="pl-PL" b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/>
            <a:endParaRPr lang="pl-PL" sz="2000" dirty="0">
              <a:latin typeface="+mn-lt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wszystkie produkty projektu (które nie zostały uznane  za neutralne) będą dostępne dla wszystkich użytkowników w tym dla osób z niepełnosprawnościami?</a:t>
            </a:r>
          </a:p>
          <a:p>
            <a:pPr marL="285750" indent="-285750" algn="just"/>
            <a:endParaRPr lang="pl-PL" dirty="0">
              <a:latin typeface="+mn-lt"/>
              <a:cs typeface="Arial" pitchFamily="34" charset="0"/>
            </a:endParaRP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W zakresie niniejszego kryterium dopuszcza się możliwość skierowania projektu do </a:t>
            </a:r>
          </a:p>
          <a:p>
            <a:pPr marL="285750" indent="-285750">
              <a:lnSpc>
                <a:spcPct val="160000"/>
              </a:lnSpc>
            </a:pPr>
            <a:r>
              <a:rPr lang="pl-PL" dirty="0">
                <a:latin typeface="+mn-lt"/>
              </a:rPr>
              <a:t>negocjacji w celu poprawy/uzupełnienia kwestii wskazanych w karcie oceny.</a:t>
            </a: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352" y="1109195"/>
            <a:ext cx="83531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dirty="0">
                <a:latin typeface="+mj-lt"/>
              </a:rPr>
              <a:t>Dyskryminacja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7584" y="1772816"/>
            <a:ext cx="7776864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60000"/>
              </a:lnSpc>
            </a:pPr>
            <a:r>
              <a:rPr lang="pl-PL" dirty="0">
                <a:latin typeface="+mn-lt"/>
              </a:rPr>
              <a:t>Jakiekolwiek różnicowanie, wykluczanie lub ograniczanie ze względu na jakiekolwiek przesłanki, którego </a:t>
            </a:r>
            <a:r>
              <a:rPr lang="pl-PL" u="sng" dirty="0">
                <a:latin typeface="+mn-lt"/>
              </a:rPr>
              <a:t>celem</a:t>
            </a:r>
            <a:r>
              <a:rPr lang="pl-PL" dirty="0">
                <a:latin typeface="+mn-lt"/>
              </a:rPr>
              <a:t> lub </a:t>
            </a:r>
            <a:r>
              <a:rPr lang="pl-PL" u="sng" dirty="0">
                <a:latin typeface="+mn-lt"/>
              </a:rPr>
              <a:t>skutkiem</a:t>
            </a:r>
            <a:r>
              <a:rPr lang="pl-PL" dirty="0">
                <a:latin typeface="+mn-lt"/>
              </a:rPr>
              <a:t> jest naruszenie lub zniweczenie uznania, korzystania lub wykonywania wszelkich praw człowieka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podstawowych wolności w dziedzinie polityki, gospodarki, w dziedzinie społecznej, kulturalnej, obywatelskiej lub w jakiejkolwiek innej, na zasadzie równości z innymi osobami. </a:t>
            </a:r>
          </a:p>
          <a:p>
            <a:pPr>
              <a:lnSpc>
                <a:spcPct val="160000"/>
              </a:lnSpc>
            </a:pPr>
            <a:endParaRPr lang="pl-PL" b="1" u="sng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n-lt"/>
              </a:rPr>
              <a:t>Dyskryminacja to  brak dostępu do realizacji  przynależnych praw i wolności</a:t>
            </a: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11862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Dostępność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772816"/>
            <a:ext cx="7920880" cy="432048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l-PL" altLang="pl-PL" b="1" dirty="0">
                <a:latin typeface="+mj-lt"/>
                <a:cs typeface="Arial" charset="0"/>
              </a:rPr>
              <a:t>Dostępność to realna możliwość skorzystania z praw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u="dbl" dirty="0">
              <a:latin typeface="+mj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dirty="0">
                <a:latin typeface="+mn-lt"/>
                <a:cs typeface="Arial" charset="0"/>
              </a:rPr>
              <a:t>Właściwość środowiska fizycznego, transportu, technologii i systemów informacyjno - komunikacyjnych oraz towarów i usług pozwalająca osobom </a:t>
            </a:r>
            <a:br>
              <a:rPr lang="pl-PL" altLang="pl-PL" dirty="0">
                <a:latin typeface="+mn-lt"/>
                <a:cs typeface="Arial" charset="0"/>
              </a:rPr>
            </a:br>
            <a:r>
              <a:rPr lang="pl-PL" altLang="pl-PL" dirty="0">
                <a:latin typeface="+mn-lt"/>
                <a:cs typeface="Arial" charset="0"/>
              </a:rPr>
              <a:t>z niepełnosprawnościami na korzystanie z nich na zasadzie równości z innymi osobami.</a:t>
            </a:r>
          </a:p>
          <a:p>
            <a:pPr marL="285750" indent="-285750" eaLnBrk="1" hangingPunct="1">
              <a:lnSpc>
                <a:spcPct val="150000"/>
              </a:lnSpc>
              <a:defRPr/>
            </a:pPr>
            <a:endParaRPr lang="pl-PL" altLang="pl-PL" dirty="0">
              <a:latin typeface="+mn-lt"/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l-PL" altLang="pl-PL" b="1" dirty="0">
                <a:latin typeface="+mn-lt"/>
                <a:cs typeface="Arial" charset="0"/>
              </a:rPr>
              <a:t>Dostępność oznacza, że wszystkie produkty np. materiały szkoleniowe, modernizowane obiekty mogą być wykorzystywane przez osoby z niepełnosprawnościami. Modernizacja dotyczy  co najmniej tych elementów budynku, które były przedmiotem finansowania EFS.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58155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KONCEPCJA UNIWERSALNEGO PROJEKTOWANIA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Koncepcja uniwersalnego projektowania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628800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Projektowanie produktów, środowiska, programów i usług w taki sposób, by były użyteczne </a:t>
            </a:r>
            <a:r>
              <a:rPr lang="pl-PL" sz="1900" b="1" dirty="0">
                <a:latin typeface="+mn-lt"/>
              </a:rPr>
              <a:t>dla wszystkich</a:t>
            </a:r>
            <a:r>
              <a:rPr lang="pl-PL" sz="1900" dirty="0">
                <a:latin typeface="+mn-lt"/>
              </a:rPr>
              <a:t>,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W przypadku planowania projektu w pierwszej kolejności należy dążyć do zapewnienia jego dostępności w oparciu o koncepcje uniwersalnego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13465</TotalTime>
  <Words>1541</Words>
  <Application>Microsoft Office PowerPoint</Application>
  <PresentationFormat>Pokaz na ekranie (4:3)</PresentationFormat>
  <Paragraphs>290</Paragraphs>
  <Slides>30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Magdalena Danowska</cp:lastModifiedBy>
  <cp:revision>1155</cp:revision>
  <cp:lastPrinted>2018-05-22T10:19:42Z</cp:lastPrinted>
  <dcterms:created xsi:type="dcterms:W3CDTF">2010-12-31T07:04:34Z</dcterms:created>
  <dcterms:modified xsi:type="dcterms:W3CDTF">2018-10-23T13:34:09Z</dcterms:modified>
</cp:coreProperties>
</file>