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4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4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4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72" r:id="rId1"/>
  </p:sldMasterIdLst>
  <p:notesMasterIdLst>
    <p:notesMasterId r:id="rId65"/>
  </p:notesMasterIdLst>
  <p:handoutMasterIdLst>
    <p:handoutMasterId r:id="rId66"/>
  </p:handoutMasterIdLst>
  <p:sldIdLst>
    <p:sldId id="373" r:id="rId2"/>
    <p:sldId id="561" r:id="rId3"/>
    <p:sldId id="565" r:id="rId4"/>
    <p:sldId id="642" r:id="rId5"/>
    <p:sldId id="626" r:id="rId6"/>
    <p:sldId id="643" r:id="rId7"/>
    <p:sldId id="627" r:id="rId8"/>
    <p:sldId id="563" r:id="rId9"/>
    <p:sldId id="570" r:id="rId10"/>
    <p:sldId id="571" r:id="rId11"/>
    <p:sldId id="602" r:id="rId12"/>
    <p:sldId id="625" r:id="rId13"/>
    <p:sldId id="603" r:id="rId14"/>
    <p:sldId id="651" r:id="rId15"/>
    <p:sldId id="604" r:id="rId16"/>
    <p:sldId id="649" r:id="rId17"/>
    <p:sldId id="650" r:id="rId18"/>
    <p:sldId id="605" r:id="rId19"/>
    <p:sldId id="606" r:id="rId20"/>
    <p:sldId id="607" r:id="rId21"/>
    <p:sldId id="608" r:id="rId22"/>
    <p:sldId id="609" r:id="rId23"/>
    <p:sldId id="610" r:id="rId24"/>
    <p:sldId id="612" r:id="rId25"/>
    <p:sldId id="652" r:id="rId26"/>
    <p:sldId id="644" r:id="rId27"/>
    <p:sldId id="572" r:id="rId28"/>
    <p:sldId id="682" r:id="rId29"/>
    <p:sldId id="635" r:id="rId30"/>
    <p:sldId id="683" r:id="rId31"/>
    <p:sldId id="653" r:id="rId32"/>
    <p:sldId id="645" r:id="rId33"/>
    <p:sldId id="632" r:id="rId34"/>
    <p:sldId id="633" r:id="rId35"/>
    <p:sldId id="634" r:id="rId36"/>
    <p:sldId id="636" r:id="rId37"/>
    <p:sldId id="686" r:id="rId38"/>
    <p:sldId id="685" r:id="rId39"/>
    <p:sldId id="654" r:id="rId40"/>
    <p:sldId id="638" r:id="rId41"/>
    <p:sldId id="639" r:id="rId42"/>
    <p:sldId id="656" r:id="rId43"/>
    <p:sldId id="689" r:id="rId44"/>
    <p:sldId id="690" r:id="rId45"/>
    <p:sldId id="687" r:id="rId46"/>
    <p:sldId id="688" r:id="rId47"/>
    <p:sldId id="667" r:id="rId48"/>
    <p:sldId id="668" r:id="rId49"/>
    <p:sldId id="669" r:id="rId50"/>
    <p:sldId id="670" r:id="rId51"/>
    <p:sldId id="671" r:id="rId52"/>
    <p:sldId id="672" r:id="rId53"/>
    <p:sldId id="662" r:id="rId54"/>
    <p:sldId id="674" r:id="rId55"/>
    <p:sldId id="657" r:id="rId56"/>
    <p:sldId id="676" r:id="rId57"/>
    <p:sldId id="677" r:id="rId58"/>
    <p:sldId id="678" r:id="rId59"/>
    <p:sldId id="679" r:id="rId60"/>
    <p:sldId id="629" r:id="rId61"/>
    <p:sldId id="600" r:id="rId62"/>
    <p:sldId id="601" r:id="rId63"/>
    <p:sldId id="520" r:id="rId64"/>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in Bora" initials="MB" lastIdx="3" clrIdx="0">
    <p:extLst>
      <p:ext uri="{19B8F6BF-5375-455C-9EA6-DF929625EA0E}">
        <p15:presenceInfo xmlns:p15="http://schemas.microsoft.com/office/powerpoint/2012/main" userId="S-1-5-21-993268263-2097026863-2477634896-3595" providerId="AD"/>
      </p:ext>
    </p:extLst>
  </p:cmAuthor>
  <p:cmAuthor id="2" name="Marcin Bora" initials="MB [2]" lastIdx="1" clrIdx="1">
    <p:extLst>
      <p:ext uri="{19B8F6BF-5375-455C-9EA6-DF929625EA0E}">
        <p15:presenceInfo xmlns:p15="http://schemas.microsoft.com/office/powerpoint/2012/main" userId="Marcin Bo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5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yl pośredni 1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Styl pośredni 1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60" autoAdjust="0"/>
    <p:restoredTop sz="85995" autoAdjust="0"/>
  </p:normalViewPr>
  <p:slideViewPr>
    <p:cSldViewPr>
      <p:cViewPr varScale="1">
        <p:scale>
          <a:sx n="79" d="100"/>
          <a:sy n="79" d="100"/>
        </p:scale>
        <p:origin x="19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350"/>
    </p:cViewPr>
  </p:sorterViewPr>
  <p:notesViewPr>
    <p:cSldViewPr>
      <p:cViewPr varScale="1">
        <p:scale>
          <a:sx n="82" d="100"/>
          <a:sy n="82" d="100"/>
        </p:scale>
        <p:origin x="3972"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iagrams/_rels/data14.xml.rels><?xml version="1.0" encoding="UTF-8" standalone="yes"?>
<Relationships xmlns="http://schemas.openxmlformats.org/package/2006/relationships"><Relationship Id="rId1" Type="http://schemas.openxmlformats.org/officeDocument/2006/relationships/hyperlink" Target="http://www.generator-efs.dolnyslask.p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1. WSKAŹNIK PRODUKTU</a:t>
          </a:r>
        </a:p>
        <a:p>
          <a:pPr algn="ctr"/>
          <a:r>
            <a:rPr lang="pl-PL" sz="1600" b="1" dirty="0">
              <a:solidFill>
                <a:schemeClr val="tx1"/>
              </a:solidFill>
            </a:rPr>
            <a:t>Liczba miejsc wychowania przedszkolnego dofinansowanych w programie</a:t>
          </a:r>
          <a:r>
            <a:rPr lang="pl-PL" sz="1600" b="1" dirty="0"/>
            <a:t> </a:t>
          </a:r>
          <a:br>
            <a:rPr lang="pl-PL" sz="1600" b="1" dirty="0"/>
          </a:br>
          <a:endParaRPr lang="pl-PL" sz="1600" b="1"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nowoutworzonych miejsc dla dzieci w ośrodkach wychowania przedszkolnego (tj. w przedszkolach, oddziałach przedszkolnych przy szkołach podstawowych, innych formach wychowania przedszkolnego), w istniejącej bazie oświatowej, </a:t>
          </a:r>
          <a:br>
            <a:rPr lang="pl-PL" sz="1200" b="1" dirty="0"/>
          </a:br>
          <a:r>
            <a:rPr lang="pl-PL" sz="1200" b="1" dirty="0"/>
            <a:t>w nowej bazie lokalowej.</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Liczba dzieci, które zostały objęte wsparciem bezpośrednim </a:t>
          </a:r>
          <a:br>
            <a:rPr lang="pl-PL" sz="1200" b="1" dirty="0"/>
          </a:br>
          <a:r>
            <a:rPr lang="pl-PL" sz="1200" b="1" dirty="0"/>
            <a:t>w postaci </a:t>
          </a:r>
          <a:r>
            <a:rPr lang="pl-PL" sz="1200" b="1" u="sng" dirty="0"/>
            <a:t>dodatkowych zajęć.</a:t>
          </a:r>
          <a:endParaRPr lang="pl-PL" sz="1400" b="1" u="sng"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2. WSKAŹNIK PRODUKTU</a:t>
          </a:r>
        </a:p>
        <a:p>
          <a:r>
            <a:rPr lang="pl-PL" sz="1600" b="1" dirty="0">
              <a:solidFill>
                <a:schemeClr val="tx1"/>
              </a:solidFill>
            </a:rPr>
            <a:t>Liczba dzieci objętych w ramach programu dodatkowymi zajęciami zwiększającymi ich szanse edukacyjne w edukacji przedszkolnej</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D8146F93-3F7C-4D62-8C15-E777927E6CF9}">
      <dgm:prSet phldrT="[Tekst]" custT="1"/>
      <dgm:spPr>
        <a:solidFill>
          <a:srgbClr val="FFC000">
            <a:alpha val="90000"/>
          </a:srgbClr>
        </a:solidFill>
        <a:ln>
          <a:solidFill>
            <a:srgbClr val="FFC000">
              <a:alpha val="90000"/>
            </a:srgbClr>
          </a:solidFill>
        </a:ln>
      </dgm:spPr>
      <dgm:t>
        <a:bodyPr/>
        <a:lstStyle/>
        <a:p>
          <a:pPr algn="just"/>
          <a:r>
            <a:rPr lang="pl-PL" sz="1200" b="1" dirty="0"/>
            <a:t>Wskaźnik jest wykazywany, gdy w ramach projektu przewidziano rozszerzenie oferty placówki przedszkolnej o dodatkowe zajęcia zwiększające szanse edukacyjne dzieci, tj.:</a:t>
          </a:r>
          <a:endParaRPr lang="pl-PL" sz="1400" b="1" dirty="0">
            <a:solidFill>
              <a:srgbClr val="B466E0"/>
            </a:solidFill>
          </a:endParaRPr>
        </a:p>
      </dgm:t>
    </dgm:pt>
    <dgm:pt modelId="{8D04141F-7B43-4A13-948C-2FE9E145D5E7}" type="parTrans" cxnId="{14A4EF4C-18D5-4F70-9D23-077085530576}">
      <dgm:prSet/>
      <dgm:spPr/>
    </dgm:pt>
    <dgm:pt modelId="{B54C8841-E689-441A-B95A-0C2D41891155}" type="sibTrans" cxnId="{14A4EF4C-18D5-4F70-9D23-077085530576}">
      <dgm:prSet/>
      <dgm:spPr/>
    </dgm:pt>
    <dgm:pt modelId="{F44F74EF-A8D7-4F70-BA81-0642EDB4CB7E}">
      <dgm:prSet phldrT="[Tekst]" custT="1"/>
      <dgm:spPr>
        <a:solidFill>
          <a:srgbClr val="FFC000">
            <a:alpha val="90000"/>
          </a:srgbClr>
        </a:solidFill>
        <a:ln>
          <a:solidFill>
            <a:srgbClr val="FFC000">
              <a:alpha val="90000"/>
            </a:srgbClr>
          </a:solidFill>
        </a:ln>
      </dgm:spPr>
      <dgm:t>
        <a:bodyPr/>
        <a:lstStyle/>
        <a:p>
          <a:pPr algn="just"/>
          <a:r>
            <a:rPr lang="pl-PL" sz="1200" b="1" dirty="0"/>
            <a:t> realizowane w celu wyrównania stwierdzonych deficytów (np. zajęcia z logopedą, psychologiem, pedagogiem i terapeutą itp.),</a:t>
          </a:r>
          <a:endParaRPr lang="pl-PL" sz="1400" b="1" dirty="0">
            <a:solidFill>
              <a:srgbClr val="B466E0"/>
            </a:solidFill>
          </a:endParaRPr>
        </a:p>
      </dgm:t>
    </dgm:pt>
    <dgm:pt modelId="{31A3516F-6CF6-4D28-AF80-0D440B205335}" type="parTrans" cxnId="{8E61AA5F-6A38-47A9-AE47-61BC6C1710B4}">
      <dgm:prSet/>
      <dgm:spPr/>
    </dgm:pt>
    <dgm:pt modelId="{636273FB-5B56-4939-9DB7-AC035D6C3405}" type="sibTrans" cxnId="{8E61AA5F-6A38-47A9-AE47-61BC6C1710B4}">
      <dgm:prSet/>
      <dgm:spPr/>
    </dgm:pt>
    <dgm:pt modelId="{21FB544C-15EB-4A29-8277-A14ACE9AFA6F}">
      <dgm:prSet phldrT="[Tekst]" custT="1"/>
      <dgm:spPr>
        <a:solidFill>
          <a:srgbClr val="FFC000">
            <a:alpha val="90000"/>
          </a:srgbClr>
        </a:solidFill>
        <a:ln>
          <a:solidFill>
            <a:srgbClr val="FFC000">
              <a:alpha val="90000"/>
            </a:srgbClr>
          </a:solidFill>
        </a:ln>
      </dgm:spPr>
      <dgm:t>
        <a:bodyPr/>
        <a:lstStyle/>
        <a:p>
          <a:pPr algn="just"/>
          <a:r>
            <a:rPr lang="pl-PL" sz="1200" b="1" dirty="0"/>
            <a:t>realizowane w celu podnoszenia jakości edukacji przedszkolnej</a:t>
          </a:r>
          <a:r>
            <a:rPr lang="pl-PL" sz="1400" dirty="0"/>
            <a:t>.</a:t>
          </a:r>
          <a:endParaRPr lang="pl-PL" sz="1400" b="1" dirty="0">
            <a:solidFill>
              <a:srgbClr val="B466E0"/>
            </a:solidFill>
          </a:endParaRPr>
        </a:p>
      </dgm:t>
    </dgm:pt>
    <dgm:pt modelId="{26468805-6CA7-4348-ADF9-2F6C38D801A2}" type="parTrans" cxnId="{00CB85A6-EDE9-4961-8CDD-3B2D62DD4618}">
      <dgm:prSet/>
      <dgm:spPr/>
    </dgm:pt>
    <dgm:pt modelId="{C5402180-5FFB-4379-93C4-363A0A77F6B7}" type="sibTrans" cxnId="{00CB85A6-EDE9-4961-8CDD-3B2D62DD4618}">
      <dgm:prSet/>
      <dgm:spPr/>
    </dgm:pt>
    <dgm:pt modelId="{314B7957-9B97-42D1-80EB-87195D0C919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Wskaźnik jest wykazywany, gdy w ramach projektu przewidziano utworzenie miejsca wychowania przedszkolnego lub </a:t>
          </a:r>
          <a:r>
            <a:rPr lang="pl-PL" sz="1200" b="1" u="sng" dirty="0"/>
            <a:t>dostosowanie istniejącego miejsca do potrzeb dzieci z </a:t>
          </a:r>
          <a:r>
            <a:rPr lang="pl-PL" sz="1200" b="1" u="sng" dirty="0" err="1"/>
            <a:t>niepełnosprawnościami</a:t>
          </a:r>
          <a:r>
            <a:rPr lang="pl-PL" sz="1200" b="1" u="sng" dirty="0"/>
            <a:t>. </a:t>
          </a:r>
        </a:p>
      </dgm:t>
    </dgm:pt>
    <dgm:pt modelId="{60F4FF30-18AC-40BD-9061-C5A2E406EC7E}" type="parTrans" cxnId="{13960333-BA41-4C6C-B740-2770266E1F61}">
      <dgm:prSet/>
      <dgm:spPr/>
    </dgm:pt>
    <dgm:pt modelId="{A65DA0E6-64B6-4BD0-91D8-9F0FDD8FE2B0}" type="sibTrans" cxnId="{13960333-BA41-4C6C-B740-2770266E1F61}">
      <dgm:prSet/>
      <dgm:spPr/>
    </dgm:pt>
    <dgm:pt modelId="{9F01C9C6-08A7-4964-82CC-DF65D46B45DD}">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u="none" dirty="0">
              <a:solidFill>
                <a:srgbClr val="FF0000"/>
              </a:solidFill>
            </a:rPr>
            <a:t>A lub B, w przypadku dostosowania miejsc przedszkolnych do potrzeb dzieci z </a:t>
          </a:r>
          <a:r>
            <a:rPr lang="pl-PL" sz="1200" b="1" u="none" dirty="0" err="1">
              <a:solidFill>
                <a:srgbClr val="FF0000"/>
              </a:solidFill>
            </a:rPr>
            <a:t>niepełnosprawnościami</a:t>
          </a:r>
          <a:endParaRPr lang="pl-PL" sz="1200" b="1" u="none" dirty="0">
            <a:solidFill>
              <a:srgbClr val="FF0000"/>
            </a:solidFill>
          </a:endParaRPr>
        </a:p>
      </dgm:t>
    </dgm:pt>
    <dgm:pt modelId="{F696B6C8-AC31-4E09-B064-F9A68691B6EC}" type="parTrans" cxnId="{88EC3C3D-DADC-4D5D-B3C6-2BDD8DCC640A}">
      <dgm:prSet/>
      <dgm:spPr/>
    </dgm:pt>
    <dgm:pt modelId="{C8F0EF34-F5F3-41A9-AEAE-E3CF38D34CA8}" type="sibTrans" cxnId="{88EC3C3D-DADC-4D5D-B3C6-2BDD8DCC640A}">
      <dgm:prSet/>
      <dgm:spPr/>
    </dgm:pt>
    <dgm:pt modelId="{5FBC84B4-F218-40FC-8F76-73202B4B53CF}">
      <dgm:prSet phldrT="[Tekst]" custT="1"/>
      <dgm:spPr>
        <a:solidFill>
          <a:srgbClr val="FFC000">
            <a:alpha val="90000"/>
          </a:srgbClr>
        </a:solidFill>
        <a:ln>
          <a:solidFill>
            <a:srgbClr val="FFC000">
              <a:alpha val="90000"/>
            </a:srgbClr>
          </a:solidFill>
        </a:ln>
      </dgm:spPr>
      <dgm:t>
        <a:bodyPr/>
        <a:lstStyle/>
        <a:p>
          <a:pPr algn="just"/>
          <a:r>
            <a:rPr lang="pl-PL" sz="1400" b="1" dirty="0">
              <a:solidFill>
                <a:srgbClr val="FF0000"/>
              </a:solidFill>
            </a:rPr>
            <a:t>B</a:t>
          </a:r>
        </a:p>
      </dgm:t>
    </dgm:pt>
    <dgm:pt modelId="{9CBCFEF0-0495-427D-A94A-CF9BCCA51EA4}" type="parTrans" cxnId="{E9BB0D82-B089-410A-811C-33CE59AD4DC4}">
      <dgm:prSet/>
      <dgm:spPr/>
    </dgm:pt>
    <dgm:pt modelId="{63529F9E-D36E-4FA1-9AA9-3270C3887C8B}" type="sibTrans" cxnId="{E9BB0D82-B089-410A-811C-33CE59AD4DC4}">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88EC3C3D-DADC-4D5D-B3C6-2BDD8DCC640A}" srcId="{621AB93B-5B7B-404A-AAC6-82585374894E}" destId="{9F01C9C6-08A7-4964-82CC-DF65D46B45DD}" srcOrd="2" destOrd="0" parTransId="{F696B6C8-AC31-4E09-B064-F9A68691B6EC}" sibTransId="{C8F0EF34-F5F3-41A9-AEAE-E3CF38D34CA8}"/>
    <dgm:cxn modelId="{8E61AA5F-6A38-47A9-AE47-61BC6C1710B4}" srcId="{D8146F93-3F7C-4D62-8C15-E777927E6CF9}" destId="{F44F74EF-A8D7-4F70-BA81-0642EDB4CB7E}" srcOrd="0" destOrd="0" parTransId="{31A3516F-6CF6-4D28-AF80-0D440B205335}" sibTransId="{636273FB-5B56-4939-9DB7-AC035D6C3405}"/>
    <dgm:cxn modelId="{BA88269F-B2F4-4219-972F-9829D540F447}" type="presOf" srcId="{DA6E603D-E34D-4EC6-B48D-740809166CA4}" destId="{6057DA86-162F-440C-8D5E-0A6D86B8CF0F}" srcOrd="0" destOrd="0" presId="urn:microsoft.com/office/officeart/2005/8/layout/vList5"/>
    <dgm:cxn modelId="{A4D97647-A130-485A-B6B2-484D0C7BD766}" type="presOf" srcId="{D8146F93-3F7C-4D62-8C15-E777927E6CF9}" destId="{6057DA86-162F-440C-8D5E-0A6D86B8CF0F}" srcOrd="0" destOrd="1" presId="urn:microsoft.com/office/officeart/2005/8/layout/vList5"/>
    <dgm:cxn modelId="{E9BB0D82-B089-410A-811C-33CE59AD4DC4}" srcId="{9C158368-C9E0-4942-8526-5CE49BCD721C}" destId="{5FBC84B4-F218-40FC-8F76-73202B4B53CF}" srcOrd="2" destOrd="0" parTransId="{9CBCFEF0-0495-427D-A94A-CF9BCCA51EA4}" sibTransId="{63529F9E-D36E-4FA1-9AA9-3270C3887C8B}"/>
    <dgm:cxn modelId="{D8980066-B1D3-4DE4-8E0C-D098C14B4C0A}" type="presOf" srcId="{9F01C9C6-08A7-4964-82CC-DF65D46B45DD}" destId="{5DB3C171-F262-490B-B8BB-BFFA46B0586B}" srcOrd="0" destOrd="2" presId="urn:microsoft.com/office/officeart/2005/8/layout/vList5"/>
    <dgm:cxn modelId="{3D3EA86E-10AE-4AFF-98E6-6B6D99C4B66E}" type="presOf" srcId="{21FB544C-15EB-4A29-8277-A14ACE9AFA6F}" destId="{6057DA86-162F-440C-8D5E-0A6D86B8CF0F}" srcOrd="0" destOrd="3"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0F02213E-0440-42E7-8ECA-C823EC49799E}" type="presOf" srcId="{9C158368-C9E0-4942-8526-5CE49BCD721C}" destId="{EC26B3CA-5F55-4ED6-AEA1-83422FEC2FA3}" srcOrd="0" destOrd="0" presId="urn:microsoft.com/office/officeart/2005/8/layout/vList5"/>
    <dgm:cxn modelId="{13960333-BA41-4C6C-B740-2770266E1F61}" srcId="{621AB93B-5B7B-404A-AAC6-82585374894E}" destId="{314B7957-9B97-42D1-80EB-87195D0C9194}" srcOrd="1" destOrd="0" parTransId="{60F4FF30-18AC-40BD-9061-C5A2E406EC7E}" sibTransId="{A65DA0E6-64B6-4BD0-91D8-9F0FDD8FE2B0}"/>
    <dgm:cxn modelId="{14A4EF4C-18D5-4F70-9D23-077085530576}" srcId="{9C158368-C9E0-4942-8526-5CE49BCD721C}" destId="{D8146F93-3F7C-4D62-8C15-E777927E6CF9}" srcOrd="1" destOrd="0" parTransId="{8D04141F-7B43-4A13-948C-2FE9E145D5E7}" sibTransId="{B54C8841-E689-441A-B95A-0C2D41891155}"/>
    <dgm:cxn modelId="{D27CF2EF-7C6F-4F0D-A671-817AAB3D3C2D}" type="presOf" srcId="{5FBC84B4-F218-40FC-8F76-73202B4B53CF}" destId="{6057DA86-162F-440C-8D5E-0A6D86B8CF0F}" srcOrd="0" destOrd="4"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E117E38E-DDD3-480D-A78D-8FCB154BAC0D}" srcId="{9C158368-C9E0-4942-8526-5CE49BCD721C}" destId="{DA6E603D-E34D-4EC6-B48D-740809166CA4}" srcOrd="0" destOrd="0" parTransId="{A8A154FD-2259-47AC-AD68-19EF82000962}" sibTransId="{9F49CB28-C9A9-4FC8-82B7-C5A3A7564928}"/>
    <dgm:cxn modelId="{CB2A72CD-0582-4A91-AE0B-8B8337A3305C}" type="presOf" srcId="{621AB93B-5B7B-404A-AAC6-82585374894E}" destId="{30A5BAFA-D867-4432-A555-078896BF780D}" srcOrd="0" destOrd="0" presId="urn:microsoft.com/office/officeart/2005/8/layout/vList5"/>
    <dgm:cxn modelId="{9780B095-A658-4221-B5A9-001C806D3A85}" type="presOf" srcId="{314B7957-9B97-42D1-80EB-87195D0C9194}" destId="{5DB3C171-F262-490B-B8BB-BFFA46B0586B}" srcOrd="0" destOrd="1" presId="urn:microsoft.com/office/officeart/2005/8/layout/vList5"/>
    <dgm:cxn modelId="{753030FA-4AC3-4656-973F-2F390F80562E}" type="presOf" srcId="{F44F74EF-A8D7-4F70-BA81-0642EDB4CB7E}" destId="{6057DA86-162F-440C-8D5E-0A6D86B8CF0F}" srcOrd="0" destOrd="2" presId="urn:microsoft.com/office/officeart/2005/8/layout/vList5"/>
    <dgm:cxn modelId="{8F4163A3-0B00-46B4-9C3B-2A47C180F3C4}" type="presOf" srcId="{1A53B528-4B73-4476-AAA3-DA53D8694E89}" destId="{A82570EB-9047-4C30-B34C-BC41F943A042}" srcOrd="0" destOrd="0" presId="urn:microsoft.com/office/officeart/2005/8/layout/vList5"/>
    <dgm:cxn modelId="{00CB85A6-EDE9-4961-8CDD-3B2D62DD4618}" srcId="{D8146F93-3F7C-4D62-8C15-E777927E6CF9}" destId="{21FB544C-15EB-4A29-8277-A14ACE9AFA6F}" srcOrd="1" destOrd="0" parTransId="{26468805-6CA7-4348-ADF9-2F6C38D801A2}" sibTransId="{C5402180-5FFB-4379-93C4-363A0A77F6B7}"/>
    <dgm:cxn modelId="{976A1C1E-6896-4915-B672-0808DD888A75}" srcId="{1A53B528-4B73-4476-AAA3-DA53D8694E89}" destId="{621AB93B-5B7B-404A-AAC6-82585374894E}" srcOrd="0" destOrd="0" parTransId="{4935FEB2-1035-40C5-9A3F-135B06D2ABF1}" sibTransId="{537A71C9-1429-45D8-846B-4BAE788264CA}"/>
    <dgm:cxn modelId="{43DCFE81-B7F5-4D74-B568-A7D83F001AE7}" type="presOf" srcId="{32EE9BBF-B02B-4DE9-A826-A3930A24887B}" destId="{5DB3C171-F262-490B-B8BB-BFFA46B0586B}" srcOrd="0" destOrd="0" presId="urn:microsoft.com/office/officeart/2005/8/layout/vList5"/>
    <dgm:cxn modelId="{1E95CBD8-F280-496F-BE73-175C546B81C2}" type="presParOf" srcId="{A82570EB-9047-4C30-B34C-BC41F943A042}" destId="{74CEAA77-1A9F-4EE7-8009-B36DC94847D6}" srcOrd="0" destOrd="0" presId="urn:microsoft.com/office/officeart/2005/8/layout/vList5"/>
    <dgm:cxn modelId="{94555151-CCA4-415A-AD9C-CD78DD36F16A}" type="presParOf" srcId="{74CEAA77-1A9F-4EE7-8009-B36DC94847D6}" destId="{30A5BAFA-D867-4432-A555-078896BF780D}" srcOrd="0" destOrd="0" presId="urn:microsoft.com/office/officeart/2005/8/layout/vList5"/>
    <dgm:cxn modelId="{52A72F1A-202D-4E53-8ED6-642471D8DEBB}" type="presParOf" srcId="{74CEAA77-1A9F-4EE7-8009-B36DC94847D6}" destId="{5DB3C171-F262-490B-B8BB-BFFA46B0586B}" srcOrd="1" destOrd="0" presId="urn:microsoft.com/office/officeart/2005/8/layout/vList5"/>
    <dgm:cxn modelId="{BCB7AEF6-3CF6-472B-94BD-DDF84E682299}" type="presParOf" srcId="{A82570EB-9047-4C30-B34C-BC41F943A042}" destId="{21203062-3061-4CFA-A1DC-A3C8D1B70C6A}" srcOrd="1" destOrd="0" presId="urn:microsoft.com/office/officeart/2005/8/layout/vList5"/>
    <dgm:cxn modelId="{B9502753-BCEA-4B2C-8287-3D282EB0F9A6}" type="presParOf" srcId="{A82570EB-9047-4C30-B34C-BC41F943A042}" destId="{AAC7EB03-0D34-4E53-AA54-FF39894E56F4}" srcOrd="2" destOrd="0" presId="urn:microsoft.com/office/officeart/2005/8/layout/vList5"/>
    <dgm:cxn modelId="{73871C95-FAA8-4182-8F20-B16F01A80880}" type="presParOf" srcId="{AAC7EB03-0D34-4E53-AA54-FF39894E56F4}" destId="{EC26B3CA-5F55-4ED6-AEA1-83422FEC2FA3}" srcOrd="0" destOrd="0" presId="urn:microsoft.com/office/officeart/2005/8/layout/vList5"/>
    <dgm:cxn modelId="{4119D06F-6433-405B-999F-495ACF7E5DDF}"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7. Kryterium niezalegania z należnościami</a:t>
          </a: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marL="0" indent="0" algn="just">
            <a:buFontTx/>
            <a:buNone/>
          </a:pPr>
          <a:r>
            <a:rPr lang="pl-PL" sz="1400" dirty="0"/>
            <a:t>W sytuacji, gdy w ramach projektu IOK udziela pomocy de </a:t>
          </a:r>
          <a:r>
            <a:rPr lang="pl-PL" sz="1400" dirty="0" err="1"/>
            <a:t>minimis</a:t>
          </a:r>
          <a:r>
            <a:rPr lang="pl-PL" sz="1400" dirty="0"/>
            <a:t> bezpośrednio Wnioskodawcy/Beneficjentowi w ramach kryterium weryfikowane będzie, czy podana we wniosku o dofinansowanie wartość uzyskanej pomocy de </a:t>
          </a:r>
          <a:r>
            <a:rPr lang="pl-PL" sz="1400" dirty="0" err="1"/>
            <a:t>minimis</a:t>
          </a:r>
          <a:r>
            <a:rPr lang="pl-PL" sz="1400" dirty="0"/>
            <a:t> jest zgodna z danymi zawartymi w Systemie Udostępniania Danych o Pomocy (SUDOP) oraz nie przekracza progów dopuszczalnej pomocy de </a:t>
          </a:r>
          <a:r>
            <a:rPr lang="pl-PL" sz="1400" dirty="0" err="1"/>
            <a:t>minimis</a:t>
          </a:r>
          <a:r>
            <a:rPr lang="pl-PL" sz="1400" dirty="0"/>
            <a:t> udzielonej jednemu przedsiębiorcy określonych w art. 3 rozporządzenia Komisji (UE) nr 1407/2013.</a:t>
          </a:r>
          <a:endParaRPr lang="pl-PL" sz="14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8. Pomoc de </a:t>
          </a:r>
          <a:r>
            <a:rPr lang="pl-PL" sz="1600" b="1" dirty="0" err="1">
              <a:solidFill>
                <a:schemeClr val="tx1"/>
              </a:solidFill>
            </a:rPr>
            <a:t>minimis</a:t>
          </a:r>
          <a:endParaRPr lang="pl-PL" sz="1600" b="1" dirty="0">
            <a:solidFill>
              <a:schemeClr val="tx1"/>
            </a:solidFill>
          </a:endParaRP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Czy Wnioskodawca nie zalega z uiszczaniem podatków, jak również z opłacaniem składek na ubezpieczenie społeczne i zdrowotne, Fundusz Pracy, Państwowy Fundusz Rehabilitacji Osób Niepełnosprawnych lub innych należności wymaganych odrębnymi przepisami prawa?</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0EE49A9F-AB41-4319-9E3E-252C9878866C}">
      <dgm:prSet custT="1"/>
      <dgm:spPr/>
      <dgm:t>
        <a:bodyPr/>
        <a:lstStyle/>
        <a:p>
          <a:pPr marL="114300" indent="0" algn="just">
            <a:lnSpc>
              <a:spcPct val="100000"/>
            </a:lnSpc>
            <a:spcAft>
              <a:spcPts val="600"/>
            </a:spcAft>
          </a:pPr>
          <a:r>
            <a:rPr lang="pl-PL" sz="1400" dirty="0">
              <a:solidFill>
                <a:srgbClr val="FF0000"/>
              </a:solidFill>
            </a:rPr>
            <a:t>„Odhaczenie” oświadczenia we wniosku o dofinansowanie</a:t>
          </a:r>
        </a:p>
      </dgm:t>
    </dgm:pt>
    <dgm:pt modelId="{EA9DFEBD-E95E-499A-A1FF-E0AF70A70157}" type="parTrans" cxnId="{828A7401-893F-4F17-9719-64996B81B372}">
      <dgm:prSet/>
      <dgm:spPr/>
      <dgm:t>
        <a:bodyPr/>
        <a:lstStyle/>
        <a:p>
          <a:endParaRPr lang="pl-PL"/>
        </a:p>
      </dgm:t>
    </dgm:pt>
    <dgm:pt modelId="{9864F32C-6E8A-4855-878A-EF8FE2FD3653}" type="sibTrans" cxnId="{828A7401-893F-4F17-9719-64996B81B372}">
      <dgm:prSet/>
      <dgm:spPr/>
      <dgm:t>
        <a:bodyPr/>
        <a:lstStyle/>
        <a:p>
          <a:endParaRPr lang="pl-PL"/>
        </a:p>
      </dgm:t>
    </dgm:pt>
    <dgm:pt modelId="{4AE8F3EE-D4C4-4F25-9D21-9B7CEB54B077}">
      <dgm:prSet custT="1"/>
      <dgm:spPr/>
      <dgm:t>
        <a:bodyPr/>
        <a:lstStyle/>
        <a:p>
          <a:pPr marL="114300" indent="0" algn="just">
            <a:lnSpc>
              <a:spcPct val="100000"/>
            </a:lnSpc>
            <a:spcAft>
              <a:spcPts val="600"/>
            </a:spcAft>
          </a:pPr>
          <a:endParaRPr lang="pl-PL" sz="1400" dirty="0"/>
        </a:p>
      </dgm:t>
    </dgm:pt>
    <dgm:pt modelId="{69828F9D-0639-4125-AF77-78DAAE26647E}" type="parTrans" cxnId="{668E3AEA-4387-41A9-B21A-24753DC062B2}">
      <dgm:prSet/>
      <dgm:spPr/>
      <dgm:t>
        <a:bodyPr/>
        <a:lstStyle/>
        <a:p>
          <a:endParaRPr lang="pl-PL"/>
        </a:p>
      </dgm:t>
    </dgm:pt>
    <dgm:pt modelId="{6AFBB580-89E5-402F-AF51-0B33878C0126}" type="sibTrans" cxnId="{668E3AEA-4387-41A9-B21A-24753DC062B2}">
      <dgm:prSet/>
      <dgm:spPr/>
      <dgm:t>
        <a:bodyPr/>
        <a:lstStyle/>
        <a:p>
          <a:endParaRPr lang="pl-PL"/>
        </a:p>
      </dgm:t>
    </dgm:pt>
    <dgm:pt modelId="{6931837F-28E1-498C-866E-3A9F90FF77B9}">
      <dgm:prSet custT="1"/>
      <dgm:spPr/>
      <dgm:t>
        <a:bodyPr/>
        <a:lstStyle/>
        <a:p>
          <a:pPr marL="114300" indent="0" algn="just">
            <a:lnSpc>
              <a:spcPct val="100000"/>
            </a:lnSpc>
            <a:spcAft>
              <a:spcPts val="600"/>
            </a:spcAft>
            <a:buNone/>
          </a:pPr>
          <a:r>
            <a:rPr lang="pl-PL" sz="1400" dirty="0">
              <a:solidFill>
                <a:srgbClr val="0070C0"/>
              </a:solidFill>
            </a:rPr>
            <a:t>Tak/Nie niespełnienie kryterium oznacza odrzucenie projektu.</a:t>
          </a:r>
          <a:endParaRPr lang="pl-PL" sz="1400" dirty="0">
            <a:solidFill>
              <a:srgbClr val="FF0000"/>
            </a:solidFill>
          </a:endParaRPr>
        </a:p>
      </dgm:t>
    </dgm:pt>
    <dgm:pt modelId="{2DAEB63C-6410-465C-B03D-878FDF192992}" type="parTrans" cxnId="{E47F5E8C-F07A-46FE-ADD6-FC5AFF8FE980}">
      <dgm:prSet/>
      <dgm:spPr/>
      <dgm:t>
        <a:bodyPr/>
        <a:lstStyle/>
        <a:p>
          <a:endParaRPr lang="pl-PL"/>
        </a:p>
      </dgm:t>
    </dgm:pt>
    <dgm:pt modelId="{9E9C809B-79DE-404F-B996-ACC34D0F5EC6}" type="sibTrans" cxnId="{E47F5E8C-F07A-46FE-ADD6-FC5AFF8FE980}">
      <dgm:prSet/>
      <dgm:spPr/>
      <dgm:t>
        <a:bodyPr/>
        <a:lstStyle/>
        <a:p>
          <a:endParaRPr lang="pl-PL"/>
        </a:p>
      </dgm:t>
    </dgm:pt>
    <dgm:pt modelId="{5A1598C0-9252-4917-9876-97E6E26D17E9}">
      <dgm:prSet phldrT="[Tekst]" custT="1"/>
      <dgm:spPr>
        <a:solidFill>
          <a:srgbClr val="FFC000">
            <a:alpha val="90000"/>
          </a:srgbClr>
        </a:solidFill>
        <a:ln>
          <a:solidFill>
            <a:srgbClr val="FFC000">
              <a:alpha val="90000"/>
            </a:srgbClr>
          </a:solidFill>
        </a:ln>
      </dgm:spPr>
      <dgm:t>
        <a:bodyPr/>
        <a:lstStyle/>
        <a:p>
          <a:pPr marL="0" indent="0" algn="just">
            <a:buNone/>
          </a:pPr>
          <a:r>
            <a:rPr lang="pl-PL" sz="1400" dirty="0">
              <a:solidFill>
                <a:srgbClr val="0070C0"/>
              </a:solidFill>
            </a:rPr>
            <a:t>Tak/Nie niespełnienie kryterium oznacza odrzucenie projektu.</a:t>
          </a:r>
          <a:endParaRPr lang="pl-PL" sz="1400" b="1" dirty="0">
            <a:solidFill>
              <a:schemeClr val="tx1"/>
            </a:solidFill>
            <a:latin typeface="+mn-lt"/>
          </a:endParaRPr>
        </a:p>
      </dgm:t>
    </dgm:pt>
    <dgm:pt modelId="{836528BB-441B-4348-A4BE-8B80AC24DDE9}" type="parTrans" cxnId="{C11D29BA-5548-42B8-B5E9-7200152EAE74}">
      <dgm:prSet/>
      <dgm:spPr/>
      <dgm:t>
        <a:bodyPr/>
        <a:lstStyle/>
        <a:p>
          <a:endParaRPr lang="pl-PL"/>
        </a:p>
      </dgm:t>
    </dgm:pt>
    <dgm:pt modelId="{CF76CBD9-A3F4-4ADD-9148-83CCA205C385}" type="sibTrans" cxnId="{C11D29BA-5548-42B8-B5E9-7200152EAE74}">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62EF43E8-786B-4DED-B367-F7F31C8C6DA9}" type="presOf" srcId="{32EE9BBF-B02B-4DE9-A826-A3930A24887B}" destId="{5DB3C171-F262-490B-B8BB-BFFA46B0586B}" srcOrd="0" destOrd="0" presId="urn:microsoft.com/office/officeart/2005/8/layout/vList5"/>
    <dgm:cxn modelId="{66312A36-BF88-4005-8521-FDA455EA873D}" type="presOf" srcId="{6931837F-28E1-498C-866E-3A9F90FF77B9}" destId="{5DB3C171-F262-490B-B8BB-BFFA46B0586B}" srcOrd="0" destOrd="2" presId="urn:microsoft.com/office/officeart/2005/8/layout/vList5"/>
    <dgm:cxn modelId="{B4A25B03-537C-4F17-AAD3-6B3635B533AF}" type="presOf" srcId="{4AE8F3EE-D4C4-4F25-9D21-9B7CEB54B077}" destId="{5DB3C171-F262-490B-B8BB-BFFA46B0586B}" srcOrd="0" destOrd="3" presId="urn:microsoft.com/office/officeart/2005/8/layout/vList5"/>
    <dgm:cxn modelId="{E47F5E8C-F07A-46FE-ADD6-FC5AFF8FE980}" srcId="{621AB93B-5B7B-404A-AAC6-82585374894E}" destId="{6931837F-28E1-498C-866E-3A9F90FF77B9}" srcOrd="2" destOrd="0" parTransId="{2DAEB63C-6410-465C-B03D-878FDF192992}" sibTransId="{9E9C809B-79DE-404F-B996-ACC34D0F5EC6}"/>
    <dgm:cxn modelId="{697E7323-548E-4F9A-9050-7724BAC62AE9}" srcId="{1A53B528-4B73-4476-AAA3-DA53D8694E89}" destId="{9C158368-C9E0-4942-8526-5CE49BCD721C}" srcOrd="1" destOrd="0" parTransId="{913B76B3-2567-408B-94B7-AFBDAB2A403C}" sibTransId="{B623BF15-8EEA-4288-8854-030DD4F9EF8D}"/>
    <dgm:cxn modelId="{1F192693-9616-4EE1-9E46-F9C88A9A46DD}" type="presOf" srcId="{DA6E603D-E34D-4EC6-B48D-740809166CA4}" destId="{6057DA86-162F-440C-8D5E-0A6D86B8CF0F}" srcOrd="0" destOrd="0" presId="urn:microsoft.com/office/officeart/2005/8/layout/vList5"/>
    <dgm:cxn modelId="{C11D29BA-5548-42B8-B5E9-7200152EAE74}" srcId="{9C158368-C9E0-4942-8526-5CE49BCD721C}" destId="{5A1598C0-9252-4917-9876-97E6E26D17E9}" srcOrd="1" destOrd="0" parTransId="{836528BB-441B-4348-A4BE-8B80AC24DDE9}" sibTransId="{CF76CBD9-A3F4-4ADD-9148-83CCA205C385}"/>
    <dgm:cxn modelId="{B6C807A7-A846-47FD-BE65-9166C443B42C}" srcId="{621AB93B-5B7B-404A-AAC6-82585374894E}" destId="{32EE9BBF-B02B-4DE9-A826-A3930A24887B}" srcOrd="0" destOrd="0" parTransId="{00D5B151-6E85-451D-80BE-DE7F236447A0}" sibTransId="{DC57031B-D14D-42A1-A990-761C91C4EF85}"/>
    <dgm:cxn modelId="{828A7401-893F-4F17-9719-64996B81B372}" srcId="{621AB93B-5B7B-404A-AAC6-82585374894E}" destId="{0EE49A9F-AB41-4319-9E3E-252C9878866C}" srcOrd="1" destOrd="0" parTransId="{EA9DFEBD-E95E-499A-A1FF-E0AF70A70157}" sibTransId="{9864F32C-6E8A-4855-878A-EF8FE2FD3653}"/>
    <dgm:cxn modelId="{4A0FA521-313D-4F87-8279-990ABA5A394D}" type="presOf" srcId="{621AB93B-5B7B-404A-AAC6-82585374894E}" destId="{30A5BAFA-D867-4432-A555-078896BF780D}" srcOrd="0" destOrd="0" presId="urn:microsoft.com/office/officeart/2005/8/layout/vList5"/>
    <dgm:cxn modelId="{2E3F5C65-286E-430B-8BBF-4391096C9FC8}" type="presOf" srcId="{9C158368-C9E0-4942-8526-5CE49BCD721C}" destId="{EC26B3CA-5F55-4ED6-AEA1-83422FEC2FA3}"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E117E38E-DDD3-480D-A78D-8FCB154BAC0D}" srcId="{9C158368-C9E0-4942-8526-5CE49BCD721C}" destId="{DA6E603D-E34D-4EC6-B48D-740809166CA4}" srcOrd="0" destOrd="0" parTransId="{A8A154FD-2259-47AC-AD68-19EF82000962}" sibTransId="{9F49CB28-C9A9-4FC8-82B7-C5A3A7564928}"/>
    <dgm:cxn modelId="{668E3AEA-4387-41A9-B21A-24753DC062B2}" srcId="{621AB93B-5B7B-404A-AAC6-82585374894E}" destId="{4AE8F3EE-D4C4-4F25-9D21-9B7CEB54B077}" srcOrd="3" destOrd="0" parTransId="{69828F9D-0639-4125-AF77-78DAAE26647E}" sibTransId="{6AFBB580-89E5-402F-AF51-0B33878C0126}"/>
    <dgm:cxn modelId="{73079A93-FB00-4447-916E-238DCF0596EB}" type="presOf" srcId="{0EE49A9F-AB41-4319-9E3E-252C9878866C}" destId="{5DB3C171-F262-490B-B8BB-BFFA46B0586B}" srcOrd="0" destOrd="1" presId="urn:microsoft.com/office/officeart/2005/8/layout/vList5"/>
    <dgm:cxn modelId="{2CB84FDB-F550-4BD7-AB7A-7559212B2F3B}" type="presOf" srcId="{1A53B528-4B73-4476-AAA3-DA53D8694E89}" destId="{A82570EB-9047-4C30-B34C-BC41F943A042}" srcOrd="0" destOrd="0" presId="urn:microsoft.com/office/officeart/2005/8/layout/vList5"/>
    <dgm:cxn modelId="{A1C232D3-5FE6-43E9-BC18-B35189A601EE}" type="presOf" srcId="{5A1598C0-9252-4917-9876-97E6E26D17E9}" destId="{6057DA86-162F-440C-8D5E-0A6D86B8CF0F}" srcOrd="0" destOrd="1" presId="urn:microsoft.com/office/officeart/2005/8/layout/vList5"/>
    <dgm:cxn modelId="{611E7D43-BC06-4F1D-BF74-BD93A542A4EE}" type="presParOf" srcId="{A82570EB-9047-4C30-B34C-BC41F943A042}" destId="{74CEAA77-1A9F-4EE7-8009-B36DC94847D6}" srcOrd="0" destOrd="0" presId="urn:microsoft.com/office/officeart/2005/8/layout/vList5"/>
    <dgm:cxn modelId="{CD265A95-C4F4-485F-9242-C2451163E84B}" type="presParOf" srcId="{74CEAA77-1A9F-4EE7-8009-B36DC94847D6}" destId="{30A5BAFA-D867-4432-A555-078896BF780D}" srcOrd="0" destOrd="0" presId="urn:microsoft.com/office/officeart/2005/8/layout/vList5"/>
    <dgm:cxn modelId="{AA254FFE-93E8-4DA7-A694-99E5B14FB99F}" type="presParOf" srcId="{74CEAA77-1A9F-4EE7-8009-B36DC94847D6}" destId="{5DB3C171-F262-490B-B8BB-BFFA46B0586B}" srcOrd="1" destOrd="0" presId="urn:microsoft.com/office/officeart/2005/8/layout/vList5"/>
    <dgm:cxn modelId="{38D4ABF6-4B23-4F79-917A-F7B5612A73F1}" type="presParOf" srcId="{A82570EB-9047-4C30-B34C-BC41F943A042}" destId="{21203062-3061-4CFA-A1DC-A3C8D1B70C6A}" srcOrd="1" destOrd="0" presId="urn:microsoft.com/office/officeart/2005/8/layout/vList5"/>
    <dgm:cxn modelId="{5100E8F8-CFBB-4481-89EF-27E51B2134F1}" type="presParOf" srcId="{A82570EB-9047-4C30-B34C-BC41F943A042}" destId="{AAC7EB03-0D34-4E53-AA54-FF39894E56F4}" srcOrd="2" destOrd="0" presId="urn:microsoft.com/office/officeart/2005/8/layout/vList5"/>
    <dgm:cxn modelId="{733B7037-FF26-4D47-8D32-ED20CBF4B60A}" type="presParOf" srcId="{AAC7EB03-0D34-4E53-AA54-FF39894E56F4}" destId="{EC26B3CA-5F55-4ED6-AEA1-83422FEC2FA3}" srcOrd="0" destOrd="0" presId="urn:microsoft.com/office/officeart/2005/8/layout/vList5"/>
    <dgm:cxn modelId="{01B2BE80-B3C2-4749-9813-1819C9F40A88}"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9. Kryterium potencjału finansowego</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Wnioskodawca oraz partnerzy (o ile dotyczy), ponoszący wydatki w danym projekcie ze środków europejskich, posiadają łączny obrót za ostatni zatwierdzony rok obrotowy zgodnie z ustawą o rachunkowości z dnia 29 września 1994 r. (jeśli dotyczy) lub za ostatni zamknięty i zatwierdzony rok kalendarzowy równy lub wyższy od  średnich rocznych wydatków w ocenianym projekcie.</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5B6BEF1C-1758-4781-9C41-76BB8A14EF38}">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b="0" dirty="0">
              <a:solidFill>
                <a:srgbClr val="FF0000"/>
              </a:solidFill>
            </a:rPr>
            <a:t>Należy podać odpowiednie informacje we wniosku o dofinansowanie.</a:t>
          </a:r>
        </a:p>
      </dgm:t>
    </dgm:pt>
    <dgm:pt modelId="{5B4E6F7E-3B08-4B9F-BC1A-027127BCAF98}" type="parTrans" cxnId="{6176F65E-FC33-4504-A586-270EFC40A3F6}">
      <dgm:prSet/>
      <dgm:spPr/>
      <dgm:t>
        <a:bodyPr/>
        <a:lstStyle/>
        <a:p>
          <a:endParaRPr lang="pl-PL"/>
        </a:p>
      </dgm:t>
    </dgm:pt>
    <dgm:pt modelId="{2B4065E7-1C16-4231-A1F2-90D8BB7171F4}" type="sibTrans" cxnId="{6176F65E-FC33-4504-A586-270EFC40A3F6}">
      <dgm:prSet/>
      <dgm:spPr/>
      <dgm:t>
        <a:bodyPr/>
        <a:lstStyle/>
        <a:p>
          <a:endParaRPr lang="pl-PL"/>
        </a:p>
      </dgm:t>
    </dgm:pt>
    <dgm:pt modelId="{F08808D1-0C8D-48F9-A8F6-DABF8666DB90}">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solidFill>
                <a:srgbClr val="0070C0"/>
              </a:solidFill>
            </a:rPr>
            <a:t>Tak / Nie/ Nie dotyczy (dopuszcza się jednokrotne skierowanie projektu do poprawy/uzupełnienia)</a:t>
          </a:r>
          <a:r>
            <a:rPr lang="pl-PL" sz="1400" b="0" dirty="0">
              <a:solidFill>
                <a:srgbClr val="FF0000"/>
              </a:solidFill>
            </a:rPr>
            <a:t> </a:t>
          </a:r>
        </a:p>
      </dgm:t>
    </dgm:pt>
    <dgm:pt modelId="{18363F47-A006-429E-A67E-C0620DCD60D8}" type="parTrans" cxnId="{8FCE4D29-5797-40B9-81E5-9950F761B275}">
      <dgm:prSet/>
      <dgm:spPr/>
      <dgm:t>
        <a:bodyPr/>
        <a:lstStyle/>
        <a:p>
          <a:endParaRPr lang="pl-PL"/>
        </a:p>
      </dgm:t>
    </dgm:pt>
    <dgm:pt modelId="{EFF2CF49-9AF6-4210-8F48-94427EBA58AA}" type="sibTrans" cxnId="{8FCE4D29-5797-40B9-81E5-9950F761B275}">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1" custScaleY="144366" custLinFactNeighborX="136" custLinFactNeighborY="-5">
        <dgm:presLayoutVars>
          <dgm:bulletEnabled val="1"/>
        </dgm:presLayoutVars>
      </dgm:prSet>
      <dgm:spPr/>
      <dgm:t>
        <a:bodyPr/>
        <a:lstStyle/>
        <a:p>
          <a:endParaRPr lang="pl-PL"/>
        </a:p>
      </dgm:t>
    </dgm:pt>
  </dgm:ptLst>
  <dgm:cxnLst>
    <dgm:cxn modelId="{B6C807A7-A846-47FD-BE65-9166C443B42C}" srcId="{621AB93B-5B7B-404A-AAC6-82585374894E}" destId="{32EE9BBF-B02B-4DE9-A826-A3930A24887B}" srcOrd="0" destOrd="0" parTransId="{00D5B151-6E85-451D-80BE-DE7F236447A0}" sibTransId="{DC57031B-D14D-42A1-A990-761C91C4EF85}"/>
    <dgm:cxn modelId="{976A1C1E-6896-4915-B672-0808DD888A75}" srcId="{1A53B528-4B73-4476-AAA3-DA53D8694E89}" destId="{621AB93B-5B7B-404A-AAC6-82585374894E}" srcOrd="0" destOrd="0" parTransId="{4935FEB2-1035-40C5-9A3F-135B06D2ABF1}" sibTransId="{537A71C9-1429-45D8-846B-4BAE788264CA}"/>
    <dgm:cxn modelId="{00EDC5C3-ECD1-45A8-8AD0-B3009F923508}" type="presOf" srcId="{F08808D1-0C8D-48F9-A8F6-DABF8666DB90}" destId="{5DB3C171-F262-490B-B8BB-BFFA46B0586B}" srcOrd="0" destOrd="2" presId="urn:microsoft.com/office/officeart/2005/8/layout/vList5"/>
    <dgm:cxn modelId="{8FCE4D29-5797-40B9-81E5-9950F761B275}" srcId="{621AB93B-5B7B-404A-AAC6-82585374894E}" destId="{F08808D1-0C8D-48F9-A8F6-DABF8666DB90}" srcOrd="2" destOrd="0" parTransId="{18363F47-A006-429E-A67E-C0620DCD60D8}" sibTransId="{EFF2CF49-9AF6-4210-8F48-94427EBA58AA}"/>
    <dgm:cxn modelId="{73630B48-4973-4854-B63C-596B8EBA4075}" type="presOf" srcId="{5B6BEF1C-1758-4781-9C41-76BB8A14EF38}" destId="{5DB3C171-F262-490B-B8BB-BFFA46B0586B}" srcOrd="0" destOrd="1" presId="urn:microsoft.com/office/officeart/2005/8/layout/vList5"/>
    <dgm:cxn modelId="{2CB84FDB-F550-4BD7-AB7A-7559212B2F3B}" type="presOf" srcId="{1A53B528-4B73-4476-AAA3-DA53D8694E89}" destId="{A82570EB-9047-4C30-B34C-BC41F943A042}" srcOrd="0" destOrd="0" presId="urn:microsoft.com/office/officeart/2005/8/layout/vList5"/>
    <dgm:cxn modelId="{6176F65E-FC33-4504-A586-270EFC40A3F6}" srcId="{621AB93B-5B7B-404A-AAC6-82585374894E}" destId="{5B6BEF1C-1758-4781-9C41-76BB8A14EF38}" srcOrd="1" destOrd="0" parTransId="{5B4E6F7E-3B08-4B9F-BC1A-027127BCAF98}" sibTransId="{2B4065E7-1C16-4231-A1F2-90D8BB7171F4}"/>
    <dgm:cxn modelId="{62EF43E8-786B-4DED-B367-F7F31C8C6DA9}" type="presOf" srcId="{32EE9BBF-B02B-4DE9-A826-A3930A24887B}" destId="{5DB3C171-F262-490B-B8BB-BFFA46B0586B}" srcOrd="0" destOrd="0" presId="urn:microsoft.com/office/officeart/2005/8/layout/vList5"/>
    <dgm:cxn modelId="{4A0FA521-313D-4F87-8279-990ABA5A394D}" type="presOf" srcId="{621AB93B-5B7B-404A-AAC6-82585374894E}" destId="{30A5BAFA-D867-4432-A555-078896BF780D}" srcOrd="0" destOrd="0" presId="urn:microsoft.com/office/officeart/2005/8/layout/vList5"/>
    <dgm:cxn modelId="{611E7D43-BC06-4F1D-BF74-BD93A542A4EE}" type="presParOf" srcId="{A82570EB-9047-4C30-B34C-BC41F943A042}" destId="{74CEAA77-1A9F-4EE7-8009-B36DC94847D6}" srcOrd="0" destOrd="0" presId="urn:microsoft.com/office/officeart/2005/8/layout/vList5"/>
    <dgm:cxn modelId="{CD265A95-C4F4-485F-9242-C2451163E84B}" type="presParOf" srcId="{74CEAA77-1A9F-4EE7-8009-B36DC94847D6}" destId="{30A5BAFA-D867-4432-A555-078896BF780D}" srcOrd="0" destOrd="0" presId="urn:microsoft.com/office/officeart/2005/8/layout/vList5"/>
    <dgm:cxn modelId="{AA254FFE-93E8-4DA7-A694-99E5B14FB99F}"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Kryterium zgodności z </a:t>
          </a:r>
          <a:r>
            <a:rPr lang="pl-PL" sz="1600" b="1" dirty="0" err="1">
              <a:solidFill>
                <a:schemeClr val="tx1"/>
              </a:solidFill>
            </a:rPr>
            <a:t>SzOOP</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Czy projekt jest zgodny z zapisami </a:t>
          </a:r>
          <a:r>
            <a:rPr lang="pl-PL" sz="1400" dirty="0" err="1"/>
            <a:t>SzOOP</a:t>
          </a:r>
          <a:r>
            <a:rPr lang="pl-PL" sz="1400" dirty="0"/>
            <a:t> RPO WD 2014-2020 właściwymi dla typów projektu 10.1.A, 10.1.B i 10.1.C aktualnymi na dzień przyjęcia kryterium?</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002B2912-38E0-454E-9D1C-43680A9F3BFC}">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b="0" dirty="0">
              <a:solidFill>
                <a:srgbClr val="0070C0"/>
              </a:solidFill>
            </a:rPr>
            <a:t>Tak/Nie/skierowany do negocjacji</a:t>
          </a:r>
        </a:p>
      </dgm:t>
    </dgm:pt>
    <dgm:pt modelId="{5F383185-06B4-47DD-9284-E066F30E5DC9}" type="parTrans" cxnId="{02984E0D-8626-4E44-8BD4-5D3AB5B52A51}">
      <dgm:prSet/>
      <dgm:spPr/>
      <dgm:t>
        <a:bodyPr/>
        <a:lstStyle/>
        <a:p>
          <a:endParaRPr lang="pl-PL"/>
        </a:p>
      </dgm:t>
    </dgm:pt>
    <dgm:pt modelId="{F8C527DF-C599-4817-B06B-C89A81018919}" type="sibTrans" cxnId="{02984E0D-8626-4E44-8BD4-5D3AB5B52A51}">
      <dgm:prSet/>
      <dgm:spPr/>
      <dgm:t>
        <a:bodyPr/>
        <a:lstStyle/>
        <a:p>
          <a:endParaRPr lang="pl-PL"/>
        </a:p>
      </dgm:t>
    </dgm:pt>
    <dgm:pt modelId="{FE4A29C6-375E-4BA5-A30D-B48777D4368F}">
      <dgm:prSet custT="1"/>
      <dgm:spPr/>
      <dgm:t>
        <a:bodyPr/>
        <a:lstStyle/>
        <a:p>
          <a:pPr marL="0" indent="0" algn="just">
            <a:lnSpc>
              <a:spcPct val="100000"/>
            </a:lnSpc>
            <a:spcAft>
              <a:spcPts val="600"/>
            </a:spcAft>
            <a:buFontTx/>
            <a:buNone/>
          </a:pPr>
          <a:r>
            <a:rPr lang="pl-PL" sz="1400" b="0" dirty="0">
              <a:solidFill>
                <a:srgbClr val="0070C0"/>
              </a:solidFill>
            </a:rPr>
            <a:t>Niespełnienie kryterium po ewentualnym dokonaniu jednorazowej korekty oznacza odrzucenie projektu na etapie negocjacji.</a:t>
          </a:r>
        </a:p>
      </dgm:t>
    </dgm:pt>
    <dgm:pt modelId="{24C18F43-0103-400E-837E-866A6CAAFF35}" type="parTrans" cxnId="{5CBA5A17-B8D7-452E-A8AF-57B0C67D5E75}">
      <dgm:prSet/>
      <dgm:spPr/>
      <dgm:t>
        <a:bodyPr/>
        <a:lstStyle/>
        <a:p>
          <a:endParaRPr lang="pl-PL"/>
        </a:p>
      </dgm:t>
    </dgm:pt>
    <dgm:pt modelId="{C8A9A06D-9C5D-4179-A95D-27B9CE64A050}" type="sibTrans" cxnId="{5CBA5A17-B8D7-452E-A8AF-57B0C67D5E75}">
      <dgm:prSet/>
      <dgm:spPr/>
      <dgm:t>
        <a:bodyPr/>
        <a:lstStyle/>
        <a:p>
          <a:endParaRPr lang="pl-PL"/>
        </a:p>
      </dgm:t>
    </dgm:pt>
    <dgm:pt modelId="{D6FD766A-AA70-4E42-B70C-AA680E7B9935}">
      <dgm:prSet custT="1"/>
      <dgm:spPr/>
      <dgm:t>
        <a:bodyPr/>
        <a:lstStyle/>
        <a:p>
          <a:pPr marL="0" indent="0" algn="just">
            <a:lnSpc>
              <a:spcPct val="100000"/>
            </a:lnSpc>
            <a:spcAft>
              <a:spcPts val="600"/>
            </a:spcAft>
            <a:buFontTx/>
            <a:buNone/>
          </a:pPr>
          <a:endParaRPr lang="pl-PL" sz="1400" b="1" dirty="0"/>
        </a:p>
      </dgm:t>
    </dgm:pt>
    <dgm:pt modelId="{8FD37EF8-9EAE-4749-BA9F-993E8017A668}" type="parTrans" cxnId="{34AB9904-3B08-450B-A67E-586D6D04A3CC}">
      <dgm:prSet/>
      <dgm:spPr/>
      <dgm:t>
        <a:bodyPr/>
        <a:lstStyle/>
        <a:p>
          <a:endParaRPr lang="pl-PL"/>
        </a:p>
      </dgm:t>
    </dgm:pt>
    <dgm:pt modelId="{E4F3486B-8F32-4102-9838-CEB2067E24BC}" type="sibTrans" cxnId="{34AB9904-3B08-450B-A67E-586D6D04A3C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1" custScaleY="144366" custLinFactNeighborX="136" custLinFactNeighborY="-5">
        <dgm:presLayoutVars>
          <dgm:bulletEnabled val="1"/>
        </dgm:presLayoutVars>
      </dgm:prSet>
      <dgm:spPr/>
      <dgm:t>
        <a:bodyPr/>
        <a:lstStyle/>
        <a:p>
          <a:endParaRPr lang="pl-PL"/>
        </a:p>
      </dgm:t>
    </dgm:pt>
  </dgm:ptLst>
  <dgm:cxnLst>
    <dgm:cxn modelId="{34AB9904-3B08-450B-A67E-586D6D04A3CC}" srcId="{621AB93B-5B7B-404A-AAC6-82585374894E}" destId="{D6FD766A-AA70-4E42-B70C-AA680E7B9935}" srcOrd="3" destOrd="0" parTransId="{8FD37EF8-9EAE-4749-BA9F-993E8017A668}" sibTransId="{E4F3486B-8F32-4102-9838-CEB2067E24BC}"/>
    <dgm:cxn modelId="{5CBA5A17-B8D7-452E-A8AF-57B0C67D5E75}" srcId="{621AB93B-5B7B-404A-AAC6-82585374894E}" destId="{FE4A29C6-375E-4BA5-A30D-B48777D4368F}" srcOrd="2" destOrd="0" parTransId="{24C18F43-0103-400E-837E-866A6CAAFF35}" sibTransId="{C8A9A06D-9C5D-4179-A95D-27B9CE64A050}"/>
    <dgm:cxn modelId="{91D6A7D6-3DE8-47E6-A495-3A30B0A8BF3D}" type="presOf" srcId="{1A53B528-4B73-4476-AAA3-DA53D8694E89}" destId="{A82570EB-9047-4C30-B34C-BC41F943A042}" srcOrd="0" destOrd="0" presId="urn:microsoft.com/office/officeart/2005/8/layout/vList5"/>
    <dgm:cxn modelId="{9BBE3E7C-EF58-4F85-AE5F-8B5F7DA96AA0}" type="presOf" srcId="{FE4A29C6-375E-4BA5-A30D-B48777D4368F}" destId="{5DB3C171-F262-490B-B8BB-BFFA46B0586B}" srcOrd="0" destOrd="2" presId="urn:microsoft.com/office/officeart/2005/8/layout/vList5"/>
    <dgm:cxn modelId="{566F00F3-BB67-4ADA-B4C6-DB685169B78E}" type="presOf" srcId="{002B2912-38E0-454E-9D1C-43680A9F3BFC}" destId="{5DB3C171-F262-490B-B8BB-BFFA46B0586B}" srcOrd="0" destOrd="1" presId="urn:microsoft.com/office/officeart/2005/8/layout/vList5"/>
    <dgm:cxn modelId="{02984E0D-8626-4E44-8BD4-5D3AB5B52A51}" srcId="{621AB93B-5B7B-404A-AAC6-82585374894E}" destId="{002B2912-38E0-454E-9D1C-43680A9F3BFC}" srcOrd="1" destOrd="0" parTransId="{5F383185-06B4-47DD-9284-E066F30E5DC9}" sibTransId="{F8C527DF-C599-4817-B06B-C89A81018919}"/>
    <dgm:cxn modelId="{43268A7B-D30D-4D5E-8B4C-0A02A83F3387}" type="presOf" srcId="{621AB93B-5B7B-404A-AAC6-82585374894E}" destId="{30A5BAFA-D867-4432-A555-078896BF780D}"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3FBDBFB5-0D97-4DFE-9C0A-B7E788A88F59}" type="presOf" srcId="{32EE9BBF-B02B-4DE9-A826-A3930A24887B}" destId="{5DB3C171-F262-490B-B8BB-BFFA46B0586B}"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81A38645-CB1A-46A0-88E8-90A94D49A68C}" type="presOf" srcId="{D6FD766A-AA70-4E42-B70C-AA680E7B9935}" destId="{5DB3C171-F262-490B-B8BB-BFFA46B0586B}" srcOrd="0" destOrd="3" presId="urn:microsoft.com/office/officeart/2005/8/layout/vList5"/>
    <dgm:cxn modelId="{799942DA-1E75-4B17-97D0-08BFBD08DE43}" type="presParOf" srcId="{A82570EB-9047-4C30-B34C-BC41F943A042}" destId="{74CEAA77-1A9F-4EE7-8009-B36DC94847D6}" srcOrd="0" destOrd="0" presId="urn:microsoft.com/office/officeart/2005/8/layout/vList5"/>
    <dgm:cxn modelId="{87BE6706-A23A-4938-A479-1B5EB42B0C55}" type="presParOf" srcId="{74CEAA77-1A9F-4EE7-8009-B36DC94847D6}" destId="{30A5BAFA-D867-4432-A555-078896BF780D}" srcOrd="0" destOrd="0" presId="urn:microsoft.com/office/officeart/2005/8/layout/vList5"/>
    <dgm:cxn modelId="{DFF09926-52EF-492C-BC0F-2EC6670AE1B5}"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marL="0" indent="0" algn="l">
            <a:lnSpc>
              <a:spcPct val="90000"/>
            </a:lnSpc>
            <a:buFontTx/>
            <a:buNone/>
          </a:pPr>
          <a:r>
            <a:rPr lang="pl-PL" sz="1400" dirty="0"/>
            <a:t>Czy w ramach projektu uwzględniono wszystkie wskaźniki określone w definicji kryterium?</a:t>
          </a:r>
          <a:endParaRPr lang="pl-PL" sz="1400" b="1" u="sng"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dirty="0">
              <a:solidFill>
                <a:schemeClr val="tx1"/>
              </a:solidFill>
            </a:rPr>
            <a:t>2. Wskaźniki obligatoryjne dla danego typu projektu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6020F812-78F9-4501-8E34-DA5B67D146FC}">
      <dgm:prSet custT="1"/>
      <dgm:spPr/>
      <dgm:t>
        <a:bodyPr/>
        <a:lstStyle/>
        <a:p>
          <a:pPr marL="0" indent="0" algn="l">
            <a:lnSpc>
              <a:spcPct val="90000"/>
            </a:lnSpc>
            <a:buFontTx/>
            <a:buNone/>
          </a:pPr>
          <a:r>
            <a:rPr lang="pl-PL" sz="1400" dirty="0"/>
            <a:t>Wnioskodawca zobowiązany jest do wskazania we wniosku i monitorowania wszystkich wskaźników adekwatnych dla danego projektu, spośród wskaźników wskazanych w SzOOP dla Działania 10.1: </a:t>
          </a:r>
        </a:p>
      </dgm:t>
    </dgm:pt>
    <dgm:pt modelId="{DB8F01CE-0AB0-4EDC-A0F1-E0310431FEE6}" type="parTrans" cxnId="{ADDA13B3-C95E-44C9-9BF3-CBAF3FC9A35C}">
      <dgm:prSet/>
      <dgm:spPr/>
      <dgm:t>
        <a:bodyPr/>
        <a:lstStyle/>
        <a:p>
          <a:endParaRPr lang="pl-PL"/>
        </a:p>
      </dgm:t>
    </dgm:pt>
    <dgm:pt modelId="{1E106482-DD3A-43C4-9B38-D8D3205E93F0}" type="sibTrans" cxnId="{ADDA13B3-C95E-44C9-9BF3-CBAF3FC9A35C}">
      <dgm:prSet/>
      <dgm:spPr/>
      <dgm:t>
        <a:bodyPr/>
        <a:lstStyle/>
        <a:p>
          <a:endParaRPr lang="pl-PL"/>
        </a:p>
      </dgm:t>
    </dgm:pt>
    <dgm:pt modelId="{E426C28A-2F1D-4691-B4E3-A828B6B63055}">
      <dgm:prSet custT="1"/>
      <dgm:spPr/>
      <dgm:t>
        <a:bodyPr/>
        <a:lstStyle/>
        <a:p>
          <a:pPr marL="0" indent="0" algn="l">
            <a:lnSpc>
              <a:spcPct val="90000"/>
            </a:lnSpc>
            <a:buFontTx/>
            <a:buNone/>
          </a:pPr>
          <a:r>
            <a:rPr lang="pl-PL" sz="1400" dirty="0"/>
            <a:t>Wskaźniki produktu: </a:t>
          </a:r>
        </a:p>
      </dgm:t>
    </dgm:pt>
    <dgm:pt modelId="{2D199F78-77F0-4993-AC3D-FCDA76719B09}" type="parTrans" cxnId="{F4EEAF2B-1360-4CA8-8276-6D72402A0E34}">
      <dgm:prSet/>
      <dgm:spPr/>
      <dgm:t>
        <a:bodyPr/>
        <a:lstStyle/>
        <a:p>
          <a:endParaRPr lang="pl-PL"/>
        </a:p>
      </dgm:t>
    </dgm:pt>
    <dgm:pt modelId="{4E45F8B4-BD34-40E7-BB9B-537DFFB35C83}" type="sibTrans" cxnId="{F4EEAF2B-1360-4CA8-8276-6D72402A0E34}">
      <dgm:prSet/>
      <dgm:spPr/>
      <dgm:t>
        <a:bodyPr/>
        <a:lstStyle/>
        <a:p>
          <a:endParaRPr lang="pl-PL"/>
        </a:p>
      </dgm:t>
    </dgm:pt>
    <dgm:pt modelId="{CBA1FC0B-1DC5-4D8F-84E9-8F92FDD60A2C}">
      <dgm:prSet custT="1"/>
      <dgm:spPr/>
      <dgm:t>
        <a:bodyPr/>
        <a:lstStyle/>
        <a:p>
          <a:pPr marL="0" indent="0" algn="l">
            <a:lnSpc>
              <a:spcPct val="90000"/>
            </a:lnSpc>
            <a:buFontTx/>
            <a:buNone/>
          </a:pPr>
          <a:r>
            <a:rPr lang="pl-PL" sz="1400" dirty="0"/>
            <a:t>1. Liczba dzieci objętych w ramach programu dodatkowymi zajęciami zwiększającymi ich szanse edukacyjne w edukacji przedszkolnej </a:t>
          </a:r>
        </a:p>
      </dgm:t>
    </dgm:pt>
    <dgm:pt modelId="{FB601990-2E78-4F52-8196-BC8626D44FA6}" type="parTrans" cxnId="{91CF0347-BB7A-41D4-8881-FFA673703E1B}">
      <dgm:prSet/>
      <dgm:spPr/>
      <dgm:t>
        <a:bodyPr/>
        <a:lstStyle/>
        <a:p>
          <a:endParaRPr lang="pl-PL"/>
        </a:p>
      </dgm:t>
    </dgm:pt>
    <dgm:pt modelId="{C299EA95-D236-49F0-97AB-68C87D2D66C3}" type="sibTrans" cxnId="{91CF0347-BB7A-41D4-8881-FFA673703E1B}">
      <dgm:prSet/>
      <dgm:spPr/>
      <dgm:t>
        <a:bodyPr/>
        <a:lstStyle/>
        <a:p>
          <a:endParaRPr lang="pl-PL"/>
        </a:p>
      </dgm:t>
    </dgm:pt>
    <dgm:pt modelId="{4DD65F9F-482C-4BAF-9C93-C2FBCFB3A7FB}">
      <dgm:prSet custT="1"/>
      <dgm:spPr/>
      <dgm:t>
        <a:bodyPr/>
        <a:lstStyle/>
        <a:p>
          <a:pPr marL="0" indent="0" algn="l">
            <a:lnSpc>
              <a:spcPct val="90000"/>
            </a:lnSpc>
            <a:buFontTx/>
            <a:buNone/>
          </a:pPr>
          <a:r>
            <a:rPr lang="pl-PL" sz="1400" dirty="0"/>
            <a:t>2. Liczba miejsc wychowania przedszkolnego dofinansowanych w programie</a:t>
          </a:r>
        </a:p>
      </dgm:t>
    </dgm:pt>
    <dgm:pt modelId="{AC1CC782-6C31-4428-863F-CEDDD96224C3}" type="parTrans" cxnId="{8C2A7AE4-A2DA-49D3-8793-0A9F961088F2}">
      <dgm:prSet/>
      <dgm:spPr/>
      <dgm:t>
        <a:bodyPr/>
        <a:lstStyle/>
        <a:p>
          <a:endParaRPr lang="pl-PL"/>
        </a:p>
      </dgm:t>
    </dgm:pt>
    <dgm:pt modelId="{DF2FE6AD-9670-4ECD-A1C2-708A79536587}" type="sibTrans" cxnId="{8C2A7AE4-A2DA-49D3-8793-0A9F961088F2}">
      <dgm:prSet/>
      <dgm:spPr/>
      <dgm:t>
        <a:bodyPr/>
        <a:lstStyle/>
        <a:p>
          <a:endParaRPr lang="pl-PL"/>
        </a:p>
      </dgm:t>
    </dgm:pt>
    <dgm:pt modelId="{5F083B59-F288-4949-AFC7-98646D9EDBBF}">
      <dgm:prSet custT="1"/>
      <dgm:spPr/>
      <dgm:t>
        <a:bodyPr/>
        <a:lstStyle/>
        <a:p>
          <a:pPr marL="0" indent="0" algn="l">
            <a:lnSpc>
              <a:spcPct val="90000"/>
            </a:lnSpc>
            <a:buFontTx/>
            <a:buNone/>
          </a:pPr>
          <a:r>
            <a:rPr lang="pl-PL" sz="1400" dirty="0"/>
            <a:t>3. Liczba nauczycieli objętych wsparciem w programie</a:t>
          </a:r>
        </a:p>
      </dgm:t>
    </dgm:pt>
    <dgm:pt modelId="{8592297B-1050-4A23-BEE4-9981261DBBFC}" type="parTrans" cxnId="{CF06871D-F832-4020-8394-832B38C76112}">
      <dgm:prSet/>
      <dgm:spPr/>
      <dgm:t>
        <a:bodyPr/>
        <a:lstStyle/>
        <a:p>
          <a:endParaRPr lang="pl-PL"/>
        </a:p>
      </dgm:t>
    </dgm:pt>
    <dgm:pt modelId="{FA9D25B5-5887-4697-9E08-F1CEEABA2B12}" type="sibTrans" cxnId="{CF06871D-F832-4020-8394-832B38C76112}">
      <dgm:prSet/>
      <dgm:spPr/>
      <dgm:t>
        <a:bodyPr/>
        <a:lstStyle/>
        <a:p>
          <a:endParaRPr lang="pl-PL"/>
        </a:p>
      </dgm:t>
    </dgm:pt>
    <dgm:pt modelId="{529390D0-65CE-4E57-B93C-CB8F9FDE8E9C}">
      <dgm:prSet custT="1"/>
      <dgm:spPr/>
      <dgm:t>
        <a:bodyPr/>
        <a:lstStyle/>
        <a:p>
          <a:pPr marL="0" indent="0" algn="l">
            <a:lnSpc>
              <a:spcPct val="90000"/>
            </a:lnSpc>
            <a:buFontTx/>
            <a:buNone/>
          </a:pPr>
          <a:r>
            <a:rPr lang="pl-PL" sz="1400" dirty="0"/>
            <a:t>4. Liczba uczniów objętych wsparciem w zakresie rozwijania kompetencji kluczowych lub umiejętności uniwersalnych w programie.</a:t>
          </a:r>
        </a:p>
      </dgm:t>
    </dgm:pt>
    <dgm:pt modelId="{02108D12-700D-4302-9F4A-7E42C6828212}" type="parTrans" cxnId="{F7C57EC5-E9D6-44AE-8FD6-1BE262E7F221}">
      <dgm:prSet/>
      <dgm:spPr/>
      <dgm:t>
        <a:bodyPr/>
        <a:lstStyle/>
        <a:p>
          <a:endParaRPr lang="pl-PL"/>
        </a:p>
      </dgm:t>
    </dgm:pt>
    <dgm:pt modelId="{C6A6320C-51CD-4ACD-AFA8-546A0E533C49}" type="sibTrans" cxnId="{F7C57EC5-E9D6-44AE-8FD6-1BE262E7F221}">
      <dgm:prSet/>
      <dgm:spPr/>
      <dgm:t>
        <a:bodyPr/>
        <a:lstStyle/>
        <a:p>
          <a:endParaRPr lang="pl-PL"/>
        </a:p>
      </dgm:t>
    </dgm:pt>
    <dgm:pt modelId="{F54E579D-6842-4F20-8108-983C89183D45}">
      <dgm:prSet custT="1"/>
      <dgm:spPr/>
      <dgm:t>
        <a:bodyPr/>
        <a:lstStyle/>
        <a:p>
          <a:pPr marL="0" indent="0" algn="l">
            <a:lnSpc>
              <a:spcPct val="90000"/>
            </a:lnSpc>
            <a:buFontTx/>
            <a:buNone/>
          </a:pPr>
          <a:r>
            <a:rPr lang="pl-PL" sz="1400" dirty="0"/>
            <a:t>Wskaźniki rezultatu:</a:t>
          </a:r>
        </a:p>
      </dgm:t>
    </dgm:pt>
    <dgm:pt modelId="{B6F516CF-9D98-4C1E-9AF2-9A79A1BD69B5}" type="parTrans" cxnId="{40589EAE-99CE-400C-B456-E419A36F1FEA}">
      <dgm:prSet/>
      <dgm:spPr/>
      <dgm:t>
        <a:bodyPr/>
        <a:lstStyle/>
        <a:p>
          <a:endParaRPr lang="pl-PL"/>
        </a:p>
      </dgm:t>
    </dgm:pt>
    <dgm:pt modelId="{6CCE5176-5566-4A61-908C-D3CC2C750FB2}" type="sibTrans" cxnId="{40589EAE-99CE-400C-B456-E419A36F1FEA}">
      <dgm:prSet/>
      <dgm:spPr/>
      <dgm:t>
        <a:bodyPr/>
        <a:lstStyle/>
        <a:p>
          <a:endParaRPr lang="pl-PL"/>
        </a:p>
      </dgm:t>
    </dgm:pt>
    <dgm:pt modelId="{C8A79E63-9EF8-4AE2-954A-0D49E3019AE8}">
      <dgm:prSet custT="1"/>
      <dgm:spPr/>
      <dgm:t>
        <a:bodyPr/>
        <a:lstStyle/>
        <a:p>
          <a:pPr marL="0" indent="0" algn="l">
            <a:lnSpc>
              <a:spcPct val="90000"/>
            </a:lnSpc>
            <a:buFontTx/>
            <a:buNone/>
          </a:pPr>
          <a:r>
            <a:rPr lang="pl-PL" sz="1400" dirty="0"/>
            <a:t>1. Liczba nauczycieli, którzy uzyskali kwalifikacje lub nabyli kompetencje po opuszczeniu programu </a:t>
          </a:r>
        </a:p>
      </dgm:t>
    </dgm:pt>
    <dgm:pt modelId="{648CDF42-DC96-4343-A4F4-ED4BBE24CE43}" type="parTrans" cxnId="{17ECB5C9-C115-4BEB-8DD6-6930FA88BB06}">
      <dgm:prSet/>
      <dgm:spPr/>
      <dgm:t>
        <a:bodyPr/>
        <a:lstStyle/>
        <a:p>
          <a:endParaRPr lang="pl-PL"/>
        </a:p>
      </dgm:t>
    </dgm:pt>
    <dgm:pt modelId="{0D415D44-F45A-4365-9A99-8001A0BB937F}" type="sibTrans" cxnId="{17ECB5C9-C115-4BEB-8DD6-6930FA88BB06}">
      <dgm:prSet/>
      <dgm:spPr/>
      <dgm:t>
        <a:bodyPr/>
        <a:lstStyle/>
        <a:p>
          <a:endParaRPr lang="pl-PL"/>
        </a:p>
      </dgm:t>
    </dgm:pt>
    <dgm:pt modelId="{2C20AEA3-DC81-4826-99DC-F20829E78C77}">
      <dgm:prSet custT="1"/>
      <dgm:spPr/>
      <dgm:t>
        <a:bodyPr/>
        <a:lstStyle/>
        <a:p>
          <a:pPr marL="0" indent="0" algn="l">
            <a:lnSpc>
              <a:spcPct val="90000"/>
            </a:lnSpc>
            <a:buFontTx/>
            <a:buNone/>
          </a:pPr>
          <a:r>
            <a:rPr lang="pl-PL" sz="1400" dirty="0"/>
            <a:t>2. Liczba uczniów, którzy nabyli kompetencje kluczowe lub umiejętności uniwersalne po opuszczeniu programu.</a:t>
          </a:r>
        </a:p>
      </dgm:t>
    </dgm:pt>
    <dgm:pt modelId="{04A39655-4C99-4006-AAE2-F0A772001E92}" type="parTrans" cxnId="{5D4904D6-DC34-43E0-88E5-236EEA42335B}">
      <dgm:prSet/>
      <dgm:spPr/>
      <dgm:t>
        <a:bodyPr/>
        <a:lstStyle/>
        <a:p>
          <a:endParaRPr lang="pl-PL"/>
        </a:p>
      </dgm:t>
    </dgm:pt>
    <dgm:pt modelId="{193C8FFD-2E59-47A9-B4CA-4FFE8E4C7BDA}" type="sibTrans" cxnId="{5D4904D6-DC34-43E0-88E5-236EEA42335B}">
      <dgm:prSet/>
      <dgm:spPr/>
      <dgm:t>
        <a:bodyPr/>
        <a:lstStyle/>
        <a:p>
          <a:endParaRPr lang="pl-PL"/>
        </a:p>
      </dgm:t>
    </dgm:pt>
    <dgm:pt modelId="{635EC468-26D3-4B1A-992C-C72380B6DD41}">
      <dgm:prSet custT="1"/>
      <dgm:spPr/>
      <dgm:t>
        <a:bodyPr/>
        <a:lstStyle/>
        <a:p>
          <a:pPr marL="0" indent="0" algn="l">
            <a:lnSpc>
              <a:spcPct val="90000"/>
            </a:lnSpc>
            <a:buFontTx/>
            <a:buNone/>
          </a:pPr>
          <a:r>
            <a:rPr lang="pl-PL" sz="1400" dirty="0"/>
            <a:t>Wnioskodawca/Beneficjent jest również zobowiązany do monitorowania wszystkich wspólnych wskaźników produktu (tzw. wskaźników horyzontalnych) ze Wspólnej Listy Wskaźników Kluczowych, stanowiącej załącznik nr 2 do wytycznych w zakresie monitorowania postępu rzeczowego realizacji programów operacyjnych na lata 2014-2020 aktualnych na dzień przyjęcia kryterium. W przypadku tych wskaźników dopuszcza się wskazanie wartości docelowej 0 w sytuacjach opisanych w regulaminie.</a:t>
          </a:r>
        </a:p>
      </dgm:t>
    </dgm:pt>
    <dgm:pt modelId="{ABC00E5C-52FC-4664-829D-8E01FDDC3BC6}" type="parTrans" cxnId="{56CB4DFC-D31A-4CB1-973C-1B1844CB4294}">
      <dgm:prSet/>
      <dgm:spPr/>
      <dgm:t>
        <a:bodyPr/>
        <a:lstStyle/>
        <a:p>
          <a:endParaRPr lang="pl-PL"/>
        </a:p>
      </dgm:t>
    </dgm:pt>
    <dgm:pt modelId="{9EE8C94C-F0D7-479C-A3F6-4579CC2411A2}" type="sibTrans" cxnId="{56CB4DFC-D31A-4CB1-973C-1B1844CB4294}">
      <dgm:prSet/>
      <dgm:spPr/>
      <dgm:t>
        <a:bodyPr/>
        <a:lstStyle/>
        <a:p>
          <a:endParaRPr lang="pl-PL"/>
        </a:p>
      </dgm:t>
    </dgm:pt>
    <dgm:pt modelId="{3B8F4293-5E4D-4B64-8B19-DC399AFD2B08}">
      <dgm:prSet custT="1"/>
      <dgm:spPr/>
      <dgm:t>
        <a:bodyPr/>
        <a:lstStyle/>
        <a:p>
          <a:pPr marL="0" indent="0" algn="l">
            <a:lnSpc>
              <a:spcPct val="90000"/>
            </a:lnSpc>
            <a:buFontTx/>
            <a:buNone/>
          </a:pPr>
          <a:endParaRPr lang="pl-PL" sz="1400" dirty="0"/>
        </a:p>
      </dgm:t>
    </dgm:pt>
    <dgm:pt modelId="{E4AB8204-EB6B-45D7-A363-32148C727D41}" type="parTrans" cxnId="{370B0386-F5D6-4340-933D-885E7496D700}">
      <dgm:prSet/>
      <dgm:spPr/>
      <dgm:t>
        <a:bodyPr/>
        <a:lstStyle/>
        <a:p>
          <a:endParaRPr lang="pl-PL"/>
        </a:p>
      </dgm:t>
    </dgm:pt>
    <dgm:pt modelId="{2A875F88-C596-48DF-9EB7-FF2D32225312}" type="sibTrans" cxnId="{370B0386-F5D6-4340-933D-885E7496D700}">
      <dgm:prSet/>
      <dgm:spPr/>
      <dgm:t>
        <a:bodyPr/>
        <a:lstStyle/>
        <a:p>
          <a:endParaRPr lang="pl-PL"/>
        </a:p>
      </dgm:t>
    </dgm:pt>
    <dgm:pt modelId="{EB462921-368A-4AA4-B69F-9EE11654C822}">
      <dgm:prSet custT="1"/>
      <dgm:spPr/>
      <dgm:t>
        <a:bodyPr/>
        <a:lstStyle/>
        <a:p>
          <a:pPr marL="0" indent="0" algn="l">
            <a:lnSpc>
              <a:spcPct val="90000"/>
            </a:lnSpc>
            <a:buFontTx/>
            <a:buNone/>
          </a:pPr>
          <a:r>
            <a:rPr lang="pl-PL" sz="1400" dirty="0">
              <a:solidFill>
                <a:srgbClr val="0070C0"/>
              </a:solidFill>
            </a:rPr>
            <a:t>Tak/Nie/skierowany do negocjacji Niespełnienie kryterium po ewentualnym dokonaniu jednorazowej korekty oznacza odrzucenie projektu na etapie negocjacji.</a:t>
          </a:r>
        </a:p>
      </dgm:t>
    </dgm:pt>
    <dgm:pt modelId="{9B301D15-8C0A-4EAF-978B-C3A1DEF3BEE3}" type="parTrans" cxnId="{5978FDAF-B120-46DD-AC24-ECD7125BF6CE}">
      <dgm:prSet/>
      <dgm:spPr/>
      <dgm:t>
        <a:bodyPr/>
        <a:lstStyle/>
        <a:p>
          <a:endParaRPr lang="pl-PL"/>
        </a:p>
      </dgm:t>
    </dgm:pt>
    <dgm:pt modelId="{7BFEA784-EBA7-4563-94EB-3B0ED2A58CE1}" type="sibTrans" cxnId="{5978FDAF-B120-46DD-AC24-ECD7125BF6CE}">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0" presStyleCnt="1" custScaleX="74647">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0" presStyleCnt="1" custScaleX="186525" custScaleY="125122">
        <dgm:presLayoutVars>
          <dgm:bulletEnabled val="1"/>
        </dgm:presLayoutVars>
      </dgm:prSet>
      <dgm:spPr/>
      <dgm:t>
        <a:bodyPr/>
        <a:lstStyle/>
        <a:p>
          <a:endParaRPr lang="pl-PL"/>
        </a:p>
      </dgm:t>
    </dgm:pt>
  </dgm:ptLst>
  <dgm:cxnLst>
    <dgm:cxn modelId="{D9BD07DC-3904-402D-B5D0-D7A91E51CF74}" type="presOf" srcId="{2C20AEA3-DC81-4826-99DC-F20829E78C77}" destId="{6057DA86-162F-440C-8D5E-0A6D86B8CF0F}" srcOrd="0" destOrd="9" presId="urn:microsoft.com/office/officeart/2005/8/layout/vList5"/>
    <dgm:cxn modelId="{12C1C6F1-83C8-473A-B26A-9ABAF0B7951D}" type="presOf" srcId="{F54E579D-6842-4F20-8108-983C89183D45}" destId="{6057DA86-162F-440C-8D5E-0A6D86B8CF0F}" srcOrd="0" destOrd="7"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82719F04-FF55-4932-90A4-E7AEE3152ECF}" type="presOf" srcId="{E426C28A-2F1D-4691-B4E3-A828B6B63055}" destId="{6057DA86-162F-440C-8D5E-0A6D86B8CF0F}" srcOrd="0" destOrd="2" presId="urn:microsoft.com/office/officeart/2005/8/layout/vList5"/>
    <dgm:cxn modelId="{F7C57EC5-E9D6-44AE-8FD6-1BE262E7F221}" srcId="{9C158368-C9E0-4942-8526-5CE49BCD721C}" destId="{529390D0-65CE-4E57-B93C-CB8F9FDE8E9C}" srcOrd="6" destOrd="0" parTransId="{02108D12-700D-4302-9F4A-7E42C6828212}" sibTransId="{C6A6320C-51CD-4ACD-AFA8-546A0E533C49}"/>
    <dgm:cxn modelId="{91D6A7D6-3DE8-47E6-A495-3A30B0A8BF3D}" type="presOf" srcId="{1A53B528-4B73-4476-AAA3-DA53D8694E89}" destId="{A82570EB-9047-4C30-B34C-BC41F943A042}" srcOrd="0" destOrd="0" presId="urn:microsoft.com/office/officeart/2005/8/layout/vList5"/>
    <dgm:cxn modelId="{56CB4DFC-D31A-4CB1-973C-1B1844CB4294}" srcId="{9C158368-C9E0-4942-8526-5CE49BCD721C}" destId="{635EC468-26D3-4B1A-992C-C72380B6DD41}" srcOrd="10" destOrd="0" parTransId="{ABC00E5C-52FC-4664-829D-8E01FDDC3BC6}" sibTransId="{9EE8C94C-F0D7-479C-A3F6-4579CC2411A2}"/>
    <dgm:cxn modelId="{5BF8D7B0-94D5-4DFF-A1AD-3A215F2DE353}" type="presOf" srcId="{9C158368-C9E0-4942-8526-5CE49BCD721C}" destId="{EC26B3CA-5F55-4ED6-AEA1-83422FEC2FA3}" srcOrd="0" destOrd="0" presId="urn:microsoft.com/office/officeart/2005/8/layout/vList5"/>
    <dgm:cxn modelId="{BD515A58-B205-4A42-85F9-31DCDC71CCA6}" type="presOf" srcId="{4DD65F9F-482C-4BAF-9C93-C2FBCFB3A7FB}" destId="{6057DA86-162F-440C-8D5E-0A6D86B8CF0F}" srcOrd="0" destOrd="4" presId="urn:microsoft.com/office/officeart/2005/8/layout/vList5"/>
    <dgm:cxn modelId="{5D4904D6-DC34-43E0-88E5-236EEA42335B}" srcId="{9C158368-C9E0-4942-8526-5CE49BCD721C}" destId="{2C20AEA3-DC81-4826-99DC-F20829E78C77}" srcOrd="9" destOrd="0" parTransId="{04A39655-4C99-4006-AAE2-F0A772001E92}" sibTransId="{193C8FFD-2E59-47A9-B4CA-4FFE8E4C7BDA}"/>
    <dgm:cxn modelId="{ADDA13B3-C95E-44C9-9BF3-CBAF3FC9A35C}" srcId="{9C158368-C9E0-4942-8526-5CE49BCD721C}" destId="{6020F812-78F9-4501-8E34-DA5B67D146FC}" srcOrd="1" destOrd="0" parTransId="{DB8F01CE-0AB0-4EDC-A0F1-E0310431FEE6}" sibTransId="{1E106482-DD3A-43C4-9B38-D8D3205E93F0}"/>
    <dgm:cxn modelId="{CF06871D-F832-4020-8394-832B38C76112}" srcId="{9C158368-C9E0-4942-8526-5CE49BCD721C}" destId="{5F083B59-F288-4949-AFC7-98646D9EDBBF}" srcOrd="5" destOrd="0" parTransId="{8592297B-1050-4A23-BEE4-9981261DBBFC}" sibTransId="{FA9D25B5-5887-4697-9E08-F1CEEABA2B12}"/>
    <dgm:cxn modelId="{8C2A7AE4-A2DA-49D3-8793-0A9F961088F2}" srcId="{9C158368-C9E0-4942-8526-5CE49BCD721C}" destId="{4DD65F9F-482C-4BAF-9C93-C2FBCFB3A7FB}" srcOrd="4" destOrd="0" parTransId="{AC1CC782-6C31-4428-863F-CEDDD96224C3}" sibTransId="{DF2FE6AD-9670-4ECD-A1C2-708A79536587}"/>
    <dgm:cxn modelId="{895439FA-3C78-4601-B053-592749E72F4A}" type="presOf" srcId="{EB462921-368A-4AA4-B69F-9EE11654C822}" destId="{6057DA86-162F-440C-8D5E-0A6D86B8CF0F}" srcOrd="0" destOrd="11" presId="urn:microsoft.com/office/officeart/2005/8/layout/vList5"/>
    <dgm:cxn modelId="{EC96EB15-BA13-4F96-9575-BEEEFCA97869}" type="presOf" srcId="{6020F812-78F9-4501-8E34-DA5B67D146FC}" destId="{6057DA86-162F-440C-8D5E-0A6D86B8CF0F}" srcOrd="0" destOrd="1" presId="urn:microsoft.com/office/officeart/2005/8/layout/vList5"/>
    <dgm:cxn modelId="{F4EEAF2B-1360-4CA8-8276-6D72402A0E34}" srcId="{9C158368-C9E0-4942-8526-5CE49BCD721C}" destId="{E426C28A-2F1D-4691-B4E3-A828B6B63055}" srcOrd="2" destOrd="0" parTransId="{2D199F78-77F0-4993-AC3D-FCDA76719B09}" sibTransId="{4E45F8B4-BD34-40E7-BB9B-537DFFB35C83}"/>
    <dgm:cxn modelId="{697E7323-548E-4F9A-9050-7724BAC62AE9}" srcId="{1A53B528-4B73-4476-AAA3-DA53D8694E89}" destId="{9C158368-C9E0-4942-8526-5CE49BCD721C}" srcOrd="0" destOrd="0" parTransId="{913B76B3-2567-408B-94B7-AFBDAB2A403C}" sibTransId="{B623BF15-8EEA-4288-8854-030DD4F9EF8D}"/>
    <dgm:cxn modelId="{10CB2211-F6CE-456F-A86C-D19C6E0A7833}" type="presOf" srcId="{529390D0-65CE-4E57-B93C-CB8F9FDE8E9C}" destId="{6057DA86-162F-440C-8D5E-0A6D86B8CF0F}" srcOrd="0" destOrd="6" presId="urn:microsoft.com/office/officeart/2005/8/layout/vList5"/>
    <dgm:cxn modelId="{8FAED401-06F3-46A7-BE8A-CB3694394682}" type="presOf" srcId="{635EC468-26D3-4B1A-992C-C72380B6DD41}" destId="{6057DA86-162F-440C-8D5E-0A6D86B8CF0F}" srcOrd="0" destOrd="10" presId="urn:microsoft.com/office/officeart/2005/8/layout/vList5"/>
    <dgm:cxn modelId="{E96E8833-A7E1-4A90-8467-5760D44DDAE2}" type="presOf" srcId="{DA6E603D-E34D-4EC6-B48D-740809166CA4}" destId="{6057DA86-162F-440C-8D5E-0A6D86B8CF0F}" srcOrd="0" destOrd="0" presId="urn:microsoft.com/office/officeart/2005/8/layout/vList5"/>
    <dgm:cxn modelId="{6CC01224-4707-4011-868E-CE0EC83C5B97}" type="presOf" srcId="{CBA1FC0B-1DC5-4D8F-84E9-8F92FDD60A2C}" destId="{6057DA86-162F-440C-8D5E-0A6D86B8CF0F}" srcOrd="0" destOrd="3" presId="urn:microsoft.com/office/officeart/2005/8/layout/vList5"/>
    <dgm:cxn modelId="{370B0386-F5D6-4340-933D-885E7496D700}" srcId="{9C158368-C9E0-4942-8526-5CE49BCD721C}" destId="{3B8F4293-5E4D-4B64-8B19-DC399AFD2B08}" srcOrd="12" destOrd="0" parTransId="{E4AB8204-EB6B-45D7-A363-32148C727D41}" sibTransId="{2A875F88-C596-48DF-9EB7-FF2D32225312}"/>
    <dgm:cxn modelId="{91CF0347-BB7A-41D4-8881-FFA673703E1B}" srcId="{9C158368-C9E0-4942-8526-5CE49BCD721C}" destId="{CBA1FC0B-1DC5-4D8F-84E9-8F92FDD60A2C}" srcOrd="3" destOrd="0" parTransId="{FB601990-2E78-4F52-8196-BC8626D44FA6}" sibTransId="{C299EA95-D236-49F0-97AB-68C87D2D66C3}"/>
    <dgm:cxn modelId="{FD7271EE-511E-4598-BE72-C4D1D7E941CB}" type="presOf" srcId="{C8A79E63-9EF8-4AE2-954A-0D49E3019AE8}" destId="{6057DA86-162F-440C-8D5E-0A6D86B8CF0F}" srcOrd="0" destOrd="8" presId="urn:microsoft.com/office/officeart/2005/8/layout/vList5"/>
    <dgm:cxn modelId="{9AB249BC-A186-4360-9459-351CDCBF9D95}" type="presOf" srcId="{5F083B59-F288-4949-AFC7-98646D9EDBBF}" destId="{6057DA86-162F-440C-8D5E-0A6D86B8CF0F}" srcOrd="0" destOrd="5" presId="urn:microsoft.com/office/officeart/2005/8/layout/vList5"/>
    <dgm:cxn modelId="{5978FDAF-B120-46DD-AC24-ECD7125BF6CE}" srcId="{9C158368-C9E0-4942-8526-5CE49BCD721C}" destId="{EB462921-368A-4AA4-B69F-9EE11654C822}" srcOrd="11" destOrd="0" parTransId="{9B301D15-8C0A-4EAF-978B-C3A1DEF3BEE3}" sibTransId="{7BFEA784-EBA7-4563-94EB-3B0ED2A58CE1}"/>
    <dgm:cxn modelId="{17ECB5C9-C115-4BEB-8DD6-6930FA88BB06}" srcId="{9C158368-C9E0-4942-8526-5CE49BCD721C}" destId="{C8A79E63-9EF8-4AE2-954A-0D49E3019AE8}" srcOrd="8" destOrd="0" parTransId="{648CDF42-DC96-4343-A4F4-ED4BBE24CE43}" sibTransId="{0D415D44-F45A-4365-9A99-8001A0BB937F}"/>
    <dgm:cxn modelId="{DF44A6FB-7811-4E18-901E-639470D2D5C4}" type="presOf" srcId="{3B8F4293-5E4D-4B64-8B19-DC399AFD2B08}" destId="{6057DA86-162F-440C-8D5E-0A6D86B8CF0F}" srcOrd="0" destOrd="12" presId="urn:microsoft.com/office/officeart/2005/8/layout/vList5"/>
    <dgm:cxn modelId="{40589EAE-99CE-400C-B456-E419A36F1FEA}" srcId="{9C158368-C9E0-4942-8526-5CE49BCD721C}" destId="{F54E579D-6842-4F20-8108-983C89183D45}" srcOrd="7" destOrd="0" parTransId="{B6F516CF-9D98-4C1E-9AF2-9A79A1BD69B5}" sibTransId="{6CCE5176-5566-4A61-908C-D3CC2C750FB2}"/>
    <dgm:cxn modelId="{900E94C5-5D1A-4E2B-9FEC-357590AD4B69}" type="presParOf" srcId="{A82570EB-9047-4C30-B34C-BC41F943A042}" destId="{AAC7EB03-0D34-4E53-AA54-FF39894E56F4}" srcOrd="0" destOrd="0" presId="urn:microsoft.com/office/officeart/2005/8/layout/vList5"/>
    <dgm:cxn modelId="{410F4B1C-0F0F-4072-B3D5-B247478D1EF7}" type="presParOf" srcId="{AAC7EB03-0D34-4E53-AA54-FF39894E56F4}" destId="{EC26B3CA-5F55-4ED6-AEA1-83422FEC2FA3}" srcOrd="0" destOrd="0" presId="urn:microsoft.com/office/officeart/2005/8/layout/vList5"/>
    <dgm:cxn modelId="{1F1CF095-4267-4B02-9E22-3D63EA74DBB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r>
            <a:rPr lang="pl-PL" sz="2400" b="1" dirty="0">
              <a:solidFill>
                <a:schemeClr val="tx1"/>
              </a:solidFill>
            </a:rPr>
            <a:t>Forma składania wniosków</a:t>
          </a:r>
          <a:r>
            <a:rPr lang="pl-PL" sz="2400" b="1" dirty="0"/>
            <a:t> </a:t>
          </a:r>
          <a:br>
            <a:rPr lang="pl-PL" sz="2400" b="1" dirty="0"/>
          </a:br>
          <a:endParaRPr lang="pl-PL" sz="2400" b="1"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Wniosek o dofinansowanie powinien zostać wypełniony i złożony </a:t>
          </a:r>
          <a:r>
            <a:rPr lang="pl-PL" sz="1400" b="1" dirty="0"/>
            <a:t>wyłącznie</a:t>
          </a:r>
          <a:r>
            <a:rPr lang="pl-PL" sz="1400" dirty="0"/>
            <a:t> </a:t>
          </a:r>
          <a:br>
            <a:rPr lang="pl-PL" sz="1400" dirty="0"/>
          </a:br>
          <a:r>
            <a:rPr lang="pl-PL" sz="1400" dirty="0"/>
            <a:t>za pośrednictwem </a:t>
          </a:r>
          <a:r>
            <a:rPr lang="pl-PL" sz="1400" b="1" dirty="0"/>
            <a:t>Systemu Obsługi Wniosków Aplikacyjnych </a:t>
          </a:r>
          <a:r>
            <a:rPr lang="pl-PL" sz="1400" dirty="0"/>
            <a:t>(SOWA), który jest dostępny poprzez stronę </a:t>
          </a:r>
          <a:r>
            <a:rPr lang="pl-PL" sz="1400" dirty="0">
              <a:hlinkClick xmlns:r="http://schemas.openxmlformats.org/officeDocument/2006/relationships" r:id="rId1"/>
            </a:rPr>
            <a:t>www.generator-efs.dolnyslask.pl</a:t>
          </a:r>
          <a:endParaRPr lang="pl-PL" sz="1400" b="1" dirty="0"/>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600" b="1" dirty="0"/>
            <a:t>Termin rozpoczęcia naboru: </a:t>
          </a:r>
          <a:r>
            <a:rPr lang="pl-PL" sz="1600" b="1" u="sng" dirty="0"/>
            <a:t>30 listopada 2018 r. godz.08.00</a:t>
          </a:r>
          <a:endParaRPr lang="pl-PL" sz="1600" b="1" u="sng"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2400" b="1" dirty="0">
              <a:solidFill>
                <a:schemeClr val="tx1"/>
              </a:solidFill>
            </a:rPr>
            <a:t>Termin składania wniosków</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DB1400F5-3FD2-4ADC-B1F1-558B214419B9}">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endParaRPr lang="pl-PL" sz="1400" b="1" dirty="0"/>
        </a:p>
      </dgm:t>
    </dgm:pt>
    <dgm:pt modelId="{D16238F4-C7B6-407C-BF7F-EF57A639FBA1}" type="parTrans" cxnId="{EF677A84-396C-4FC9-BD1D-2E6E32EB961C}">
      <dgm:prSet/>
      <dgm:spPr/>
      <dgm:t>
        <a:bodyPr/>
        <a:lstStyle/>
        <a:p>
          <a:endParaRPr lang="pl-PL"/>
        </a:p>
      </dgm:t>
    </dgm:pt>
    <dgm:pt modelId="{3115AAD9-D11E-48BD-AEC2-79C6193C1DA0}" type="sibTrans" cxnId="{EF677A84-396C-4FC9-BD1D-2E6E32EB961C}">
      <dgm:prSet/>
      <dgm:spPr/>
      <dgm:t>
        <a:bodyPr/>
        <a:lstStyle/>
        <a:p>
          <a:endParaRPr lang="pl-PL"/>
        </a:p>
      </dgm:t>
    </dgm:pt>
    <dgm:pt modelId="{E2F411D0-EA6E-4603-8532-482CFA94210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endParaRPr lang="pl-PL" sz="1400" b="1" dirty="0"/>
        </a:p>
      </dgm:t>
    </dgm:pt>
    <dgm:pt modelId="{D44A64F6-F422-4DAF-B830-DB7B2750E0BF}" type="parTrans" cxnId="{6CB1E4A4-7162-4387-87CC-5F9E07A25266}">
      <dgm:prSet/>
      <dgm:spPr/>
      <dgm:t>
        <a:bodyPr/>
        <a:lstStyle/>
        <a:p>
          <a:endParaRPr lang="pl-PL"/>
        </a:p>
      </dgm:t>
    </dgm:pt>
    <dgm:pt modelId="{F851BD75-B1E0-408A-91CC-D8C62FA184F4}" type="sibTrans" cxnId="{6CB1E4A4-7162-4387-87CC-5F9E07A25266}">
      <dgm:prSet/>
      <dgm:spPr/>
      <dgm:t>
        <a:bodyPr/>
        <a:lstStyle/>
        <a:p>
          <a:endParaRPr lang="pl-PL"/>
        </a:p>
      </dgm:t>
    </dgm:pt>
    <dgm:pt modelId="{CFBBA619-907D-4722-954C-43E8DDE9BD83}">
      <dgm:prSet phldrT="[Tekst]" custT="1"/>
      <dgm:spPr>
        <a:solidFill>
          <a:srgbClr val="FFC000">
            <a:alpha val="90000"/>
          </a:srgbClr>
        </a:solidFill>
        <a:ln>
          <a:solidFill>
            <a:srgbClr val="FFC000">
              <a:alpha val="90000"/>
            </a:srgbClr>
          </a:solidFill>
        </a:ln>
      </dgm:spPr>
      <dgm:t>
        <a:bodyPr/>
        <a:lstStyle/>
        <a:p>
          <a:pPr algn="l"/>
          <a:r>
            <a:rPr lang="pl-PL" sz="1600" b="1" dirty="0">
              <a:solidFill>
                <a:schemeClr val="tx1"/>
              </a:solidFill>
            </a:rPr>
            <a:t>Termin zakończenia naboru: </a:t>
          </a:r>
          <a:r>
            <a:rPr lang="pl-PL" sz="1600" b="1" u="sng" dirty="0">
              <a:solidFill>
                <a:schemeClr val="tx1"/>
              </a:solidFill>
            </a:rPr>
            <a:t>31 </a:t>
          </a:r>
          <a:r>
            <a:rPr lang="pl-PL" sz="1600" b="1" u="sng" dirty="0"/>
            <a:t>grudnia 2018 r. godz.15.00</a:t>
          </a:r>
          <a:endParaRPr lang="pl-PL" sz="1600" b="1" u="sng" dirty="0">
            <a:solidFill>
              <a:srgbClr val="B466E0"/>
            </a:solidFill>
          </a:endParaRPr>
        </a:p>
      </dgm:t>
    </dgm:pt>
    <dgm:pt modelId="{14B35694-22F0-40DA-B89C-0FD195744395}" type="parTrans" cxnId="{623D398F-B0EB-436F-9912-FBE45242FE2E}">
      <dgm:prSet/>
      <dgm:spPr/>
      <dgm:t>
        <a:bodyPr/>
        <a:lstStyle/>
        <a:p>
          <a:endParaRPr lang="pl-PL"/>
        </a:p>
      </dgm:t>
    </dgm:pt>
    <dgm:pt modelId="{71A91694-C37A-48A9-82E4-491A1474D0B4}" type="sibTrans" cxnId="{623D398F-B0EB-436F-9912-FBE45242FE2E}">
      <dgm:prSet/>
      <dgm:spPr/>
      <dgm:t>
        <a:bodyPr/>
        <a:lstStyle/>
        <a:p>
          <a:endParaRPr lang="pl-PL"/>
        </a:p>
      </dgm:t>
    </dgm:pt>
    <dgm:pt modelId="{60FB2C38-1A01-4EC9-BF8F-D4B1929D93AA}">
      <dgm:prSet phldrT="[Tekst]" custT="1"/>
      <dgm:spPr>
        <a:solidFill>
          <a:srgbClr val="FFC000">
            <a:alpha val="90000"/>
          </a:srgbClr>
        </a:solidFill>
        <a:ln>
          <a:solidFill>
            <a:srgbClr val="FFC000">
              <a:alpha val="90000"/>
            </a:srgbClr>
          </a:solidFill>
        </a:ln>
      </dgm:spPr>
      <dgm:t>
        <a:bodyPr/>
        <a:lstStyle/>
        <a:p>
          <a:pPr algn="l"/>
          <a:endParaRPr lang="pl-PL" sz="1600" b="1" dirty="0">
            <a:solidFill>
              <a:srgbClr val="B466E0"/>
            </a:solidFill>
          </a:endParaRPr>
        </a:p>
      </dgm:t>
    </dgm:pt>
    <dgm:pt modelId="{4AC852DD-F838-4856-8712-07AD4FB207DE}" type="parTrans" cxnId="{0B0DC43F-A0C4-4D67-AC48-9B4F9060C963}">
      <dgm:prSet/>
      <dgm:spPr/>
      <dgm:t>
        <a:bodyPr/>
        <a:lstStyle/>
        <a:p>
          <a:endParaRPr lang="pl-PL"/>
        </a:p>
      </dgm:t>
    </dgm:pt>
    <dgm:pt modelId="{CC694427-3D42-48E7-94A3-1AB83CE11547}" type="sibTrans" cxnId="{0B0DC43F-A0C4-4D67-AC48-9B4F9060C963}">
      <dgm:prSet/>
      <dgm:spPr/>
      <dgm:t>
        <a:bodyPr/>
        <a:lstStyle/>
        <a:p>
          <a:endParaRPr lang="pl-PL"/>
        </a:p>
      </dgm:t>
    </dgm:pt>
    <dgm:pt modelId="{BF938C6F-602D-445F-BC93-10C314DB84C6}">
      <dgm:prSet phldrT="[Tekst]" custT="1"/>
      <dgm:spPr>
        <a:solidFill>
          <a:srgbClr val="FFC000">
            <a:alpha val="90000"/>
          </a:srgbClr>
        </a:solidFill>
        <a:ln>
          <a:solidFill>
            <a:srgbClr val="FFC000">
              <a:alpha val="90000"/>
            </a:srgbClr>
          </a:solidFill>
        </a:ln>
      </dgm:spPr>
      <dgm:t>
        <a:bodyPr/>
        <a:lstStyle/>
        <a:p>
          <a:pPr algn="just"/>
          <a:r>
            <a:rPr lang="pl-PL" sz="1600" b="0" dirty="0">
              <a:solidFill>
                <a:schemeClr val="tx1"/>
              </a:solidFill>
            </a:rPr>
            <a:t>We wskazanym wyżej terminie należy złożyć wniosek </a:t>
          </a:r>
          <a:br>
            <a:rPr lang="pl-PL" sz="1600" b="0" dirty="0">
              <a:solidFill>
                <a:schemeClr val="tx1"/>
              </a:solidFill>
            </a:rPr>
          </a:br>
          <a:r>
            <a:rPr lang="pl-PL" sz="1600" b="0" dirty="0">
              <a:solidFill>
                <a:schemeClr val="tx1"/>
              </a:solidFill>
            </a:rPr>
            <a:t>w wersji elektronicznej za pośrednictwem systemu SOWA</a:t>
          </a:r>
          <a:endParaRPr lang="pl-PL" sz="1600" b="0" u="sng" dirty="0">
            <a:solidFill>
              <a:schemeClr val="tx1"/>
            </a:solidFill>
          </a:endParaRPr>
        </a:p>
      </dgm:t>
    </dgm:pt>
    <dgm:pt modelId="{33189696-F25B-4AC3-A039-BA050CFE5789}" type="parTrans" cxnId="{A2801683-8553-4F18-BF25-456EA0EBB46A}">
      <dgm:prSet/>
      <dgm:spPr/>
      <dgm:t>
        <a:bodyPr/>
        <a:lstStyle/>
        <a:p>
          <a:endParaRPr lang="pl-PL"/>
        </a:p>
      </dgm:t>
    </dgm:pt>
    <dgm:pt modelId="{ED3BA2A9-B95E-4A56-BDC3-54B9620D6399}" type="sibTrans" cxnId="{A2801683-8553-4F18-BF25-456EA0EBB46A}">
      <dgm:prSet/>
      <dgm:spPr/>
      <dgm:t>
        <a:bodyPr/>
        <a:lstStyle/>
        <a:p>
          <a:endParaRPr lang="pl-PL"/>
        </a:p>
      </dgm:t>
    </dgm:pt>
    <dgm:pt modelId="{266B6F82-9144-4118-8A8C-F617EBB65760}">
      <dgm:prSet phldrT="[Tekst]" custT="1"/>
      <dgm:spPr>
        <a:solidFill>
          <a:srgbClr val="FFC000">
            <a:alpha val="90000"/>
          </a:srgbClr>
        </a:solidFill>
        <a:ln>
          <a:solidFill>
            <a:srgbClr val="FFC000">
              <a:alpha val="90000"/>
            </a:srgbClr>
          </a:solidFill>
        </a:ln>
      </dgm:spPr>
      <dgm:t>
        <a:bodyPr/>
        <a:lstStyle/>
        <a:p>
          <a:pPr algn="l"/>
          <a:endParaRPr lang="pl-PL" sz="1600" dirty="0">
            <a:solidFill>
              <a:srgbClr val="B466E0"/>
            </a:solidFill>
          </a:endParaRPr>
        </a:p>
      </dgm:t>
    </dgm:pt>
    <dgm:pt modelId="{2B1DA73E-63F9-4AD8-B770-ABCB20A7EEA8}" type="parTrans" cxnId="{D357FE1C-4D9F-4DD0-9EFC-FBAB1C9EE6DC}">
      <dgm:prSet/>
      <dgm:spPr/>
      <dgm:t>
        <a:bodyPr/>
        <a:lstStyle/>
        <a:p>
          <a:endParaRPr lang="pl-PL"/>
        </a:p>
      </dgm:t>
    </dgm:pt>
    <dgm:pt modelId="{6ABA4689-0AA8-4E16-A404-9101DA1C570B}" type="sibTrans" cxnId="{D357FE1C-4D9F-4DD0-9EFC-FBAB1C9EE6DC}">
      <dgm:prSet/>
      <dgm:spPr/>
      <dgm:t>
        <a:bodyPr/>
        <a:lstStyle/>
        <a:p>
          <a:endParaRPr lang="pl-PL"/>
        </a:p>
      </dgm:t>
    </dgm:pt>
    <dgm:pt modelId="{9E4084ED-72DB-445A-B878-8CACFB8E0856}">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b="1" dirty="0"/>
            <a:t>Nie ma wymogu składania wersji papierowej wniosku o dofinansowanie</a:t>
          </a:r>
        </a:p>
      </dgm:t>
    </dgm:pt>
    <dgm:pt modelId="{0E20AFD3-D5DF-414E-8179-B9601BA7F004}" type="parTrans" cxnId="{DBF8C2C6-D645-4379-9C8B-EDEF5F647D8F}">
      <dgm:prSet/>
      <dgm:spPr/>
      <dgm:t>
        <a:bodyPr/>
        <a:lstStyle/>
        <a:p>
          <a:endParaRPr lang="pl-PL"/>
        </a:p>
      </dgm:t>
    </dgm:pt>
    <dgm:pt modelId="{9F367136-ABA3-4C10-95E0-7286B5A7AECA}" type="sibTrans" cxnId="{DBF8C2C6-D645-4379-9C8B-EDEF5F647D8F}">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A2801683-8553-4F18-BF25-456EA0EBB46A}" srcId="{9C158368-C9E0-4942-8526-5CE49BCD721C}" destId="{BF938C6F-602D-445F-BC93-10C314DB84C6}" srcOrd="4" destOrd="0" parTransId="{33189696-F25B-4AC3-A039-BA050CFE5789}" sibTransId="{ED3BA2A9-B95E-4A56-BDC3-54B9620D6399}"/>
    <dgm:cxn modelId="{D357FE1C-4D9F-4DD0-9EFC-FBAB1C9EE6DC}" srcId="{9C158368-C9E0-4942-8526-5CE49BCD721C}" destId="{266B6F82-9144-4118-8A8C-F617EBB65760}" srcOrd="3" destOrd="0" parTransId="{2B1DA73E-63F9-4AD8-B770-ABCB20A7EEA8}" sibTransId="{6ABA4689-0AA8-4E16-A404-9101DA1C570B}"/>
    <dgm:cxn modelId="{4A931D45-D82F-43D8-8A26-8E5A10F1B513}" type="presOf" srcId="{1A53B528-4B73-4476-AAA3-DA53D8694E89}" destId="{A82570EB-9047-4C30-B34C-BC41F943A042}"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623D398F-B0EB-436F-9912-FBE45242FE2E}" srcId="{9C158368-C9E0-4942-8526-5CE49BCD721C}" destId="{CFBBA619-907D-4722-954C-43E8DDE9BD83}" srcOrd="2" destOrd="0" parTransId="{14B35694-22F0-40DA-B89C-0FD195744395}" sibTransId="{71A91694-C37A-48A9-82E4-491A1474D0B4}"/>
    <dgm:cxn modelId="{FE360E64-2AD9-434C-B688-EACEE5D5E9CF}" type="presOf" srcId="{621AB93B-5B7B-404A-AAC6-82585374894E}" destId="{30A5BAFA-D867-4432-A555-078896BF780D}" srcOrd="0" destOrd="0" presId="urn:microsoft.com/office/officeart/2005/8/layout/vList5"/>
    <dgm:cxn modelId="{7130AECA-F2DE-4321-996E-E4F4C3CE3437}" type="presOf" srcId="{266B6F82-9144-4118-8A8C-F617EBB65760}" destId="{6057DA86-162F-440C-8D5E-0A6D86B8CF0F}" srcOrd="0" destOrd="3" presId="urn:microsoft.com/office/officeart/2005/8/layout/vList5"/>
    <dgm:cxn modelId="{6CB1E4A4-7162-4387-87CC-5F9E07A25266}" srcId="{621AB93B-5B7B-404A-AAC6-82585374894E}" destId="{E2F411D0-EA6E-4603-8532-482CFA942104}" srcOrd="2" destOrd="0" parTransId="{D44A64F6-F422-4DAF-B830-DB7B2750E0BF}" sibTransId="{F851BD75-B1E0-408A-91CC-D8C62FA184F4}"/>
    <dgm:cxn modelId="{21195FDF-3E87-490D-B47D-F9D9F48498C2}" type="presOf" srcId="{DB1400F5-3FD2-4ADC-B1F1-558B214419B9}" destId="{5DB3C171-F262-490B-B8BB-BFFA46B0586B}" srcOrd="0" destOrd="3" presId="urn:microsoft.com/office/officeart/2005/8/layout/vList5"/>
    <dgm:cxn modelId="{5146F1B7-168E-4826-8779-7C609AB73245}" type="presOf" srcId="{60FB2C38-1A01-4EC9-BF8F-D4B1929D93AA}" destId="{6057DA86-162F-440C-8D5E-0A6D86B8CF0F}" srcOrd="0" destOrd="1"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0B0DC43F-A0C4-4D67-AC48-9B4F9060C963}" srcId="{9C158368-C9E0-4942-8526-5CE49BCD721C}" destId="{60FB2C38-1A01-4EC9-BF8F-D4B1929D93AA}" srcOrd="1" destOrd="0" parTransId="{4AC852DD-F838-4856-8712-07AD4FB207DE}" sibTransId="{CC694427-3D42-48E7-94A3-1AB83CE11547}"/>
    <dgm:cxn modelId="{E117E38E-DDD3-480D-A78D-8FCB154BAC0D}" srcId="{9C158368-C9E0-4942-8526-5CE49BCD721C}" destId="{DA6E603D-E34D-4EC6-B48D-740809166CA4}" srcOrd="0" destOrd="0" parTransId="{A8A154FD-2259-47AC-AD68-19EF82000962}" sibTransId="{9F49CB28-C9A9-4FC8-82B7-C5A3A7564928}"/>
    <dgm:cxn modelId="{DBF8C2C6-D645-4379-9C8B-EDEF5F647D8F}" srcId="{621AB93B-5B7B-404A-AAC6-82585374894E}" destId="{9E4084ED-72DB-445A-B878-8CACFB8E0856}" srcOrd="1" destOrd="0" parTransId="{0E20AFD3-D5DF-414E-8179-B9601BA7F004}" sibTransId="{9F367136-ABA3-4C10-95E0-7286B5A7AECA}"/>
    <dgm:cxn modelId="{407D4945-D732-4AFA-8393-E78D64C45B41}" type="presOf" srcId="{CFBBA619-907D-4722-954C-43E8DDE9BD83}" destId="{6057DA86-162F-440C-8D5E-0A6D86B8CF0F}" srcOrd="0" destOrd="2" presId="urn:microsoft.com/office/officeart/2005/8/layout/vList5"/>
    <dgm:cxn modelId="{8091B0F5-ABB0-4D27-8126-D2ADFC3DB337}" type="presOf" srcId="{32EE9BBF-B02B-4DE9-A826-A3930A24887B}" destId="{5DB3C171-F262-490B-B8BB-BFFA46B0586B}" srcOrd="0" destOrd="0" presId="urn:microsoft.com/office/officeart/2005/8/layout/vList5"/>
    <dgm:cxn modelId="{232B70B9-E032-48B3-9E55-DDD0D095E9C2}" type="presOf" srcId="{E2F411D0-EA6E-4603-8532-482CFA942104}" destId="{5DB3C171-F262-490B-B8BB-BFFA46B0586B}" srcOrd="0" destOrd="2" presId="urn:microsoft.com/office/officeart/2005/8/layout/vList5"/>
    <dgm:cxn modelId="{EF677A84-396C-4FC9-BD1D-2E6E32EB961C}" srcId="{621AB93B-5B7B-404A-AAC6-82585374894E}" destId="{DB1400F5-3FD2-4ADC-B1F1-558B214419B9}" srcOrd="3" destOrd="0" parTransId="{D16238F4-C7B6-407C-BF7F-EF57A639FBA1}" sibTransId="{3115AAD9-D11E-48BD-AEC2-79C6193C1DA0}"/>
    <dgm:cxn modelId="{057906C3-A1CE-423C-880B-48924C426A4E}" type="presOf" srcId="{DA6E603D-E34D-4EC6-B48D-740809166CA4}" destId="{6057DA86-162F-440C-8D5E-0A6D86B8CF0F}" srcOrd="0" destOrd="0" presId="urn:microsoft.com/office/officeart/2005/8/layout/vList5"/>
    <dgm:cxn modelId="{44347197-B874-46F8-B05E-8B0F9BF866C7}" type="presOf" srcId="{9E4084ED-72DB-445A-B878-8CACFB8E0856}" destId="{5DB3C171-F262-490B-B8BB-BFFA46B0586B}" srcOrd="0" destOrd="1"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B4060F3C-4236-4D23-AB3E-75AD1EA1CA79}" type="presOf" srcId="{BF938C6F-602D-445F-BC93-10C314DB84C6}" destId="{6057DA86-162F-440C-8D5E-0A6D86B8CF0F}" srcOrd="0" destOrd="4" presId="urn:microsoft.com/office/officeart/2005/8/layout/vList5"/>
    <dgm:cxn modelId="{F97D1303-0C6C-4864-A262-FA34AB2394A6}" type="presOf" srcId="{9C158368-C9E0-4942-8526-5CE49BCD721C}" destId="{EC26B3CA-5F55-4ED6-AEA1-83422FEC2FA3}" srcOrd="0" destOrd="0" presId="urn:microsoft.com/office/officeart/2005/8/layout/vList5"/>
    <dgm:cxn modelId="{C2EC2CD8-B3F4-4599-9C23-3AF5263DE6DA}" type="presParOf" srcId="{A82570EB-9047-4C30-B34C-BC41F943A042}" destId="{74CEAA77-1A9F-4EE7-8009-B36DC94847D6}" srcOrd="0" destOrd="0" presId="urn:microsoft.com/office/officeart/2005/8/layout/vList5"/>
    <dgm:cxn modelId="{FCB2EC7E-CF67-4492-BE32-8C57CB5709A8}" type="presParOf" srcId="{74CEAA77-1A9F-4EE7-8009-B36DC94847D6}" destId="{30A5BAFA-D867-4432-A555-078896BF780D}" srcOrd="0" destOrd="0" presId="urn:microsoft.com/office/officeart/2005/8/layout/vList5"/>
    <dgm:cxn modelId="{E0FC231D-9A2D-456C-BD08-FF67D423D256}" type="presParOf" srcId="{74CEAA77-1A9F-4EE7-8009-B36DC94847D6}" destId="{5DB3C171-F262-490B-B8BB-BFFA46B0586B}" srcOrd="1" destOrd="0" presId="urn:microsoft.com/office/officeart/2005/8/layout/vList5"/>
    <dgm:cxn modelId="{7882E295-E3B5-4C06-9CF9-4823E0D2A837}" type="presParOf" srcId="{A82570EB-9047-4C30-B34C-BC41F943A042}" destId="{21203062-3061-4CFA-A1DC-A3C8D1B70C6A}" srcOrd="1" destOrd="0" presId="urn:microsoft.com/office/officeart/2005/8/layout/vList5"/>
    <dgm:cxn modelId="{2506D864-49A4-46C6-A7B8-EECB5BE06B34}" type="presParOf" srcId="{A82570EB-9047-4C30-B34C-BC41F943A042}" destId="{AAC7EB03-0D34-4E53-AA54-FF39894E56F4}" srcOrd="2" destOrd="0" presId="urn:microsoft.com/office/officeart/2005/8/layout/vList5"/>
    <dgm:cxn modelId="{15CD654C-B0AE-4B59-A1FE-D11F4288FA0E}" type="presParOf" srcId="{AAC7EB03-0D34-4E53-AA54-FF39894E56F4}" destId="{EC26B3CA-5F55-4ED6-AEA1-83422FEC2FA3}" srcOrd="0" destOrd="0" presId="urn:microsoft.com/office/officeart/2005/8/layout/vList5"/>
    <dgm:cxn modelId="{CBDA11D1-4677-4401-A24D-B51E0F22C0E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3. WSKAŹNIK PRODUKTU</a:t>
          </a:r>
        </a:p>
        <a:p>
          <a:pPr algn="ctr"/>
          <a:r>
            <a:rPr lang="pl-PL" sz="1600" b="1" u="none" dirty="0">
              <a:solidFill>
                <a:schemeClr val="tx1"/>
              </a:solidFill>
            </a:rPr>
            <a:t>Liczba nauczycieli objętych wsparciem w programie</a:t>
          </a:r>
        </a:p>
        <a:p>
          <a:pPr algn="ctr"/>
          <a:r>
            <a:rPr lang="pl-PL" sz="1600" b="1" dirty="0"/>
            <a:t/>
          </a:r>
          <a:br>
            <a:rPr lang="pl-PL" sz="1600" b="1" dirty="0"/>
          </a:br>
          <a:endParaRPr lang="pl-PL" sz="1600" b="1"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Wskaźnik jest wykazywany, gdy w ramach projektu przewidziano podnoszenie kompetencji lub uzyskiwanie kwalifikacji nauczycieli wychowania przedszkolnego</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Wskaźnik obejmuje dzieci objęte zajęciami dodatkowymi rozwijającymi kompetencje kluczowe oraz umiejętności uniwersalne niezbędne na rynku pracy tj. umiejętności matematyczno-przyrodnicze, umiejętności posługiwania się językami obcymi, TIK, umiejętności rozumienia, kreatywność, innowacyjność, przedsiębiorczość, krytyczne myślenie, rozwiązywanie problemów, umiejętność uczenia się, umiejętność pracy zespołowej w kontekście środowiska pracy.</a:t>
          </a:r>
          <a:endParaRPr lang="pl-PL" sz="1400" b="1" u="sng"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4. WSKAŹNIK PRODUKTU</a:t>
          </a:r>
        </a:p>
        <a:p>
          <a:r>
            <a:rPr lang="pl-PL" sz="1600" b="1" dirty="0">
              <a:solidFill>
                <a:schemeClr val="tx1"/>
              </a:solidFill>
            </a:rPr>
            <a:t>Liczba uczniów objętych wsparciem w zakresie rozwijania kompetencji kluczowych lub umiejętności uniwersalnych w programie.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9F01C9C6-08A7-4964-82CC-DF65D46B45DD}">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u="none" dirty="0">
              <a:solidFill>
                <a:srgbClr val="FF0000"/>
              </a:solidFill>
            </a:rPr>
            <a:t>C</a:t>
          </a:r>
        </a:p>
      </dgm:t>
    </dgm:pt>
    <dgm:pt modelId="{F696B6C8-AC31-4E09-B064-F9A68691B6EC}" type="parTrans" cxnId="{88EC3C3D-DADC-4D5D-B3C6-2BDD8DCC640A}">
      <dgm:prSet/>
      <dgm:spPr/>
      <dgm:t>
        <a:bodyPr/>
        <a:lstStyle/>
        <a:p>
          <a:endParaRPr lang="pl-PL"/>
        </a:p>
      </dgm:t>
    </dgm:pt>
    <dgm:pt modelId="{C8F0EF34-F5F3-41A9-AEAE-E3CF38D34CA8}" type="sibTrans" cxnId="{88EC3C3D-DADC-4D5D-B3C6-2BDD8DCC640A}">
      <dgm:prSet/>
      <dgm:spPr/>
      <dgm:t>
        <a:bodyPr/>
        <a:lstStyle/>
        <a:p>
          <a:endParaRPr lang="pl-PL"/>
        </a:p>
      </dgm:t>
    </dgm:pt>
    <dgm:pt modelId="{118852D5-5B7F-4B0F-869D-10E775F9E1A6}">
      <dgm:prSet custT="1"/>
      <dgm:spPr/>
      <dgm:t>
        <a:bodyPr/>
        <a:lstStyle/>
        <a:p>
          <a:pPr algn="just"/>
          <a:r>
            <a:rPr lang="pl-PL" sz="1200" b="1" dirty="0"/>
            <a:t>W ramach wyżej wymienionego wskaźnika nie należy wykazywać dzieci objętych zajęciami specjalistycznymi, zajęciami w ramach wczesnego wspomagania rozwoju, zajęciami stymulującymi rozwój psychoruchowy.</a:t>
          </a:r>
        </a:p>
      </dgm:t>
    </dgm:pt>
    <dgm:pt modelId="{2D177C15-51E0-42D6-A288-21247041FF57}" type="parTrans" cxnId="{BD877DAA-C982-4357-B83A-056570569A22}">
      <dgm:prSet/>
      <dgm:spPr/>
      <dgm:t>
        <a:bodyPr/>
        <a:lstStyle/>
        <a:p>
          <a:endParaRPr lang="pl-PL"/>
        </a:p>
      </dgm:t>
    </dgm:pt>
    <dgm:pt modelId="{33D85136-E88C-4DC5-9F12-E298F16A624A}" type="sibTrans" cxnId="{BD877DAA-C982-4357-B83A-056570569A22}">
      <dgm:prSet/>
      <dgm:spPr/>
      <dgm:t>
        <a:bodyPr/>
        <a:lstStyle/>
        <a:p>
          <a:endParaRPr lang="pl-PL"/>
        </a:p>
      </dgm:t>
    </dgm:pt>
    <dgm:pt modelId="{1876068D-6E48-4BD9-8337-74C9B5AE762E}">
      <dgm:prSet custT="1"/>
      <dgm:spPr/>
      <dgm:t>
        <a:bodyPr/>
        <a:lstStyle/>
        <a:p>
          <a:pPr algn="just"/>
          <a:r>
            <a:rPr lang="pl-PL" sz="1400" b="1" dirty="0">
              <a:solidFill>
                <a:srgbClr val="FF0000"/>
              </a:solidFill>
            </a:rPr>
            <a:t>B</a:t>
          </a:r>
          <a:endParaRPr lang="pl-PL" sz="1200" b="1" dirty="0"/>
        </a:p>
      </dgm:t>
    </dgm:pt>
    <dgm:pt modelId="{172A1E19-0626-4B04-94F0-E1A2348B5AF1}" type="parTrans" cxnId="{B398897A-1F31-41D9-87CA-D3BC9DDE24C3}">
      <dgm:prSet/>
      <dgm:spPr/>
      <dgm:t>
        <a:bodyPr/>
        <a:lstStyle/>
        <a:p>
          <a:endParaRPr lang="pl-PL"/>
        </a:p>
      </dgm:t>
    </dgm:pt>
    <dgm:pt modelId="{0C30F008-2191-424B-99B5-C16A78DE4F80}" type="sibTrans" cxnId="{B398897A-1F31-41D9-87CA-D3BC9DDE24C3}">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E117E38E-DDD3-480D-A78D-8FCB154BAC0D}" srcId="{9C158368-C9E0-4942-8526-5CE49BCD721C}" destId="{DA6E603D-E34D-4EC6-B48D-740809166CA4}" srcOrd="0" destOrd="0" parTransId="{A8A154FD-2259-47AC-AD68-19EF82000962}" sibTransId="{9F49CB28-C9A9-4FC8-82B7-C5A3A7564928}"/>
    <dgm:cxn modelId="{976A1C1E-6896-4915-B672-0808DD888A75}" srcId="{1A53B528-4B73-4476-AAA3-DA53D8694E89}" destId="{621AB93B-5B7B-404A-AAC6-82585374894E}" srcOrd="0" destOrd="0" parTransId="{4935FEB2-1035-40C5-9A3F-135B06D2ABF1}" sibTransId="{537A71C9-1429-45D8-846B-4BAE788264CA}"/>
    <dgm:cxn modelId="{43DCFE81-B7F5-4D74-B568-A7D83F001AE7}" type="presOf" srcId="{32EE9BBF-B02B-4DE9-A826-A3930A24887B}" destId="{5DB3C171-F262-490B-B8BB-BFFA46B0586B}" srcOrd="0" destOrd="0" presId="urn:microsoft.com/office/officeart/2005/8/layout/vList5"/>
    <dgm:cxn modelId="{9D1EC0F1-7C9B-4DB6-B9AA-ACD9C9BECD29}" type="presOf" srcId="{1876068D-6E48-4BD9-8337-74C9B5AE762E}" destId="{6057DA86-162F-440C-8D5E-0A6D86B8CF0F}" srcOrd="0" destOrd="2" presId="urn:microsoft.com/office/officeart/2005/8/layout/vList5"/>
    <dgm:cxn modelId="{88EC3C3D-DADC-4D5D-B3C6-2BDD8DCC640A}" srcId="{621AB93B-5B7B-404A-AAC6-82585374894E}" destId="{9F01C9C6-08A7-4964-82CC-DF65D46B45DD}" srcOrd="1" destOrd="0" parTransId="{F696B6C8-AC31-4E09-B064-F9A68691B6EC}" sibTransId="{C8F0EF34-F5F3-41A9-AEAE-E3CF38D34CA8}"/>
    <dgm:cxn modelId="{B398897A-1F31-41D9-87CA-D3BC9DDE24C3}" srcId="{9C158368-C9E0-4942-8526-5CE49BCD721C}" destId="{1876068D-6E48-4BD9-8337-74C9B5AE762E}" srcOrd="2" destOrd="0" parTransId="{172A1E19-0626-4B04-94F0-E1A2348B5AF1}" sibTransId="{0C30F008-2191-424B-99B5-C16A78DE4F80}"/>
    <dgm:cxn modelId="{0F02213E-0440-42E7-8ECA-C823EC49799E}" type="presOf" srcId="{9C158368-C9E0-4942-8526-5CE49BCD721C}" destId="{EC26B3CA-5F55-4ED6-AEA1-83422FEC2FA3}"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D8980066-B1D3-4DE4-8E0C-D098C14B4C0A}" type="presOf" srcId="{9F01C9C6-08A7-4964-82CC-DF65D46B45DD}" destId="{5DB3C171-F262-490B-B8BB-BFFA46B0586B}" srcOrd="0" destOrd="1" presId="urn:microsoft.com/office/officeart/2005/8/layout/vList5"/>
    <dgm:cxn modelId="{BD877DAA-C982-4357-B83A-056570569A22}" srcId="{9C158368-C9E0-4942-8526-5CE49BCD721C}" destId="{118852D5-5B7F-4B0F-869D-10E775F9E1A6}" srcOrd="1" destOrd="0" parTransId="{2D177C15-51E0-42D6-A288-21247041FF57}" sibTransId="{33D85136-E88C-4DC5-9F12-E298F16A624A}"/>
    <dgm:cxn modelId="{39C61C59-325D-4445-B842-2F46E713CBF2}" type="presOf" srcId="{118852D5-5B7F-4B0F-869D-10E775F9E1A6}" destId="{6057DA86-162F-440C-8D5E-0A6D86B8CF0F}" srcOrd="0" destOrd="1" presId="urn:microsoft.com/office/officeart/2005/8/layout/vList5"/>
    <dgm:cxn modelId="{CB2A72CD-0582-4A91-AE0B-8B8337A3305C}" type="presOf" srcId="{621AB93B-5B7B-404A-AAC6-82585374894E}" destId="{30A5BAFA-D867-4432-A555-078896BF780D}" srcOrd="0" destOrd="0" presId="urn:microsoft.com/office/officeart/2005/8/layout/vList5"/>
    <dgm:cxn modelId="{8F4163A3-0B00-46B4-9C3B-2A47C180F3C4}" type="presOf" srcId="{1A53B528-4B73-4476-AAA3-DA53D8694E89}" destId="{A82570EB-9047-4C30-B34C-BC41F943A042}" srcOrd="0" destOrd="0"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BA88269F-B2F4-4219-972F-9829D540F447}" type="presOf" srcId="{DA6E603D-E34D-4EC6-B48D-740809166CA4}" destId="{6057DA86-162F-440C-8D5E-0A6D86B8CF0F}" srcOrd="0" destOrd="0" presId="urn:microsoft.com/office/officeart/2005/8/layout/vList5"/>
    <dgm:cxn modelId="{1E95CBD8-F280-496F-BE73-175C546B81C2}" type="presParOf" srcId="{A82570EB-9047-4C30-B34C-BC41F943A042}" destId="{74CEAA77-1A9F-4EE7-8009-B36DC94847D6}" srcOrd="0" destOrd="0" presId="urn:microsoft.com/office/officeart/2005/8/layout/vList5"/>
    <dgm:cxn modelId="{94555151-CCA4-415A-AD9C-CD78DD36F16A}" type="presParOf" srcId="{74CEAA77-1A9F-4EE7-8009-B36DC94847D6}" destId="{30A5BAFA-D867-4432-A555-078896BF780D}" srcOrd="0" destOrd="0" presId="urn:microsoft.com/office/officeart/2005/8/layout/vList5"/>
    <dgm:cxn modelId="{52A72F1A-202D-4E53-8ED6-642471D8DEBB}" type="presParOf" srcId="{74CEAA77-1A9F-4EE7-8009-B36DC94847D6}" destId="{5DB3C171-F262-490B-B8BB-BFFA46B0586B}" srcOrd="1" destOrd="0" presId="urn:microsoft.com/office/officeart/2005/8/layout/vList5"/>
    <dgm:cxn modelId="{BCB7AEF6-3CF6-472B-94BD-DDF84E682299}" type="presParOf" srcId="{A82570EB-9047-4C30-B34C-BC41F943A042}" destId="{21203062-3061-4CFA-A1DC-A3C8D1B70C6A}" srcOrd="1" destOrd="0" presId="urn:microsoft.com/office/officeart/2005/8/layout/vList5"/>
    <dgm:cxn modelId="{B9502753-BCEA-4B2C-8287-3D282EB0F9A6}" type="presParOf" srcId="{A82570EB-9047-4C30-B34C-BC41F943A042}" destId="{AAC7EB03-0D34-4E53-AA54-FF39894E56F4}" srcOrd="2" destOrd="0" presId="urn:microsoft.com/office/officeart/2005/8/layout/vList5"/>
    <dgm:cxn modelId="{73871C95-FAA8-4182-8F20-B16F01A80880}" type="presParOf" srcId="{AAC7EB03-0D34-4E53-AA54-FF39894E56F4}" destId="{EC26B3CA-5F55-4ED6-AEA1-83422FEC2FA3}" srcOrd="0" destOrd="0" presId="urn:microsoft.com/office/officeart/2005/8/layout/vList5"/>
    <dgm:cxn modelId="{4119D06F-6433-405B-999F-495ACF7E5DDF}"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REZULTATU</a:t>
          </a:r>
        </a:p>
        <a:p>
          <a:r>
            <a:rPr lang="pl-PL" sz="1600" b="1" dirty="0">
              <a:solidFill>
                <a:schemeClr val="tx1"/>
              </a:solidFill>
            </a:rPr>
            <a:t>Liczba nauczycieli, którzy uzyskali kwalifikacje lub nabyli kompetencje po opuszczeniu programu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FD753CE2-2F8B-47EC-A5C3-03975021CE60}">
      <dgm:prSet custT="1"/>
      <dgm:spPr/>
      <dgm:t>
        <a:bodyPr/>
        <a:lstStyle/>
        <a:p>
          <a:r>
            <a:rPr lang="pl-PL" sz="1400" b="1" dirty="0">
              <a:solidFill>
                <a:schemeClr val="tx1"/>
              </a:solidFill>
              <a:latin typeface="+mn-lt"/>
              <a:ea typeface="+mn-ea"/>
              <a:cs typeface="+mn-cs"/>
            </a:rPr>
            <a:t>Wykazywać należy wyłącznie kwalifikacje/kompetencje osiągnięte w wyniku interwencji EFS.</a:t>
          </a:r>
        </a:p>
      </dgm:t>
    </dgm:pt>
    <dgm:pt modelId="{8B0988F0-E4C8-4106-85F3-2E9557A65DF0}" type="parTrans" cxnId="{FC7D4DEB-6EB0-456C-BC30-E731DA59078A}">
      <dgm:prSet/>
      <dgm:spPr/>
      <dgm:t>
        <a:bodyPr/>
        <a:lstStyle/>
        <a:p>
          <a:endParaRPr lang="pl-PL"/>
        </a:p>
      </dgm:t>
    </dgm:pt>
    <dgm:pt modelId="{2C716F59-18C0-462A-BCD7-BD1CBD0B815D}" type="sibTrans" cxnId="{FC7D4DEB-6EB0-456C-BC30-E731DA59078A}">
      <dgm:prSet/>
      <dgm:spPr/>
      <dgm:t>
        <a:bodyPr/>
        <a:lstStyle/>
        <a:p>
          <a:endParaRPr lang="pl-PL"/>
        </a:p>
      </dgm:t>
    </dgm:pt>
    <dgm:pt modelId="{3F5F617E-BC8E-434B-965B-5157D5C5ABAA}">
      <dgm:prSet custT="1"/>
      <dgm:spPr/>
      <dgm:t>
        <a:bodyPr/>
        <a:lstStyle/>
        <a:p>
          <a:r>
            <a:rPr lang="pl-PL" sz="1400" b="1" i="0" dirty="0">
              <a:latin typeface="+mn-lt"/>
            </a:rPr>
            <a:t>Kwalifikacje należy rozumieć jako formalny wynik oceny i walidacji, który uzyskuje się w sytuacji, kiedy właściwy organ uznaje, że dana osoba osiągnęła efekty uczenia się spełniające określone standardy. </a:t>
          </a:r>
          <a:endParaRPr lang="pl-PL" sz="1400" b="1" dirty="0">
            <a:latin typeface="+mn-lt"/>
          </a:endParaRPr>
        </a:p>
      </dgm:t>
    </dgm:pt>
    <dgm:pt modelId="{A12CB094-324A-446A-99EB-CFB55583A41E}" type="parTrans" cxnId="{BB183BA8-3B1E-4CB9-B633-E5F18B4CB303}">
      <dgm:prSet/>
      <dgm:spPr/>
      <dgm:t>
        <a:bodyPr/>
        <a:lstStyle/>
        <a:p>
          <a:endParaRPr lang="pl-PL"/>
        </a:p>
      </dgm:t>
    </dgm:pt>
    <dgm:pt modelId="{CA631E5A-8B62-40DD-ADBD-FE16A67B8B36}" type="sibTrans" cxnId="{BB183BA8-3B1E-4CB9-B633-E5F18B4CB303}">
      <dgm:prSet/>
      <dgm:spPr/>
      <dgm:t>
        <a:bodyPr/>
        <a:lstStyle/>
        <a:p>
          <a:endParaRPr lang="pl-PL"/>
        </a:p>
      </dgm:t>
    </dgm:pt>
    <dgm:pt modelId="{667B4D49-FF34-4D68-B962-7A11DA608A9F}">
      <dgm:prSet custT="1"/>
      <dgm:spPr/>
      <dgm:t>
        <a:bodyPr/>
        <a:lstStyle/>
        <a:p>
          <a:r>
            <a:rPr lang="pl-PL" sz="1400" b="1" dirty="0">
              <a:latin typeface="+mn-lt"/>
            </a:rPr>
            <a:t>Wskaźnik mierzony do czterech tygodni od zakończenia przez uczestnika udziału w projekcie.</a:t>
          </a:r>
        </a:p>
      </dgm:t>
    </dgm:pt>
    <dgm:pt modelId="{2F313609-ECF7-4105-A378-ABD9F04773D8}" type="parTrans" cxnId="{D5663142-B8BB-4B30-B0E5-58C4BE18A801}">
      <dgm:prSet/>
      <dgm:spPr/>
    </dgm:pt>
    <dgm:pt modelId="{C3988D7B-9E29-4DF8-A055-9C510A3332A1}" type="sibTrans" cxnId="{D5663142-B8BB-4B30-B0E5-58C4BE18A801}">
      <dgm:prSet/>
      <dgm:spPr/>
    </dgm:pt>
    <dgm:pt modelId="{7333B7FE-BE94-4079-B267-F50AD7A533C9}">
      <dgm:prSet custT="1"/>
      <dgm:spPr/>
      <dgm:t>
        <a:bodyPr/>
        <a:lstStyle/>
        <a:p>
          <a:r>
            <a:rPr lang="pl-PL" sz="1400" b="1" dirty="0"/>
            <a:t>Kompetencja to wyodrębniony zestaw efektów uczenia się / kształcenia. Opis kompetencji zawiera jasno określone warunki, które powinien spełniać uczestnik projektu ubiegający się o nabycie kompetencji, tj. wyczerpującą informację o efektach uczenia się dla danej kompetencji oraz kryteria i metody ich weryfikacji.</a:t>
          </a:r>
          <a:endParaRPr lang="pl-PL" sz="1400" b="1" dirty="0">
            <a:latin typeface="+mn-lt"/>
          </a:endParaRPr>
        </a:p>
      </dgm:t>
    </dgm:pt>
    <dgm:pt modelId="{B2D6D4F6-FBAA-4F28-88EE-5D1E9257864D}" type="parTrans" cxnId="{540502CD-178A-437F-88E3-A51AB7978642}">
      <dgm:prSet/>
      <dgm:spPr/>
    </dgm:pt>
    <dgm:pt modelId="{6EAD9E81-3066-4826-BAE8-ECEFF8C078C1}" type="sibTrans" cxnId="{540502CD-178A-437F-88E3-A51AB7978642}">
      <dgm:prSet/>
      <dgm:spPr/>
    </dgm:pt>
    <dgm:pt modelId="{BBBB6481-CD85-4D54-A1CE-13C76D32448A}">
      <dgm:prSet custT="1"/>
      <dgm:spPr/>
      <dgm:t>
        <a:bodyPr/>
        <a:lstStyle/>
        <a:p>
          <a:r>
            <a:rPr lang="pl-PL" sz="1400" b="1" u="sng" dirty="0">
              <a:latin typeface="+mn-lt"/>
            </a:rPr>
            <a:t>Szczegóły: w pliku pomocniczym dotyczącym uzyskiwania kwalifikacji</a:t>
          </a:r>
        </a:p>
      </dgm:t>
    </dgm:pt>
    <dgm:pt modelId="{1B944FAC-A59B-4935-A072-DB1389CF08E6}" type="parTrans" cxnId="{6B4CE41D-A642-408D-B7A1-5797FD5A9059}">
      <dgm:prSet/>
      <dgm:spPr/>
    </dgm:pt>
    <dgm:pt modelId="{24254B76-4D0B-4F8E-AAA4-79F889BAA566}" type="sibTrans" cxnId="{6B4CE41D-A642-408D-B7A1-5797FD5A9059}">
      <dgm:prSet/>
      <dgm:spPr/>
    </dgm:pt>
    <dgm:pt modelId="{2E67F906-7390-4731-8815-C37CB7905889}">
      <dgm:prSet custT="1"/>
      <dgm:spPr/>
      <dgm:t>
        <a:bodyPr/>
        <a:lstStyle/>
        <a:p>
          <a:r>
            <a:rPr lang="pl-PL" sz="1400" b="1" dirty="0">
              <a:solidFill>
                <a:srgbClr val="FF0000"/>
              </a:solidFill>
              <a:latin typeface="+mn-lt"/>
            </a:rPr>
            <a:t>C</a:t>
          </a:r>
        </a:p>
      </dgm:t>
    </dgm:pt>
    <dgm:pt modelId="{49FE9E3F-FC26-4FCA-A7A2-71C224F8F0B3}" type="parTrans" cxnId="{9BA24045-6688-4318-A830-ACCC91BB06B5}">
      <dgm:prSet/>
      <dgm:spPr/>
    </dgm:pt>
    <dgm:pt modelId="{F8FB5CA8-3D6E-490F-90BA-7816B0330799}" type="sibTrans" cxnId="{9BA24045-6688-4318-A830-ACCC91BB06B5}">
      <dgm:prSet/>
      <dgm:spPr/>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0" presStyleCnt="1">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0" presStyleCnt="1" custScaleY="125236">
        <dgm:presLayoutVars>
          <dgm:bulletEnabled val="1"/>
        </dgm:presLayoutVars>
      </dgm:prSet>
      <dgm:spPr/>
      <dgm:t>
        <a:bodyPr/>
        <a:lstStyle/>
        <a:p>
          <a:endParaRPr lang="pl-PL"/>
        </a:p>
      </dgm:t>
    </dgm:pt>
  </dgm:ptLst>
  <dgm:cxnLst>
    <dgm:cxn modelId="{6B4CE41D-A642-408D-B7A1-5797FD5A9059}" srcId="{9C158368-C9E0-4942-8526-5CE49BCD721C}" destId="{BBBB6481-CD85-4D54-A1CE-13C76D32448A}" srcOrd="4" destOrd="0" parTransId="{1B944FAC-A59B-4935-A072-DB1389CF08E6}" sibTransId="{24254B76-4D0B-4F8E-AAA4-79F889BAA566}"/>
    <dgm:cxn modelId="{3DBB1CF9-B32F-45BE-8E9C-C1ECD394F602}" type="presOf" srcId="{2E67F906-7390-4731-8815-C37CB7905889}" destId="{6057DA86-162F-440C-8D5E-0A6D86B8CF0F}" srcOrd="0" destOrd="5" presId="urn:microsoft.com/office/officeart/2005/8/layout/vList5"/>
    <dgm:cxn modelId="{BB183BA8-3B1E-4CB9-B633-E5F18B4CB303}" srcId="{9C158368-C9E0-4942-8526-5CE49BCD721C}" destId="{3F5F617E-BC8E-434B-965B-5157D5C5ABAA}" srcOrd="1" destOrd="0" parTransId="{A12CB094-324A-446A-99EB-CFB55583A41E}" sibTransId="{CA631E5A-8B62-40DD-ADBD-FE16A67B8B36}"/>
    <dgm:cxn modelId="{FC7D4DEB-6EB0-456C-BC30-E731DA59078A}" srcId="{9C158368-C9E0-4942-8526-5CE49BCD721C}" destId="{FD753CE2-2F8B-47EC-A5C3-03975021CE60}" srcOrd="0" destOrd="0" parTransId="{8B0988F0-E4C8-4106-85F3-2E9557A65DF0}" sibTransId="{2C716F59-18C0-462A-BCD7-BD1CBD0B815D}"/>
    <dgm:cxn modelId="{697E7323-548E-4F9A-9050-7724BAC62AE9}" srcId="{1A53B528-4B73-4476-AAA3-DA53D8694E89}" destId="{9C158368-C9E0-4942-8526-5CE49BCD721C}" srcOrd="0" destOrd="0" parTransId="{913B76B3-2567-408B-94B7-AFBDAB2A403C}" sibTransId="{B623BF15-8EEA-4288-8854-030DD4F9EF8D}"/>
    <dgm:cxn modelId="{61F21512-5DE9-4427-8553-FB722110DEC8}" type="presOf" srcId="{7333B7FE-BE94-4079-B267-F50AD7A533C9}" destId="{6057DA86-162F-440C-8D5E-0A6D86B8CF0F}" srcOrd="0" destOrd="2" presId="urn:microsoft.com/office/officeart/2005/8/layout/vList5"/>
    <dgm:cxn modelId="{EB7BF7CC-846F-4F76-A484-CE7E4225216D}" type="presOf" srcId="{9C158368-C9E0-4942-8526-5CE49BCD721C}" destId="{EC26B3CA-5F55-4ED6-AEA1-83422FEC2FA3}" srcOrd="0" destOrd="0" presId="urn:microsoft.com/office/officeart/2005/8/layout/vList5"/>
    <dgm:cxn modelId="{D5663142-B8BB-4B30-B0E5-58C4BE18A801}" srcId="{9C158368-C9E0-4942-8526-5CE49BCD721C}" destId="{667B4D49-FF34-4D68-B962-7A11DA608A9F}" srcOrd="3" destOrd="0" parTransId="{2F313609-ECF7-4105-A378-ABD9F04773D8}" sibTransId="{C3988D7B-9E29-4DF8-A055-9C510A3332A1}"/>
    <dgm:cxn modelId="{DEF18759-D7E2-4ED9-AB60-D25676427A80}" type="presOf" srcId="{1A53B528-4B73-4476-AAA3-DA53D8694E89}" destId="{A82570EB-9047-4C30-B34C-BC41F943A042}" srcOrd="0" destOrd="0" presId="urn:microsoft.com/office/officeart/2005/8/layout/vList5"/>
    <dgm:cxn modelId="{E8478C12-EEF9-4450-ACB4-668A54468A54}" type="presOf" srcId="{667B4D49-FF34-4D68-B962-7A11DA608A9F}" destId="{6057DA86-162F-440C-8D5E-0A6D86B8CF0F}" srcOrd="0" destOrd="3" presId="urn:microsoft.com/office/officeart/2005/8/layout/vList5"/>
    <dgm:cxn modelId="{F12546A9-5A92-4D9F-801A-A2DDE6865FFD}" type="presOf" srcId="{FD753CE2-2F8B-47EC-A5C3-03975021CE60}" destId="{6057DA86-162F-440C-8D5E-0A6D86B8CF0F}" srcOrd="0" destOrd="0" presId="urn:microsoft.com/office/officeart/2005/8/layout/vList5"/>
    <dgm:cxn modelId="{FED62A2A-BA21-4051-87B4-CDDFDF39D837}" type="presOf" srcId="{3F5F617E-BC8E-434B-965B-5157D5C5ABAA}" destId="{6057DA86-162F-440C-8D5E-0A6D86B8CF0F}" srcOrd="0" destOrd="1" presId="urn:microsoft.com/office/officeart/2005/8/layout/vList5"/>
    <dgm:cxn modelId="{8D3B5EAE-0DC8-4468-BF9D-AB3D39107E29}" type="presOf" srcId="{BBBB6481-CD85-4D54-A1CE-13C76D32448A}" destId="{6057DA86-162F-440C-8D5E-0A6D86B8CF0F}" srcOrd="0" destOrd="4" presId="urn:microsoft.com/office/officeart/2005/8/layout/vList5"/>
    <dgm:cxn modelId="{9BA24045-6688-4318-A830-ACCC91BB06B5}" srcId="{9C158368-C9E0-4942-8526-5CE49BCD721C}" destId="{2E67F906-7390-4731-8815-C37CB7905889}" srcOrd="5" destOrd="0" parTransId="{49FE9E3F-FC26-4FCA-A7A2-71C224F8F0B3}" sibTransId="{F8FB5CA8-3D6E-490F-90BA-7816B0330799}"/>
    <dgm:cxn modelId="{540502CD-178A-437F-88E3-A51AB7978642}" srcId="{9C158368-C9E0-4942-8526-5CE49BCD721C}" destId="{7333B7FE-BE94-4079-B267-F50AD7A533C9}" srcOrd="2" destOrd="0" parTransId="{B2D6D4F6-FBAA-4F28-88EE-5D1E9257864D}" sibTransId="{6EAD9E81-3066-4826-BAE8-ECEFF8C078C1}"/>
    <dgm:cxn modelId="{7B29ADE0-7BDF-4230-B10D-91C175F37147}" type="presParOf" srcId="{A82570EB-9047-4C30-B34C-BC41F943A042}" destId="{AAC7EB03-0D34-4E53-AA54-FF39894E56F4}" srcOrd="0" destOrd="0" presId="urn:microsoft.com/office/officeart/2005/8/layout/vList5"/>
    <dgm:cxn modelId="{12C218E0-7111-45D7-BC85-512BE903B2F0}" type="presParOf" srcId="{AAC7EB03-0D34-4E53-AA54-FF39894E56F4}" destId="{EC26B3CA-5F55-4ED6-AEA1-83422FEC2FA3}" srcOrd="0" destOrd="0" presId="urn:microsoft.com/office/officeart/2005/8/layout/vList5"/>
    <dgm:cxn modelId="{8A8A682D-31CB-4C0C-A2DB-F0FCEB9E4204}"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REZULTATU</a:t>
          </a:r>
        </a:p>
        <a:p>
          <a:r>
            <a:rPr lang="pl-PL" sz="1600" b="1" dirty="0">
              <a:solidFill>
                <a:schemeClr val="tx1"/>
              </a:solidFill>
            </a:rPr>
            <a:t>Liczba uczniów, którzy nabyli kompetencje kluczowe lub umiejętności uniwersalne po opuszczeniu programu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FD753CE2-2F8B-47EC-A5C3-03975021CE60}">
      <dgm:prSet custT="1"/>
      <dgm:spPr/>
      <dgm:t>
        <a:bodyPr/>
        <a:lstStyle/>
        <a:p>
          <a:r>
            <a:rPr lang="pl-PL" sz="1400" b="1" dirty="0">
              <a:solidFill>
                <a:schemeClr val="tx1"/>
              </a:solidFill>
              <a:latin typeface="+mn-lt"/>
              <a:ea typeface="+mn-ea"/>
              <a:cs typeface="+mn-cs"/>
            </a:rPr>
            <a:t>Wykazywać należy wyłącznie kwalifikacje/kompetencje osiągnięte w wyniku interwencji EFS.</a:t>
          </a:r>
        </a:p>
      </dgm:t>
    </dgm:pt>
    <dgm:pt modelId="{8B0988F0-E4C8-4106-85F3-2E9557A65DF0}" type="parTrans" cxnId="{FC7D4DEB-6EB0-456C-BC30-E731DA59078A}">
      <dgm:prSet/>
      <dgm:spPr/>
      <dgm:t>
        <a:bodyPr/>
        <a:lstStyle/>
        <a:p>
          <a:endParaRPr lang="pl-PL"/>
        </a:p>
      </dgm:t>
    </dgm:pt>
    <dgm:pt modelId="{2C716F59-18C0-462A-BCD7-BD1CBD0B815D}" type="sibTrans" cxnId="{FC7D4DEB-6EB0-456C-BC30-E731DA59078A}">
      <dgm:prSet/>
      <dgm:spPr/>
      <dgm:t>
        <a:bodyPr/>
        <a:lstStyle/>
        <a:p>
          <a:endParaRPr lang="pl-PL"/>
        </a:p>
      </dgm:t>
    </dgm:pt>
    <dgm:pt modelId="{3F5F617E-BC8E-434B-965B-5157D5C5ABAA}">
      <dgm:prSet custT="1"/>
      <dgm:spPr/>
      <dgm:t>
        <a:bodyPr/>
        <a:lstStyle/>
        <a:p>
          <a:r>
            <a:rPr lang="pl-PL" sz="1400" b="1" i="0" dirty="0">
              <a:latin typeface="+mn-lt"/>
            </a:rPr>
            <a:t>Kwalifikacje należy rozumieć jako formalny wynik oceny i walidacji, który uzyskuje się w sytuacji, kiedy właściwy organ uznaje, że dana osoba osiągnęła efekty uczenia się spełniające określone standardy. </a:t>
          </a:r>
          <a:endParaRPr lang="pl-PL" sz="1400" b="1" dirty="0">
            <a:latin typeface="+mn-lt"/>
          </a:endParaRPr>
        </a:p>
      </dgm:t>
    </dgm:pt>
    <dgm:pt modelId="{A12CB094-324A-446A-99EB-CFB55583A41E}" type="parTrans" cxnId="{BB183BA8-3B1E-4CB9-B633-E5F18B4CB303}">
      <dgm:prSet/>
      <dgm:spPr/>
      <dgm:t>
        <a:bodyPr/>
        <a:lstStyle/>
        <a:p>
          <a:endParaRPr lang="pl-PL"/>
        </a:p>
      </dgm:t>
    </dgm:pt>
    <dgm:pt modelId="{CA631E5A-8B62-40DD-ADBD-FE16A67B8B36}" type="sibTrans" cxnId="{BB183BA8-3B1E-4CB9-B633-E5F18B4CB303}">
      <dgm:prSet/>
      <dgm:spPr/>
      <dgm:t>
        <a:bodyPr/>
        <a:lstStyle/>
        <a:p>
          <a:endParaRPr lang="pl-PL"/>
        </a:p>
      </dgm:t>
    </dgm:pt>
    <dgm:pt modelId="{667B4D49-FF34-4D68-B962-7A11DA608A9F}">
      <dgm:prSet custT="1"/>
      <dgm:spPr/>
      <dgm:t>
        <a:bodyPr/>
        <a:lstStyle/>
        <a:p>
          <a:r>
            <a:rPr lang="pl-PL" sz="1400" b="1" dirty="0">
              <a:latin typeface="+mn-lt"/>
            </a:rPr>
            <a:t>Wskaźnik mierzony do czterech tygodni od zakończenia przez uczestnika udziału w projekcie.</a:t>
          </a:r>
        </a:p>
      </dgm:t>
    </dgm:pt>
    <dgm:pt modelId="{2F313609-ECF7-4105-A378-ABD9F04773D8}" type="parTrans" cxnId="{D5663142-B8BB-4B30-B0E5-58C4BE18A801}">
      <dgm:prSet/>
      <dgm:spPr/>
      <dgm:t>
        <a:bodyPr/>
        <a:lstStyle/>
        <a:p>
          <a:endParaRPr lang="pl-PL"/>
        </a:p>
      </dgm:t>
    </dgm:pt>
    <dgm:pt modelId="{C3988D7B-9E29-4DF8-A055-9C510A3332A1}" type="sibTrans" cxnId="{D5663142-B8BB-4B30-B0E5-58C4BE18A801}">
      <dgm:prSet/>
      <dgm:spPr/>
      <dgm:t>
        <a:bodyPr/>
        <a:lstStyle/>
        <a:p>
          <a:endParaRPr lang="pl-PL"/>
        </a:p>
      </dgm:t>
    </dgm:pt>
    <dgm:pt modelId="{BBBB6481-CD85-4D54-A1CE-13C76D32448A}">
      <dgm:prSet custT="1"/>
      <dgm:spPr/>
      <dgm:t>
        <a:bodyPr/>
        <a:lstStyle/>
        <a:p>
          <a:r>
            <a:rPr lang="pl-PL" sz="1400" b="1" u="sng" dirty="0">
              <a:latin typeface="+mn-lt"/>
            </a:rPr>
            <a:t>Szczegóły: w pliku pomocniczym dotyczącym uzyskiwania kwalifikacji</a:t>
          </a:r>
        </a:p>
      </dgm:t>
    </dgm:pt>
    <dgm:pt modelId="{1B944FAC-A59B-4935-A072-DB1389CF08E6}" type="parTrans" cxnId="{6B4CE41D-A642-408D-B7A1-5797FD5A9059}">
      <dgm:prSet/>
      <dgm:spPr/>
      <dgm:t>
        <a:bodyPr/>
        <a:lstStyle/>
        <a:p>
          <a:endParaRPr lang="pl-PL"/>
        </a:p>
      </dgm:t>
    </dgm:pt>
    <dgm:pt modelId="{24254B76-4D0B-4F8E-AAA4-79F889BAA566}" type="sibTrans" cxnId="{6B4CE41D-A642-408D-B7A1-5797FD5A9059}">
      <dgm:prSet/>
      <dgm:spPr/>
      <dgm:t>
        <a:bodyPr/>
        <a:lstStyle/>
        <a:p>
          <a:endParaRPr lang="pl-PL"/>
        </a:p>
      </dgm:t>
    </dgm:pt>
    <dgm:pt modelId="{2E67F906-7390-4731-8815-C37CB7905889}">
      <dgm:prSet custT="1"/>
      <dgm:spPr/>
      <dgm:t>
        <a:bodyPr/>
        <a:lstStyle/>
        <a:p>
          <a:r>
            <a:rPr lang="pl-PL" sz="1400" b="1" dirty="0">
              <a:solidFill>
                <a:srgbClr val="FF0000"/>
              </a:solidFill>
              <a:latin typeface="+mn-lt"/>
            </a:rPr>
            <a:t>B</a:t>
          </a:r>
        </a:p>
      </dgm:t>
    </dgm:pt>
    <dgm:pt modelId="{49FE9E3F-FC26-4FCA-A7A2-71C224F8F0B3}" type="parTrans" cxnId="{9BA24045-6688-4318-A830-ACCC91BB06B5}">
      <dgm:prSet/>
      <dgm:spPr/>
      <dgm:t>
        <a:bodyPr/>
        <a:lstStyle/>
        <a:p>
          <a:endParaRPr lang="pl-PL"/>
        </a:p>
      </dgm:t>
    </dgm:pt>
    <dgm:pt modelId="{F8FB5CA8-3D6E-490F-90BA-7816B0330799}" type="sibTrans" cxnId="{9BA24045-6688-4318-A830-ACCC91BB06B5}">
      <dgm:prSet/>
      <dgm:spPr/>
      <dgm:t>
        <a:bodyPr/>
        <a:lstStyle/>
        <a:p>
          <a:endParaRPr lang="pl-PL"/>
        </a:p>
      </dgm:t>
    </dgm:pt>
    <dgm:pt modelId="{F971D075-6AC7-4B88-A16C-8C901EE4DEF0}">
      <dgm:prSet custT="1"/>
      <dgm:spPr/>
      <dgm:t>
        <a:bodyPr/>
        <a:lstStyle/>
        <a:p>
          <a:endParaRPr lang="pl-PL" sz="1400" b="1" dirty="0">
            <a:solidFill>
              <a:schemeClr val="tx1"/>
            </a:solidFill>
            <a:latin typeface="+mn-lt"/>
            <a:ea typeface="+mn-ea"/>
            <a:cs typeface="+mn-cs"/>
          </a:endParaRPr>
        </a:p>
      </dgm:t>
    </dgm:pt>
    <dgm:pt modelId="{D4B7D7EA-009A-43C6-9C7F-61D8008F37BE}" type="parTrans" cxnId="{F2B3E9EF-64E0-47D5-B568-62644091722B}">
      <dgm:prSet/>
      <dgm:spPr/>
      <dgm:t>
        <a:bodyPr/>
        <a:lstStyle/>
        <a:p>
          <a:endParaRPr lang="pl-PL"/>
        </a:p>
      </dgm:t>
    </dgm:pt>
    <dgm:pt modelId="{9198A7BE-A104-44B3-8F25-217729DD97E2}" type="sibTrans" cxnId="{F2B3E9EF-64E0-47D5-B568-62644091722B}">
      <dgm:prSet/>
      <dgm:spPr/>
      <dgm:t>
        <a:bodyPr/>
        <a:lstStyle/>
        <a:p>
          <a:endParaRPr lang="pl-PL"/>
        </a:p>
      </dgm:t>
    </dgm:pt>
    <dgm:pt modelId="{5187CE3A-3FB4-4AD1-8BCC-C51DE39307F5}">
      <dgm:prSet custT="1"/>
      <dgm:spPr/>
      <dgm:t>
        <a:bodyPr/>
        <a:lstStyle/>
        <a:p>
          <a:r>
            <a:rPr lang="pl-PL" sz="1400" b="1" dirty="0">
              <a:latin typeface="+mn-lt"/>
            </a:rPr>
            <a:t>wskaźnik dotyczy dzieci w wieku przedszkolnym które nabyły kompetencje kluczowe lub umiejętności uniwersalne niezbędne na rynku pracy tj. umiejętności matematyczno-przyrodnicze, umiejętności posługiwania się językami obcymi, TIK, umiejętności rozumienia, kreatywność, innowacyjność, przedsiębiorczość, krytyczne myślenie, rozwiązywanie problemów, umiejętność uczenia się, umiejętność pracy zespołowej w kontekście środowiska pracy.</a:t>
          </a:r>
        </a:p>
      </dgm:t>
    </dgm:pt>
    <dgm:pt modelId="{E55ECAC3-F96E-4BE3-94D3-FC691A8AC2AE}" type="parTrans" cxnId="{45F31F20-77C8-425A-B940-4FC567BD8B44}">
      <dgm:prSet/>
      <dgm:spPr/>
      <dgm:t>
        <a:bodyPr/>
        <a:lstStyle/>
        <a:p>
          <a:endParaRPr lang="pl-PL"/>
        </a:p>
      </dgm:t>
    </dgm:pt>
    <dgm:pt modelId="{279A03C4-C0C3-4196-BF0B-B3A5C47DAEA9}" type="sibTrans" cxnId="{45F31F20-77C8-425A-B940-4FC567BD8B44}">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0" presStyleCnt="1">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0" presStyleCnt="1" custScaleY="125122">
        <dgm:presLayoutVars>
          <dgm:bulletEnabled val="1"/>
        </dgm:presLayoutVars>
      </dgm:prSet>
      <dgm:spPr/>
      <dgm:t>
        <a:bodyPr/>
        <a:lstStyle/>
        <a:p>
          <a:endParaRPr lang="pl-PL"/>
        </a:p>
      </dgm:t>
    </dgm:pt>
  </dgm:ptLst>
  <dgm:cxnLst>
    <dgm:cxn modelId="{5CF27834-AED2-4384-B289-2B4C3DD5690E}" type="presOf" srcId="{F971D075-6AC7-4B88-A16C-8C901EE4DEF0}" destId="{6057DA86-162F-440C-8D5E-0A6D86B8CF0F}" srcOrd="0" destOrd="0" presId="urn:microsoft.com/office/officeart/2005/8/layout/vList5"/>
    <dgm:cxn modelId="{45F31F20-77C8-425A-B940-4FC567BD8B44}" srcId="{9C158368-C9E0-4942-8526-5CE49BCD721C}" destId="{5187CE3A-3FB4-4AD1-8BCC-C51DE39307F5}" srcOrd="3" destOrd="0" parTransId="{E55ECAC3-F96E-4BE3-94D3-FC691A8AC2AE}" sibTransId="{279A03C4-C0C3-4196-BF0B-B3A5C47DAEA9}"/>
    <dgm:cxn modelId="{D5663142-B8BB-4B30-B0E5-58C4BE18A801}" srcId="{9C158368-C9E0-4942-8526-5CE49BCD721C}" destId="{667B4D49-FF34-4D68-B962-7A11DA608A9F}" srcOrd="4" destOrd="0" parTransId="{2F313609-ECF7-4105-A378-ABD9F04773D8}" sibTransId="{C3988D7B-9E29-4DF8-A055-9C510A3332A1}"/>
    <dgm:cxn modelId="{6B4CE41D-A642-408D-B7A1-5797FD5A9059}" srcId="{9C158368-C9E0-4942-8526-5CE49BCD721C}" destId="{BBBB6481-CD85-4D54-A1CE-13C76D32448A}" srcOrd="5" destOrd="0" parTransId="{1B944FAC-A59B-4935-A072-DB1389CF08E6}" sibTransId="{24254B76-4D0B-4F8E-AAA4-79F889BAA566}"/>
    <dgm:cxn modelId="{F12546A9-5A92-4D9F-801A-A2DDE6865FFD}" type="presOf" srcId="{FD753CE2-2F8B-47EC-A5C3-03975021CE60}" destId="{6057DA86-162F-440C-8D5E-0A6D86B8CF0F}" srcOrd="0" destOrd="1" presId="urn:microsoft.com/office/officeart/2005/8/layout/vList5"/>
    <dgm:cxn modelId="{E8478C12-EEF9-4450-ACB4-668A54468A54}" type="presOf" srcId="{667B4D49-FF34-4D68-B962-7A11DA608A9F}" destId="{6057DA86-162F-440C-8D5E-0A6D86B8CF0F}" srcOrd="0" destOrd="4" presId="urn:microsoft.com/office/officeart/2005/8/layout/vList5"/>
    <dgm:cxn modelId="{F2B3E9EF-64E0-47D5-B568-62644091722B}" srcId="{9C158368-C9E0-4942-8526-5CE49BCD721C}" destId="{F971D075-6AC7-4B88-A16C-8C901EE4DEF0}" srcOrd="0" destOrd="0" parTransId="{D4B7D7EA-009A-43C6-9C7F-61D8008F37BE}" sibTransId="{9198A7BE-A104-44B3-8F25-217729DD97E2}"/>
    <dgm:cxn modelId="{3DBB1CF9-B32F-45BE-8E9C-C1ECD394F602}" type="presOf" srcId="{2E67F906-7390-4731-8815-C37CB7905889}" destId="{6057DA86-162F-440C-8D5E-0A6D86B8CF0F}" srcOrd="0" destOrd="6" presId="urn:microsoft.com/office/officeart/2005/8/layout/vList5"/>
    <dgm:cxn modelId="{BB183BA8-3B1E-4CB9-B633-E5F18B4CB303}" srcId="{9C158368-C9E0-4942-8526-5CE49BCD721C}" destId="{3F5F617E-BC8E-434B-965B-5157D5C5ABAA}" srcOrd="2" destOrd="0" parTransId="{A12CB094-324A-446A-99EB-CFB55583A41E}" sibTransId="{CA631E5A-8B62-40DD-ADBD-FE16A67B8B36}"/>
    <dgm:cxn modelId="{FC7D4DEB-6EB0-456C-BC30-E731DA59078A}" srcId="{9C158368-C9E0-4942-8526-5CE49BCD721C}" destId="{FD753CE2-2F8B-47EC-A5C3-03975021CE60}" srcOrd="1" destOrd="0" parTransId="{8B0988F0-E4C8-4106-85F3-2E9557A65DF0}" sibTransId="{2C716F59-18C0-462A-BCD7-BD1CBD0B815D}"/>
    <dgm:cxn modelId="{697E7323-548E-4F9A-9050-7724BAC62AE9}" srcId="{1A53B528-4B73-4476-AAA3-DA53D8694E89}" destId="{9C158368-C9E0-4942-8526-5CE49BCD721C}" srcOrd="0" destOrd="0" parTransId="{913B76B3-2567-408B-94B7-AFBDAB2A403C}" sibTransId="{B623BF15-8EEA-4288-8854-030DD4F9EF8D}"/>
    <dgm:cxn modelId="{494F9982-EE2A-4264-BEFB-A82721D7353D}" type="presOf" srcId="{5187CE3A-3FB4-4AD1-8BCC-C51DE39307F5}" destId="{6057DA86-162F-440C-8D5E-0A6D86B8CF0F}" srcOrd="0" destOrd="3" presId="urn:microsoft.com/office/officeart/2005/8/layout/vList5"/>
    <dgm:cxn modelId="{FED62A2A-BA21-4051-87B4-CDDFDF39D837}" type="presOf" srcId="{3F5F617E-BC8E-434B-965B-5157D5C5ABAA}" destId="{6057DA86-162F-440C-8D5E-0A6D86B8CF0F}" srcOrd="0" destOrd="2" presId="urn:microsoft.com/office/officeart/2005/8/layout/vList5"/>
    <dgm:cxn modelId="{9BA24045-6688-4318-A830-ACCC91BB06B5}" srcId="{9C158368-C9E0-4942-8526-5CE49BCD721C}" destId="{2E67F906-7390-4731-8815-C37CB7905889}" srcOrd="6" destOrd="0" parTransId="{49FE9E3F-FC26-4FCA-A7A2-71C224F8F0B3}" sibTransId="{F8FB5CA8-3D6E-490F-90BA-7816B0330799}"/>
    <dgm:cxn modelId="{DEF18759-D7E2-4ED9-AB60-D25676427A80}" type="presOf" srcId="{1A53B528-4B73-4476-AAA3-DA53D8694E89}" destId="{A82570EB-9047-4C30-B34C-BC41F943A042}" srcOrd="0" destOrd="0" presId="urn:microsoft.com/office/officeart/2005/8/layout/vList5"/>
    <dgm:cxn modelId="{8D3B5EAE-0DC8-4468-BF9D-AB3D39107E29}" type="presOf" srcId="{BBBB6481-CD85-4D54-A1CE-13C76D32448A}" destId="{6057DA86-162F-440C-8D5E-0A6D86B8CF0F}" srcOrd="0" destOrd="5" presId="urn:microsoft.com/office/officeart/2005/8/layout/vList5"/>
    <dgm:cxn modelId="{EB7BF7CC-846F-4F76-A484-CE7E4225216D}" type="presOf" srcId="{9C158368-C9E0-4942-8526-5CE49BCD721C}" destId="{EC26B3CA-5F55-4ED6-AEA1-83422FEC2FA3}" srcOrd="0" destOrd="0" presId="urn:microsoft.com/office/officeart/2005/8/layout/vList5"/>
    <dgm:cxn modelId="{7B29ADE0-7BDF-4230-B10D-91C175F37147}" type="presParOf" srcId="{A82570EB-9047-4C30-B34C-BC41F943A042}" destId="{AAC7EB03-0D34-4E53-AA54-FF39894E56F4}" srcOrd="0" destOrd="0" presId="urn:microsoft.com/office/officeart/2005/8/layout/vList5"/>
    <dgm:cxn modelId="{12C218E0-7111-45D7-BC85-512BE903B2F0}" type="presParOf" srcId="{AAC7EB03-0D34-4E53-AA54-FF39894E56F4}" destId="{EC26B3CA-5F55-4ED6-AEA1-83422FEC2FA3}" srcOrd="0" destOrd="0" presId="urn:microsoft.com/office/officeart/2005/8/layout/vList5"/>
    <dgm:cxn modelId="{8A8A682D-31CB-4C0C-A2DB-F0FCEB9E4204}"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Wkład własny</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marL="0" indent="0" algn="l">
            <a:buFontTx/>
            <a:buNone/>
          </a:pPr>
          <a:r>
            <a:rPr lang="pl-PL" sz="1400" kern="1200" dirty="0"/>
            <a:t>W ramach kryterium weryfikowane będzie, czy wartość projektu wynosi co najmniej 50 000 PLN. </a:t>
          </a:r>
          <a:endParaRPr lang="pl-PL" sz="1400" b="1" u="sng" kern="1200"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dirty="0">
              <a:solidFill>
                <a:schemeClr val="tx1"/>
              </a:solidFill>
            </a:rPr>
            <a:t>2. Minimalna wartość projektu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W ramach kryterium weryfikowane będzie, czy Wnioskodawca/Beneficjent zapewnił wkład własny w wysokości co najmniej:</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0E384DFF-54D8-4A01-ACE3-3F7FB407EB1B}">
      <dgm:prSet custT="1"/>
      <dgm:spPr/>
      <dgm:t>
        <a:bodyPr/>
        <a:lstStyle/>
        <a:p>
          <a:pPr marL="114300" indent="0" algn="just">
            <a:lnSpc>
              <a:spcPct val="100000"/>
            </a:lnSpc>
            <a:spcAft>
              <a:spcPts val="600"/>
            </a:spcAft>
          </a:pPr>
          <a:r>
            <a:rPr lang="pl-PL" sz="1400" dirty="0"/>
            <a:t>5% wydatków kwalifikowalnych w przypadku pozostałych typów projektów.</a:t>
          </a:r>
        </a:p>
      </dgm:t>
    </dgm:pt>
    <dgm:pt modelId="{4E06A21B-E1B1-4019-901B-C7AF1937C279}" type="parTrans" cxnId="{B4B05424-D98A-4AAD-B292-4AB415811298}">
      <dgm:prSet/>
      <dgm:spPr/>
      <dgm:t>
        <a:bodyPr/>
        <a:lstStyle/>
        <a:p>
          <a:endParaRPr lang="pl-PL"/>
        </a:p>
      </dgm:t>
    </dgm:pt>
    <dgm:pt modelId="{A55035E9-D46F-4714-A76C-A2F079064261}" type="sibTrans" cxnId="{B4B05424-D98A-4AAD-B292-4AB415811298}">
      <dgm:prSet/>
      <dgm:spPr/>
      <dgm:t>
        <a:bodyPr/>
        <a:lstStyle/>
        <a:p>
          <a:endParaRPr lang="pl-PL"/>
        </a:p>
      </dgm:t>
    </dgm:pt>
    <dgm:pt modelId="{FFABCCDD-8861-4194-9BAD-29E434B7240E}">
      <dgm:prSet phldrT="[Tekst]" custT="1"/>
      <dgm:spPr>
        <a:solidFill>
          <a:srgbClr val="FFC000">
            <a:alpha val="90000"/>
          </a:srgbClr>
        </a:solidFill>
        <a:ln>
          <a:solidFill>
            <a:srgbClr val="FFC000">
              <a:alpha val="90000"/>
            </a:srgbClr>
          </a:solidFill>
        </a:ln>
      </dgm:spPr>
      <dgm:t>
        <a:bodyPr/>
        <a:lstStyle/>
        <a:p>
          <a:pPr marL="114300" indent="0" algn="just">
            <a:lnSpc>
              <a:spcPct val="100000"/>
            </a:lnSpc>
            <a:spcAft>
              <a:spcPts val="600"/>
            </a:spcAft>
          </a:pPr>
          <a:r>
            <a:rPr lang="pl-PL" sz="1400" dirty="0"/>
            <a:t>15% wydatków kwalifikowalnych w przypadku typu projektu A  lub </a:t>
          </a:r>
          <a:endParaRPr lang="pl-PL" sz="1400" b="1" dirty="0"/>
        </a:p>
      </dgm:t>
    </dgm:pt>
    <dgm:pt modelId="{A71B97FF-963D-4A5D-902A-D6E93A705C0C}" type="parTrans" cxnId="{86201439-6EB4-4AE5-92FE-4C1AFA2C71EF}">
      <dgm:prSet/>
      <dgm:spPr/>
      <dgm:t>
        <a:bodyPr/>
        <a:lstStyle/>
        <a:p>
          <a:endParaRPr lang="pl-PL"/>
        </a:p>
      </dgm:t>
    </dgm:pt>
    <dgm:pt modelId="{90DD8143-B278-428B-B883-F9E90E77A895}" type="sibTrans" cxnId="{86201439-6EB4-4AE5-92FE-4C1AFA2C71EF}">
      <dgm:prSet/>
      <dgm:spPr/>
      <dgm:t>
        <a:bodyPr/>
        <a:lstStyle/>
        <a:p>
          <a:endParaRPr lang="pl-PL"/>
        </a:p>
      </dgm:t>
    </dgm:pt>
    <dgm:pt modelId="{23CE4374-8806-43D5-817A-75AE2D7200D0}">
      <dgm:prSet custT="1"/>
      <dgm:spPr/>
      <dgm:t>
        <a:bodyPr/>
        <a:lstStyle/>
        <a:p>
          <a:pPr marL="114300" indent="0" algn="just">
            <a:lnSpc>
              <a:spcPct val="100000"/>
            </a:lnSpc>
            <a:spcAft>
              <a:spcPts val="600"/>
            </a:spcAft>
            <a:buNone/>
          </a:pPr>
          <a:r>
            <a:rPr lang="pl-PL" sz="1400" dirty="0">
              <a:solidFill>
                <a:srgbClr val="0070C0"/>
              </a:solidFill>
            </a:rPr>
            <a:t>Tak/Nie Dopuszcza się jednokrotne skierowanie projektu do poprawy/uzupełnienia w zakresie skutkującym jego spełnieniem.</a:t>
          </a:r>
        </a:p>
      </dgm:t>
    </dgm:pt>
    <dgm:pt modelId="{15592551-4106-447D-9434-618FC65616D2}" type="parTrans" cxnId="{283A479B-2937-4CDF-AEB1-E5043EDBA786}">
      <dgm:prSet/>
      <dgm:spPr/>
      <dgm:t>
        <a:bodyPr/>
        <a:lstStyle/>
        <a:p>
          <a:endParaRPr lang="pl-PL"/>
        </a:p>
      </dgm:t>
    </dgm:pt>
    <dgm:pt modelId="{99DA1E3A-385A-4D00-99DD-95DE68CB3DEC}" type="sibTrans" cxnId="{283A479B-2937-4CDF-AEB1-E5043EDBA786}">
      <dgm:prSet/>
      <dgm:spPr/>
      <dgm:t>
        <a:bodyPr/>
        <a:lstStyle/>
        <a:p>
          <a:endParaRPr lang="pl-PL"/>
        </a:p>
      </dgm:t>
    </dgm:pt>
    <dgm:pt modelId="{31006582-EA00-44C1-B24E-39773348179F}">
      <dgm:prSet phldrT="[Tekst]" custT="1"/>
      <dgm:spPr>
        <a:solidFill>
          <a:srgbClr val="FFC000">
            <a:alpha val="90000"/>
          </a:srgbClr>
        </a:solidFill>
        <a:ln>
          <a:solidFill>
            <a:srgbClr val="FFC000">
              <a:alpha val="90000"/>
            </a:srgbClr>
          </a:solidFill>
        </a:ln>
      </dgm:spPr>
      <dgm:t>
        <a:bodyPr/>
        <a:lstStyle/>
        <a:p>
          <a:pPr marL="0" indent="0" algn="l">
            <a:buFontTx/>
            <a:buNone/>
          </a:pPr>
          <a:r>
            <a:rPr lang="pl-PL" sz="1400" kern="1200" dirty="0">
              <a:solidFill>
                <a:srgbClr val="0070C0"/>
              </a:solidFill>
            </a:rPr>
            <a:t>Tak/Nie Dopuszcza się jednokrotne skierowanie projektu do poprawy/uzupełnienia w zakresie skutkującym jego spełnieniem.</a:t>
          </a:r>
          <a:endParaRPr lang="pl-PL" sz="1400" kern="1200" dirty="0">
            <a:solidFill>
              <a:srgbClr val="0070C0"/>
            </a:solidFill>
            <a:latin typeface="Calibri"/>
            <a:ea typeface="+mn-ea"/>
            <a:cs typeface="+mn-cs"/>
          </a:endParaRPr>
        </a:p>
      </dgm:t>
    </dgm:pt>
    <dgm:pt modelId="{07A589A6-B3F1-49A3-B57F-20D75F63495E}" type="parTrans" cxnId="{19705A3A-A071-42CA-9C9F-E2E0A3E50D67}">
      <dgm:prSet/>
      <dgm:spPr/>
      <dgm:t>
        <a:bodyPr/>
        <a:lstStyle/>
        <a:p>
          <a:endParaRPr lang="pl-PL"/>
        </a:p>
      </dgm:t>
    </dgm:pt>
    <dgm:pt modelId="{2F82EA23-776B-45C0-8878-37980F392B78}" type="sibTrans" cxnId="{19705A3A-A071-42CA-9C9F-E2E0A3E50D67}">
      <dgm:prSet/>
      <dgm:spPr/>
      <dgm:t>
        <a:bodyPr/>
        <a:lstStyle/>
        <a:p>
          <a:endParaRPr lang="pl-PL"/>
        </a:p>
      </dgm:t>
    </dgm:pt>
    <dgm:pt modelId="{205BD8D7-88FF-443D-B168-A1E20FC270B8}">
      <dgm:prSet phldrT="[Tekst]" custT="1"/>
      <dgm:spPr>
        <a:solidFill>
          <a:srgbClr val="FFC000">
            <a:alpha val="90000"/>
          </a:srgbClr>
        </a:solidFill>
        <a:ln>
          <a:solidFill>
            <a:srgbClr val="FFC000">
              <a:alpha val="90000"/>
            </a:srgbClr>
          </a:solidFill>
        </a:ln>
      </dgm:spPr>
      <dgm:t>
        <a:bodyPr/>
        <a:lstStyle/>
        <a:p>
          <a:pPr marL="0" indent="0" algn="l">
            <a:buFontTx/>
            <a:buNone/>
          </a:pPr>
          <a:endParaRPr lang="pl-PL" sz="1400" b="1" u="sng" kern="1200" dirty="0">
            <a:solidFill>
              <a:schemeClr val="tx1"/>
            </a:solidFill>
          </a:endParaRPr>
        </a:p>
      </dgm:t>
    </dgm:pt>
    <dgm:pt modelId="{98B38792-536E-4012-8E7F-C03BEB9A6696}" type="parTrans" cxnId="{E6CCDEFB-A641-435A-8FDC-1AD3F3D8A9C1}">
      <dgm:prSet/>
      <dgm:spPr/>
      <dgm:t>
        <a:bodyPr/>
        <a:lstStyle/>
        <a:p>
          <a:endParaRPr lang="pl-PL"/>
        </a:p>
      </dgm:t>
    </dgm:pt>
    <dgm:pt modelId="{AE40A01E-F54D-46B9-A216-B07D5FC1DEAD}" type="sibTrans" cxnId="{E6CCDEFB-A641-435A-8FDC-1AD3F3D8A9C1}">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E117E38E-DDD3-480D-A78D-8FCB154BAC0D}" srcId="{9C158368-C9E0-4942-8526-5CE49BCD721C}" destId="{DA6E603D-E34D-4EC6-B48D-740809166CA4}" srcOrd="0" destOrd="0" parTransId="{A8A154FD-2259-47AC-AD68-19EF82000962}" sibTransId="{9F49CB28-C9A9-4FC8-82B7-C5A3A7564928}"/>
    <dgm:cxn modelId="{CDBA5019-D9C8-409B-8C2E-A82F5997DCAF}" type="presOf" srcId="{23CE4374-8806-43D5-817A-75AE2D7200D0}" destId="{5DB3C171-F262-490B-B8BB-BFFA46B0586B}" srcOrd="0" destOrd="3" presId="urn:microsoft.com/office/officeart/2005/8/layout/vList5"/>
    <dgm:cxn modelId="{A56FBFE4-5435-4676-8A57-4C6C622FBBF4}" type="presOf" srcId="{FFABCCDD-8861-4194-9BAD-29E434B7240E}" destId="{5DB3C171-F262-490B-B8BB-BFFA46B0586B}" srcOrd="0" destOrd="1" presId="urn:microsoft.com/office/officeart/2005/8/layout/vList5"/>
    <dgm:cxn modelId="{91D6A7D6-3DE8-47E6-A495-3A30B0A8BF3D}" type="presOf" srcId="{1A53B528-4B73-4476-AAA3-DA53D8694E89}" destId="{A82570EB-9047-4C30-B34C-BC41F943A042}"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3FBDBFB5-0D97-4DFE-9C0A-B7E788A88F59}" type="presOf" srcId="{32EE9BBF-B02B-4DE9-A826-A3930A24887B}" destId="{5DB3C171-F262-490B-B8BB-BFFA46B0586B}" srcOrd="0" destOrd="0" presId="urn:microsoft.com/office/officeart/2005/8/layout/vList5"/>
    <dgm:cxn modelId="{5BF8D7B0-94D5-4DFF-A1AD-3A215F2DE353}" type="presOf" srcId="{9C158368-C9E0-4942-8526-5CE49BCD721C}" destId="{EC26B3CA-5F55-4ED6-AEA1-83422FEC2FA3}" srcOrd="0" destOrd="0" presId="urn:microsoft.com/office/officeart/2005/8/layout/vList5"/>
    <dgm:cxn modelId="{283A479B-2937-4CDF-AEB1-E5043EDBA786}" srcId="{621AB93B-5B7B-404A-AAC6-82585374894E}" destId="{23CE4374-8806-43D5-817A-75AE2D7200D0}" srcOrd="3" destOrd="0" parTransId="{15592551-4106-447D-9434-618FC65616D2}" sibTransId="{99DA1E3A-385A-4D00-99DD-95DE68CB3DEC}"/>
    <dgm:cxn modelId="{B6C807A7-A846-47FD-BE65-9166C443B42C}" srcId="{621AB93B-5B7B-404A-AAC6-82585374894E}" destId="{32EE9BBF-B02B-4DE9-A826-A3930A24887B}" srcOrd="0" destOrd="0" parTransId="{00D5B151-6E85-451D-80BE-DE7F236447A0}" sibTransId="{DC57031B-D14D-42A1-A990-761C91C4EF85}"/>
    <dgm:cxn modelId="{86201439-6EB4-4AE5-92FE-4C1AFA2C71EF}" srcId="{621AB93B-5B7B-404A-AAC6-82585374894E}" destId="{FFABCCDD-8861-4194-9BAD-29E434B7240E}" srcOrd="1" destOrd="0" parTransId="{A71B97FF-963D-4A5D-902A-D6E93A705C0C}" sibTransId="{90DD8143-B278-428B-B883-F9E90E77A895}"/>
    <dgm:cxn modelId="{43268A7B-D30D-4D5E-8B4C-0A02A83F3387}" type="presOf" srcId="{621AB93B-5B7B-404A-AAC6-82585374894E}" destId="{30A5BAFA-D867-4432-A555-078896BF780D}" srcOrd="0" destOrd="0" presId="urn:microsoft.com/office/officeart/2005/8/layout/vList5"/>
    <dgm:cxn modelId="{59761304-D7EF-4ADB-8F5A-45572580C68B}" type="presOf" srcId="{31006582-EA00-44C1-B24E-39773348179F}" destId="{6057DA86-162F-440C-8D5E-0A6D86B8CF0F}" srcOrd="0" destOrd="2"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E6CCDEFB-A641-435A-8FDC-1AD3F3D8A9C1}" srcId="{9C158368-C9E0-4942-8526-5CE49BCD721C}" destId="{205BD8D7-88FF-443D-B168-A1E20FC270B8}" srcOrd="1" destOrd="0" parTransId="{98B38792-536E-4012-8E7F-C03BEB9A6696}" sibTransId="{AE40A01E-F54D-46B9-A216-B07D5FC1DEAD}"/>
    <dgm:cxn modelId="{E96E8833-A7E1-4A90-8467-5760D44DDAE2}" type="presOf" srcId="{DA6E603D-E34D-4EC6-B48D-740809166CA4}" destId="{6057DA86-162F-440C-8D5E-0A6D86B8CF0F}" srcOrd="0" destOrd="0" presId="urn:microsoft.com/office/officeart/2005/8/layout/vList5"/>
    <dgm:cxn modelId="{B4B05424-D98A-4AAD-B292-4AB415811298}" srcId="{621AB93B-5B7B-404A-AAC6-82585374894E}" destId="{0E384DFF-54D8-4A01-ACE3-3F7FB407EB1B}" srcOrd="2" destOrd="0" parTransId="{4E06A21B-E1B1-4019-901B-C7AF1937C279}" sibTransId="{A55035E9-D46F-4714-A76C-A2F079064261}"/>
    <dgm:cxn modelId="{39998467-87BE-4AD9-8453-BB612E696638}" type="presOf" srcId="{205BD8D7-88FF-443D-B168-A1E20FC270B8}" destId="{6057DA86-162F-440C-8D5E-0A6D86B8CF0F}" srcOrd="0" destOrd="1" presId="urn:microsoft.com/office/officeart/2005/8/layout/vList5"/>
    <dgm:cxn modelId="{1F724E48-C545-43A7-8BA1-6E0CD3D37F3E}" type="presOf" srcId="{0E384DFF-54D8-4A01-ACE3-3F7FB407EB1B}" destId="{5DB3C171-F262-490B-B8BB-BFFA46B0586B}" srcOrd="0" destOrd="2" presId="urn:microsoft.com/office/officeart/2005/8/layout/vList5"/>
    <dgm:cxn modelId="{19705A3A-A071-42CA-9C9F-E2E0A3E50D67}" srcId="{9C158368-C9E0-4942-8526-5CE49BCD721C}" destId="{31006582-EA00-44C1-B24E-39773348179F}" srcOrd="2" destOrd="0" parTransId="{07A589A6-B3F1-49A3-B57F-20D75F63495E}" sibTransId="{2F82EA23-776B-45C0-8878-37980F392B78}"/>
    <dgm:cxn modelId="{799942DA-1E75-4B17-97D0-08BFBD08DE43}" type="presParOf" srcId="{A82570EB-9047-4C30-B34C-BC41F943A042}" destId="{74CEAA77-1A9F-4EE7-8009-B36DC94847D6}" srcOrd="0" destOrd="0" presId="urn:microsoft.com/office/officeart/2005/8/layout/vList5"/>
    <dgm:cxn modelId="{87BE6706-A23A-4938-A479-1B5EB42B0C55}" type="presParOf" srcId="{74CEAA77-1A9F-4EE7-8009-B36DC94847D6}" destId="{30A5BAFA-D867-4432-A555-078896BF780D}" srcOrd="0" destOrd="0" presId="urn:microsoft.com/office/officeart/2005/8/layout/vList5"/>
    <dgm:cxn modelId="{DFF09926-52EF-492C-BC0F-2EC6670AE1B5}" type="presParOf" srcId="{74CEAA77-1A9F-4EE7-8009-B36DC94847D6}" destId="{5DB3C171-F262-490B-B8BB-BFFA46B0586B}" srcOrd="1" destOrd="0" presId="urn:microsoft.com/office/officeart/2005/8/layout/vList5"/>
    <dgm:cxn modelId="{42555C3B-F5AE-461C-A865-B894EB5E4FDE}" type="presParOf" srcId="{A82570EB-9047-4C30-B34C-BC41F943A042}" destId="{21203062-3061-4CFA-A1DC-A3C8D1B70C6A}" srcOrd="1" destOrd="0" presId="urn:microsoft.com/office/officeart/2005/8/layout/vList5"/>
    <dgm:cxn modelId="{900E94C5-5D1A-4E2B-9FEC-357590AD4B69}" type="presParOf" srcId="{A82570EB-9047-4C30-B34C-BC41F943A042}" destId="{AAC7EB03-0D34-4E53-AA54-FF39894E56F4}" srcOrd="2" destOrd="0" presId="urn:microsoft.com/office/officeart/2005/8/layout/vList5"/>
    <dgm:cxn modelId="{410F4B1C-0F0F-4072-B3D5-B247478D1EF7}" type="presParOf" srcId="{AAC7EB03-0D34-4E53-AA54-FF39894E56F4}" destId="{EC26B3CA-5F55-4ED6-AEA1-83422FEC2FA3}" srcOrd="0" destOrd="0" presId="urn:microsoft.com/office/officeart/2005/8/layout/vList5"/>
    <dgm:cxn modelId="{1F1CF095-4267-4B02-9E22-3D63EA74DBB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3. Kwalifikowalność Wnioskodawcy/Beneficjenta</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W ramach tego kryterium sprawdzane będzie, czy Wnioskodawca/Beneficjent jest uprawniony do ubiegania się o wsparcie w ramach ogłoszonego konkursu. Wnioskodawcami/Beneficjentami mogą być:</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8F16E8E2-E54D-4FF5-B580-20D1C0AD3C30}">
      <dgm:prSet custT="1"/>
      <dgm:spPr/>
      <dgm:t>
        <a:bodyPr/>
        <a:lstStyle/>
        <a:p>
          <a:pPr marL="114300" indent="0" algn="just">
            <a:lnSpc>
              <a:spcPct val="100000"/>
            </a:lnSpc>
            <a:spcAft>
              <a:spcPts val="600"/>
            </a:spcAft>
          </a:pPr>
          <a:r>
            <a:rPr lang="pl-PL" sz="1400" dirty="0"/>
            <a:t> jednostki samorządu terytorialnego, ich związki i stowarzyszenia; </a:t>
          </a:r>
        </a:p>
      </dgm:t>
    </dgm:pt>
    <dgm:pt modelId="{17B4B1DA-F6F5-4925-B870-5E78C12DF632}" type="parTrans" cxnId="{B1472330-D3F8-4A33-8F25-14D9F5EB90C3}">
      <dgm:prSet/>
      <dgm:spPr/>
      <dgm:t>
        <a:bodyPr/>
        <a:lstStyle/>
        <a:p>
          <a:endParaRPr lang="pl-PL"/>
        </a:p>
      </dgm:t>
    </dgm:pt>
    <dgm:pt modelId="{1EB26826-A76D-45CB-BBFA-3ECD0FC72A6D}" type="sibTrans" cxnId="{B1472330-D3F8-4A33-8F25-14D9F5EB90C3}">
      <dgm:prSet/>
      <dgm:spPr/>
      <dgm:t>
        <a:bodyPr/>
        <a:lstStyle/>
        <a:p>
          <a:endParaRPr lang="pl-PL"/>
        </a:p>
      </dgm:t>
    </dgm:pt>
    <dgm:pt modelId="{091F696D-14C9-4701-BBFF-9F878868FE90}">
      <dgm:prSet custT="1"/>
      <dgm:spPr/>
      <dgm:t>
        <a:bodyPr/>
        <a:lstStyle/>
        <a:p>
          <a:pPr marL="114300" indent="0" algn="just">
            <a:lnSpc>
              <a:spcPct val="100000"/>
            </a:lnSpc>
            <a:spcAft>
              <a:spcPts val="600"/>
            </a:spcAft>
          </a:pPr>
          <a:r>
            <a:rPr lang="pl-PL" sz="1400" dirty="0"/>
            <a:t> jednostki organizacyjne jst; </a:t>
          </a:r>
        </a:p>
      </dgm:t>
    </dgm:pt>
    <dgm:pt modelId="{F6AB361B-BCF4-49DB-8AD5-95402CED5ACB}" type="parTrans" cxnId="{29575039-CB2E-42E0-A90B-E55E5F0AF72A}">
      <dgm:prSet/>
      <dgm:spPr/>
      <dgm:t>
        <a:bodyPr/>
        <a:lstStyle/>
        <a:p>
          <a:endParaRPr lang="pl-PL"/>
        </a:p>
      </dgm:t>
    </dgm:pt>
    <dgm:pt modelId="{C9718FF8-C92A-493E-B93E-2B0D1DBEC030}" type="sibTrans" cxnId="{29575039-CB2E-42E0-A90B-E55E5F0AF72A}">
      <dgm:prSet/>
      <dgm:spPr/>
      <dgm:t>
        <a:bodyPr/>
        <a:lstStyle/>
        <a:p>
          <a:endParaRPr lang="pl-PL"/>
        </a:p>
      </dgm:t>
    </dgm:pt>
    <dgm:pt modelId="{5F6D3F3E-11BC-47FC-AEE7-4FFB550A0CA7}">
      <dgm:prSet custT="1"/>
      <dgm:spPr/>
      <dgm:t>
        <a:bodyPr/>
        <a:lstStyle/>
        <a:p>
          <a:pPr marL="114300" indent="0" algn="just">
            <a:lnSpc>
              <a:spcPct val="100000"/>
            </a:lnSpc>
            <a:spcAft>
              <a:spcPts val="600"/>
            </a:spcAft>
          </a:pPr>
          <a:r>
            <a:rPr lang="pl-PL" sz="1400" dirty="0"/>
            <a:t> organizacje pozarządowe; </a:t>
          </a:r>
        </a:p>
      </dgm:t>
    </dgm:pt>
    <dgm:pt modelId="{63638833-15D7-494D-8566-1BA7BB4BD5B3}" type="parTrans" cxnId="{496B2BAA-837C-4FF6-A84E-33BFF1B12942}">
      <dgm:prSet/>
      <dgm:spPr/>
      <dgm:t>
        <a:bodyPr/>
        <a:lstStyle/>
        <a:p>
          <a:endParaRPr lang="pl-PL"/>
        </a:p>
      </dgm:t>
    </dgm:pt>
    <dgm:pt modelId="{CEB2E432-E0D6-4348-BA26-300CDB101534}" type="sibTrans" cxnId="{496B2BAA-837C-4FF6-A84E-33BFF1B12942}">
      <dgm:prSet/>
      <dgm:spPr/>
      <dgm:t>
        <a:bodyPr/>
        <a:lstStyle/>
        <a:p>
          <a:endParaRPr lang="pl-PL"/>
        </a:p>
      </dgm:t>
    </dgm:pt>
    <dgm:pt modelId="{6E2B86B7-C5AF-474B-A014-66C74213AD85}">
      <dgm:prSet custT="1"/>
      <dgm:spPr/>
      <dgm:t>
        <a:bodyPr/>
        <a:lstStyle/>
        <a:p>
          <a:pPr marL="114300" indent="0" algn="just">
            <a:lnSpc>
              <a:spcPct val="100000"/>
            </a:lnSpc>
            <a:spcAft>
              <a:spcPts val="600"/>
            </a:spcAft>
          </a:pPr>
          <a:r>
            <a:rPr lang="pl-PL" sz="1400" dirty="0"/>
            <a:t> organy prowadzące publiczne i niepubliczne przedszkola i inne formy wychowania przedszkolnego; </a:t>
          </a:r>
        </a:p>
      </dgm:t>
    </dgm:pt>
    <dgm:pt modelId="{B74CCAB6-5428-4ACF-9A23-9408CA10A6B4}" type="parTrans" cxnId="{3E28D660-B42A-4467-A48F-17B3753B3AED}">
      <dgm:prSet/>
      <dgm:spPr/>
      <dgm:t>
        <a:bodyPr/>
        <a:lstStyle/>
        <a:p>
          <a:endParaRPr lang="pl-PL"/>
        </a:p>
      </dgm:t>
    </dgm:pt>
    <dgm:pt modelId="{4B28674B-0CB8-4E93-ACA3-22CF2C91F2DB}" type="sibTrans" cxnId="{3E28D660-B42A-4467-A48F-17B3753B3AED}">
      <dgm:prSet/>
      <dgm:spPr/>
      <dgm:t>
        <a:bodyPr/>
        <a:lstStyle/>
        <a:p>
          <a:endParaRPr lang="pl-PL"/>
        </a:p>
      </dgm:t>
    </dgm:pt>
    <dgm:pt modelId="{A3484492-6CF3-4450-9016-5338C8B65B00}">
      <dgm:prSet custT="1"/>
      <dgm:spPr/>
      <dgm:t>
        <a:bodyPr/>
        <a:lstStyle/>
        <a:p>
          <a:pPr marL="114300" indent="0" algn="just">
            <a:lnSpc>
              <a:spcPct val="100000"/>
            </a:lnSpc>
            <a:spcAft>
              <a:spcPts val="600"/>
            </a:spcAft>
          </a:pPr>
          <a:r>
            <a:rPr lang="pl-PL" sz="1400" dirty="0"/>
            <a:t> przedsiębiorcy.</a:t>
          </a:r>
        </a:p>
      </dgm:t>
    </dgm:pt>
    <dgm:pt modelId="{736CE823-BCF6-47E3-B87E-634C0814ADD9}" type="parTrans" cxnId="{68597C24-79A1-4DF0-8789-04CBEBC30B0F}">
      <dgm:prSet/>
      <dgm:spPr/>
      <dgm:t>
        <a:bodyPr/>
        <a:lstStyle/>
        <a:p>
          <a:endParaRPr lang="pl-PL"/>
        </a:p>
      </dgm:t>
    </dgm:pt>
    <dgm:pt modelId="{53261313-EDE5-46FC-93C3-611E5D03E0D4}" type="sibTrans" cxnId="{68597C24-79A1-4DF0-8789-04CBEBC30B0F}">
      <dgm:prSet/>
      <dgm:spPr/>
      <dgm:t>
        <a:bodyPr/>
        <a:lstStyle/>
        <a:p>
          <a:endParaRPr lang="pl-PL"/>
        </a:p>
      </dgm:t>
    </dgm:pt>
    <dgm:pt modelId="{0AB6A5E5-56F3-43CD-BC0B-7FCE535F28A6}">
      <dgm:prSet custT="1"/>
      <dgm:spPr/>
      <dgm:t>
        <a:bodyPr/>
        <a:lstStyle/>
        <a:p>
          <a:pPr marL="114300" indent="0" algn="just">
            <a:lnSpc>
              <a:spcPct val="100000"/>
            </a:lnSpc>
            <a:spcAft>
              <a:spcPts val="600"/>
            </a:spcAft>
          </a:pPr>
          <a:endParaRPr lang="pl-PL" sz="1400" dirty="0"/>
        </a:p>
      </dgm:t>
    </dgm:pt>
    <dgm:pt modelId="{1CF26777-2CC0-4458-A165-F430C6B8FF4C}" type="parTrans" cxnId="{CC6CE6EE-6FE2-4E09-AA69-47DA698AC0D4}">
      <dgm:prSet/>
      <dgm:spPr/>
      <dgm:t>
        <a:bodyPr/>
        <a:lstStyle/>
        <a:p>
          <a:endParaRPr lang="pl-PL"/>
        </a:p>
      </dgm:t>
    </dgm:pt>
    <dgm:pt modelId="{494EA65D-EB0A-46F8-AA27-E6D898343689}" type="sibTrans" cxnId="{CC6CE6EE-6FE2-4E09-AA69-47DA698AC0D4}">
      <dgm:prSet/>
      <dgm:spPr/>
      <dgm:t>
        <a:bodyPr/>
        <a:lstStyle/>
        <a:p>
          <a:endParaRPr lang="pl-PL"/>
        </a:p>
      </dgm:t>
    </dgm:pt>
    <dgm:pt modelId="{C8EAAB56-3E51-4D57-BA32-C1A0CA2FD551}">
      <dgm:prSet custT="1"/>
      <dgm:spPr/>
      <dgm:t>
        <a:bodyPr/>
        <a:lstStyle/>
        <a:p>
          <a:pPr marL="114300" indent="0" algn="just">
            <a:lnSpc>
              <a:spcPct val="100000"/>
            </a:lnSpc>
            <a:spcAft>
              <a:spcPts val="600"/>
            </a:spcAft>
            <a:buNone/>
          </a:pPr>
          <a:r>
            <a:rPr lang="pl-PL" sz="1400" dirty="0">
              <a:solidFill>
                <a:srgbClr val="0070C0"/>
              </a:solidFill>
            </a:rPr>
            <a:t>Tak/Nie niespełnienie kryterium oznacza odrzucenie projektu.</a:t>
          </a:r>
          <a:endParaRPr lang="pl-PL" sz="1400" dirty="0"/>
        </a:p>
      </dgm:t>
    </dgm:pt>
    <dgm:pt modelId="{995A9927-B0C8-4AF0-BD0C-E7B772E9C715}" type="parTrans" cxnId="{3DA4B52C-BD63-4BF5-B792-D1E64CDE2C47}">
      <dgm:prSet/>
      <dgm:spPr/>
      <dgm:t>
        <a:bodyPr/>
        <a:lstStyle/>
        <a:p>
          <a:endParaRPr lang="pl-PL"/>
        </a:p>
      </dgm:t>
    </dgm:pt>
    <dgm:pt modelId="{5238EA1C-13B5-416A-A135-4C2CF07377E1}" type="sibTrans" cxnId="{3DA4B52C-BD63-4BF5-B792-D1E64CDE2C47}">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ScaleX="111133" custScaleY="97428"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1" custScaleY="144366" custLinFactNeighborX="136" custLinFactNeighborY="-5">
        <dgm:presLayoutVars>
          <dgm:bulletEnabled val="1"/>
        </dgm:presLayoutVars>
      </dgm:prSet>
      <dgm:spPr/>
      <dgm:t>
        <a:bodyPr/>
        <a:lstStyle/>
        <a:p>
          <a:endParaRPr lang="pl-PL"/>
        </a:p>
      </dgm:t>
    </dgm:pt>
  </dgm:ptLst>
  <dgm:cxnLst>
    <dgm:cxn modelId="{0E5CAAD5-62C3-4A8B-AB53-3A3A17259936}" type="presOf" srcId="{091F696D-14C9-4701-BBFF-9F878868FE90}" destId="{5DB3C171-F262-490B-B8BB-BFFA46B0586B}" srcOrd="0" destOrd="2" presId="urn:microsoft.com/office/officeart/2005/8/layout/vList5"/>
    <dgm:cxn modelId="{68597C24-79A1-4DF0-8789-04CBEBC30B0F}" srcId="{621AB93B-5B7B-404A-AAC6-82585374894E}" destId="{A3484492-6CF3-4450-9016-5338C8B65B00}" srcOrd="5" destOrd="0" parTransId="{736CE823-BCF6-47E3-B87E-634C0814ADD9}" sibTransId="{53261313-EDE5-46FC-93C3-611E5D03E0D4}"/>
    <dgm:cxn modelId="{29575039-CB2E-42E0-A90B-E55E5F0AF72A}" srcId="{621AB93B-5B7B-404A-AAC6-82585374894E}" destId="{091F696D-14C9-4701-BBFF-9F878868FE90}" srcOrd="2" destOrd="0" parTransId="{F6AB361B-BCF4-49DB-8AD5-95402CED5ACB}" sibTransId="{C9718FF8-C92A-493E-B93E-2B0D1DBEC030}"/>
    <dgm:cxn modelId="{91D6A7D6-3DE8-47E6-A495-3A30B0A8BF3D}" type="presOf" srcId="{1A53B528-4B73-4476-AAA3-DA53D8694E89}" destId="{A82570EB-9047-4C30-B34C-BC41F943A042}"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B1472330-D3F8-4A33-8F25-14D9F5EB90C3}" srcId="{621AB93B-5B7B-404A-AAC6-82585374894E}" destId="{8F16E8E2-E54D-4FF5-B580-20D1C0AD3C30}" srcOrd="1" destOrd="0" parTransId="{17B4B1DA-F6F5-4925-B870-5E78C12DF632}" sibTransId="{1EB26826-A76D-45CB-BBFA-3ECD0FC72A6D}"/>
    <dgm:cxn modelId="{3FBDBFB5-0D97-4DFE-9C0A-B7E788A88F59}" type="presOf" srcId="{32EE9BBF-B02B-4DE9-A826-A3930A24887B}" destId="{5DB3C171-F262-490B-B8BB-BFFA46B0586B}" srcOrd="0" destOrd="0" presId="urn:microsoft.com/office/officeart/2005/8/layout/vList5"/>
    <dgm:cxn modelId="{D2BC9F8D-FDEA-44EC-A492-B0564C309961}" type="presOf" srcId="{C8EAAB56-3E51-4D57-BA32-C1A0CA2FD551}" destId="{5DB3C171-F262-490B-B8BB-BFFA46B0586B}" srcOrd="0" destOrd="6"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496B2BAA-837C-4FF6-A84E-33BFF1B12942}" srcId="{621AB93B-5B7B-404A-AAC6-82585374894E}" destId="{5F6D3F3E-11BC-47FC-AEE7-4FFB550A0CA7}" srcOrd="3" destOrd="0" parTransId="{63638833-15D7-494D-8566-1BA7BB4BD5B3}" sibTransId="{CEB2E432-E0D6-4348-BA26-300CDB101534}"/>
    <dgm:cxn modelId="{3E28D660-B42A-4467-A48F-17B3753B3AED}" srcId="{621AB93B-5B7B-404A-AAC6-82585374894E}" destId="{6E2B86B7-C5AF-474B-A014-66C74213AD85}" srcOrd="4" destOrd="0" parTransId="{B74CCAB6-5428-4ACF-9A23-9408CA10A6B4}" sibTransId="{4B28674B-0CB8-4E93-ACA3-22CF2C91F2DB}"/>
    <dgm:cxn modelId="{B826D7B4-D86C-4EDA-9DC5-7A05B56F1576}" type="presOf" srcId="{5F6D3F3E-11BC-47FC-AEE7-4FFB550A0CA7}" destId="{5DB3C171-F262-490B-B8BB-BFFA46B0586B}" srcOrd="0" destOrd="3" presId="urn:microsoft.com/office/officeart/2005/8/layout/vList5"/>
    <dgm:cxn modelId="{43268A7B-D30D-4D5E-8B4C-0A02A83F3387}" type="presOf" srcId="{621AB93B-5B7B-404A-AAC6-82585374894E}" destId="{30A5BAFA-D867-4432-A555-078896BF780D}" srcOrd="0" destOrd="0" presId="urn:microsoft.com/office/officeart/2005/8/layout/vList5"/>
    <dgm:cxn modelId="{3DA4B52C-BD63-4BF5-B792-D1E64CDE2C47}" srcId="{621AB93B-5B7B-404A-AAC6-82585374894E}" destId="{C8EAAB56-3E51-4D57-BA32-C1A0CA2FD551}" srcOrd="6" destOrd="0" parTransId="{995A9927-B0C8-4AF0-BD0C-E7B772E9C715}" sibTransId="{5238EA1C-13B5-416A-A135-4C2CF07377E1}"/>
    <dgm:cxn modelId="{CC8C6CA0-D15B-4410-A6DB-E3ADFC0EBF48}" type="presOf" srcId="{0AB6A5E5-56F3-43CD-BC0B-7FCE535F28A6}" destId="{5DB3C171-F262-490B-B8BB-BFFA46B0586B}" srcOrd="0" destOrd="7" presId="urn:microsoft.com/office/officeart/2005/8/layout/vList5"/>
    <dgm:cxn modelId="{4C873801-78EE-43A2-AC05-CDC6C7C42F36}" type="presOf" srcId="{8F16E8E2-E54D-4FF5-B580-20D1C0AD3C30}" destId="{5DB3C171-F262-490B-B8BB-BFFA46B0586B}" srcOrd="0" destOrd="1" presId="urn:microsoft.com/office/officeart/2005/8/layout/vList5"/>
    <dgm:cxn modelId="{CC6CE6EE-6FE2-4E09-AA69-47DA698AC0D4}" srcId="{621AB93B-5B7B-404A-AAC6-82585374894E}" destId="{0AB6A5E5-56F3-43CD-BC0B-7FCE535F28A6}" srcOrd="7" destOrd="0" parTransId="{1CF26777-2CC0-4458-A165-F430C6B8FF4C}" sibTransId="{494EA65D-EB0A-46F8-AA27-E6D898343689}"/>
    <dgm:cxn modelId="{2F5727BE-3FB8-41B7-AD66-D8DFE05A4302}" type="presOf" srcId="{6E2B86B7-C5AF-474B-A014-66C74213AD85}" destId="{5DB3C171-F262-490B-B8BB-BFFA46B0586B}" srcOrd="0" destOrd="4" presId="urn:microsoft.com/office/officeart/2005/8/layout/vList5"/>
    <dgm:cxn modelId="{82658E91-6305-43C8-9594-22B1A6BA3883}" type="presOf" srcId="{A3484492-6CF3-4450-9016-5338C8B65B00}" destId="{5DB3C171-F262-490B-B8BB-BFFA46B0586B}" srcOrd="0" destOrd="5" presId="urn:microsoft.com/office/officeart/2005/8/layout/vList5"/>
    <dgm:cxn modelId="{799942DA-1E75-4B17-97D0-08BFBD08DE43}" type="presParOf" srcId="{A82570EB-9047-4C30-B34C-BC41F943A042}" destId="{74CEAA77-1A9F-4EE7-8009-B36DC94847D6}" srcOrd="0" destOrd="0" presId="urn:microsoft.com/office/officeart/2005/8/layout/vList5"/>
    <dgm:cxn modelId="{87BE6706-A23A-4938-A479-1B5EB42B0C55}" type="presParOf" srcId="{74CEAA77-1A9F-4EE7-8009-B36DC94847D6}" destId="{30A5BAFA-D867-4432-A555-078896BF780D}" srcOrd="0" destOrd="0" presId="urn:microsoft.com/office/officeart/2005/8/layout/vList5"/>
    <dgm:cxn modelId="{DFF09926-52EF-492C-BC0F-2EC6670AE1B5}"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Kwalifikowalność projektu</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marL="0" indent="0" algn="l">
            <a:buFontTx/>
            <a:buNone/>
          </a:pPr>
          <a:r>
            <a:rPr lang="pl-PL" sz="1400" dirty="0"/>
            <a:t>Czy wybór partnerów został dokonany w sposób prawidłowy?</a:t>
          </a:r>
          <a:endParaRPr lang="pl-PL" sz="1400" b="1" u="sng"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dirty="0">
              <a:solidFill>
                <a:schemeClr val="tx1"/>
              </a:solidFill>
            </a:rPr>
            <a:t>2. Prawidłowość wyboru partnerów </a:t>
          </a:r>
          <a:r>
            <a:rPr lang="pl-PL" sz="1600" b="1" dirty="0" err="1">
              <a:solidFill>
                <a:schemeClr val="tx1"/>
              </a:solidFill>
            </a:rPr>
            <a:t>wprojekcie</a:t>
          </a:r>
          <a:endParaRPr lang="pl-PL" sz="1600" b="1" dirty="0">
            <a:solidFill>
              <a:schemeClr val="tx1"/>
            </a:solidFill>
          </a:endParaRP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Czy projekt został złożony w odpowiedzi na właściwy konkurs w systemie SOWA EFS RPDS.</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03E372C7-3B01-46DC-9113-527C03AF1D0E}">
      <dgm:prSet phldrT="[Tekst]" custT="1"/>
      <dgm:spPr>
        <a:solidFill>
          <a:srgbClr val="FFC000">
            <a:alpha val="90000"/>
          </a:srgbClr>
        </a:solidFill>
        <a:ln>
          <a:solidFill>
            <a:srgbClr val="FFC000">
              <a:alpha val="90000"/>
            </a:srgbClr>
          </a:solidFill>
        </a:ln>
      </dgm:spPr>
      <dgm:t>
        <a:bodyPr/>
        <a:lstStyle/>
        <a:p>
          <a:pPr marL="114300" indent="0" algn="just">
            <a:lnSpc>
              <a:spcPct val="100000"/>
            </a:lnSpc>
            <a:spcAft>
              <a:spcPts val="600"/>
            </a:spcAft>
          </a:pPr>
          <a:r>
            <a:rPr lang="pl-PL" sz="1400" b="1" dirty="0">
              <a:solidFill>
                <a:srgbClr val="FF0000"/>
              </a:solidFill>
            </a:rPr>
            <a:t>RPDS.10.01.03-IZ.00-02-321/18</a:t>
          </a:r>
        </a:p>
      </dgm:t>
    </dgm:pt>
    <dgm:pt modelId="{A64C2D9F-69CB-45A6-8914-79EBA0513BE1}" type="parTrans" cxnId="{F3420FF8-BFEC-402A-9A7A-02E549382EA9}">
      <dgm:prSet/>
      <dgm:spPr/>
      <dgm:t>
        <a:bodyPr/>
        <a:lstStyle/>
        <a:p>
          <a:endParaRPr lang="pl-PL"/>
        </a:p>
      </dgm:t>
    </dgm:pt>
    <dgm:pt modelId="{CF0B245A-A65C-4200-ACE7-9E4D28924E79}" type="sibTrans" cxnId="{F3420FF8-BFEC-402A-9A7A-02E549382EA9}">
      <dgm:prSet/>
      <dgm:spPr/>
      <dgm:t>
        <a:bodyPr/>
        <a:lstStyle/>
        <a:p>
          <a:endParaRPr lang="pl-PL"/>
        </a:p>
      </dgm:t>
    </dgm:pt>
    <dgm:pt modelId="{1D356225-5ACE-4C2D-9492-4EA64F4253E9}">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b="0" dirty="0">
              <a:solidFill>
                <a:srgbClr val="0070C0"/>
              </a:solidFill>
            </a:rPr>
            <a:t>Tak/Nie Niespełnienie kryterium oznacza odrzucenie projektu</a:t>
          </a:r>
          <a:endParaRPr lang="pl-PL" sz="1400" b="1" dirty="0">
            <a:solidFill>
              <a:srgbClr val="FF0000"/>
            </a:solidFill>
          </a:endParaRPr>
        </a:p>
      </dgm:t>
    </dgm:pt>
    <dgm:pt modelId="{F1C95FEB-BC7A-4521-B939-C0C1CCE7FCE5}" type="parTrans" cxnId="{1F97B1CE-657D-4946-A0EC-F63738AF0800}">
      <dgm:prSet/>
      <dgm:spPr/>
      <dgm:t>
        <a:bodyPr/>
        <a:lstStyle/>
        <a:p>
          <a:endParaRPr lang="pl-PL"/>
        </a:p>
      </dgm:t>
    </dgm:pt>
    <dgm:pt modelId="{80B109C7-6B11-4017-A495-DD81580B8C1C}" type="sibTrans" cxnId="{1F97B1CE-657D-4946-A0EC-F63738AF0800}">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F3420FF8-BFEC-402A-9A7A-02E549382EA9}" srcId="{621AB93B-5B7B-404A-AAC6-82585374894E}" destId="{03E372C7-3B01-46DC-9113-527C03AF1D0E}" srcOrd="1" destOrd="0" parTransId="{A64C2D9F-69CB-45A6-8914-79EBA0513BE1}" sibTransId="{CF0B245A-A65C-4200-ACE7-9E4D28924E79}"/>
    <dgm:cxn modelId="{E117E38E-DDD3-480D-A78D-8FCB154BAC0D}" srcId="{9C158368-C9E0-4942-8526-5CE49BCD721C}" destId="{DA6E603D-E34D-4EC6-B48D-740809166CA4}" srcOrd="0" destOrd="0" parTransId="{A8A154FD-2259-47AC-AD68-19EF82000962}" sibTransId="{9F49CB28-C9A9-4FC8-82B7-C5A3A7564928}"/>
    <dgm:cxn modelId="{ECBE341F-F08A-4F2A-B915-1A917BFA2C19}" type="presOf" srcId="{1D356225-5ACE-4C2D-9492-4EA64F4253E9}" destId="{5DB3C171-F262-490B-B8BB-BFFA46B0586B}" srcOrd="0" destOrd="2" presId="urn:microsoft.com/office/officeart/2005/8/layout/vList5"/>
    <dgm:cxn modelId="{91D6A7D6-3DE8-47E6-A495-3A30B0A8BF3D}" type="presOf" srcId="{1A53B528-4B73-4476-AAA3-DA53D8694E89}" destId="{A82570EB-9047-4C30-B34C-BC41F943A042}"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3FBDBFB5-0D97-4DFE-9C0A-B7E788A88F59}" type="presOf" srcId="{32EE9BBF-B02B-4DE9-A826-A3930A24887B}" destId="{5DB3C171-F262-490B-B8BB-BFFA46B0586B}" srcOrd="0" destOrd="0" presId="urn:microsoft.com/office/officeart/2005/8/layout/vList5"/>
    <dgm:cxn modelId="{5BF8D7B0-94D5-4DFF-A1AD-3A215F2DE353}" type="presOf" srcId="{9C158368-C9E0-4942-8526-5CE49BCD721C}" destId="{EC26B3CA-5F55-4ED6-AEA1-83422FEC2FA3}"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43268A7B-D30D-4D5E-8B4C-0A02A83F3387}" type="presOf" srcId="{621AB93B-5B7B-404A-AAC6-82585374894E}" destId="{30A5BAFA-D867-4432-A555-078896BF780D}" srcOrd="0" destOrd="0" presId="urn:microsoft.com/office/officeart/2005/8/layout/vList5"/>
    <dgm:cxn modelId="{1A749FD8-28C4-4C2F-A9A4-F9595FEE9A5F}" type="presOf" srcId="{03E372C7-3B01-46DC-9113-527C03AF1D0E}" destId="{5DB3C171-F262-490B-B8BB-BFFA46B0586B}" srcOrd="0" destOrd="1"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E96E8833-A7E1-4A90-8467-5760D44DDAE2}" type="presOf" srcId="{DA6E603D-E34D-4EC6-B48D-740809166CA4}" destId="{6057DA86-162F-440C-8D5E-0A6D86B8CF0F}" srcOrd="0" destOrd="0" presId="urn:microsoft.com/office/officeart/2005/8/layout/vList5"/>
    <dgm:cxn modelId="{1F97B1CE-657D-4946-A0EC-F63738AF0800}" srcId="{621AB93B-5B7B-404A-AAC6-82585374894E}" destId="{1D356225-5ACE-4C2D-9492-4EA64F4253E9}" srcOrd="2" destOrd="0" parTransId="{F1C95FEB-BC7A-4521-B939-C0C1CCE7FCE5}" sibTransId="{80B109C7-6B11-4017-A495-DD81580B8C1C}"/>
    <dgm:cxn modelId="{799942DA-1E75-4B17-97D0-08BFBD08DE43}" type="presParOf" srcId="{A82570EB-9047-4C30-B34C-BC41F943A042}" destId="{74CEAA77-1A9F-4EE7-8009-B36DC94847D6}" srcOrd="0" destOrd="0" presId="urn:microsoft.com/office/officeart/2005/8/layout/vList5"/>
    <dgm:cxn modelId="{87BE6706-A23A-4938-A479-1B5EB42B0C55}" type="presParOf" srcId="{74CEAA77-1A9F-4EE7-8009-B36DC94847D6}" destId="{30A5BAFA-D867-4432-A555-078896BF780D}" srcOrd="0" destOrd="0" presId="urn:microsoft.com/office/officeart/2005/8/layout/vList5"/>
    <dgm:cxn modelId="{DFF09926-52EF-492C-BC0F-2EC6670AE1B5}" type="presParOf" srcId="{74CEAA77-1A9F-4EE7-8009-B36DC94847D6}" destId="{5DB3C171-F262-490B-B8BB-BFFA46B0586B}" srcOrd="1" destOrd="0" presId="urn:microsoft.com/office/officeart/2005/8/layout/vList5"/>
    <dgm:cxn modelId="{42555C3B-F5AE-461C-A865-B894EB5E4FDE}" type="presParOf" srcId="{A82570EB-9047-4C30-B34C-BC41F943A042}" destId="{21203062-3061-4CFA-A1DC-A3C8D1B70C6A}" srcOrd="1" destOrd="0" presId="urn:microsoft.com/office/officeart/2005/8/layout/vList5"/>
    <dgm:cxn modelId="{900E94C5-5D1A-4E2B-9FEC-357590AD4B69}" type="presParOf" srcId="{A82570EB-9047-4C30-B34C-BC41F943A042}" destId="{AAC7EB03-0D34-4E53-AA54-FF39894E56F4}" srcOrd="2" destOrd="0" presId="urn:microsoft.com/office/officeart/2005/8/layout/vList5"/>
    <dgm:cxn modelId="{410F4B1C-0F0F-4072-B3D5-B247478D1EF7}" type="presParOf" srcId="{AAC7EB03-0D34-4E53-AA54-FF39894E56F4}" destId="{EC26B3CA-5F55-4ED6-AEA1-83422FEC2FA3}" srcOrd="0" destOrd="0" presId="urn:microsoft.com/office/officeart/2005/8/layout/vList5"/>
    <dgm:cxn modelId="{1F1CF095-4267-4B02-9E22-3D63EA74DBB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3. Niepodleganie wykluczeniu z możliwości otrzymania dofinansowania ze środków Unii Europejskiej</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buNone/>
          </a:pPr>
          <a:r>
            <a:rPr lang="pl-PL" sz="1200" dirty="0">
              <a:latin typeface="+mn-lt"/>
            </a:rPr>
            <a:t>Wnioskodawca złożył oświadczenie, że:</a:t>
          </a:r>
          <a:endParaRPr lang="pl-PL" sz="12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4. Zgodność z przepisami art. 65 ust. 6 i art. 125 ust. 3 lit. e) i f) Rozporządzenia Parlamentu Europejskiego i Rady (UE) nr 1303/2013 z dnia 17 grudnia 2013 r.</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200" dirty="0"/>
            <a:t>Wnioskodawca oraz partnerzy (jeśli dotyczy) nie podlegają wykluczeniu z możliwości otrzymania dofinansowania ze środków Unii Europejskiej na podstawie:</a:t>
          </a:r>
          <a:endParaRPr lang="pl-PL" sz="12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38C09ACD-8C86-49DF-992B-1514DAA72A1F}">
      <dgm:prSet custT="1"/>
      <dgm:spPr/>
      <dgm:t>
        <a:bodyPr/>
        <a:lstStyle/>
        <a:p>
          <a:pPr marL="228600" indent="0" algn="just"/>
          <a:r>
            <a:rPr lang="pl-PL" sz="1200" dirty="0"/>
            <a:t>art. 207 ust. 4 ustawy z dnia 27 sierpnia 2009 r. o finansach publicznych,</a:t>
          </a:r>
        </a:p>
      </dgm:t>
    </dgm:pt>
    <dgm:pt modelId="{92CA1727-773E-4876-968D-2E373559751F}" type="parTrans" cxnId="{F6490752-7CE2-4C93-9F3E-48DC9C15239E}">
      <dgm:prSet/>
      <dgm:spPr/>
      <dgm:t>
        <a:bodyPr/>
        <a:lstStyle/>
        <a:p>
          <a:endParaRPr lang="pl-PL"/>
        </a:p>
      </dgm:t>
    </dgm:pt>
    <dgm:pt modelId="{287828BA-0B9D-4004-B4B4-CDAA44FE96E8}" type="sibTrans" cxnId="{F6490752-7CE2-4C93-9F3E-48DC9C15239E}">
      <dgm:prSet/>
      <dgm:spPr/>
      <dgm:t>
        <a:bodyPr/>
        <a:lstStyle/>
        <a:p>
          <a:endParaRPr lang="pl-PL"/>
        </a:p>
      </dgm:t>
    </dgm:pt>
    <dgm:pt modelId="{4181E192-2C13-426C-873D-EA239C102F79}">
      <dgm:prSet custT="1"/>
      <dgm:spPr/>
      <dgm:t>
        <a:bodyPr/>
        <a:lstStyle/>
        <a:p>
          <a:pPr marL="228600" indent="0" algn="just"/>
          <a:r>
            <a:rPr lang="pl-PL" sz="1200" dirty="0"/>
            <a:t>art.12 ust. 1 </a:t>
          </a:r>
          <a:r>
            <a:rPr lang="pl-PL" sz="1200" dirty="0" err="1"/>
            <a:t>pkt</a:t>
          </a:r>
          <a:r>
            <a:rPr lang="pl-PL" sz="1200" dirty="0"/>
            <a:t> 1 ustawy z dnia 15 czerwca 2012 r. o skutkach powierzania wykonywania pracy cudzoziemcom przebywającym wbrew przepisom </a:t>
          </a:r>
          <a:br>
            <a:rPr lang="pl-PL" sz="1200" dirty="0"/>
          </a:br>
          <a:r>
            <a:rPr lang="pl-PL" sz="1200" dirty="0"/>
            <a:t>na terytorium Rzeczypospolitej Polskiej,</a:t>
          </a:r>
        </a:p>
      </dgm:t>
    </dgm:pt>
    <dgm:pt modelId="{C6EB7081-1493-4630-A3C1-7F995EAA355F}" type="parTrans" cxnId="{FD49B6A2-8B45-42B1-8939-6DFBA3F09041}">
      <dgm:prSet/>
      <dgm:spPr/>
      <dgm:t>
        <a:bodyPr/>
        <a:lstStyle/>
        <a:p>
          <a:endParaRPr lang="pl-PL"/>
        </a:p>
      </dgm:t>
    </dgm:pt>
    <dgm:pt modelId="{6FBE840F-23D7-448E-9676-9DB377E5118C}" type="sibTrans" cxnId="{FD49B6A2-8B45-42B1-8939-6DFBA3F09041}">
      <dgm:prSet/>
      <dgm:spPr/>
      <dgm:t>
        <a:bodyPr/>
        <a:lstStyle/>
        <a:p>
          <a:endParaRPr lang="pl-PL"/>
        </a:p>
      </dgm:t>
    </dgm:pt>
    <dgm:pt modelId="{C70941B7-8EEF-42F1-A05B-1103DE62E941}">
      <dgm:prSet custT="1"/>
      <dgm:spPr/>
      <dgm:t>
        <a:bodyPr/>
        <a:lstStyle/>
        <a:p>
          <a:pPr marL="228600" indent="0" algn="just"/>
          <a:r>
            <a:rPr lang="pl-PL" sz="1200" dirty="0"/>
            <a:t>art. 9 ust. 1 </a:t>
          </a:r>
          <a:r>
            <a:rPr lang="pl-PL" sz="1200" dirty="0" err="1"/>
            <a:t>pkt</a:t>
          </a:r>
          <a:r>
            <a:rPr lang="pl-PL" sz="1200" dirty="0"/>
            <a:t> 2a ustawy z dnia 28 października 2002 r. o odpowiedzialności podmiotów zbiorowych za czyny zabronione pod groźbą kary.</a:t>
          </a:r>
        </a:p>
      </dgm:t>
    </dgm:pt>
    <dgm:pt modelId="{91D71574-FEA8-4F66-AC32-5845BBC8EE11}" type="parTrans" cxnId="{D2AB6285-063D-4B7F-B6A8-7DAA9DFC754F}">
      <dgm:prSet/>
      <dgm:spPr/>
      <dgm:t>
        <a:bodyPr/>
        <a:lstStyle/>
        <a:p>
          <a:endParaRPr lang="pl-PL"/>
        </a:p>
      </dgm:t>
    </dgm:pt>
    <dgm:pt modelId="{23CD9EFE-F1AC-4058-8E2F-4975C572CA77}" type="sibTrans" cxnId="{D2AB6285-063D-4B7F-B6A8-7DAA9DFC754F}">
      <dgm:prSet/>
      <dgm:spPr/>
      <dgm:t>
        <a:bodyPr/>
        <a:lstStyle/>
        <a:p>
          <a:endParaRPr lang="pl-PL"/>
        </a:p>
      </dgm:t>
    </dgm:pt>
    <dgm:pt modelId="{8869C104-DB2D-4A93-B909-4B73C00619DE}">
      <dgm:prSet custT="1"/>
      <dgm:spPr/>
      <dgm:t>
        <a:bodyPr/>
        <a:lstStyle/>
        <a:p>
          <a:pPr algn="just"/>
          <a:r>
            <a:rPr lang="pl-PL" sz="1200" b="1" dirty="0">
              <a:latin typeface="+mn-lt"/>
            </a:rPr>
            <a:t>projekt nie został zakończony </a:t>
          </a:r>
          <a:r>
            <a:rPr lang="pl-PL" sz="1200" dirty="0">
              <a:latin typeface="+mn-lt"/>
            </a:rPr>
            <a:t>w rozumieniu art. 65 ust. 6,</a:t>
          </a:r>
        </a:p>
      </dgm:t>
    </dgm:pt>
    <dgm:pt modelId="{C828CFA5-2E33-428E-965B-DF4C65E4852D}" type="parTrans" cxnId="{09A4E295-FE07-40A0-835E-891792DEE9EA}">
      <dgm:prSet/>
      <dgm:spPr/>
      <dgm:t>
        <a:bodyPr/>
        <a:lstStyle/>
        <a:p>
          <a:endParaRPr lang="pl-PL"/>
        </a:p>
      </dgm:t>
    </dgm:pt>
    <dgm:pt modelId="{A66FF879-F2F7-45FC-90A1-629C072F1787}" type="sibTrans" cxnId="{09A4E295-FE07-40A0-835E-891792DEE9EA}">
      <dgm:prSet/>
      <dgm:spPr/>
      <dgm:t>
        <a:bodyPr/>
        <a:lstStyle/>
        <a:p>
          <a:endParaRPr lang="pl-PL"/>
        </a:p>
      </dgm:t>
    </dgm:pt>
    <dgm:pt modelId="{A8448429-F3F7-4C5A-A753-2FE344CD2D90}">
      <dgm:prSet custT="1"/>
      <dgm:spPr/>
      <dgm:t>
        <a:bodyPr/>
        <a:lstStyle/>
        <a:p>
          <a:pPr algn="just"/>
          <a:r>
            <a:rPr lang="pl-PL" sz="1200" b="1" dirty="0">
              <a:latin typeface="+mn-lt"/>
            </a:rPr>
            <a:t>nie rozpoczął realizacji projektu przed dniem złożenia wniosku o dofinansowanie</a:t>
          </a:r>
          <a:r>
            <a:rPr lang="pl-PL" sz="1200" dirty="0">
              <a:latin typeface="+mn-lt"/>
            </a:rPr>
            <a:t>, lub jeśli dotyczy</a:t>
          </a:r>
        </a:p>
      </dgm:t>
    </dgm:pt>
    <dgm:pt modelId="{A6FF1253-88BF-461A-AEA7-F3EBAD2AA9E1}" type="parTrans" cxnId="{EFB6AD21-3151-406B-95E3-7F5DAF67E328}">
      <dgm:prSet/>
      <dgm:spPr/>
      <dgm:t>
        <a:bodyPr/>
        <a:lstStyle/>
        <a:p>
          <a:endParaRPr lang="pl-PL"/>
        </a:p>
      </dgm:t>
    </dgm:pt>
    <dgm:pt modelId="{68F5D9F7-C8AF-4B64-9A5E-45FD670EFD2C}" type="sibTrans" cxnId="{EFB6AD21-3151-406B-95E3-7F5DAF67E328}">
      <dgm:prSet/>
      <dgm:spPr/>
      <dgm:t>
        <a:bodyPr/>
        <a:lstStyle/>
        <a:p>
          <a:endParaRPr lang="pl-PL"/>
        </a:p>
      </dgm:t>
    </dgm:pt>
    <dgm:pt modelId="{A011A63C-7D88-46BC-991E-52DB4F793813}">
      <dgm:prSet custT="1"/>
      <dgm:spPr/>
      <dgm:t>
        <a:bodyPr/>
        <a:lstStyle/>
        <a:p>
          <a:pPr algn="just"/>
          <a:r>
            <a:rPr lang="pl-PL" sz="1200" b="1" dirty="0">
              <a:latin typeface="+mn-lt"/>
            </a:rPr>
            <a:t>projekt nie obejmuje przedsięwzięć </a:t>
          </a:r>
          <a:r>
            <a:rPr lang="pl-PL" sz="1200" dirty="0">
              <a:latin typeface="+mn-lt"/>
            </a:rPr>
            <a:t>będących częścią operacji, </a:t>
          </a:r>
          <a:r>
            <a:rPr lang="pl-PL" sz="1200" b="1" dirty="0">
              <a:latin typeface="+mn-lt"/>
            </a:rPr>
            <a:t>które zostały objęte lub powinny były zostać objęte procedurą odzyskiwania środków</a:t>
          </a:r>
          <a:r>
            <a:rPr lang="pl-PL" sz="1200" dirty="0">
              <a:latin typeface="+mn-lt"/>
            </a:rPr>
            <a:t> zgodnie z art. 71 (trwałość operacji) w następstwie przeniesienia działalności produkcyjnej poza obszar objęty programem.</a:t>
          </a:r>
        </a:p>
      </dgm:t>
    </dgm:pt>
    <dgm:pt modelId="{8BCA6CC7-9DAE-4EDA-B801-EA0100468E5A}" type="parTrans" cxnId="{5F89230E-E181-45F5-AB3F-8BDA91FAD1A9}">
      <dgm:prSet/>
      <dgm:spPr/>
      <dgm:t>
        <a:bodyPr/>
        <a:lstStyle/>
        <a:p>
          <a:endParaRPr lang="pl-PL"/>
        </a:p>
      </dgm:t>
    </dgm:pt>
    <dgm:pt modelId="{A3CD766D-F417-4A39-9CEF-983745DE749E}" type="sibTrans" cxnId="{5F89230E-E181-45F5-AB3F-8BDA91FAD1A9}">
      <dgm:prSet/>
      <dgm:spPr/>
      <dgm:t>
        <a:bodyPr/>
        <a:lstStyle/>
        <a:p>
          <a:endParaRPr lang="pl-PL"/>
        </a:p>
      </dgm:t>
    </dgm:pt>
    <dgm:pt modelId="{85E03CED-5840-4018-8070-3546B500AEFC}">
      <dgm:prSet custT="1"/>
      <dgm:spPr/>
      <dgm:t>
        <a:bodyPr/>
        <a:lstStyle/>
        <a:p>
          <a:pPr marL="228600" indent="0" algn="just"/>
          <a:r>
            <a:rPr lang="pl-PL" sz="1200" dirty="0">
              <a:solidFill>
                <a:srgbClr val="FF0000"/>
              </a:solidFill>
            </a:rPr>
            <a:t>„Odhaczenie” oświadczenia we wniosku o dofinansowanie</a:t>
          </a:r>
        </a:p>
      </dgm:t>
    </dgm:pt>
    <dgm:pt modelId="{CB5C1551-E9F0-4277-A46C-B1BFB17C6884}" type="parTrans" cxnId="{723FCF66-7247-402F-A4F4-0D74C83C86FD}">
      <dgm:prSet/>
      <dgm:spPr/>
      <dgm:t>
        <a:bodyPr/>
        <a:lstStyle/>
        <a:p>
          <a:endParaRPr lang="pl-PL"/>
        </a:p>
      </dgm:t>
    </dgm:pt>
    <dgm:pt modelId="{16247DA4-2180-4FEC-99EB-27C4E52A78A6}" type="sibTrans" cxnId="{723FCF66-7247-402F-A4F4-0D74C83C86FD}">
      <dgm:prSet/>
      <dgm:spPr/>
      <dgm:t>
        <a:bodyPr/>
        <a:lstStyle/>
        <a:p>
          <a:endParaRPr lang="pl-PL"/>
        </a:p>
      </dgm:t>
    </dgm:pt>
    <dgm:pt modelId="{57540AA1-DD02-48C6-8776-A0C63165C79D}">
      <dgm:prSet custT="1"/>
      <dgm:spPr/>
      <dgm:t>
        <a:bodyPr/>
        <a:lstStyle/>
        <a:p>
          <a:pPr algn="just"/>
          <a:r>
            <a:rPr lang="pl-PL" sz="1200" dirty="0">
              <a:solidFill>
                <a:srgbClr val="FF0000"/>
              </a:solidFill>
            </a:rPr>
            <a:t>„Odhaczenie” oświadczenia we wniosku o dofinansowanie</a:t>
          </a:r>
          <a:endParaRPr lang="pl-PL" sz="1200" dirty="0">
            <a:latin typeface="+mn-lt"/>
          </a:endParaRPr>
        </a:p>
      </dgm:t>
    </dgm:pt>
    <dgm:pt modelId="{1FBF84FD-B32D-41E8-BF88-0F223300C628}" type="parTrans" cxnId="{05C8D79D-A321-4C21-AEF0-17B29C3D2327}">
      <dgm:prSet/>
      <dgm:spPr/>
      <dgm:t>
        <a:bodyPr/>
        <a:lstStyle/>
        <a:p>
          <a:endParaRPr lang="pl-PL"/>
        </a:p>
      </dgm:t>
    </dgm:pt>
    <dgm:pt modelId="{3AC76B81-FACA-43F3-B776-572AFD3F3CBD}" type="sibTrans" cxnId="{05C8D79D-A321-4C21-AEF0-17B29C3D2327}">
      <dgm:prSet/>
      <dgm:spPr/>
      <dgm:t>
        <a:bodyPr/>
        <a:lstStyle/>
        <a:p>
          <a:endParaRPr lang="pl-PL"/>
        </a:p>
      </dgm:t>
    </dgm:pt>
    <dgm:pt modelId="{58DA8B1C-F681-48A3-809A-F3D84677CA09}">
      <dgm:prSet custT="1"/>
      <dgm:spPr/>
      <dgm:t>
        <a:bodyPr/>
        <a:lstStyle/>
        <a:p>
          <a:pPr marL="228600" indent="0" algn="just">
            <a:buNone/>
          </a:pPr>
          <a:r>
            <a:rPr lang="pl-PL" sz="1200" dirty="0">
              <a:solidFill>
                <a:srgbClr val="0070C0"/>
              </a:solidFill>
            </a:rPr>
            <a:t>Tak/Nie niespełnienie kryterium oznacza odrzucenie projektu.</a:t>
          </a:r>
          <a:endParaRPr lang="pl-PL" sz="1200" dirty="0">
            <a:solidFill>
              <a:srgbClr val="FF0000"/>
            </a:solidFill>
          </a:endParaRPr>
        </a:p>
      </dgm:t>
    </dgm:pt>
    <dgm:pt modelId="{54155362-0A10-4308-862D-81F43DDB8F49}" type="parTrans" cxnId="{EED09CF3-FDCD-40A4-9930-34559DA779F1}">
      <dgm:prSet/>
      <dgm:spPr/>
      <dgm:t>
        <a:bodyPr/>
        <a:lstStyle/>
        <a:p>
          <a:endParaRPr lang="pl-PL"/>
        </a:p>
      </dgm:t>
    </dgm:pt>
    <dgm:pt modelId="{F9EDD060-29E8-427E-AA24-35947B11ED71}" type="sibTrans" cxnId="{EED09CF3-FDCD-40A4-9930-34559DA779F1}">
      <dgm:prSet/>
      <dgm:spPr/>
      <dgm:t>
        <a:bodyPr/>
        <a:lstStyle/>
        <a:p>
          <a:endParaRPr lang="pl-PL"/>
        </a:p>
      </dgm:t>
    </dgm:pt>
    <dgm:pt modelId="{EFFE6B73-7F2B-4F58-AA99-5F2F4A6A868B}">
      <dgm:prSet custT="1"/>
      <dgm:spPr/>
      <dgm:t>
        <a:bodyPr/>
        <a:lstStyle/>
        <a:p>
          <a:pPr algn="just">
            <a:buNone/>
          </a:pPr>
          <a:r>
            <a:rPr lang="pl-PL" sz="1200" dirty="0">
              <a:solidFill>
                <a:srgbClr val="0070C0"/>
              </a:solidFill>
            </a:rPr>
            <a:t>Tak/Nie niespełnienie kryterium oznacza odrzucenie projektu</a:t>
          </a:r>
          <a:r>
            <a:rPr lang="pl-PL" sz="1000" dirty="0">
              <a:solidFill>
                <a:srgbClr val="0070C0"/>
              </a:solidFill>
            </a:rPr>
            <a:t>.</a:t>
          </a:r>
          <a:endParaRPr lang="pl-PL" sz="1000" dirty="0">
            <a:latin typeface="+mn-lt"/>
          </a:endParaRPr>
        </a:p>
      </dgm:t>
    </dgm:pt>
    <dgm:pt modelId="{04DAB9ED-5969-44E2-B519-C955AA55E20D}" type="parTrans" cxnId="{92C20DC4-8572-4A3C-8268-06ED254D8153}">
      <dgm:prSet/>
      <dgm:spPr/>
      <dgm:t>
        <a:bodyPr/>
        <a:lstStyle/>
        <a:p>
          <a:endParaRPr lang="pl-PL"/>
        </a:p>
      </dgm:t>
    </dgm:pt>
    <dgm:pt modelId="{1DC4BE15-F282-4FB9-9AAA-68DF1321F79B}" type="sibTrans" cxnId="{92C20DC4-8572-4A3C-8268-06ED254D8153}">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85F25D6E-82B0-42C7-B046-A048FC74E451}" type="presOf" srcId="{38C09ACD-8C86-49DF-992B-1514DAA72A1F}" destId="{5DB3C171-F262-490B-B8BB-BFFA46B0586B}" srcOrd="0" destOrd="1" presId="urn:microsoft.com/office/officeart/2005/8/layout/vList5"/>
    <dgm:cxn modelId="{703F468C-747C-47CE-9A76-66B30E572C03}" type="presOf" srcId="{A011A63C-7D88-46BC-991E-52DB4F793813}" destId="{6057DA86-162F-440C-8D5E-0A6D86B8CF0F}" srcOrd="0" destOrd="3" presId="urn:microsoft.com/office/officeart/2005/8/layout/vList5"/>
    <dgm:cxn modelId="{FD49B6A2-8B45-42B1-8939-6DFBA3F09041}" srcId="{32EE9BBF-B02B-4DE9-A826-A3930A24887B}" destId="{4181E192-2C13-426C-873D-EA239C102F79}" srcOrd="1" destOrd="0" parTransId="{C6EB7081-1493-4630-A3C1-7F995EAA355F}" sibTransId="{6FBE840F-23D7-448E-9676-9DB377E5118C}"/>
    <dgm:cxn modelId="{E117E38E-DDD3-480D-A78D-8FCB154BAC0D}" srcId="{9C158368-C9E0-4942-8526-5CE49BCD721C}" destId="{DA6E603D-E34D-4EC6-B48D-740809166CA4}" srcOrd="0" destOrd="0" parTransId="{A8A154FD-2259-47AC-AD68-19EF82000962}" sibTransId="{9F49CB28-C9A9-4FC8-82B7-C5A3A7564928}"/>
    <dgm:cxn modelId="{9C115312-53AF-4DCE-9D06-8BAA26E1050F}" type="presOf" srcId="{57540AA1-DD02-48C6-8776-A0C63165C79D}" destId="{6057DA86-162F-440C-8D5E-0A6D86B8CF0F}" srcOrd="0" destOrd="4" presId="urn:microsoft.com/office/officeart/2005/8/layout/vList5"/>
    <dgm:cxn modelId="{E1F2059F-CC60-422A-9AAC-0F2B7006526E}" type="presOf" srcId="{EFFE6B73-7F2B-4F58-AA99-5F2F4A6A868B}" destId="{6057DA86-162F-440C-8D5E-0A6D86B8CF0F}" srcOrd="0" destOrd="5"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EFB6AD21-3151-406B-95E3-7F5DAF67E328}" srcId="{DA6E603D-E34D-4EC6-B48D-740809166CA4}" destId="{A8448429-F3F7-4C5A-A753-2FE344CD2D90}" srcOrd="1" destOrd="0" parTransId="{A6FF1253-88BF-461A-AEA7-F3EBAD2AA9E1}" sibTransId="{68F5D9F7-C8AF-4B64-9A5E-45FD670EFD2C}"/>
    <dgm:cxn modelId="{B6C807A7-A846-47FD-BE65-9166C443B42C}" srcId="{621AB93B-5B7B-404A-AAC6-82585374894E}" destId="{32EE9BBF-B02B-4DE9-A826-A3930A24887B}" srcOrd="0" destOrd="0" parTransId="{00D5B151-6E85-451D-80BE-DE7F236447A0}" sibTransId="{DC57031B-D14D-42A1-A990-761C91C4EF85}"/>
    <dgm:cxn modelId="{05C8D79D-A321-4C21-AEF0-17B29C3D2327}" srcId="{DA6E603D-E34D-4EC6-B48D-740809166CA4}" destId="{57540AA1-DD02-48C6-8776-A0C63165C79D}" srcOrd="3" destOrd="0" parTransId="{1FBF84FD-B32D-41E8-BF88-0F223300C628}" sibTransId="{3AC76B81-FACA-43F3-B776-572AFD3F3CBD}"/>
    <dgm:cxn modelId="{D2AB6285-063D-4B7F-B6A8-7DAA9DFC754F}" srcId="{32EE9BBF-B02B-4DE9-A826-A3930A24887B}" destId="{C70941B7-8EEF-42F1-A05B-1103DE62E941}" srcOrd="2" destOrd="0" parTransId="{91D71574-FEA8-4F66-AC32-5845BBC8EE11}" sibTransId="{23CD9EFE-F1AC-4058-8E2F-4975C572CA77}"/>
    <dgm:cxn modelId="{723FCF66-7247-402F-A4F4-0D74C83C86FD}" srcId="{32EE9BBF-B02B-4DE9-A826-A3930A24887B}" destId="{85E03CED-5840-4018-8070-3546B500AEFC}" srcOrd="3" destOrd="0" parTransId="{CB5C1551-E9F0-4277-A46C-B1BFB17C6884}" sibTransId="{16247DA4-2180-4FEC-99EB-27C4E52A78A6}"/>
    <dgm:cxn modelId="{69A10B6C-836C-4F87-BE13-845206D259A6}" type="presOf" srcId="{C70941B7-8EEF-42F1-A05B-1103DE62E941}" destId="{5DB3C171-F262-490B-B8BB-BFFA46B0586B}" srcOrd="0" destOrd="3" presId="urn:microsoft.com/office/officeart/2005/8/layout/vList5"/>
    <dgm:cxn modelId="{F8BEC85F-A048-49B7-930C-53FDCDEA40F4}" type="presOf" srcId="{8869C104-DB2D-4A93-B909-4B73C00619DE}" destId="{6057DA86-162F-440C-8D5E-0A6D86B8CF0F}" srcOrd="0" destOrd="1" presId="urn:microsoft.com/office/officeart/2005/8/layout/vList5"/>
    <dgm:cxn modelId="{EED09CF3-FDCD-40A4-9930-34559DA779F1}" srcId="{32EE9BBF-B02B-4DE9-A826-A3930A24887B}" destId="{58DA8B1C-F681-48A3-809A-F3D84677CA09}" srcOrd="4" destOrd="0" parTransId="{54155362-0A10-4308-862D-81F43DDB8F49}" sibTransId="{F9EDD060-29E8-427E-AA24-35947B11ED71}"/>
    <dgm:cxn modelId="{09A4E295-FE07-40A0-835E-891792DEE9EA}" srcId="{DA6E603D-E34D-4EC6-B48D-740809166CA4}" destId="{8869C104-DB2D-4A93-B909-4B73C00619DE}" srcOrd="0" destOrd="0" parTransId="{C828CFA5-2E33-428E-965B-DF4C65E4852D}" sibTransId="{A66FF879-F2F7-45FC-90A1-629C072F1787}"/>
    <dgm:cxn modelId="{F6490752-7CE2-4C93-9F3E-48DC9C15239E}" srcId="{32EE9BBF-B02B-4DE9-A826-A3930A24887B}" destId="{38C09ACD-8C86-49DF-992B-1514DAA72A1F}" srcOrd="0" destOrd="0" parTransId="{92CA1727-773E-4876-968D-2E373559751F}" sibTransId="{287828BA-0B9D-4004-B4B4-CDAA44FE96E8}"/>
    <dgm:cxn modelId="{697E7323-548E-4F9A-9050-7724BAC62AE9}" srcId="{1A53B528-4B73-4476-AAA3-DA53D8694E89}" destId="{9C158368-C9E0-4942-8526-5CE49BCD721C}" srcOrd="1" destOrd="0" parTransId="{913B76B3-2567-408B-94B7-AFBDAB2A403C}" sibTransId="{B623BF15-8EEA-4288-8854-030DD4F9EF8D}"/>
    <dgm:cxn modelId="{CF0BF0BB-0C13-4BC4-85E3-613D15E68D67}" type="presOf" srcId="{58DA8B1C-F681-48A3-809A-F3D84677CA09}" destId="{5DB3C171-F262-490B-B8BB-BFFA46B0586B}" srcOrd="0" destOrd="5" presId="urn:microsoft.com/office/officeart/2005/8/layout/vList5"/>
    <dgm:cxn modelId="{5F89230E-E181-45F5-AB3F-8BDA91FAD1A9}" srcId="{DA6E603D-E34D-4EC6-B48D-740809166CA4}" destId="{A011A63C-7D88-46BC-991E-52DB4F793813}" srcOrd="2" destOrd="0" parTransId="{8BCA6CC7-9DAE-4EDA-B801-EA0100468E5A}" sibTransId="{A3CD766D-F417-4A39-9CEF-983745DE749E}"/>
    <dgm:cxn modelId="{A6497DCA-9D65-443D-96FD-4BF4BDA85EF3}" type="presOf" srcId="{32EE9BBF-B02B-4DE9-A826-A3930A24887B}" destId="{5DB3C171-F262-490B-B8BB-BFFA46B0586B}" srcOrd="0" destOrd="0" presId="urn:microsoft.com/office/officeart/2005/8/layout/vList5"/>
    <dgm:cxn modelId="{880E8F96-4B2E-49BA-9079-855F0A14653C}" type="presOf" srcId="{85E03CED-5840-4018-8070-3546B500AEFC}" destId="{5DB3C171-F262-490B-B8BB-BFFA46B0586B}" srcOrd="0" destOrd="4" presId="urn:microsoft.com/office/officeart/2005/8/layout/vList5"/>
    <dgm:cxn modelId="{92C20DC4-8572-4A3C-8268-06ED254D8153}" srcId="{DA6E603D-E34D-4EC6-B48D-740809166CA4}" destId="{EFFE6B73-7F2B-4F58-AA99-5F2F4A6A868B}" srcOrd="4" destOrd="0" parTransId="{04DAB9ED-5969-44E2-B519-C955AA55E20D}" sibTransId="{1DC4BE15-F282-4FB9-9AAA-68DF1321F79B}"/>
    <dgm:cxn modelId="{3AE07561-EFB1-4108-A224-6B70A458F563}" type="presOf" srcId="{9C158368-C9E0-4942-8526-5CE49BCD721C}" destId="{EC26B3CA-5F55-4ED6-AEA1-83422FEC2FA3}" srcOrd="0" destOrd="0" presId="urn:microsoft.com/office/officeart/2005/8/layout/vList5"/>
    <dgm:cxn modelId="{ABADFD91-9E07-4606-BF5C-B70A6479ADA8}" type="presOf" srcId="{4181E192-2C13-426C-873D-EA239C102F79}" destId="{5DB3C171-F262-490B-B8BB-BFFA46B0586B}" srcOrd="0" destOrd="2" presId="urn:microsoft.com/office/officeart/2005/8/layout/vList5"/>
    <dgm:cxn modelId="{F1897493-2067-499B-816E-4710CF9AC413}" type="presOf" srcId="{621AB93B-5B7B-404A-AAC6-82585374894E}" destId="{30A5BAFA-D867-4432-A555-078896BF780D}" srcOrd="0" destOrd="0" presId="urn:microsoft.com/office/officeart/2005/8/layout/vList5"/>
    <dgm:cxn modelId="{8D8B98E4-84CA-4201-B22D-AF1D0E636344}" type="presOf" srcId="{A8448429-F3F7-4C5A-A753-2FE344CD2D90}" destId="{6057DA86-162F-440C-8D5E-0A6D86B8CF0F}" srcOrd="0" destOrd="2" presId="urn:microsoft.com/office/officeart/2005/8/layout/vList5"/>
    <dgm:cxn modelId="{E0B30EC6-455F-4745-963E-84188BCDAB9C}" type="presOf" srcId="{DA6E603D-E34D-4EC6-B48D-740809166CA4}" destId="{6057DA86-162F-440C-8D5E-0A6D86B8CF0F}" srcOrd="0" destOrd="0" presId="urn:microsoft.com/office/officeart/2005/8/layout/vList5"/>
    <dgm:cxn modelId="{EEBB2599-F6C5-43C7-A177-197259CA739C}" type="presOf" srcId="{1A53B528-4B73-4476-AAA3-DA53D8694E89}" destId="{A82570EB-9047-4C30-B34C-BC41F943A042}" srcOrd="0" destOrd="0" presId="urn:microsoft.com/office/officeart/2005/8/layout/vList5"/>
    <dgm:cxn modelId="{AA1945BA-D2BE-46EB-BF4E-7FFE1D76167C}" type="presParOf" srcId="{A82570EB-9047-4C30-B34C-BC41F943A042}" destId="{74CEAA77-1A9F-4EE7-8009-B36DC94847D6}" srcOrd="0" destOrd="0" presId="urn:microsoft.com/office/officeart/2005/8/layout/vList5"/>
    <dgm:cxn modelId="{D71A33AF-E82D-4748-8CD0-A7484D8B60F3}" type="presParOf" srcId="{74CEAA77-1A9F-4EE7-8009-B36DC94847D6}" destId="{30A5BAFA-D867-4432-A555-078896BF780D}" srcOrd="0" destOrd="0" presId="urn:microsoft.com/office/officeart/2005/8/layout/vList5"/>
    <dgm:cxn modelId="{4F851623-44FA-4FAA-A859-E07242695DDE}" type="presParOf" srcId="{74CEAA77-1A9F-4EE7-8009-B36DC94847D6}" destId="{5DB3C171-F262-490B-B8BB-BFFA46B0586B}" srcOrd="1" destOrd="0" presId="urn:microsoft.com/office/officeart/2005/8/layout/vList5"/>
    <dgm:cxn modelId="{2EC711F0-F9F0-46FD-BBC6-F966AE7622F1}" type="presParOf" srcId="{A82570EB-9047-4C30-B34C-BC41F943A042}" destId="{21203062-3061-4CFA-A1DC-A3C8D1B70C6A}" srcOrd="1" destOrd="0" presId="urn:microsoft.com/office/officeart/2005/8/layout/vList5"/>
    <dgm:cxn modelId="{3CAA94C2-3109-488E-9F46-4FEBA92C3645}" type="presParOf" srcId="{A82570EB-9047-4C30-B34C-BC41F943A042}" destId="{AAC7EB03-0D34-4E53-AA54-FF39894E56F4}" srcOrd="2" destOrd="0" presId="urn:microsoft.com/office/officeart/2005/8/layout/vList5"/>
    <dgm:cxn modelId="{3F749A06-F458-4A66-B1DE-5ED3B6AECFCF}" type="presParOf" srcId="{AAC7EB03-0D34-4E53-AA54-FF39894E56F4}" destId="{EC26B3CA-5F55-4ED6-AEA1-83422FEC2FA3}" srcOrd="0" destOrd="0" presId="urn:microsoft.com/office/officeart/2005/8/layout/vList5"/>
    <dgm:cxn modelId="{7207DEB8-50A9-46B5-8DE1-557D8803485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5. Zakaz podwójnego finansowania</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marL="0" indent="0" algn="just">
            <a:buNone/>
          </a:pPr>
          <a:r>
            <a:rPr lang="pl-PL" sz="1400" dirty="0"/>
            <a:t>Czy w projekcie, w którym wartość wkładu publicznego (środków publicznych) </a:t>
          </a:r>
          <a:r>
            <a:rPr lang="pl-PL" sz="1400" b="1" dirty="0"/>
            <a:t>nie przekracza 100 000 EUR </a:t>
          </a:r>
          <a:br>
            <a:rPr lang="pl-PL" sz="1400" b="1" dirty="0"/>
          </a:br>
          <a:r>
            <a:rPr lang="pl-PL" sz="1400" b="1" dirty="0"/>
            <a:t>(tj. </a:t>
          </a:r>
          <a:r>
            <a:rPr lang="pl-PL" sz="1400" b="1" dirty="0">
              <a:solidFill>
                <a:srgbClr val="FF0000"/>
              </a:solidFill>
            </a:rPr>
            <a:t>427 790 PLN</a:t>
          </a:r>
          <a:r>
            <a:rPr lang="pl-PL" sz="1400" b="1" dirty="0"/>
            <a:t>)</a:t>
          </a:r>
          <a:r>
            <a:rPr lang="pl-PL" sz="1400" dirty="0"/>
            <a:t> </a:t>
          </a:r>
          <a:r>
            <a:rPr lang="pl-PL" sz="1400" b="1" dirty="0"/>
            <a:t>zastosowano kwoty ryczałtowe</a:t>
          </a:r>
          <a:r>
            <a:rPr lang="pl-PL" sz="1400" dirty="0"/>
            <a:t>, o których mowa w </a:t>
          </a:r>
          <a:r>
            <a:rPr lang="pl-PL" sz="1400" i="1" dirty="0"/>
            <a:t>Wytycznych w zakresie kwalifikowalności wydatków w zakresie Europejskiego Funduszu Rozwoju Regionalnego, Europejskiego Funduszu Społecznego oraz Funduszu Spójności na lata 2014-2020</a:t>
          </a:r>
          <a:r>
            <a:rPr lang="pl-PL" sz="1400" dirty="0"/>
            <a:t>. </a:t>
          </a:r>
          <a:endParaRPr lang="pl-PL" sz="14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6. Uproszczone metody rozliczania wydatków</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Czy w wyniku otrzymania przez projekt dofinansowania </a:t>
          </a:r>
          <a:br>
            <a:rPr lang="pl-PL" sz="1400" dirty="0"/>
          </a:br>
          <a:r>
            <a:rPr lang="pl-PL" sz="1400" dirty="0"/>
            <a:t>we wnioskowanej wysokości, na określone wydatki </a:t>
          </a:r>
          <a:r>
            <a:rPr lang="pl-PL" sz="1400" dirty="0" err="1"/>
            <a:t>kwalifikowalne</a:t>
          </a:r>
          <a:r>
            <a:rPr lang="pl-PL" sz="1400" dirty="0"/>
            <a:t>, w projekcie </a:t>
          </a:r>
          <a:r>
            <a:rPr lang="pl-PL" sz="1400" b="1" dirty="0"/>
            <a:t>nie dojdzie do podwójnego dofinansowania.</a:t>
          </a: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2629CE57-B5AF-4B75-8C6E-41C08E9E174C}">
      <dgm:prSet phldrT="[Tekst]" custT="1"/>
      <dgm:spPr>
        <a:solidFill>
          <a:srgbClr val="FFC000">
            <a:alpha val="90000"/>
          </a:srgbClr>
        </a:solidFill>
        <a:ln>
          <a:solidFill>
            <a:srgbClr val="FFC000">
              <a:alpha val="90000"/>
            </a:srgbClr>
          </a:solidFill>
        </a:ln>
      </dgm:spPr>
      <dgm:t>
        <a:bodyPr/>
        <a:lstStyle/>
        <a:p>
          <a:pPr marL="114300" indent="0" algn="just">
            <a:lnSpc>
              <a:spcPct val="100000"/>
            </a:lnSpc>
            <a:spcAft>
              <a:spcPts val="600"/>
            </a:spcAft>
          </a:pPr>
          <a:r>
            <a:rPr lang="pl-PL" sz="1400" dirty="0">
              <a:solidFill>
                <a:srgbClr val="FF0000"/>
              </a:solidFill>
            </a:rPr>
            <a:t>„Odhaczenie” oświadczenia we wniosku o dofinansowanie</a:t>
          </a:r>
          <a:endParaRPr lang="pl-PL" sz="1400" b="1" dirty="0"/>
        </a:p>
      </dgm:t>
    </dgm:pt>
    <dgm:pt modelId="{027C324B-D42C-4C60-B7A6-A2E10610AD92}" type="parTrans" cxnId="{BF56BD55-EB96-48B2-8CAC-669B4ABDAF1D}">
      <dgm:prSet/>
      <dgm:spPr/>
      <dgm:t>
        <a:bodyPr/>
        <a:lstStyle/>
        <a:p>
          <a:endParaRPr lang="pl-PL"/>
        </a:p>
      </dgm:t>
    </dgm:pt>
    <dgm:pt modelId="{E93A2E0F-E265-4DAC-A27B-1E01886706BF}" type="sibTrans" cxnId="{BF56BD55-EB96-48B2-8CAC-669B4ABDAF1D}">
      <dgm:prSet/>
      <dgm:spPr/>
      <dgm:t>
        <a:bodyPr/>
        <a:lstStyle/>
        <a:p>
          <a:endParaRPr lang="pl-PL"/>
        </a:p>
      </dgm:t>
    </dgm:pt>
    <dgm:pt modelId="{278FE51B-2166-4AC5-9264-2FD0B46C40A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None/>
          </a:pPr>
          <a:r>
            <a:rPr lang="pl-PL" sz="1400" dirty="0">
              <a:solidFill>
                <a:srgbClr val="0070C0"/>
              </a:solidFill>
            </a:rPr>
            <a:t>Tak/Nie niespełnienie kryterium oznacza odrzucenie projektu.</a:t>
          </a:r>
          <a:endParaRPr lang="pl-PL" sz="1400" b="1" dirty="0"/>
        </a:p>
      </dgm:t>
    </dgm:pt>
    <dgm:pt modelId="{B25AAA36-7D8A-4098-B040-2510C14B6C8F}" type="parTrans" cxnId="{A5AC7996-3459-4471-AC34-53DED55F6B37}">
      <dgm:prSet/>
      <dgm:spPr/>
      <dgm:t>
        <a:bodyPr/>
        <a:lstStyle/>
        <a:p>
          <a:endParaRPr lang="pl-PL"/>
        </a:p>
      </dgm:t>
    </dgm:pt>
    <dgm:pt modelId="{DABD4B9A-2D9B-4739-A2E7-4ACCD3722622}" type="sibTrans" cxnId="{A5AC7996-3459-4471-AC34-53DED55F6B37}">
      <dgm:prSet/>
      <dgm:spPr/>
      <dgm:t>
        <a:bodyPr/>
        <a:lstStyle/>
        <a:p>
          <a:endParaRPr lang="pl-PL"/>
        </a:p>
      </dgm:t>
    </dgm:pt>
    <dgm:pt modelId="{30CF1387-3DCD-4BCD-B199-49D0589803F9}">
      <dgm:prSet phldrT="[Tekst]" custT="1"/>
      <dgm:spPr>
        <a:solidFill>
          <a:srgbClr val="FFC000">
            <a:alpha val="90000"/>
          </a:srgbClr>
        </a:solidFill>
        <a:ln>
          <a:solidFill>
            <a:srgbClr val="FFC000">
              <a:alpha val="90000"/>
            </a:srgbClr>
          </a:solidFill>
        </a:ln>
      </dgm:spPr>
      <dgm:t>
        <a:bodyPr/>
        <a:lstStyle/>
        <a:p>
          <a:pPr marL="0" indent="0" algn="just">
            <a:buNone/>
          </a:pPr>
          <a:r>
            <a:rPr lang="pl-PL" sz="1400" dirty="0">
              <a:solidFill>
                <a:srgbClr val="0070C0"/>
              </a:solidFill>
            </a:rPr>
            <a:t>Tak / Nie/ Nie dotyczy (dopuszcza się jednokrotne skierowanie projektu do poprawy/uzupełnienia)</a:t>
          </a:r>
          <a:endParaRPr lang="pl-PL" sz="1400" b="1" dirty="0">
            <a:solidFill>
              <a:srgbClr val="0070C0"/>
            </a:solidFill>
            <a:latin typeface="+mn-lt"/>
          </a:endParaRPr>
        </a:p>
      </dgm:t>
    </dgm:pt>
    <dgm:pt modelId="{9BB8A52D-1714-4584-8172-79B70A725DD6}" type="parTrans" cxnId="{38B3D3F4-184F-4B70-A385-222D12732D77}">
      <dgm:prSet/>
      <dgm:spPr/>
      <dgm:t>
        <a:bodyPr/>
        <a:lstStyle/>
        <a:p>
          <a:endParaRPr lang="pl-PL"/>
        </a:p>
      </dgm:t>
    </dgm:pt>
    <dgm:pt modelId="{8D6EA05B-ACB8-48C0-A65A-D77FAD9D1B23}" type="sibTrans" cxnId="{38B3D3F4-184F-4B70-A385-222D12732D77}">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t>
        <a:bodyPr/>
        <a:lstStyle/>
        <a:p>
          <a:endParaRPr lang="pl-PL"/>
        </a:p>
      </dgm:t>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t>
        <a:bodyPr/>
        <a:lstStyle/>
        <a:p>
          <a:endParaRPr lang="pl-PL"/>
        </a:p>
      </dgm:t>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t>
        <a:bodyPr/>
        <a:lstStyle/>
        <a:p>
          <a:endParaRPr lang="pl-PL"/>
        </a:p>
      </dgm:t>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t>
        <a:bodyPr/>
        <a:lstStyle/>
        <a:p>
          <a:endParaRPr lang="pl-PL"/>
        </a:p>
      </dgm:t>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t>
        <a:bodyPr/>
        <a:lstStyle/>
        <a:p>
          <a:endParaRPr lang="pl-PL"/>
        </a:p>
      </dgm:t>
    </dgm:pt>
  </dgm:ptLst>
  <dgm:cxnLst>
    <dgm:cxn modelId="{62EF43E8-786B-4DED-B367-F7F31C8C6DA9}" type="presOf" srcId="{32EE9BBF-B02B-4DE9-A826-A3930A24887B}" destId="{5DB3C171-F262-490B-B8BB-BFFA46B0586B}" srcOrd="0" destOrd="0" presId="urn:microsoft.com/office/officeart/2005/8/layout/vList5"/>
    <dgm:cxn modelId="{BF56BD55-EB96-48B2-8CAC-669B4ABDAF1D}" srcId="{621AB93B-5B7B-404A-AAC6-82585374894E}" destId="{2629CE57-B5AF-4B75-8C6E-41C08E9E174C}" srcOrd="1" destOrd="0" parTransId="{027C324B-D42C-4C60-B7A6-A2E10610AD92}" sibTransId="{E93A2E0F-E265-4DAC-A27B-1E01886706BF}"/>
    <dgm:cxn modelId="{BA08C4E7-77F1-4432-9E93-A4D9A3FA9907}" type="presOf" srcId="{30CF1387-3DCD-4BCD-B199-49D0589803F9}" destId="{6057DA86-162F-440C-8D5E-0A6D86B8CF0F}" srcOrd="0" destOrd="1" presId="urn:microsoft.com/office/officeart/2005/8/layout/vList5"/>
    <dgm:cxn modelId="{A5AC7996-3459-4471-AC34-53DED55F6B37}" srcId="{621AB93B-5B7B-404A-AAC6-82585374894E}" destId="{278FE51B-2166-4AC5-9264-2FD0B46C40AB}" srcOrd="2" destOrd="0" parTransId="{B25AAA36-7D8A-4098-B040-2510C14B6C8F}" sibTransId="{DABD4B9A-2D9B-4739-A2E7-4ACCD3722622}"/>
    <dgm:cxn modelId="{8FA68D1D-7F57-4476-8E72-720791D64737}" type="presOf" srcId="{278FE51B-2166-4AC5-9264-2FD0B46C40AB}" destId="{5DB3C171-F262-490B-B8BB-BFFA46B0586B}" srcOrd="0" destOrd="2"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1F192693-9616-4EE1-9E46-F9C88A9A46DD}" type="presOf" srcId="{DA6E603D-E34D-4EC6-B48D-740809166CA4}" destId="{6057DA86-162F-440C-8D5E-0A6D86B8CF0F}"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2E3F5C65-286E-430B-8BBF-4391096C9FC8}" type="presOf" srcId="{9C158368-C9E0-4942-8526-5CE49BCD721C}" destId="{EC26B3CA-5F55-4ED6-AEA1-83422FEC2FA3}" srcOrd="0" destOrd="0" presId="urn:microsoft.com/office/officeart/2005/8/layout/vList5"/>
    <dgm:cxn modelId="{4A0FA521-313D-4F87-8279-990ABA5A394D}" type="presOf" srcId="{621AB93B-5B7B-404A-AAC6-82585374894E}" destId="{30A5BAFA-D867-4432-A555-078896BF780D}" srcOrd="0" destOrd="0"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FA921163-DF90-48FC-ADEE-788BD3A698C1}" type="presOf" srcId="{2629CE57-B5AF-4B75-8C6E-41C08E9E174C}" destId="{5DB3C171-F262-490B-B8BB-BFFA46B0586B}" srcOrd="0" destOrd="1"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2CB84FDB-F550-4BD7-AB7A-7559212B2F3B}" type="presOf" srcId="{1A53B528-4B73-4476-AAA3-DA53D8694E89}" destId="{A82570EB-9047-4C30-B34C-BC41F943A042}" srcOrd="0" destOrd="0" presId="urn:microsoft.com/office/officeart/2005/8/layout/vList5"/>
    <dgm:cxn modelId="{38B3D3F4-184F-4B70-A385-222D12732D77}" srcId="{9C158368-C9E0-4942-8526-5CE49BCD721C}" destId="{30CF1387-3DCD-4BCD-B199-49D0589803F9}" srcOrd="1" destOrd="0" parTransId="{9BB8A52D-1714-4584-8172-79B70A725DD6}" sibTransId="{8D6EA05B-ACB8-48C0-A65A-D77FAD9D1B23}"/>
    <dgm:cxn modelId="{611E7D43-BC06-4F1D-BF74-BD93A542A4EE}" type="presParOf" srcId="{A82570EB-9047-4C30-B34C-BC41F943A042}" destId="{74CEAA77-1A9F-4EE7-8009-B36DC94847D6}" srcOrd="0" destOrd="0" presId="urn:microsoft.com/office/officeart/2005/8/layout/vList5"/>
    <dgm:cxn modelId="{CD265A95-C4F4-485F-9242-C2451163E84B}" type="presParOf" srcId="{74CEAA77-1A9F-4EE7-8009-B36DC94847D6}" destId="{30A5BAFA-D867-4432-A555-078896BF780D}" srcOrd="0" destOrd="0" presId="urn:microsoft.com/office/officeart/2005/8/layout/vList5"/>
    <dgm:cxn modelId="{AA254FFE-93E8-4DA7-A694-99E5B14FB99F}" type="presParOf" srcId="{74CEAA77-1A9F-4EE7-8009-B36DC94847D6}" destId="{5DB3C171-F262-490B-B8BB-BFFA46B0586B}" srcOrd="1" destOrd="0" presId="urn:microsoft.com/office/officeart/2005/8/layout/vList5"/>
    <dgm:cxn modelId="{38D4ABF6-4B23-4F79-917A-F7B5612A73F1}" type="presParOf" srcId="{A82570EB-9047-4C30-B34C-BC41F943A042}" destId="{21203062-3061-4CFA-A1DC-A3C8D1B70C6A}" srcOrd="1" destOrd="0" presId="urn:microsoft.com/office/officeart/2005/8/layout/vList5"/>
    <dgm:cxn modelId="{5100E8F8-CFBB-4481-89EF-27E51B2134F1}" type="presParOf" srcId="{A82570EB-9047-4C30-B34C-BC41F943A042}" destId="{AAC7EB03-0D34-4E53-AA54-FF39894E56F4}" srcOrd="2" destOrd="0" presId="urn:microsoft.com/office/officeart/2005/8/layout/vList5"/>
    <dgm:cxn modelId="{733B7037-FF26-4D47-8D32-ED20CBF4B60A}" type="presParOf" srcId="{AAC7EB03-0D34-4E53-AA54-FF39894E56F4}" destId="{EC26B3CA-5F55-4ED6-AEA1-83422FEC2FA3}" srcOrd="0" destOrd="0" presId="urn:microsoft.com/office/officeart/2005/8/layout/vList5"/>
    <dgm:cxn modelId="{01B2BE80-B3C2-4749-9813-1819C9F40A88}"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448" cy="496332"/>
          </a:xfrm>
          <a:prstGeom prst="rect">
            <a:avLst/>
          </a:prstGeom>
        </p:spPr>
        <p:txBody>
          <a:bodyPr vert="horz" lIns="92016" tIns="46008" rIns="92016" bIns="46008"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sz="quarter" idx="1"/>
          </p:nvPr>
        </p:nvSpPr>
        <p:spPr>
          <a:xfrm>
            <a:off x="3850643" y="0"/>
            <a:ext cx="2945448" cy="496332"/>
          </a:xfrm>
          <a:prstGeom prst="rect">
            <a:avLst/>
          </a:prstGeom>
        </p:spPr>
        <p:txBody>
          <a:bodyPr vert="horz" lIns="92016" tIns="46008" rIns="92016" bIns="46008" rtlCol="0"/>
          <a:lstStyle>
            <a:lvl1pPr algn="r" eaLnBrk="1" fontAlgn="auto" hangingPunct="1">
              <a:spcBef>
                <a:spcPts val="0"/>
              </a:spcBef>
              <a:spcAft>
                <a:spcPts val="0"/>
              </a:spcAft>
              <a:defRPr sz="1200">
                <a:latin typeface="+mn-lt"/>
              </a:defRPr>
            </a:lvl1pPr>
          </a:lstStyle>
          <a:p>
            <a:pPr>
              <a:defRPr/>
            </a:pPr>
            <a:fld id="{B688C66A-7ED6-483F-9E7C-0CCE4F9518F8}" type="datetimeFigureOut">
              <a:rPr lang="pl-PL"/>
              <a:pPr>
                <a:defRPr/>
              </a:pPr>
              <a:t>25.10.2018</a:t>
            </a:fld>
            <a:endParaRPr lang="pl-PL"/>
          </a:p>
        </p:txBody>
      </p:sp>
      <p:sp>
        <p:nvSpPr>
          <p:cNvPr id="4" name="Symbol zastępczy stopki 3"/>
          <p:cNvSpPr>
            <a:spLocks noGrp="1"/>
          </p:cNvSpPr>
          <p:nvPr>
            <p:ph type="ftr" sz="quarter" idx="2"/>
          </p:nvPr>
        </p:nvSpPr>
        <p:spPr>
          <a:xfrm>
            <a:off x="0" y="9428716"/>
            <a:ext cx="2945448" cy="496332"/>
          </a:xfrm>
          <a:prstGeom prst="rect">
            <a:avLst/>
          </a:prstGeom>
        </p:spPr>
        <p:txBody>
          <a:bodyPr vert="horz" lIns="92016" tIns="46008" rIns="92016" bIns="46008" rtlCol="0" anchor="b"/>
          <a:lstStyle>
            <a:lvl1pPr algn="l" eaLnBrk="1" fontAlgn="auto" hangingPunct="1">
              <a:spcBef>
                <a:spcPts val="0"/>
              </a:spcBef>
              <a:spcAft>
                <a:spcPts val="0"/>
              </a:spcAft>
              <a:defRPr sz="1200">
                <a:latin typeface="+mn-lt"/>
              </a:defRPr>
            </a:lvl1pPr>
          </a:lstStyle>
          <a:p>
            <a:pPr>
              <a:defRPr/>
            </a:pPr>
            <a:endParaRPr lang="pl-PL"/>
          </a:p>
        </p:txBody>
      </p:sp>
      <p:sp>
        <p:nvSpPr>
          <p:cNvPr id="5" name="Symbol zastępczy numeru slajdu 4"/>
          <p:cNvSpPr>
            <a:spLocks noGrp="1"/>
          </p:cNvSpPr>
          <p:nvPr>
            <p:ph type="sldNum" sz="quarter" idx="3"/>
          </p:nvPr>
        </p:nvSpPr>
        <p:spPr>
          <a:xfrm>
            <a:off x="3850643" y="9428716"/>
            <a:ext cx="2945448" cy="496332"/>
          </a:xfrm>
          <a:prstGeom prst="rect">
            <a:avLst/>
          </a:prstGeom>
        </p:spPr>
        <p:txBody>
          <a:bodyPr vert="horz" wrap="square" lIns="92016" tIns="46008" rIns="92016" bIns="46008" numCol="1" anchor="b" anchorCtr="0" compatLnSpc="1">
            <a:prstTxWarp prst="textNoShape">
              <a:avLst/>
            </a:prstTxWarp>
          </a:bodyPr>
          <a:lstStyle>
            <a:lvl1pPr algn="r" eaLnBrk="1" hangingPunct="1">
              <a:defRPr sz="1200" smtClean="0">
                <a:latin typeface="Calibri" pitchFamily="34" charset="0"/>
              </a:defRPr>
            </a:lvl1pPr>
          </a:lstStyle>
          <a:p>
            <a:pPr>
              <a:defRPr/>
            </a:pPr>
            <a:fld id="{85E8E5BD-4DD8-453D-89E5-03D46FDD07D8}" type="slidenum">
              <a:rPr lang="pl-PL" altLang="pl-PL"/>
              <a:pPr>
                <a:defRPr/>
              </a:pPr>
              <a:t>‹#›</a:t>
            </a:fld>
            <a:endParaRPr lang="pl-PL" altLang="pl-PL"/>
          </a:p>
        </p:txBody>
      </p:sp>
    </p:spTree>
    <p:extLst>
      <p:ext uri="{BB962C8B-B14F-4D97-AF65-F5344CB8AC3E}">
        <p14:creationId xmlns:p14="http://schemas.microsoft.com/office/powerpoint/2010/main" val="166399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448" cy="496332"/>
          </a:xfrm>
          <a:prstGeom prst="rect">
            <a:avLst/>
          </a:prstGeom>
        </p:spPr>
        <p:txBody>
          <a:bodyPr vert="horz" lIns="92016" tIns="46008" rIns="92016" bIns="46008"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idx="1"/>
          </p:nvPr>
        </p:nvSpPr>
        <p:spPr>
          <a:xfrm>
            <a:off x="3850643" y="0"/>
            <a:ext cx="2945448" cy="496332"/>
          </a:xfrm>
          <a:prstGeom prst="rect">
            <a:avLst/>
          </a:prstGeom>
        </p:spPr>
        <p:txBody>
          <a:bodyPr vert="horz" lIns="92016" tIns="46008" rIns="92016" bIns="46008" rtlCol="0"/>
          <a:lstStyle>
            <a:lvl1pPr algn="r" eaLnBrk="1" fontAlgn="auto" hangingPunct="1">
              <a:spcBef>
                <a:spcPts val="0"/>
              </a:spcBef>
              <a:spcAft>
                <a:spcPts val="0"/>
              </a:spcAft>
              <a:defRPr sz="1200">
                <a:latin typeface="+mn-lt"/>
              </a:defRPr>
            </a:lvl1pPr>
          </a:lstStyle>
          <a:p>
            <a:pPr>
              <a:defRPr/>
            </a:pPr>
            <a:fld id="{00445C91-8DAB-490C-B6CE-BB18AE0975C1}" type="datetimeFigureOut">
              <a:rPr lang="pl-PL"/>
              <a:pPr>
                <a:defRPr/>
              </a:pPr>
              <a:t>25.10.2018</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016" tIns="46008" rIns="92016" bIns="46008" rtlCol="0" anchor="ctr"/>
          <a:lstStyle/>
          <a:p>
            <a:pPr lvl="0"/>
            <a:endParaRPr lang="pl-PL" noProof="0"/>
          </a:p>
        </p:txBody>
      </p:sp>
      <p:sp>
        <p:nvSpPr>
          <p:cNvPr id="5" name="Symbol zastępczy notatek 4"/>
          <p:cNvSpPr>
            <a:spLocks noGrp="1"/>
          </p:cNvSpPr>
          <p:nvPr>
            <p:ph type="body" sz="quarter" idx="3"/>
          </p:nvPr>
        </p:nvSpPr>
        <p:spPr>
          <a:xfrm>
            <a:off x="680085" y="4715153"/>
            <a:ext cx="5437506" cy="4466987"/>
          </a:xfrm>
          <a:prstGeom prst="rect">
            <a:avLst/>
          </a:prstGeom>
        </p:spPr>
        <p:txBody>
          <a:bodyPr vert="horz" lIns="92016" tIns="46008" rIns="92016" bIns="46008"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0" y="9428716"/>
            <a:ext cx="2945448" cy="496332"/>
          </a:xfrm>
          <a:prstGeom prst="rect">
            <a:avLst/>
          </a:prstGeom>
        </p:spPr>
        <p:txBody>
          <a:bodyPr vert="horz" lIns="92016" tIns="46008" rIns="92016" bIns="46008" rtlCol="0" anchor="b"/>
          <a:lstStyle>
            <a:lvl1pPr algn="l" eaLnBrk="1" fontAlgn="auto" hangingPunct="1">
              <a:spcBef>
                <a:spcPts val="0"/>
              </a:spcBef>
              <a:spcAft>
                <a:spcPts val="0"/>
              </a:spcAft>
              <a:defRPr sz="1200">
                <a:latin typeface="+mn-lt"/>
              </a:defRPr>
            </a:lvl1pPr>
          </a:lstStyle>
          <a:p>
            <a:pPr>
              <a:defRPr/>
            </a:pPr>
            <a:endParaRPr lang="pl-PL"/>
          </a:p>
        </p:txBody>
      </p:sp>
      <p:sp>
        <p:nvSpPr>
          <p:cNvPr id="7" name="Symbol zastępczy numeru slajdu 6"/>
          <p:cNvSpPr>
            <a:spLocks noGrp="1"/>
          </p:cNvSpPr>
          <p:nvPr>
            <p:ph type="sldNum" sz="quarter" idx="5"/>
          </p:nvPr>
        </p:nvSpPr>
        <p:spPr>
          <a:xfrm>
            <a:off x="3850643" y="9428716"/>
            <a:ext cx="2945448" cy="496332"/>
          </a:xfrm>
          <a:prstGeom prst="rect">
            <a:avLst/>
          </a:prstGeom>
        </p:spPr>
        <p:txBody>
          <a:bodyPr vert="horz" wrap="square" lIns="92016" tIns="46008" rIns="92016" bIns="46008" numCol="1" anchor="b" anchorCtr="0" compatLnSpc="1">
            <a:prstTxWarp prst="textNoShape">
              <a:avLst/>
            </a:prstTxWarp>
          </a:bodyPr>
          <a:lstStyle>
            <a:lvl1pPr algn="r" eaLnBrk="1" hangingPunct="1">
              <a:defRPr sz="1200" smtClean="0">
                <a:latin typeface="Calibri" pitchFamily="34" charset="0"/>
              </a:defRPr>
            </a:lvl1pPr>
          </a:lstStyle>
          <a:p>
            <a:pPr>
              <a:defRPr/>
            </a:pPr>
            <a:fld id="{B4573C0A-C0D5-4F16-9BA5-9E769A2B763E}" type="slidenum">
              <a:rPr lang="pl-PL" altLang="pl-PL"/>
              <a:pPr>
                <a:defRPr/>
              </a:pPr>
              <a:t>‹#›</a:t>
            </a:fld>
            <a:endParaRPr lang="pl-PL" altLang="pl-PL"/>
          </a:p>
        </p:txBody>
      </p:sp>
    </p:spTree>
    <p:extLst>
      <p:ext uri="{BB962C8B-B14F-4D97-AF65-F5344CB8AC3E}">
        <p14:creationId xmlns:p14="http://schemas.microsoft.com/office/powerpoint/2010/main" val="1342011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pPr>
              <a:defRPr/>
            </a:pPr>
            <a:fld id="{B4573C0A-C0D5-4F16-9BA5-9E769A2B763E}" type="slidenum">
              <a:rPr lang="pl-PL" altLang="pl-PL" smtClean="0"/>
              <a:pPr>
                <a:defRPr/>
              </a:pPr>
              <a:t>1</a:t>
            </a:fld>
            <a:endParaRPr lang="pl-PL" altLang="pl-PL" dirty="0"/>
          </a:p>
        </p:txBody>
      </p:sp>
    </p:spTree>
    <p:extLst>
      <p:ext uri="{BB962C8B-B14F-4D97-AF65-F5344CB8AC3E}">
        <p14:creationId xmlns:p14="http://schemas.microsoft.com/office/powerpoint/2010/main" val="2540650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10</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11</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12</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13</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14</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15</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16</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17</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18</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19</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a:t>
            </a:fld>
            <a:endParaRPr lang="pl-PL" altLang="pl-PL"/>
          </a:p>
        </p:txBody>
      </p:sp>
    </p:spTree>
    <p:extLst>
      <p:ext uri="{BB962C8B-B14F-4D97-AF65-F5344CB8AC3E}">
        <p14:creationId xmlns:p14="http://schemas.microsoft.com/office/powerpoint/2010/main" val="1613912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20</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21</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22</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23</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24</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25</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26</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27</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28</a:t>
            </a:fld>
            <a:endParaRPr lang="pl-PL" altLang="pl-PL"/>
          </a:p>
        </p:txBody>
      </p:sp>
    </p:spTree>
    <p:extLst>
      <p:ext uri="{BB962C8B-B14F-4D97-AF65-F5344CB8AC3E}">
        <p14:creationId xmlns:p14="http://schemas.microsoft.com/office/powerpoint/2010/main" val="14136359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lvl="0"/>
            <a:r>
              <a:rPr lang="pl-PL" sz="1200" dirty="0"/>
              <a:t>Fakt nabycia kompetencji będzie weryfikowany w ramach następujących etapów:</a:t>
            </a:r>
            <a:br>
              <a:rPr lang="pl-PL" sz="1200" dirty="0"/>
            </a:br>
            <a:r>
              <a:rPr lang="pl-PL" sz="1200" dirty="0"/>
              <a:t>a) ETAP I – Zakres – zdefiniowanie w ramach wniosku o dofinansowanie grupy docelowej do objęcia wsparciem oraz wybranie obszaru interwencji EFS, który będzie poddany ocenie,</a:t>
            </a:r>
            <a:br>
              <a:rPr lang="pl-PL" sz="1200" dirty="0"/>
            </a:br>
            <a:r>
              <a:rPr lang="pl-PL" sz="1200" dirty="0"/>
              <a:t>b) ETAP II – Wzorzec – określony przed rozpoczęciem form wsparcia i zrealizowany w projekcie standard wymagań, tj. efektów uczenia się, które osiągną uczestnicy w wyniku przeprowadzonych działań projektowych. Sposób (miejsce) definiowania informacji wymaganych w etapie II powinien zostać określony przez instytucję organizującą konkurs/ przeprowadzającą  nabór projektów..</a:t>
            </a:r>
          </a:p>
          <a:p>
            <a:pPr lvl="0"/>
            <a:r>
              <a:rPr lang="pl-PL" sz="1200" dirty="0"/>
              <a:t>c) ETAP III – Ocena – przeprowadzenie weryfikacji na podstawie opracowanych kryteriów oceny po zakończeniu wsparcia udzielanego danej osobie,</a:t>
            </a:r>
          </a:p>
          <a:p>
            <a:pPr lvl="0"/>
            <a:r>
              <a:rPr lang="pl-PL" sz="1200" dirty="0"/>
              <a:t>d) ETAP IV – Porównanie – </a:t>
            </a:r>
            <a:r>
              <a:rPr lang="pl-PL" sz="1200" dirty="0" err="1"/>
              <a:t>porównanie</a:t>
            </a:r>
            <a:r>
              <a:rPr lang="pl-PL" sz="1200" dirty="0"/>
              <a:t> uzyskanych wyników etapu III (ocena) z przyjętymi wymaganiami (określonymi na etapie II efektami uczenia się) po zakończeniu wsparcia udzielanego danej osobie.</a:t>
            </a:r>
            <a:br>
              <a:rPr lang="pl-PL" sz="1200" dirty="0"/>
            </a:br>
            <a:endParaRPr lang="pl-PL" sz="1200"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29</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a:t>
            </a:fld>
            <a:endParaRPr lang="pl-PL" altLang="pl-PL"/>
          </a:p>
        </p:txBody>
      </p:sp>
    </p:spTree>
    <p:extLst>
      <p:ext uri="{BB962C8B-B14F-4D97-AF65-F5344CB8AC3E}">
        <p14:creationId xmlns:p14="http://schemas.microsoft.com/office/powerpoint/2010/main" val="15346141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lvl="0"/>
            <a:r>
              <a:rPr lang="pl-PL" sz="1200" dirty="0"/>
              <a:t>Fakt nabycia kompetencji będzie weryfikowany w ramach następujących etapów:</a:t>
            </a:r>
            <a:br>
              <a:rPr lang="pl-PL" sz="1200" dirty="0"/>
            </a:br>
            <a:r>
              <a:rPr lang="pl-PL" sz="1200" dirty="0"/>
              <a:t>a) ETAP I – Zakres – zdefiniowanie w ramach wniosku o dofinansowanie grupy docelowej do objęcia wsparciem oraz wybranie obszaru interwencji EFS, który będzie poddany ocenie,</a:t>
            </a:r>
            <a:br>
              <a:rPr lang="pl-PL" sz="1200" dirty="0"/>
            </a:br>
            <a:r>
              <a:rPr lang="pl-PL" sz="1200" dirty="0"/>
              <a:t>b) ETAP II – Wzorzec – określony przed rozpoczęciem form wsparcia i zrealizowany w projekcie standard wymagań, tj. efektów uczenia się, które osiągną uczestnicy w wyniku przeprowadzonych działań projektowych. Sposób (miejsce) definiowania informacji wymaganych w etapie II powinien zostać określony przez instytucję organizującą konkurs/ przeprowadzającą  nabór projektów..</a:t>
            </a:r>
          </a:p>
          <a:p>
            <a:pPr lvl="0"/>
            <a:r>
              <a:rPr lang="pl-PL" sz="1200" dirty="0"/>
              <a:t>c) ETAP III – Ocena – przeprowadzenie weryfikacji na podstawie opracowanych kryteriów oceny po zakończeniu wsparcia udzielanego danej osobie,</a:t>
            </a:r>
          </a:p>
          <a:p>
            <a:pPr lvl="0"/>
            <a:r>
              <a:rPr lang="pl-PL" sz="1200" dirty="0"/>
              <a:t>d) ETAP IV – Porównanie – </a:t>
            </a:r>
            <a:r>
              <a:rPr lang="pl-PL" sz="1200" dirty="0" err="1"/>
              <a:t>porównanie</a:t>
            </a:r>
            <a:r>
              <a:rPr lang="pl-PL" sz="1200" dirty="0"/>
              <a:t> uzyskanych wyników etapu III (ocena) z przyjętymi wymaganiami (określonymi na etapie II efektami uczenia się) po zakończeniu wsparcia udzielanego danej osobie.</a:t>
            </a:r>
            <a:br>
              <a:rPr lang="pl-PL" sz="1200" dirty="0"/>
            </a:br>
            <a:endParaRPr lang="pl-PL" sz="1200"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30</a:t>
            </a:fld>
            <a:endParaRPr lang="pl-PL" altLang="pl-PL"/>
          </a:p>
        </p:txBody>
      </p:sp>
    </p:spTree>
    <p:extLst>
      <p:ext uri="{BB962C8B-B14F-4D97-AF65-F5344CB8AC3E}">
        <p14:creationId xmlns:p14="http://schemas.microsoft.com/office/powerpoint/2010/main" val="12252808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31</a:t>
            </a:fld>
            <a:endParaRPr lang="pl-PL" altLang="pl-PL"/>
          </a:p>
        </p:txBody>
      </p:sp>
    </p:spTree>
    <p:extLst>
      <p:ext uri="{BB962C8B-B14F-4D97-AF65-F5344CB8AC3E}">
        <p14:creationId xmlns:p14="http://schemas.microsoft.com/office/powerpoint/2010/main" val="1202076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32</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33</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34</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35</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36</a:t>
            </a:fld>
            <a:endParaRPr lang="pl-PL" altLang="pl-PL"/>
          </a:p>
        </p:txBody>
      </p:sp>
    </p:spTree>
    <p:extLst>
      <p:ext uri="{BB962C8B-B14F-4D97-AF65-F5344CB8AC3E}">
        <p14:creationId xmlns:p14="http://schemas.microsoft.com/office/powerpoint/2010/main" val="15963256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37</a:t>
            </a:fld>
            <a:endParaRPr lang="pl-PL" altLang="pl-PL"/>
          </a:p>
        </p:txBody>
      </p:sp>
    </p:spTree>
    <p:extLst>
      <p:ext uri="{BB962C8B-B14F-4D97-AF65-F5344CB8AC3E}">
        <p14:creationId xmlns:p14="http://schemas.microsoft.com/office/powerpoint/2010/main" val="39373170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38</a:t>
            </a:fld>
            <a:endParaRPr lang="pl-PL" altLang="pl-PL"/>
          </a:p>
        </p:txBody>
      </p:sp>
    </p:spTree>
    <p:extLst>
      <p:ext uri="{BB962C8B-B14F-4D97-AF65-F5344CB8AC3E}">
        <p14:creationId xmlns:p14="http://schemas.microsoft.com/office/powerpoint/2010/main" val="3737142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39</a:t>
            </a:fld>
            <a:endParaRPr lang="pl-PL" altLang="pl-PL"/>
          </a:p>
        </p:txBody>
      </p:sp>
    </p:spTree>
    <p:extLst>
      <p:ext uri="{BB962C8B-B14F-4D97-AF65-F5344CB8AC3E}">
        <p14:creationId xmlns:p14="http://schemas.microsoft.com/office/powerpoint/2010/main" val="3441589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a:t>
            </a:fld>
            <a:endParaRPr lang="pl-PL" altLang="pl-PL"/>
          </a:p>
        </p:txBody>
      </p:sp>
    </p:spTree>
    <p:extLst>
      <p:ext uri="{BB962C8B-B14F-4D97-AF65-F5344CB8AC3E}">
        <p14:creationId xmlns:p14="http://schemas.microsoft.com/office/powerpoint/2010/main" val="17585303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40</a:t>
            </a:fld>
            <a:endParaRPr lang="pl-PL" altLang="pl-PL"/>
          </a:p>
        </p:txBody>
      </p:sp>
    </p:spTree>
    <p:extLst>
      <p:ext uri="{BB962C8B-B14F-4D97-AF65-F5344CB8AC3E}">
        <p14:creationId xmlns:p14="http://schemas.microsoft.com/office/powerpoint/2010/main" val="40273648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41</a:t>
            </a:fld>
            <a:endParaRPr lang="pl-PL" altLang="pl-PL"/>
          </a:p>
        </p:txBody>
      </p:sp>
    </p:spTree>
    <p:extLst>
      <p:ext uri="{BB962C8B-B14F-4D97-AF65-F5344CB8AC3E}">
        <p14:creationId xmlns:p14="http://schemas.microsoft.com/office/powerpoint/2010/main" val="40273648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42</a:t>
            </a:fld>
            <a:endParaRPr lang="pl-PL" altLang="pl-PL"/>
          </a:p>
        </p:txBody>
      </p:sp>
    </p:spTree>
    <p:extLst>
      <p:ext uri="{BB962C8B-B14F-4D97-AF65-F5344CB8AC3E}">
        <p14:creationId xmlns:p14="http://schemas.microsoft.com/office/powerpoint/2010/main" val="27569712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43</a:t>
            </a:fld>
            <a:endParaRPr lang="pl-PL" altLang="pl-PL"/>
          </a:p>
        </p:txBody>
      </p:sp>
    </p:spTree>
    <p:extLst>
      <p:ext uri="{BB962C8B-B14F-4D97-AF65-F5344CB8AC3E}">
        <p14:creationId xmlns:p14="http://schemas.microsoft.com/office/powerpoint/2010/main" val="114342029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44</a:t>
            </a:fld>
            <a:endParaRPr lang="pl-PL" altLang="pl-PL"/>
          </a:p>
        </p:txBody>
      </p:sp>
    </p:spTree>
    <p:extLst>
      <p:ext uri="{BB962C8B-B14F-4D97-AF65-F5344CB8AC3E}">
        <p14:creationId xmlns:p14="http://schemas.microsoft.com/office/powerpoint/2010/main" val="146939007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45</a:t>
            </a:fld>
            <a:endParaRPr lang="pl-PL" altLang="pl-PL"/>
          </a:p>
        </p:txBody>
      </p:sp>
    </p:spTree>
    <p:extLst>
      <p:ext uri="{BB962C8B-B14F-4D97-AF65-F5344CB8AC3E}">
        <p14:creationId xmlns:p14="http://schemas.microsoft.com/office/powerpoint/2010/main" val="38534127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46</a:t>
            </a:fld>
            <a:endParaRPr lang="pl-PL" altLang="pl-PL"/>
          </a:p>
        </p:txBody>
      </p:sp>
    </p:spTree>
    <p:extLst>
      <p:ext uri="{BB962C8B-B14F-4D97-AF65-F5344CB8AC3E}">
        <p14:creationId xmlns:p14="http://schemas.microsoft.com/office/powerpoint/2010/main" val="239449712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47</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48</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49</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50</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51</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52</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53</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54</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55</a:t>
            </a:fld>
            <a:endParaRPr lang="pl-PL" altLang="pl-PL"/>
          </a:p>
        </p:txBody>
      </p:sp>
    </p:spTree>
    <p:extLst>
      <p:ext uri="{BB962C8B-B14F-4D97-AF65-F5344CB8AC3E}">
        <p14:creationId xmlns:p14="http://schemas.microsoft.com/office/powerpoint/2010/main" val="378186327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56</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57</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58</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59</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60</a:t>
            </a:fld>
            <a:endParaRPr lang="pl-PL" altLang="pl-PL"/>
          </a:p>
        </p:txBody>
      </p:sp>
    </p:spTree>
    <p:extLst>
      <p:ext uri="{BB962C8B-B14F-4D97-AF65-F5344CB8AC3E}">
        <p14:creationId xmlns:p14="http://schemas.microsoft.com/office/powerpoint/2010/main" val="357023657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solidFill>
                  <a:prstClr val="black"/>
                </a:solidFill>
              </a:rPr>
              <a:pPr/>
              <a:t>61</a:t>
            </a:fld>
            <a:endParaRPr lang="pl-PL" altLang="pl-PL">
              <a:solidFill>
                <a:prstClr val="black"/>
              </a:solidFill>
            </a:endParaRPr>
          </a:p>
        </p:txBody>
      </p:sp>
    </p:spTree>
    <p:extLst>
      <p:ext uri="{BB962C8B-B14F-4D97-AF65-F5344CB8AC3E}">
        <p14:creationId xmlns:p14="http://schemas.microsoft.com/office/powerpoint/2010/main" val="249172193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solidFill>
                  <a:prstClr val="black"/>
                </a:solidFill>
              </a:rPr>
              <a:pPr/>
              <a:t>62</a:t>
            </a:fld>
            <a:endParaRPr lang="pl-PL" altLang="pl-PL">
              <a:solidFill>
                <a:prstClr val="black"/>
              </a:solidFill>
            </a:endParaRPr>
          </a:p>
        </p:txBody>
      </p:sp>
    </p:spTree>
    <p:extLst>
      <p:ext uri="{BB962C8B-B14F-4D97-AF65-F5344CB8AC3E}">
        <p14:creationId xmlns:p14="http://schemas.microsoft.com/office/powerpoint/2010/main" val="264763851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63</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9</a:t>
            </a:fld>
            <a:endParaRPr lang="pl-PL" altLang="pl-PL"/>
          </a:p>
        </p:txBody>
      </p:sp>
    </p:spTree>
    <p:extLst>
      <p:ext uri="{BB962C8B-B14F-4D97-AF65-F5344CB8AC3E}">
        <p14:creationId xmlns:p14="http://schemas.microsoft.com/office/powerpoint/2010/main" val="2558622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2376B543-D6C0-4B5E-81EE-17D1153E6FDF}" type="datetime1">
              <a:rPr lang="pl-PL"/>
              <a:pPr>
                <a:defRPr/>
              </a:pPr>
              <a:t>25.10.2018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CB26483-EFC6-40A4-90A2-A0E83AC2EE92}" type="slidenum">
              <a:rPr lang="pl-PL" altLang="pl-PL"/>
              <a:pPr>
                <a:defRPr/>
              </a:pPr>
              <a:t>‹#›</a:t>
            </a:fld>
            <a:endParaRPr lang="pl-PL" altLang="pl-PL"/>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06A64671-F4CE-4D18-994A-9B878D296673}" type="datetime1">
              <a:rPr lang="pl-PL"/>
              <a:pPr>
                <a:defRPr/>
              </a:pPr>
              <a:t>25.10.2018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F4166C8-D6AD-4552-A9A2-B9026841E5B5}" type="slidenum">
              <a:rPr lang="pl-PL" altLang="pl-PL"/>
              <a:pPr>
                <a:defRPr/>
              </a:pPr>
              <a:t>‹#›</a:t>
            </a:fld>
            <a:endParaRPr lang="pl-PL" altLang="pl-PL"/>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BEECFDE1-7425-4ACF-A616-B9FEBA874BC8}" type="datetime1">
              <a:rPr lang="pl-PL"/>
              <a:pPr>
                <a:defRPr/>
              </a:pPr>
              <a:t>25.10.2018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55FF4CA-F8D1-4D90-96F4-1C7F226CF8B3}" type="slidenum">
              <a:rPr lang="pl-PL" altLang="pl-PL"/>
              <a:pPr>
                <a:defRPr/>
              </a:pPr>
              <a:t>‹#›</a:t>
            </a:fld>
            <a:endParaRPr lang="pl-PL" altLang="pl-PL"/>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lvl2pPr>
              <a:buFont typeface="Arial" pitchFamily="34" charset="0"/>
              <a:buChar char="•"/>
              <a:defRPr/>
            </a:lvl2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4" name="Symbol zastępczy daty 3"/>
          <p:cNvSpPr>
            <a:spLocks noGrp="1"/>
          </p:cNvSpPr>
          <p:nvPr>
            <p:ph type="dt" sz="half" idx="10"/>
          </p:nvPr>
        </p:nvSpPr>
        <p:spPr/>
        <p:txBody>
          <a:bodyPr/>
          <a:lstStyle>
            <a:lvl1pPr>
              <a:defRPr/>
            </a:lvl1pPr>
          </a:lstStyle>
          <a:p>
            <a:pPr>
              <a:defRPr/>
            </a:pPr>
            <a:fld id="{0EDDC4CE-C69F-4851-A0CB-7365721C9C40}" type="datetime1">
              <a:rPr lang="pl-PL"/>
              <a:pPr>
                <a:defRPr/>
              </a:pPr>
              <a:t>25.10.2018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5411067-B004-4C27-A84C-4E877D346885}" type="slidenum">
              <a:rPr lang="pl-PL" altLang="pl-PL"/>
              <a:pPr>
                <a:defRPr/>
              </a:pPr>
              <a:t>‹#›</a:t>
            </a:fld>
            <a:endParaRPr lang="pl-PL" altLang="pl-PL"/>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CDD6EDA6-4F9A-40B5-9EE8-5AC3A975D0AB}" type="datetime1">
              <a:rPr lang="pl-PL"/>
              <a:pPr>
                <a:defRPr/>
              </a:pPr>
              <a:t>25.10.2018</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02A3F26-AF17-4B79-A108-1ADC55EE28A6}" type="slidenum">
              <a:rPr lang="pl-PL" altLang="pl-PL"/>
              <a:pPr>
                <a:defRPr/>
              </a:pPr>
              <a:t>‹#›</a:t>
            </a:fld>
            <a:endParaRPr lang="pl-PL" altLang="pl-PL"/>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28DDE10F-658F-4C4C-8419-B8399C4CD323}" type="datetime1">
              <a:rPr lang="pl-PL"/>
              <a:pPr>
                <a:defRPr/>
              </a:pPr>
              <a:t>25.10.2018</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92071B2-8EE2-4FBF-A3C9-AA08BC598F8E}" type="slidenum">
              <a:rPr lang="pl-PL" altLang="pl-PL"/>
              <a:pPr>
                <a:defRPr/>
              </a:pPr>
              <a:t>‹#›</a:t>
            </a:fld>
            <a:endParaRPr lang="pl-PL" altLang="pl-PL"/>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60D7FC5C-E288-4E5E-AC5F-3CCC823EE329}" type="datetime1">
              <a:rPr lang="pl-PL"/>
              <a:pPr>
                <a:defRPr/>
              </a:pPr>
              <a:t>25.10.2018</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588F105E-8BF9-4B5A-B572-E3864F749DBE}" type="slidenum">
              <a:rPr lang="pl-PL" altLang="pl-PL"/>
              <a:pPr>
                <a:defRPr/>
              </a:pPr>
              <a:t>‹#›</a:t>
            </a:fld>
            <a:endParaRPr lang="pl-PL" altLang="pl-PL"/>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4F50D6F1-903A-4A98-B165-E3C566E9DDA8}" type="datetime1">
              <a:rPr lang="pl-PL"/>
              <a:pPr>
                <a:defRPr/>
              </a:pPr>
              <a:t>25.10.2018</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DCE665CF-EEA2-4C38-ADB6-FEA0A159136A}" type="slidenum">
              <a:rPr lang="pl-PL" altLang="pl-PL"/>
              <a:pPr>
                <a:defRPr/>
              </a:pPr>
              <a:t>‹#›</a:t>
            </a:fld>
            <a:endParaRPr lang="pl-PL" altLang="pl-PL"/>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8E6D8145-F2C3-4266-B9BC-3B7CB8B3133E}" type="datetime1">
              <a:rPr lang="pl-PL"/>
              <a:pPr>
                <a:defRPr/>
              </a:pPr>
              <a:t>25.10.2018</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F6C03A61-16BC-4666-9204-F2DAED4F41F2}" type="slidenum">
              <a:rPr lang="pl-PL" altLang="pl-PL"/>
              <a:pPr>
                <a:defRPr/>
              </a:pPr>
              <a:t>‹#›</a:t>
            </a:fld>
            <a:endParaRPr lang="pl-PL" altLang="pl-PL"/>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A32EAE2-E140-4481-A0CC-6B3374705340}" type="datetime1">
              <a:rPr lang="pl-PL"/>
              <a:pPr>
                <a:defRPr/>
              </a:pPr>
              <a:t>25.10.2018</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73E191A9-2090-493A-B475-FEDA7965CCB3}" type="slidenum">
              <a:rPr lang="pl-PL" altLang="pl-PL"/>
              <a:pPr>
                <a:defRPr/>
              </a:pPr>
              <a:t>‹#›</a:t>
            </a:fld>
            <a:endParaRPr lang="pl-PL" altLang="pl-PL"/>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9DB2B01-9CC1-4AAF-9011-49D85F3122C6}" type="datetime1">
              <a:rPr lang="pl-PL"/>
              <a:pPr>
                <a:defRPr/>
              </a:pPr>
              <a:t>25.10.2018</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15192634-0393-43E9-BCBE-C810A4BA700F}" type="slidenum">
              <a:rPr lang="pl-PL" altLang="pl-PL"/>
              <a:pPr>
                <a:defRPr/>
              </a:pPr>
              <a:t>‹#›</a:t>
            </a:fld>
            <a:endParaRPr lang="pl-PL" altLang="pl-PL"/>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3BA511F-2AFD-49F1-85AC-6BF9C8804B9C}" type="datetime1">
              <a:rPr lang="pl-PL"/>
              <a:pPr>
                <a:defRPr/>
              </a:pPr>
              <a:t>25.10.2018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37FCFC66-824C-4680-A044-6A5E87EE04D8}"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7.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28.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9.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notesSlide" Target="../notesSlides/notesSlide29.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notesSlide" Target="../notesSlides/notesSlide30.xml"/><Relationship Id="rId1" Type="http://schemas.openxmlformats.org/officeDocument/2006/relationships/slideLayout" Target="../slideLayouts/slideLayout6.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notesSlide" Target="../notesSlides/notesSlide36.xml"/><Relationship Id="rId1" Type="http://schemas.openxmlformats.org/officeDocument/2006/relationships/slideLayout" Target="../slideLayouts/slideLayout6.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37.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37.xml"/><Relationship Id="rId1" Type="http://schemas.openxmlformats.org/officeDocument/2006/relationships/slideLayout" Target="../slideLayouts/slideLayout6.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38.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png"/><Relationship Id="rId7" Type="http://schemas.openxmlformats.org/officeDocument/2006/relationships/diagramColors" Target="../diagrams/colors7.xml"/><Relationship Id="rId2" Type="http://schemas.openxmlformats.org/officeDocument/2006/relationships/notesSlide" Target="../notesSlides/notesSlide38.xml"/><Relationship Id="rId1" Type="http://schemas.openxmlformats.org/officeDocument/2006/relationships/slideLayout" Target="../slideLayouts/slideLayout6.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3.png"/><Relationship Id="rId7" Type="http://schemas.openxmlformats.org/officeDocument/2006/relationships/diagramColors" Target="../diagrams/colors8.xml"/><Relationship Id="rId2" Type="http://schemas.openxmlformats.org/officeDocument/2006/relationships/notesSlide" Target="../notesSlides/notesSlide40.xml"/><Relationship Id="rId1" Type="http://schemas.openxmlformats.org/officeDocument/2006/relationships/slideLayout" Target="../slideLayouts/slideLayout6.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41.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3.png"/><Relationship Id="rId7" Type="http://schemas.openxmlformats.org/officeDocument/2006/relationships/diagramColors" Target="../diagrams/colors9.xml"/><Relationship Id="rId2" Type="http://schemas.openxmlformats.org/officeDocument/2006/relationships/notesSlide" Target="../notesSlides/notesSlide41.xml"/><Relationship Id="rId1" Type="http://schemas.openxmlformats.org/officeDocument/2006/relationships/slideLayout" Target="../slideLayouts/slideLayout6.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3.png"/><Relationship Id="rId7" Type="http://schemas.openxmlformats.org/officeDocument/2006/relationships/diagramColors" Target="../diagrams/colors10.xml"/><Relationship Id="rId2" Type="http://schemas.openxmlformats.org/officeDocument/2006/relationships/notesSlide" Target="../notesSlides/notesSlide43.xml"/><Relationship Id="rId1" Type="http://schemas.openxmlformats.org/officeDocument/2006/relationships/slideLayout" Target="../slideLayouts/slideLayout6.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44.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3.png"/><Relationship Id="rId7" Type="http://schemas.openxmlformats.org/officeDocument/2006/relationships/diagramColors" Target="../diagrams/colors11.xml"/><Relationship Id="rId2" Type="http://schemas.openxmlformats.org/officeDocument/2006/relationships/notesSlide" Target="../notesSlides/notesSlide44.xml"/><Relationship Id="rId1" Type="http://schemas.openxmlformats.org/officeDocument/2006/relationships/slideLayout" Target="../slideLayouts/slideLayout6.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45.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3.png"/><Relationship Id="rId7" Type="http://schemas.openxmlformats.org/officeDocument/2006/relationships/diagramColors" Target="../diagrams/colors12.xml"/><Relationship Id="rId2" Type="http://schemas.openxmlformats.org/officeDocument/2006/relationships/notesSlide" Target="../notesSlides/notesSlide45.xml"/><Relationship Id="rId1" Type="http://schemas.openxmlformats.org/officeDocument/2006/relationships/slideLayout" Target="../slideLayouts/slideLayout6.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46.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3.png"/><Relationship Id="rId7" Type="http://schemas.openxmlformats.org/officeDocument/2006/relationships/diagramColors" Target="../diagrams/colors13.xml"/><Relationship Id="rId2" Type="http://schemas.openxmlformats.org/officeDocument/2006/relationships/notesSlide" Target="../notesSlides/notesSlide46.xml"/><Relationship Id="rId1" Type="http://schemas.openxmlformats.org/officeDocument/2006/relationships/slideLayout" Target="../slideLayouts/slideLayout6.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3.png"/><Relationship Id="rId7" Type="http://schemas.openxmlformats.org/officeDocument/2006/relationships/diagramColors" Target="../diagrams/colors14.xml"/><Relationship Id="rId2" Type="http://schemas.openxmlformats.org/officeDocument/2006/relationships/notesSlide" Target="../notesSlides/notesSlide60.xml"/><Relationship Id="rId1" Type="http://schemas.openxmlformats.org/officeDocument/2006/relationships/slideLayout" Target="../slideLayouts/slideLayout7.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www.zitaj.jeleniagora.pl/" TargetMode="External"/><Relationship Id="rId2" Type="http://schemas.openxmlformats.org/officeDocument/2006/relationships/notesSlide" Target="../notesSlides/notesSlide62.xml"/><Relationship Id="rId1" Type="http://schemas.openxmlformats.org/officeDocument/2006/relationships/slideLayout" Target="../slideLayouts/slideLayout7.xml"/><Relationship Id="rId6" Type="http://schemas.openxmlformats.org/officeDocument/2006/relationships/hyperlink" Target="http://www.rpo.dolnyslask.pl/" TargetMode="External"/><Relationship Id="rId5" Type="http://schemas.openxmlformats.org/officeDocument/2006/relationships/hyperlink" Target="mailto:zitaj@jeleniagora.pl" TargetMode="External"/><Relationship Id="rId4" Type="http://schemas.openxmlformats.org/officeDocument/2006/relationships/hyperlink" Target="mailto:pife@dolnyslask.pl"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az 4"/>
          <p:cNvPicPr>
            <a:picLocks noChangeAspect="1"/>
          </p:cNvPicPr>
          <p:nvPr/>
        </p:nvPicPr>
        <p:blipFill>
          <a:blip r:embed="rId3" cstate="print"/>
          <a:srcRect/>
          <a:stretch>
            <a:fillRect/>
          </a:stretch>
        </p:blipFill>
        <p:spPr bwMode="auto">
          <a:xfrm>
            <a:off x="4483100" y="188913"/>
            <a:ext cx="4660900" cy="457200"/>
          </a:xfrm>
          <a:prstGeom prst="rect">
            <a:avLst/>
          </a:prstGeom>
          <a:noFill/>
          <a:ln w="9525">
            <a:noFill/>
            <a:miter lim="800000"/>
            <a:headEnd/>
            <a:tailEnd/>
          </a:ln>
        </p:spPr>
      </p:pic>
      <p:sp>
        <p:nvSpPr>
          <p:cNvPr id="2051" name="pole tekstowe 1"/>
          <p:cNvSpPr txBox="1">
            <a:spLocks noChangeArrowheads="1"/>
          </p:cNvSpPr>
          <p:nvPr/>
        </p:nvSpPr>
        <p:spPr bwMode="auto">
          <a:xfrm>
            <a:off x="539750" y="980728"/>
            <a:ext cx="8064500" cy="5112097"/>
          </a:xfrm>
          <a:prstGeom prst="rect">
            <a:avLst/>
          </a:prstGeom>
          <a:noFill/>
          <a:ln w="9525">
            <a:noFill/>
            <a:miter lim="800000"/>
            <a:headEnd/>
            <a:tailEnd/>
          </a:ln>
        </p:spPr>
        <p:txBody>
          <a:bodyPr wrap="none"/>
          <a:lstStyle/>
          <a:p>
            <a:pPr eaLnBrk="1" hangingPunct="1"/>
            <a:endParaRPr lang="pl-PL" altLang="pl-PL" sz="20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3200" b="1" dirty="0"/>
          </a:p>
          <a:p>
            <a:pPr algn="ctr" eaLnBrk="1" hangingPunct="1"/>
            <a:endParaRPr lang="pl-PL" altLang="pl-PL" sz="32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p:txBody>
      </p:sp>
      <p:sp>
        <p:nvSpPr>
          <p:cNvPr id="6" name="Prostokąt 5"/>
          <p:cNvSpPr/>
          <p:nvPr/>
        </p:nvSpPr>
        <p:spPr>
          <a:xfrm>
            <a:off x="971600" y="1484784"/>
            <a:ext cx="7272808" cy="3785652"/>
          </a:xfrm>
          <a:prstGeom prst="rect">
            <a:avLst/>
          </a:prstGeom>
        </p:spPr>
        <p:txBody>
          <a:bodyPr wrap="square">
            <a:spAutoFit/>
          </a:bodyPr>
          <a:lstStyle/>
          <a:p>
            <a:pPr algn="ctr" eaLnBrk="1" hangingPunct="1"/>
            <a:r>
              <a:rPr lang="pl-PL" sz="2000" b="1" dirty="0">
                <a:latin typeface="+mn-lt"/>
              </a:rPr>
              <a:t>Podstawowe informacje dot. naboru wniosków                                          o dofinansowanie w trybie konkursowym  </a:t>
            </a:r>
          </a:p>
          <a:p>
            <a:pPr algn="ctr"/>
            <a:r>
              <a:rPr lang="pl-PL" sz="2000" b="1" dirty="0">
                <a:latin typeface="+mn-lt"/>
              </a:rPr>
              <a:t>dla </a:t>
            </a:r>
          </a:p>
          <a:p>
            <a:pPr algn="ctr"/>
            <a:r>
              <a:rPr lang="pl-PL" sz="2000" b="1" dirty="0">
                <a:latin typeface="+mn-lt"/>
              </a:rPr>
              <a:t>Osi Priorytetowej 10 EDUKACJA </a:t>
            </a:r>
          </a:p>
          <a:p>
            <a:pPr algn="ctr"/>
            <a:r>
              <a:rPr lang="pl-PL" sz="2000" b="1" dirty="0">
                <a:latin typeface="+mn-lt"/>
              </a:rPr>
              <a:t>Działanie 10.1</a:t>
            </a:r>
          </a:p>
          <a:p>
            <a:pPr algn="ctr"/>
            <a:endParaRPr lang="pl-PL" sz="2000" b="1" dirty="0">
              <a:latin typeface="+mn-lt"/>
            </a:endParaRPr>
          </a:p>
          <a:p>
            <a:pPr algn="ctr"/>
            <a:r>
              <a:rPr lang="pl-PL" sz="2000" b="1" dirty="0">
                <a:latin typeface="+mn-lt"/>
              </a:rPr>
              <a:t>Poddziałanie 10.1.3 Zapewnienie równego dostępu do wysokiej jakości edukacji przedszkolnej – ZIT AJ</a:t>
            </a:r>
          </a:p>
          <a:p>
            <a:pPr marL="0" lvl="1" algn="ctr"/>
            <a:r>
              <a:rPr lang="pl-PL" sz="2000" b="1" dirty="0">
                <a:solidFill>
                  <a:srgbClr val="FF0000"/>
                </a:solidFill>
                <a:latin typeface="+mn-lt"/>
              </a:rPr>
              <a:t>Konkurs nr RPDS.10.01.03-IZ.00-02-321/18 </a:t>
            </a:r>
            <a:endParaRPr lang="pl-PL" sz="2000" b="1" dirty="0">
              <a:latin typeface="+mn-lt"/>
            </a:endParaRPr>
          </a:p>
          <a:p>
            <a:pPr algn="ctr"/>
            <a:endParaRPr lang="pl-PL" sz="2000" b="1" dirty="0">
              <a:latin typeface="+mn-lt"/>
            </a:endParaRPr>
          </a:p>
          <a:p>
            <a:pPr algn="ctr"/>
            <a:endParaRPr lang="pl-PL" sz="2000" b="1" dirty="0">
              <a:latin typeface="+mn-lt"/>
            </a:endParaRPr>
          </a:p>
          <a:p>
            <a:pPr algn="ctr"/>
            <a:endParaRPr lang="pl-PL" sz="2000" b="1" u="sng" dirty="0">
              <a:latin typeface="+mn-lt"/>
            </a:endParaRPr>
          </a:p>
        </p:txBody>
      </p:sp>
      <p:sp>
        <p:nvSpPr>
          <p:cNvPr id="7" name="pole tekstowe 6"/>
          <p:cNvSpPr txBox="1"/>
          <p:nvPr/>
        </p:nvSpPr>
        <p:spPr>
          <a:xfrm>
            <a:off x="6228184" y="5949280"/>
            <a:ext cx="2448272" cy="288032"/>
          </a:xfrm>
          <a:prstGeom prst="rect">
            <a:avLst/>
          </a:prstGeom>
          <a:noFill/>
        </p:spPr>
        <p:txBody>
          <a:bodyPr wrap="square" rtlCol="0">
            <a:normAutofit fontScale="77500" lnSpcReduction="20000"/>
          </a:bodyPr>
          <a:lstStyle/>
          <a:p>
            <a:r>
              <a:rPr lang="pl-PL" b="1" dirty="0"/>
              <a:t>Jelenia Góra, 24.10.2018 r.</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A - nowe miejsca przedszkolne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395536" y="1845127"/>
            <a:ext cx="8208912" cy="4464496"/>
          </a:xfrm>
          <a:prstGeom prst="rect">
            <a:avLst/>
          </a:prstGeom>
          <a:noFill/>
        </p:spPr>
        <p:txBody>
          <a:bodyPr wrap="square" rtlCol="0">
            <a:normAutofit fontScale="92500" lnSpcReduction="20000"/>
          </a:bodyPr>
          <a:lstStyle/>
          <a:p>
            <a:pPr marL="0" indent="0">
              <a:buNone/>
            </a:pPr>
            <a:endParaRPr lang="pl-PL" sz="1600" b="1" i="1" u="sng" dirty="0"/>
          </a:p>
          <a:p>
            <a:pPr marL="285750" indent="-285750">
              <a:buFont typeface="Arial" panose="020B0604020202020204" pitchFamily="34" charset="0"/>
              <a:buChar char="•"/>
            </a:pPr>
            <a:endParaRPr lang="pl-PL" sz="1600" b="1" dirty="0"/>
          </a:p>
          <a:p>
            <a:pPr marL="285750" indent="-285750" algn="just">
              <a:buFont typeface="Arial" panose="020B0604020202020204" pitchFamily="34" charset="0"/>
              <a:buChar char="•"/>
            </a:pPr>
            <a:endParaRPr lang="pl-PL" sz="2000" b="1" dirty="0"/>
          </a:p>
          <a:p>
            <a:pPr algn="just">
              <a:buFont typeface="Wingdings" pitchFamily="2" charset="2"/>
              <a:buChar char="ü"/>
            </a:pPr>
            <a:r>
              <a:rPr lang="pl-PL" sz="2000" dirty="0">
                <a:latin typeface="+mn-lt"/>
              </a:rPr>
              <a:t>Wsparcie w zakresie tworzenia nowych miejsc przedszkolnych powinno skutkować </a:t>
            </a:r>
            <a:r>
              <a:rPr lang="pl-PL" sz="2000" b="1" dirty="0">
                <a:latin typeface="+mn-lt"/>
              </a:rPr>
              <a:t>zwiększeniem liczby miejsc przedszkolnych podlegających</a:t>
            </a:r>
            <a:r>
              <a:rPr lang="pl-PL" sz="2000" dirty="0">
                <a:latin typeface="+mn-lt"/>
              </a:rPr>
              <a:t> </a:t>
            </a:r>
            <a:r>
              <a:rPr lang="pl-PL" sz="2000" b="1" dirty="0">
                <a:latin typeface="+mn-lt"/>
              </a:rPr>
              <a:t>pod konkretny organ prowadzący na terenie danej gminy/miasta </a:t>
            </a:r>
            <a:r>
              <a:rPr lang="pl-PL" sz="2000" dirty="0">
                <a:latin typeface="+mn-lt"/>
              </a:rPr>
              <a:t>w stosunku do danych z roku poprzedzającego rok rozpoczęcia realizacji projektu.</a:t>
            </a:r>
          </a:p>
          <a:p>
            <a:pPr algn="just"/>
            <a:endParaRPr lang="pl-PL" sz="2000" dirty="0">
              <a:latin typeface="+mn-lt"/>
            </a:endParaRPr>
          </a:p>
          <a:p>
            <a:pPr algn="just">
              <a:buFont typeface="Wingdings" pitchFamily="2" charset="2"/>
              <a:buChar char="ü"/>
            </a:pPr>
            <a:r>
              <a:rPr lang="pl-PL" sz="2000" dirty="0">
                <a:latin typeface="+mn-lt"/>
              </a:rPr>
              <a:t> </a:t>
            </a:r>
            <a:r>
              <a:rPr lang="pl-PL" sz="2000" b="1" dirty="0">
                <a:latin typeface="+mn-lt"/>
              </a:rPr>
              <a:t>Liczba utworzonych nowych miejsc wychowania przedszkolnego odpowiada</a:t>
            </a:r>
            <a:r>
              <a:rPr lang="pl-PL" sz="2000" dirty="0">
                <a:latin typeface="+mn-lt"/>
              </a:rPr>
              <a:t> faktycznemu i prognozowanemu </a:t>
            </a:r>
            <a:r>
              <a:rPr lang="pl-PL" sz="2000" b="1" dirty="0">
                <a:latin typeface="+mn-lt"/>
              </a:rPr>
              <a:t>w perspektywie 3-letniej zapotrzebowaniu</a:t>
            </a:r>
            <a:r>
              <a:rPr lang="pl-PL" sz="2000" dirty="0">
                <a:latin typeface="+mn-lt"/>
              </a:rPr>
              <a:t> na usługi edukacji przedszkolnej </a:t>
            </a:r>
            <a:r>
              <a:rPr lang="pl-PL" sz="2000" b="1" dirty="0">
                <a:latin typeface="+mn-lt"/>
              </a:rPr>
              <a:t>w gminie/na terenie miasta</a:t>
            </a:r>
            <a:r>
              <a:rPr lang="pl-PL" sz="2000" dirty="0">
                <a:latin typeface="+mn-lt"/>
              </a:rPr>
              <a:t>, w których są one tworzone.</a:t>
            </a:r>
          </a:p>
          <a:p>
            <a:pPr algn="just"/>
            <a:endParaRPr lang="pl-PL" sz="2000" dirty="0">
              <a:latin typeface="+mn-lt"/>
            </a:endParaRPr>
          </a:p>
          <a:p>
            <a:pPr algn="just">
              <a:buFont typeface="Wingdings" pitchFamily="2" charset="2"/>
              <a:buChar char="ü"/>
            </a:pPr>
            <a:r>
              <a:rPr lang="pl-PL" sz="2000" dirty="0">
                <a:latin typeface="+mn-lt"/>
              </a:rPr>
              <a:t>Wnioskodawca, na etapie przygotowywania wniosku o dofinansowanie, </a:t>
            </a:r>
            <a:br>
              <a:rPr lang="pl-PL" sz="2000" dirty="0">
                <a:latin typeface="+mn-lt"/>
              </a:rPr>
            </a:br>
            <a:r>
              <a:rPr lang="pl-PL" sz="2000" dirty="0">
                <a:latin typeface="+mn-lt"/>
              </a:rPr>
              <a:t>jest zobowiązany do opracowania </a:t>
            </a:r>
            <a:r>
              <a:rPr lang="pl-PL" sz="2000" b="1" i="1" dirty="0">
                <a:latin typeface="+mn-lt"/>
              </a:rPr>
              <a:t>Diagnozy zapotrzebowania na nowe miejsca przedszkolne</a:t>
            </a:r>
            <a:r>
              <a:rPr lang="pl-PL" sz="2000" b="1" dirty="0">
                <a:latin typeface="+mn-lt"/>
              </a:rPr>
              <a:t>.</a:t>
            </a:r>
          </a:p>
          <a:p>
            <a:pPr algn="just"/>
            <a:r>
              <a:rPr lang="pl-PL" sz="1600" dirty="0"/>
              <a:t> </a:t>
            </a:r>
          </a:p>
          <a:p>
            <a:r>
              <a:rPr lang="pl-PL" sz="1600" dirty="0"/>
              <a:t/>
            </a:r>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Diagnoza zapotrzebowania </a:t>
            </a:r>
            <a:br>
              <a:rPr lang="pl-PL" sz="2800" b="1" dirty="0"/>
            </a:br>
            <a:r>
              <a:rPr lang="pl-PL" sz="2800" b="1" dirty="0"/>
              <a:t>na nowe miejsca przedszkolne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fontScale="25000" lnSpcReduction="20000"/>
          </a:bodyPr>
          <a:lstStyle/>
          <a:p>
            <a:pPr algn="just"/>
            <a:endParaRPr lang="pl-PL" sz="6400" b="1" i="1" dirty="0">
              <a:latin typeface="+mn-lt"/>
            </a:endParaRPr>
          </a:p>
          <a:p>
            <a:pPr algn="just">
              <a:buFont typeface="Wingdings" pitchFamily="2" charset="2"/>
              <a:buChar char="ü"/>
            </a:pPr>
            <a:r>
              <a:rPr lang="pl-PL" sz="7200" b="1" dirty="0">
                <a:latin typeface="+mn-lt"/>
              </a:rPr>
              <a:t>dotyczyć terenu gminy/miasta </a:t>
            </a:r>
            <a:r>
              <a:rPr lang="pl-PL" sz="7200" dirty="0">
                <a:latin typeface="+mn-lt"/>
              </a:rPr>
              <a:t>oraz, jeśli dotyczy, </a:t>
            </a:r>
            <a:r>
              <a:rPr lang="pl-PL" sz="7200" b="1" dirty="0">
                <a:latin typeface="+mn-lt"/>
              </a:rPr>
              <a:t>ośrodków wychowania przedszkolnego (OWP) podlegającego/podlegających pod dany organ prowadzący; </a:t>
            </a:r>
          </a:p>
          <a:p>
            <a:pPr algn="just"/>
            <a:endParaRPr lang="pl-PL" sz="7200" dirty="0">
              <a:latin typeface="+mn-lt"/>
            </a:endParaRPr>
          </a:p>
          <a:p>
            <a:pPr algn="just">
              <a:buFont typeface="Wingdings" pitchFamily="2" charset="2"/>
              <a:buChar char="ü"/>
            </a:pPr>
            <a:r>
              <a:rPr lang="pl-PL" sz="7200" dirty="0">
                <a:latin typeface="+mn-lt"/>
              </a:rPr>
              <a:t>wykazać, że </a:t>
            </a:r>
            <a:r>
              <a:rPr lang="pl-PL" sz="7200" b="1" dirty="0">
                <a:latin typeface="+mn-lt"/>
              </a:rPr>
              <a:t>liczba</a:t>
            </a:r>
            <a:r>
              <a:rPr lang="pl-PL" sz="7200" dirty="0">
                <a:latin typeface="+mn-lt"/>
              </a:rPr>
              <a:t> utworzonych w ramach udzielonego wsparcia </a:t>
            </a:r>
            <a:r>
              <a:rPr lang="pl-PL" sz="7200" b="1" dirty="0">
                <a:latin typeface="+mn-lt"/>
              </a:rPr>
              <a:t>nowych miejsc wychowania przedszkolnego</a:t>
            </a:r>
            <a:r>
              <a:rPr lang="pl-PL" sz="7200" dirty="0">
                <a:latin typeface="+mn-lt"/>
              </a:rPr>
              <a:t> </a:t>
            </a:r>
            <a:r>
              <a:rPr lang="pl-PL" sz="7200" b="1" dirty="0">
                <a:latin typeface="+mn-lt"/>
              </a:rPr>
              <a:t>odpowiada</a:t>
            </a:r>
            <a:r>
              <a:rPr lang="pl-PL" sz="7200" dirty="0">
                <a:latin typeface="+mn-lt"/>
              </a:rPr>
              <a:t> faktycznemu i prognozowanemu </a:t>
            </a:r>
            <a:r>
              <a:rPr lang="pl-PL" sz="7200" b="1" dirty="0">
                <a:latin typeface="+mn-lt"/>
              </a:rPr>
              <a:t>w perspektywie 3-letniej zapotrzebowaniu </a:t>
            </a:r>
            <a:r>
              <a:rPr lang="pl-PL" sz="7200" dirty="0">
                <a:latin typeface="+mn-lt"/>
              </a:rPr>
              <a:t>na usługi edukacji przedszkolnej w gminie/na terenie miasta;</a:t>
            </a:r>
          </a:p>
          <a:p>
            <a:pPr algn="just"/>
            <a:endParaRPr lang="pl-PL" sz="7200" dirty="0">
              <a:latin typeface="+mn-lt"/>
            </a:endParaRPr>
          </a:p>
          <a:p>
            <a:pPr algn="just">
              <a:buFont typeface="Wingdings" pitchFamily="2" charset="2"/>
              <a:buChar char="ü"/>
            </a:pPr>
            <a:r>
              <a:rPr lang="pl-PL" sz="7200" dirty="0">
                <a:latin typeface="+mn-lt"/>
              </a:rPr>
              <a:t>zostać </a:t>
            </a:r>
            <a:r>
              <a:rPr lang="pl-PL" sz="7200" b="1" dirty="0">
                <a:latin typeface="+mn-lt"/>
              </a:rPr>
              <a:t>opracowana w porozumieniu z samorządem gminnym</a:t>
            </a:r>
            <a:r>
              <a:rPr lang="pl-PL" sz="7200" dirty="0">
                <a:latin typeface="+mn-lt"/>
              </a:rPr>
              <a:t>, na terenie którego będzie realizowany projekt oraz </a:t>
            </a:r>
            <a:r>
              <a:rPr lang="pl-PL" sz="7200" b="1" dirty="0">
                <a:latin typeface="+mn-lt"/>
              </a:rPr>
              <a:t>uwzględniać plany samorządu gminnego </a:t>
            </a:r>
            <a:r>
              <a:rPr lang="pl-PL" sz="7200" dirty="0">
                <a:latin typeface="+mn-lt"/>
              </a:rPr>
              <a:t>w zakresie tworzenia nowych miejsc przedszkolnych np. na podstawie ustalonej przez samorząd gminny sieci przedszkolnej;</a:t>
            </a:r>
          </a:p>
          <a:p>
            <a:pPr algn="just"/>
            <a:endParaRPr lang="pl-PL" sz="7200" dirty="0">
              <a:latin typeface="+mn-lt"/>
            </a:endParaRPr>
          </a:p>
          <a:p>
            <a:pPr algn="just">
              <a:buFont typeface="Wingdings" pitchFamily="2" charset="2"/>
              <a:buChar char="ü"/>
            </a:pPr>
            <a:r>
              <a:rPr lang="pl-PL" sz="7200" b="1" dirty="0">
                <a:latin typeface="+mn-lt"/>
              </a:rPr>
              <a:t>zatwierdzona przez organ prowadzący przed złożeniem wniosku o dofinansowanie;</a:t>
            </a:r>
          </a:p>
          <a:p>
            <a:pPr algn="just"/>
            <a:endParaRPr lang="pl-PL" sz="7200" dirty="0">
              <a:latin typeface="+mn-lt"/>
            </a:endParaRPr>
          </a:p>
          <a:p>
            <a:pPr algn="just">
              <a:buFont typeface="Wingdings" pitchFamily="2" charset="2"/>
              <a:buChar char="ü"/>
            </a:pPr>
            <a:r>
              <a:rPr lang="pl-PL" sz="7200" dirty="0">
                <a:latin typeface="+mn-lt"/>
              </a:rPr>
              <a:t>być </a:t>
            </a:r>
            <a:r>
              <a:rPr lang="pl-PL" sz="7200" b="1" dirty="0">
                <a:latin typeface="+mn-lt"/>
              </a:rPr>
              <a:t>dostępna</a:t>
            </a:r>
            <a:r>
              <a:rPr lang="pl-PL" sz="7200" dirty="0">
                <a:latin typeface="+mn-lt"/>
              </a:rPr>
              <a:t> m.in. podczas kontroli projektu przez IZ RPO WD (</a:t>
            </a:r>
            <a:r>
              <a:rPr lang="pl-PL" sz="7200" b="1" dirty="0">
                <a:latin typeface="+mn-lt"/>
              </a:rPr>
              <a:t>nie jest załączana </a:t>
            </a:r>
            <a:br>
              <a:rPr lang="pl-PL" sz="7200" b="1" dirty="0">
                <a:latin typeface="+mn-lt"/>
              </a:rPr>
            </a:br>
            <a:r>
              <a:rPr lang="pl-PL" sz="7200" b="1" dirty="0">
                <a:latin typeface="+mn-lt"/>
              </a:rPr>
              <a:t>do wniosku o dofinansowanie</a:t>
            </a:r>
            <a:r>
              <a:rPr lang="pl-PL" sz="7200" dirty="0">
                <a:latin typeface="+mn-lt"/>
              </a:rPr>
              <a:t>);</a:t>
            </a:r>
          </a:p>
          <a:p>
            <a:pPr algn="just"/>
            <a:endParaRPr lang="pl-PL" sz="4800" dirty="0">
              <a:latin typeface="+mn-lt"/>
            </a:endParaRPr>
          </a:p>
          <a:p>
            <a:pPr algn="just"/>
            <a:endParaRPr lang="pl-PL" sz="1700" dirty="0">
              <a:latin typeface="+mj-lt"/>
            </a:endParaRPr>
          </a:p>
          <a:p>
            <a:pPr algn="just"/>
            <a:endParaRPr lang="pl-PL" sz="1600" dirty="0">
              <a:latin typeface="+mn-lt"/>
            </a:endParaRPr>
          </a:p>
          <a:p>
            <a:pPr algn="just"/>
            <a:endParaRPr lang="pl-PL" sz="1600" dirty="0">
              <a:latin typeface="+mn-lt"/>
            </a:endParaRPr>
          </a:p>
          <a:p>
            <a:pPr algn="just"/>
            <a:r>
              <a:rPr lang="pl-PL" sz="1600" dirty="0"/>
              <a:t> </a:t>
            </a:r>
          </a:p>
          <a:p>
            <a:r>
              <a:rPr lang="pl-PL" sz="1600" dirty="0"/>
              <a:t/>
            </a:r>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Oświadczenie dotyczące diagnozy</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fontScale="25000" lnSpcReduction="20000"/>
          </a:bodyPr>
          <a:lstStyle/>
          <a:p>
            <a:pPr algn="just"/>
            <a:endParaRPr lang="pl-PL" sz="8000" dirty="0">
              <a:latin typeface="+mn-lt"/>
            </a:endParaRPr>
          </a:p>
          <a:p>
            <a:pPr algn="just"/>
            <a:endParaRPr lang="pl-PL" sz="8000" dirty="0">
              <a:latin typeface="+mn-lt"/>
            </a:endParaRPr>
          </a:p>
          <a:p>
            <a:pPr algn="just"/>
            <a:r>
              <a:rPr lang="pl-PL" sz="8000" dirty="0">
                <a:latin typeface="+mn-lt"/>
              </a:rPr>
              <a:t>Najważniejsze wnioski z </a:t>
            </a:r>
            <a:r>
              <a:rPr lang="pl-PL" sz="8000" i="1" dirty="0">
                <a:latin typeface="+mn-lt"/>
              </a:rPr>
              <a:t>Diagnozy</a:t>
            </a:r>
            <a:r>
              <a:rPr lang="pl-PL" sz="8000" dirty="0">
                <a:latin typeface="+mn-lt"/>
              </a:rPr>
              <a:t> oraz oświadczenie, że </a:t>
            </a:r>
            <a:r>
              <a:rPr lang="pl-PL" sz="8000" i="1" dirty="0">
                <a:latin typeface="+mn-lt"/>
              </a:rPr>
              <a:t>Diagnoza</a:t>
            </a:r>
            <a:r>
              <a:rPr lang="pl-PL" sz="8000" dirty="0">
                <a:latin typeface="+mn-lt"/>
              </a:rPr>
              <a:t> potwierdza, </a:t>
            </a:r>
            <a:r>
              <a:rPr lang="pl-PL" sz="8000" b="1" dirty="0">
                <a:latin typeface="+mn-lt"/>
              </a:rPr>
              <a:t>że liczba nowo tworzonych w ramach projektu miejsc wychowania przedszkolnego odpowiada faktycznemu i prognozowanemu w perspektywie 3-letniej zapotrzebowaniu</a:t>
            </a:r>
            <a:r>
              <a:rPr lang="pl-PL" sz="8000" dirty="0">
                <a:latin typeface="+mn-lt"/>
              </a:rPr>
              <a:t> na tego typu usługi na obszarze realizacji projektu i </a:t>
            </a:r>
            <a:r>
              <a:rPr lang="pl-PL" sz="8000" b="1" dirty="0">
                <a:latin typeface="+mn-lt"/>
              </a:rPr>
              <a:t>uwzględnia plany samorządu gminnego </a:t>
            </a:r>
            <a:r>
              <a:rPr lang="pl-PL" sz="8000" dirty="0">
                <a:latin typeface="+mn-lt"/>
              </a:rPr>
              <a:t>w zakresie tworzenia nowych miejsc przedszkolnych oraz, że </a:t>
            </a:r>
            <a:r>
              <a:rPr lang="pl-PL" sz="8000" b="1" dirty="0">
                <a:latin typeface="+mn-lt"/>
              </a:rPr>
              <a:t>została zatwierdzona </a:t>
            </a:r>
            <a:r>
              <a:rPr lang="pl-PL" sz="8000" dirty="0">
                <a:latin typeface="+mn-lt"/>
              </a:rPr>
              <a:t>przez organ prowadzący powinny być zawarte w części </a:t>
            </a:r>
            <a:r>
              <a:rPr lang="pl-PL" sz="8000" i="1" dirty="0">
                <a:latin typeface="+mn-lt"/>
              </a:rPr>
              <a:t>3.1.1 Uzasadnienie potrzeby realizacji projektu</a:t>
            </a:r>
            <a:r>
              <a:rPr lang="pl-PL" sz="8000" dirty="0">
                <a:latin typeface="+mn-lt"/>
              </a:rPr>
              <a:t> we wniosku o dofinansowanie. </a:t>
            </a:r>
          </a:p>
          <a:p>
            <a:pPr algn="just"/>
            <a:endParaRPr lang="pl-PL" sz="8000" dirty="0">
              <a:latin typeface="+mn-lt"/>
            </a:endParaRPr>
          </a:p>
          <a:p>
            <a:pPr algn="just"/>
            <a:r>
              <a:rPr lang="pl-PL" sz="8000" dirty="0">
                <a:latin typeface="+mn-lt"/>
              </a:rPr>
              <a:t>Ww. informacje i oświadczenia są oceniane na etapie oceny formalno-merytorycznej w zakresie kryteriów dostępu.</a:t>
            </a:r>
          </a:p>
          <a:p>
            <a:pPr algn="just"/>
            <a:endParaRPr lang="pl-PL" sz="1700" dirty="0">
              <a:latin typeface="+mj-lt"/>
            </a:endParaRPr>
          </a:p>
          <a:p>
            <a:pPr algn="just"/>
            <a:endParaRPr lang="pl-PL" sz="1600" dirty="0">
              <a:latin typeface="+mn-lt"/>
            </a:endParaRPr>
          </a:p>
          <a:p>
            <a:pPr algn="just"/>
            <a:endParaRPr lang="pl-PL" sz="1600" dirty="0">
              <a:latin typeface="+mn-lt"/>
            </a:endParaRPr>
          </a:p>
          <a:p>
            <a:pPr algn="just"/>
            <a:endParaRPr lang="pl-PL" sz="1600" dirty="0">
              <a:latin typeface="+mn-lt"/>
            </a:endParaRPr>
          </a:p>
          <a:p>
            <a:pPr algn="just"/>
            <a:r>
              <a:rPr lang="pl-PL" sz="1600" dirty="0"/>
              <a:t> </a:t>
            </a:r>
          </a:p>
          <a:p>
            <a:r>
              <a:rPr lang="pl-PL" sz="1600" dirty="0"/>
              <a:t/>
            </a:r>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Nowe miejsca przedszkolne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Autofit/>
          </a:bodyPr>
          <a:lstStyle/>
          <a:p>
            <a:pPr algn="just"/>
            <a:r>
              <a:rPr lang="pl-PL" sz="1600" b="1" dirty="0">
                <a:latin typeface="+mn-lt"/>
              </a:rPr>
              <a:t>Nowe miejsca wychowania </a:t>
            </a:r>
            <a:r>
              <a:rPr lang="pl-PL" sz="1600" dirty="0">
                <a:latin typeface="+mn-lt"/>
              </a:rPr>
              <a:t>przedszkolnego są tworzone:</a:t>
            </a:r>
          </a:p>
          <a:p>
            <a:pPr marL="342900" indent="-342900" algn="just">
              <a:buAutoNum type="alphaLcParenR"/>
            </a:pPr>
            <a:r>
              <a:rPr lang="pl-PL" sz="1600" b="1" dirty="0">
                <a:latin typeface="+mn-lt"/>
              </a:rPr>
              <a:t>w istniejącej bazie oświatowej</a:t>
            </a:r>
            <a:r>
              <a:rPr lang="pl-PL" sz="1600" dirty="0">
                <a:latin typeface="+mn-lt"/>
              </a:rPr>
              <a:t>, w tym np.: w budynkach po zlikwidowanych placówkach oświatowych, pomieszczeniach domów kultury, żłobkach, itd., albo</a:t>
            </a:r>
          </a:p>
          <a:p>
            <a:pPr marL="342900" indent="-342900" algn="just">
              <a:buAutoNum type="alphaLcParenR"/>
            </a:pPr>
            <a:r>
              <a:rPr lang="pl-PL" sz="1600" b="1" dirty="0">
                <a:latin typeface="+mn-lt"/>
              </a:rPr>
              <a:t>w budynkach innych </a:t>
            </a:r>
            <a:r>
              <a:rPr lang="pl-PL" sz="1600" dirty="0">
                <a:latin typeface="+mn-lt"/>
              </a:rPr>
              <a:t>niż wymienione w punkcie a), w tym np.: zlokalizowanych przy urzędach gminy, w pomieszczeniach remiz strażackich, w pomieszczeniach ośrodków zdrowia, albo</a:t>
            </a:r>
          </a:p>
          <a:p>
            <a:pPr marL="342900" indent="-342900" algn="just">
              <a:buAutoNum type="alphaLcParenR"/>
            </a:pPr>
            <a:r>
              <a:rPr lang="pl-PL" sz="1600" b="1" dirty="0">
                <a:latin typeface="+mn-lt"/>
              </a:rPr>
              <a:t>w funkcjonujących OWP</a:t>
            </a:r>
            <a:r>
              <a:rPr lang="pl-PL" sz="1600" dirty="0">
                <a:latin typeface="+mn-lt"/>
              </a:rPr>
              <a:t>, albo</a:t>
            </a:r>
          </a:p>
          <a:p>
            <a:pPr marL="342900" indent="-342900" algn="just">
              <a:buAutoNum type="alphaLcParenR"/>
            </a:pPr>
            <a:r>
              <a:rPr lang="pl-PL" sz="1600" b="1" dirty="0">
                <a:latin typeface="+mn-lt"/>
              </a:rPr>
              <a:t>w nowej bazie lokalowej</a:t>
            </a:r>
            <a:r>
              <a:rPr lang="pl-PL" sz="1600" dirty="0">
                <a:latin typeface="+mn-lt"/>
              </a:rPr>
              <a:t>.</a:t>
            </a:r>
          </a:p>
          <a:p>
            <a:pPr marL="342900" indent="-342900" algn="just">
              <a:buAutoNum type="alphaLcParenR"/>
            </a:pPr>
            <a:endParaRPr lang="pl-PL" sz="1600" dirty="0">
              <a:latin typeface="+mn-lt"/>
            </a:endParaRPr>
          </a:p>
          <a:p>
            <a:pPr algn="just"/>
            <a:r>
              <a:rPr lang="pl-PL" sz="1600" dirty="0">
                <a:latin typeface="+mn-lt"/>
              </a:rPr>
              <a:t>Wydatki </a:t>
            </a:r>
            <a:r>
              <a:rPr lang="pl-PL" sz="1600" b="1" dirty="0">
                <a:latin typeface="+mn-lt"/>
              </a:rPr>
              <a:t>na inwestycje infrastrukturalne w nowej bazie lokalowej </a:t>
            </a:r>
            <a:r>
              <a:rPr lang="pl-PL" sz="1600" dirty="0">
                <a:latin typeface="+mn-lt"/>
              </a:rPr>
              <a:t>mogą być ponoszone, </a:t>
            </a:r>
            <a:r>
              <a:rPr lang="pl-PL" sz="1600" b="1" dirty="0">
                <a:latin typeface="+mn-lt"/>
              </a:rPr>
              <a:t>gdy spełnione są łącznie następujące warunki</a:t>
            </a:r>
            <a:r>
              <a:rPr lang="pl-PL" sz="1600" dirty="0">
                <a:latin typeface="+mn-lt"/>
              </a:rPr>
              <a:t>: </a:t>
            </a:r>
          </a:p>
          <a:p>
            <a:pPr marL="228600" indent="-228600" algn="just">
              <a:buFont typeface="+mj-lt"/>
              <a:buAutoNum type="alphaLcParenR"/>
            </a:pPr>
            <a:r>
              <a:rPr lang="pl-PL" sz="1600" b="1" dirty="0">
                <a:latin typeface="+mn-lt"/>
              </a:rPr>
              <a:t>organ prowadzący nie dysponuje infrastrukturą</a:t>
            </a:r>
            <a:r>
              <a:rPr lang="pl-PL" sz="1600" dirty="0">
                <a:latin typeface="+mn-lt"/>
              </a:rPr>
              <a:t>, która byłaby możliwa do wykorzystania na potrzeby edukacji przedszkolnej bądź jej wykorzystanie jest nieracjonalne;</a:t>
            </a:r>
          </a:p>
          <a:p>
            <a:pPr marL="228600" indent="-228600" algn="just">
              <a:buFont typeface="+mj-lt"/>
              <a:buAutoNum type="alphaLcParenR"/>
            </a:pPr>
            <a:r>
              <a:rPr lang="pl-PL" sz="1600" b="1" dirty="0">
                <a:latin typeface="+mn-lt"/>
              </a:rPr>
              <a:t>potrzeba</a:t>
            </a:r>
            <a:r>
              <a:rPr lang="pl-PL" sz="1600" dirty="0">
                <a:latin typeface="+mn-lt"/>
              </a:rPr>
              <a:t> wydatkowania środków </a:t>
            </a:r>
            <a:r>
              <a:rPr lang="pl-PL" sz="1600" b="1" dirty="0">
                <a:latin typeface="+mn-lt"/>
              </a:rPr>
              <a:t>została potwierdzona analizą potrzeb i trendów demograficznych </a:t>
            </a:r>
            <a:r>
              <a:rPr lang="pl-PL" sz="1600" dirty="0">
                <a:latin typeface="+mn-lt"/>
              </a:rPr>
              <a:t>w ujęciu terytorialnym (w perspektywie kolejnych 3 lat);</a:t>
            </a:r>
          </a:p>
          <a:p>
            <a:pPr marL="228600" lvl="0" indent="-228600" algn="just">
              <a:buFont typeface="+mj-lt"/>
              <a:buAutoNum type="alphaLcParenR"/>
            </a:pPr>
            <a:r>
              <a:rPr lang="pl-PL" sz="1600" b="1" dirty="0">
                <a:latin typeface="+mn-lt"/>
              </a:rPr>
              <a:t>infrastruktura</a:t>
            </a:r>
            <a:r>
              <a:rPr lang="pl-PL" sz="1600" dirty="0">
                <a:latin typeface="+mn-lt"/>
              </a:rPr>
              <a:t> została </a:t>
            </a:r>
            <a:r>
              <a:rPr lang="pl-PL" sz="1600" b="1" dirty="0">
                <a:latin typeface="+mn-lt"/>
              </a:rPr>
              <a:t>zaprojektowana</a:t>
            </a:r>
            <a:r>
              <a:rPr lang="pl-PL" sz="1600" dirty="0">
                <a:latin typeface="+mn-lt"/>
              </a:rPr>
              <a:t> zgodnie z </a:t>
            </a:r>
            <a:r>
              <a:rPr lang="pl-PL" sz="1600" b="1" dirty="0">
                <a:latin typeface="+mn-lt"/>
              </a:rPr>
              <a:t>koncepcją uniwersalnego projektowania</a:t>
            </a:r>
            <a:r>
              <a:rPr lang="pl-PL" sz="1600" dirty="0">
                <a:latin typeface="+mn-lt"/>
              </a:rPr>
              <a:t>.</a:t>
            </a:r>
          </a:p>
          <a:p>
            <a:pPr lvl="0" algn="just"/>
            <a:endParaRPr lang="pl-PL" sz="1200" dirty="0">
              <a:latin typeface="+mn-lt"/>
            </a:endParaRP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r>
              <a:rPr lang="pl-PL" sz="1200" dirty="0">
                <a:latin typeface="+mn-lt"/>
              </a:rPr>
              <a:t/>
            </a:r>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Trwałość nowych miejsc przedszkolnych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Autofit/>
          </a:bodyPr>
          <a:lstStyle/>
          <a:p>
            <a:pPr algn="just"/>
            <a:endParaRPr lang="pl-PL" sz="1200" dirty="0">
              <a:latin typeface="+mn-lt"/>
            </a:endParaRPr>
          </a:p>
          <a:p>
            <a:pPr lvl="0" algn="just"/>
            <a:endParaRPr lang="pl-PL" sz="1200" dirty="0">
              <a:latin typeface="+mn-lt"/>
            </a:endParaRPr>
          </a:p>
          <a:p>
            <a:pPr algn="just"/>
            <a:r>
              <a:rPr lang="pl-PL" sz="2000" dirty="0">
                <a:latin typeface="+mn-lt"/>
              </a:rPr>
              <a:t>Wnioskodawca jest zobowiązany do zachowania </a:t>
            </a:r>
            <a:r>
              <a:rPr lang="pl-PL" sz="2000" b="1" dirty="0">
                <a:latin typeface="+mn-lt"/>
              </a:rPr>
              <a:t>trwałości</a:t>
            </a:r>
            <a:r>
              <a:rPr lang="pl-PL" sz="2000" dirty="0">
                <a:latin typeface="+mn-lt"/>
              </a:rPr>
              <a:t> utworzonych w ramach projektu miejsc wychowania przedszkolnego, przez okres </a:t>
            </a:r>
            <a:r>
              <a:rPr lang="pl-PL" sz="2000" b="1" dirty="0">
                <a:latin typeface="+mn-lt"/>
              </a:rPr>
              <a:t>co najmniej 2 lat od daty zakończenia realizacji projektu</a:t>
            </a:r>
            <a:r>
              <a:rPr lang="pl-PL" sz="2000" dirty="0">
                <a:latin typeface="+mn-lt"/>
              </a:rPr>
              <a:t>, określonej w umowie o dofinansowanie projektu. </a:t>
            </a:r>
          </a:p>
          <a:p>
            <a:pPr algn="just"/>
            <a:endParaRPr lang="pl-PL" sz="2000" dirty="0">
              <a:latin typeface="+mn-lt"/>
            </a:endParaRPr>
          </a:p>
          <a:p>
            <a:pPr algn="just"/>
            <a:r>
              <a:rPr lang="pl-PL" sz="2000" dirty="0">
                <a:latin typeface="+mn-lt"/>
              </a:rPr>
              <a:t>Trwałość jest rozumiana jako </a:t>
            </a:r>
            <a:r>
              <a:rPr lang="pl-PL" sz="2000" b="1" dirty="0">
                <a:latin typeface="+mn-lt"/>
              </a:rPr>
              <a:t>instytucjonalna gotowość OWP do świadczenia usług przedszkolnych w ramach utworzonych w projekcie miejsc wychowania przedszkolnego, finansowana ze środków innych niż europejskie.</a:t>
            </a:r>
            <a:r>
              <a:rPr lang="pl-PL" sz="2000" dirty="0">
                <a:latin typeface="+mn-lt"/>
              </a:rPr>
              <a:t> Liczba zadeklarowanych w arkuszu organizacyjnym placówki miejsc wychowania przedszkolnego uwzględnia dokładną liczbę miejsc utworzonych w projekcie.</a:t>
            </a: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r>
              <a:rPr lang="pl-PL" sz="1200" dirty="0">
                <a:latin typeface="+mn-lt"/>
              </a:rPr>
              <a:t/>
            </a:r>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Wydatki na nowe miejsca przedszkolne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18899" cy="4464496"/>
          </a:xfrm>
          <a:prstGeom prst="rect">
            <a:avLst/>
          </a:prstGeom>
          <a:noFill/>
        </p:spPr>
        <p:txBody>
          <a:bodyPr wrap="square" rtlCol="0">
            <a:noAutofit/>
          </a:bodyPr>
          <a:lstStyle/>
          <a:p>
            <a:pPr algn="just"/>
            <a:r>
              <a:rPr lang="pl-PL" b="1" dirty="0">
                <a:latin typeface="+mn-lt"/>
              </a:rPr>
              <a:t>Możliwe kategorie wydatków związane z tworzeniem nowych miejsc przedszkolnych: </a:t>
            </a:r>
          </a:p>
          <a:p>
            <a:pPr algn="just"/>
            <a:endParaRPr lang="pl-PL" b="1" dirty="0">
              <a:latin typeface="+mn-lt"/>
            </a:endParaRPr>
          </a:p>
          <a:p>
            <a:pPr lvl="0" algn="just">
              <a:buFont typeface="Wingdings" pitchFamily="2" charset="2"/>
              <a:buChar char="ü"/>
            </a:pPr>
            <a:r>
              <a:rPr lang="pl-PL" dirty="0">
                <a:latin typeface="+mn-lt"/>
              </a:rPr>
              <a:t>dostosowanie lub </a:t>
            </a:r>
            <a:r>
              <a:rPr lang="pl-PL" b="1" dirty="0">
                <a:latin typeface="+mn-lt"/>
              </a:rPr>
              <a:t>adaptacja pomieszczeń</a:t>
            </a:r>
            <a:r>
              <a:rPr lang="pl-PL" dirty="0">
                <a:latin typeface="+mn-lt"/>
              </a:rPr>
              <a:t>, w tym m. in. do wymogów budowlanych, sanitarno-higienicznych, zgodnie z koncepcją uniwersalnego projektowania; </a:t>
            </a:r>
          </a:p>
          <a:p>
            <a:pPr lvl="0" algn="just"/>
            <a:endParaRPr lang="pl-PL" dirty="0">
              <a:latin typeface="+mn-lt"/>
            </a:endParaRPr>
          </a:p>
          <a:p>
            <a:pPr lvl="0" algn="just">
              <a:buFont typeface="Wingdings" pitchFamily="2" charset="2"/>
              <a:buChar char="ü"/>
            </a:pPr>
            <a:r>
              <a:rPr lang="pl-PL" b="1" dirty="0">
                <a:latin typeface="+mn-lt"/>
              </a:rPr>
              <a:t>dostosowanie</a:t>
            </a:r>
            <a:r>
              <a:rPr lang="pl-PL" dirty="0">
                <a:latin typeface="+mn-lt"/>
              </a:rPr>
              <a:t> istniejącej bazy lokalowej przedszkoli do nowo tworzonych miejsc wychowania przedszkolnego; </a:t>
            </a:r>
          </a:p>
          <a:p>
            <a:pPr lvl="0" algn="just"/>
            <a:endParaRPr lang="pl-PL" dirty="0">
              <a:latin typeface="+mn-lt"/>
            </a:endParaRPr>
          </a:p>
          <a:p>
            <a:pPr lvl="0" algn="just">
              <a:buFont typeface="Wingdings" pitchFamily="2" charset="2"/>
              <a:buChar char="ü"/>
            </a:pPr>
            <a:r>
              <a:rPr lang="pl-PL" b="1" dirty="0">
                <a:latin typeface="+mn-lt"/>
              </a:rPr>
              <a:t>zakup i montaż wyposażenia</a:t>
            </a:r>
            <a:r>
              <a:rPr lang="pl-PL" dirty="0">
                <a:latin typeface="+mn-lt"/>
              </a:rPr>
              <a:t>, w tym mebli, wyposażenia wypoczynkowego, sprzętu TIK, oprogramowania; zakup pomocy dydaktycznych, specjalistycznego sprzętu lub narzędzi dostosowanych do rozpoznawania potrzeb rozwojowych i edukacyjnych oraz możliwości psychofizycznych dzieci, wspomagania rozwoju i prowadzenia terapii dzieci ze specjalnymi potrzebami edukacyjnymi; </a:t>
            </a:r>
            <a:br>
              <a:rPr lang="pl-PL" dirty="0">
                <a:latin typeface="+mn-lt"/>
              </a:rPr>
            </a:br>
            <a:endParaRPr lang="pl-PL" dirty="0">
              <a:latin typeface="+mn-lt"/>
            </a:endParaRPr>
          </a:p>
          <a:p>
            <a:r>
              <a:rPr lang="pl-PL" sz="1200" dirty="0"/>
              <a:t> </a:t>
            </a: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r>
              <a:rPr lang="pl-PL" sz="1200" dirty="0">
                <a:latin typeface="+mn-lt"/>
              </a:rPr>
              <a:t/>
            </a:r>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Wydatki na nowe miejsca przedszkolne </a:t>
            </a:r>
            <a:r>
              <a:rPr lang="pl-PL" sz="2800" b="1" dirty="0" err="1"/>
              <a:t>cd</a:t>
            </a:r>
            <a:r>
              <a:rPr lang="pl-PL" sz="2800" b="1" dirty="0"/>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18899" cy="4464496"/>
          </a:xfrm>
          <a:prstGeom prst="rect">
            <a:avLst/>
          </a:prstGeom>
          <a:noFill/>
        </p:spPr>
        <p:txBody>
          <a:bodyPr wrap="square" rtlCol="0">
            <a:noAutofit/>
          </a:bodyPr>
          <a:lstStyle/>
          <a:p>
            <a:pPr lvl="0" algn="just">
              <a:buFont typeface="Wingdings" pitchFamily="2" charset="2"/>
              <a:buChar char="ü"/>
            </a:pPr>
            <a:r>
              <a:rPr lang="pl-PL" sz="2000" dirty="0">
                <a:latin typeface="+mn-lt"/>
              </a:rPr>
              <a:t>budowa, wyposażenie i montaż </a:t>
            </a:r>
            <a:r>
              <a:rPr lang="pl-PL" sz="2000" b="1" dirty="0">
                <a:latin typeface="+mn-lt"/>
              </a:rPr>
              <a:t>placu zabaw </a:t>
            </a:r>
            <a:r>
              <a:rPr lang="pl-PL" sz="2000" dirty="0">
                <a:latin typeface="+mn-lt"/>
              </a:rPr>
              <a:t>wraz z bezpieczną nawierzchnią i ogrodzeniem;</a:t>
            </a:r>
          </a:p>
          <a:p>
            <a:pPr lvl="0" algn="just"/>
            <a:endParaRPr lang="pl-PL" sz="2000" dirty="0">
              <a:latin typeface="+mn-lt"/>
            </a:endParaRPr>
          </a:p>
          <a:p>
            <a:pPr lvl="0" algn="just">
              <a:buFont typeface="Wingdings" pitchFamily="2" charset="2"/>
              <a:buChar char="ü"/>
            </a:pPr>
            <a:r>
              <a:rPr lang="pl-PL" sz="2000" dirty="0">
                <a:latin typeface="+mn-lt"/>
              </a:rPr>
              <a:t>modyfikacja </a:t>
            </a:r>
            <a:r>
              <a:rPr lang="pl-PL" sz="2000" b="1" dirty="0">
                <a:latin typeface="+mn-lt"/>
              </a:rPr>
              <a:t>przestrzeni wspierająca rozwój psychoruchowy i poznawczy </a:t>
            </a:r>
            <a:r>
              <a:rPr lang="pl-PL" sz="2000" dirty="0">
                <a:latin typeface="+mn-lt"/>
              </a:rPr>
              <a:t>dzieci; </a:t>
            </a:r>
          </a:p>
          <a:p>
            <a:pPr lvl="0" algn="just"/>
            <a:endParaRPr lang="pl-PL" sz="2000" dirty="0">
              <a:latin typeface="+mn-lt"/>
            </a:endParaRPr>
          </a:p>
          <a:p>
            <a:pPr lvl="0" algn="just">
              <a:buFont typeface="Wingdings" pitchFamily="2" charset="2"/>
              <a:buChar char="ü"/>
            </a:pPr>
            <a:r>
              <a:rPr lang="pl-PL" sz="2000" dirty="0">
                <a:latin typeface="+mn-lt"/>
              </a:rPr>
              <a:t>zapewnienie </a:t>
            </a:r>
            <a:r>
              <a:rPr lang="pl-PL" sz="2000" b="1" dirty="0">
                <a:latin typeface="+mn-lt"/>
              </a:rPr>
              <a:t>przez okres nie dłuższy niż 12 miesięcy działalności bieżącej</a:t>
            </a:r>
            <a:r>
              <a:rPr lang="pl-PL" sz="2000" dirty="0">
                <a:latin typeface="+mn-lt"/>
              </a:rPr>
              <a:t> nowo utworzonego miejsca wychowania przedszkolnego, w tym: koszty wynagrodzenia nauczycieli i personelu zatrudnionego w OWP, koszty żywienia dzieci; </a:t>
            </a:r>
          </a:p>
          <a:p>
            <a:pPr lvl="0" algn="just"/>
            <a:endParaRPr lang="pl-PL" sz="2000" dirty="0">
              <a:latin typeface="+mn-lt"/>
            </a:endParaRPr>
          </a:p>
          <a:p>
            <a:pPr lvl="0" algn="just">
              <a:buFont typeface="Wingdings" pitchFamily="2" charset="2"/>
              <a:buChar char="ü"/>
            </a:pPr>
            <a:r>
              <a:rPr lang="pl-PL" sz="2000" b="1" dirty="0">
                <a:latin typeface="+mn-lt"/>
              </a:rPr>
              <a:t>inne </a:t>
            </a:r>
            <a:r>
              <a:rPr lang="pl-PL" sz="2000" dirty="0">
                <a:latin typeface="+mn-lt"/>
              </a:rPr>
              <a:t>wydatki, o ile są niezbędne do uczestnictwa konkretnego dziecka w wychowaniu przedszkolnym oraz prawidłowego funkcjonowania OWP; </a:t>
            </a:r>
          </a:p>
          <a:p>
            <a:r>
              <a:rPr lang="pl-PL" sz="1200" dirty="0"/>
              <a:t> </a:t>
            </a: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r>
              <a:rPr lang="pl-PL" sz="1200" dirty="0">
                <a:latin typeface="+mn-lt"/>
              </a:rPr>
              <a:t/>
            </a:r>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Działalność bieżąca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18899" cy="4464496"/>
          </a:xfrm>
          <a:prstGeom prst="rect">
            <a:avLst/>
          </a:prstGeom>
          <a:noFill/>
        </p:spPr>
        <p:txBody>
          <a:bodyPr wrap="square" rtlCol="0">
            <a:noAutofit/>
          </a:bodyPr>
          <a:lstStyle/>
          <a:p>
            <a:pPr lvl="0" algn="just">
              <a:buFont typeface="Wingdings" pitchFamily="2" charset="2"/>
              <a:buChar char="ü"/>
            </a:pPr>
            <a:r>
              <a:rPr lang="pl-PL" sz="2000" dirty="0">
                <a:latin typeface="+mn-lt"/>
              </a:rPr>
              <a:t>zobowiązanie organu prowadzącego we wniosku o dofinansowanie do </a:t>
            </a:r>
            <a:r>
              <a:rPr lang="pl-PL" sz="2000" b="1" dirty="0">
                <a:latin typeface="+mn-lt"/>
              </a:rPr>
              <a:t>sfinansowania działalności bieżącej wyłącznie ze środków EFS bądź krajowych środków publicznych, przeznaczonych na finansowanie wychowania przedszkolnego.</a:t>
            </a:r>
          </a:p>
          <a:p>
            <a:pPr lvl="0" algn="just">
              <a:buFont typeface="Wingdings" pitchFamily="2" charset="2"/>
              <a:buChar char="ü"/>
            </a:pPr>
            <a:r>
              <a:rPr lang="pl-PL" sz="2000" dirty="0">
                <a:latin typeface="+mn-lt"/>
              </a:rPr>
              <a:t>wyodrębnienie w harmonogramie rzeczowo-finansowym </a:t>
            </a:r>
            <a:r>
              <a:rPr lang="pl-PL" sz="2000" b="1" dirty="0">
                <a:latin typeface="+mn-lt"/>
              </a:rPr>
              <a:t>ETAPU działalności bieżącej nowo utworzonych miejsc wychowania przedszkolnego.</a:t>
            </a:r>
            <a:endParaRPr lang="pl-PL" sz="2000" dirty="0">
              <a:latin typeface="+mn-lt"/>
            </a:endParaRPr>
          </a:p>
          <a:p>
            <a:pPr lvl="0" algn="just">
              <a:buFont typeface="Wingdings" pitchFamily="2" charset="2"/>
              <a:buChar char="ü"/>
            </a:pPr>
            <a:r>
              <a:rPr lang="pl-PL" sz="2000" b="1" dirty="0">
                <a:latin typeface="+mn-lt"/>
              </a:rPr>
              <a:t>zawarcie deklaracji </a:t>
            </a:r>
            <a:r>
              <a:rPr lang="pl-PL" sz="2000" dirty="0">
                <a:latin typeface="+mn-lt"/>
              </a:rPr>
              <a:t>w treści wniosku o dofinansowanie </a:t>
            </a:r>
            <a:r>
              <a:rPr lang="pl-PL" sz="2000" b="1" dirty="0">
                <a:latin typeface="+mn-lt"/>
              </a:rPr>
              <a:t>dotyczącej okresu finansowania </a:t>
            </a:r>
            <a:r>
              <a:rPr lang="pl-PL" sz="2000" dirty="0">
                <a:latin typeface="+mn-lt"/>
              </a:rPr>
              <a:t>działalności bieżącej nowo utworzonych miejsc wychowania przedszkolnego.</a:t>
            </a:r>
          </a:p>
          <a:p>
            <a:pPr lvl="0" algn="just">
              <a:buFont typeface="Wingdings" pitchFamily="2" charset="2"/>
              <a:buChar char="ü"/>
            </a:pPr>
            <a:r>
              <a:rPr lang="pl-PL" sz="2000" b="1" dirty="0">
                <a:latin typeface="+mn-lt"/>
              </a:rPr>
              <a:t>zobowiązanie </a:t>
            </a:r>
            <a:r>
              <a:rPr lang="pl-PL" sz="2000" dirty="0">
                <a:latin typeface="+mn-lt"/>
              </a:rPr>
              <a:t>organu prowadzącego, </a:t>
            </a:r>
            <a:r>
              <a:rPr lang="pl-PL" sz="2000" b="1" dirty="0">
                <a:latin typeface="+mn-lt"/>
              </a:rPr>
              <a:t>że</a:t>
            </a:r>
            <a:r>
              <a:rPr lang="pl-PL" sz="2000" dirty="0">
                <a:latin typeface="+mn-lt"/>
              </a:rPr>
              <a:t> </a:t>
            </a:r>
            <a:r>
              <a:rPr lang="pl-PL" sz="2000" b="1" dirty="0">
                <a:latin typeface="+mn-lt"/>
              </a:rPr>
              <a:t>nie będzie przekazywał Organowi dotującemu comiesięcznej informacji o liczbie dzieci</a:t>
            </a:r>
            <a:r>
              <a:rPr lang="pl-PL" sz="2000" dirty="0">
                <a:latin typeface="+mn-lt"/>
              </a:rPr>
              <a:t> korzystających z nowo utworzonych miejsc przedszkolnych finansowanych z EFS.</a:t>
            </a:r>
          </a:p>
          <a:p>
            <a:pPr lvl="0" algn="just"/>
            <a:endParaRPr lang="pl-PL" sz="2000" dirty="0">
              <a:latin typeface="+mn-lt"/>
            </a:endParaRPr>
          </a:p>
          <a:p>
            <a:r>
              <a:rPr lang="pl-PL" sz="1200" dirty="0"/>
              <a:t> </a:t>
            </a: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r>
              <a:rPr lang="pl-PL" sz="1200" dirty="0">
                <a:latin typeface="+mn-lt"/>
              </a:rPr>
              <a:t/>
            </a:r>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B - dodatkowe zajęcia edukacyjne i specjalistyczne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90907" cy="4464496"/>
          </a:xfrm>
          <a:prstGeom prst="rect">
            <a:avLst/>
          </a:prstGeom>
          <a:noFill/>
        </p:spPr>
        <p:txBody>
          <a:bodyPr wrap="square" rtlCol="0">
            <a:noAutofit/>
          </a:bodyPr>
          <a:lstStyle/>
          <a:p>
            <a:pPr algn="just"/>
            <a:r>
              <a:rPr lang="pl-PL" b="1" dirty="0">
                <a:latin typeface="+mn-lt"/>
              </a:rPr>
              <a:t>Wykaz dodatkowych zajęć obejmuje:</a:t>
            </a:r>
          </a:p>
          <a:p>
            <a:pPr algn="just"/>
            <a:endParaRPr lang="pl-PL" b="1" dirty="0">
              <a:latin typeface="+mn-lt"/>
            </a:endParaRPr>
          </a:p>
          <a:p>
            <a:pPr marL="342900" lvl="0" indent="-342900" algn="just">
              <a:buFont typeface="+mj-lt"/>
              <a:buAutoNum type="alphaLcParenR"/>
            </a:pPr>
            <a:r>
              <a:rPr lang="pl-PL" b="1" dirty="0">
                <a:latin typeface="+mn-lt"/>
              </a:rPr>
              <a:t>zajęcia</a:t>
            </a:r>
            <a:r>
              <a:rPr lang="pl-PL" dirty="0">
                <a:latin typeface="+mn-lt"/>
              </a:rPr>
              <a:t> </a:t>
            </a:r>
            <a:r>
              <a:rPr lang="pl-PL" b="1" dirty="0">
                <a:latin typeface="+mn-lt"/>
              </a:rPr>
              <a:t>specjalistyczne</a:t>
            </a:r>
            <a:r>
              <a:rPr lang="pl-PL" dirty="0">
                <a:latin typeface="+mn-lt"/>
              </a:rPr>
              <a:t> takie jak: </a:t>
            </a:r>
            <a:r>
              <a:rPr lang="pl-PL" b="1" dirty="0">
                <a:latin typeface="+mn-lt"/>
              </a:rPr>
              <a:t>korekcyjno-kompensacyjne</a:t>
            </a:r>
            <a:r>
              <a:rPr lang="pl-PL" dirty="0">
                <a:latin typeface="+mn-lt"/>
              </a:rPr>
              <a:t>, </a:t>
            </a:r>
            <a:r>
              <a:rPr lang="pl-PL" b="1" dirty="0">
                <a:latin typeface="+mn-lt"/>
              </a:rPr>
              <a:t>logopedyczne</a:t>
            </a:r>
            <a:r>
              <a:rPr lang="pl-PL" dirty="0">
                <a:latin typeface="+mn-lt"/>
              </a:rPr>
              <a:t>, </a:t>
            </a:r>
            <a:r>
              <a:rPr lang="pl-PL" b="1" dirty="0">
                <a:latin typeface="+mn-lt"/>
              </a:rPr>
              <a:t>socjoterapeutyczne</a:t>
            </a:r>
            <a:r>
              <a:rPr lang="pl-PL" dirty="0">
                <a:latin typeface="+mn-lt"/>
              </a:rPr>
              <a:t> oraz </a:t>
            </a:r>
            <a:r>
              <a:rPr lang="pl-PL" b="1" dirty="0">
                <a:latin typeface="+mn-lt"/>
              </a:rPr>
              <a:t>inne zajęcia o charakterze terapeutycznym</a:t>
            </a:r>
            <a:r>
              <a:rPr lang="pl-PL" dirty="0">
                <a:latin typeface="+mn-lt"/>
              </a:rPr>
              <a:t>;</a:t>
            </a:r>
          </a:p>
          <a:p>
            <a:pPr marL="342900" lvl="0" indent="-342900" algn="just">
              <a:buFont typeface="+mj-lt"/>
              <a:buAutoNum type="alphaLcParenR"/>
            </a:pPr>
            <a:r>
              <a:rPr lang="pl-PL" b="1" dirty="0">
                <a:latin typeface="+mn-lt"/>
              </a:rPr>
              <a:t>zajęcia w ramach wczesnego wspomagania rozwoju </a:t>
            </a:r>
            <a:r>
              <a:rPr lang="pl-PL" dirty="0">
                <a:latin typeface="+mn-lt"/>
              </a:rPr>
              <a:t>w rozumieniu Prawa oświatowego;</a:t>
            </a:r>
          </a:p>
          <a:p>
            <a:pPr marL="342900" lvl="0" indent="-342900" algn="just">
              <a:buFont typeface="+mj-lt"/>
              <a:buAutoNum type="alphaLcParenR"/>
            </a:pPr>
            <a:r>
              <a:rPr lang="pl-PL" b="1" dirty="0">
                <a:latin typeface="+mn-lt"/>
              </a:rPr>
              <a:t>zajęcia</a:t>
            </a:r>
            <a:r>
              <a:rPr lang="pl-PL" dirty="0">
                <a:latin typeface="+mn-lt"/>
              </a:rPr>
              <a:t> </a:t>
            </a:r>
            <a:r>
              <a:rPr lang="pl-PL" b="1" dirty="0">
                <a:latin typeface="+mn-lt"/>
              </a:rPr>
              <a:t>stymulujące</a:t>
            </a:r>
            <a:r>
              <a:rPr lang="pl-PL" dirty="0">
                <a:latin typeface="+mn-lt"/>
              </a:rPr>
              <a:t> rozwój psychoruchowy </a:t>
            </a:r>
            <a:r>
              <a:rPr lang="pl-PL" b="1" dirty="0">
                <a:latin typeface="+mn-lt"/>
              </a:rPr>
              <a:t>np. gimnastyka korekcyjna</a:t>
            </a:r>
            <a:r>
              <a:rPr lang="pl-PL" dirty="0">
                <a:latin typeface="+mn-lt"/>
              </a:rPr>
              <a:t>;</a:t>
            </a:r>
          </a:p>
          <a:p>
            <a:pPr marL="342900" lvl="0" indent="-342900" algn="just">
              <a:buFont typeface="+mj-lt"/>
              <a:buAutoNum type="alphaLcParenR"/>
            </a:pPr>
            <a:r>
              <a:rPr lang="pl-PL" b="1" dirty="0">
                <a:latin typeface="+mn-lt"/>
              </a:rPr>
              <a:t>zajęcia rozwijające u dzieci w wieku przedszkolnym kompetencje kluczowe oraz umiejętności uniwersalne niezbędne na rynku pracy </a:t>
            </a:r>
            <a:r>
              <a:rPr lang="pl-PL" dirty="0">
                <a:latin typeface="+mn-lt"/>
              </a:rPr>
              <a:t>tj. umiejętności matematyczno-przyrodnicze, umiejętności posługiwania się językami obcymi, TIK, umiejętności rozumienia, kreatywność, innowacyjność, przedsiębiorczość, krytyczne myślenie, rozwiązywanie problemów, umiejętność uczenia się, umiejętność pracy zespołowej w kontekście środowiska pracy.</a:t>
            </a:r>
            <a:r>
              <a:rPr lang="pl-PL" sz="1200" dirty="0">
                <a:latin typeface="+mn-lt"/>
              </a:rPr>
              <a:t> </a:t>
            </a: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r>
              <a:rPr lang="pl-PL" sz="1200" dirty="0">
                <a:latin typeface="+mn-lt"/>
              </a:rPr>
              <a:t/>
            </a:r>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Zajęcia rozwijające kompetencje kluczowe i umiejętności uniwersalne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90907" cy="4464496"/>
          </a:xfrm>
          <a:prstGeom prst="rect">
            <a:avLst/>
          </a:prstGeom>
          <a:noFill/>
        </p:spPr>
        <p:txBody>
          <a:bodyPr wrap="square" rtlCol="0">
            <a:noAutofit/>
          </a:bodyPr>
          <a:lstStyle/>
          <a:p>
            <a:pPr algn="just"/>
            <a:r>
              <a:rPr lang="pl-PL" sz="1600" b="1" dirty="0">
                <a:latin typeface="+mn-lt"/>
              </a:rPr>
              <a:t>Zajęcia rozwijające kompetencje kluczowe oraz umiejętności uniwersalne niezbędne na rynku pracy mogą być realizowane w szczególności poprzez:</a:t>
            </a:r>
          </a:p>
          <a:p>
            <a:pPr algn="just"/>
            <a:endParaRPr lang="pl-PL" sz="1600" b="1" dirty="0">
              <a:latin typeface="+mn-lt"/>
            </a:endParaRPr>
          </a:p>
          <a:p>
            <a:pPr lvl="0" algn="just">
              <a:buFont typeface="Wingdings" pitchFamily="2" charset="2"/>
              <a:buChar char="ü"/>
            </a:pPr>
            <a:r>
              <a:rPr lang="pl-PL" sz="1400" dirty="0">
                <a:latin typeface="+mn-lt"/>
              </a:rPr>
              <a:t>realizację </a:t>
            </a:r>
            <a:r>
              <a:rPr lang="pl-PL" sz="1400" b="1" dirty="0">
                <a:latin typeface="+mn-lt"/>
              </a:rPr>
              <a:t>projektów edukacyjnych </a:t>
            </a:r>
            <a:r>
              <a:rPr lang="pl-PL" sz="1400" dirty="0">
                <a:latin typeface="+mn-lt"/>
              </a:rPr>
              <a:t>w OWP;</a:t>
            </a:r>
          </a:p>
          <a:p>
            <a:pPr lvl="0" algn="just"/>
            <a:endParaRPr lang="pl-PL" sz="1400" dirty="0">
              <a:latin typeface="+mn-lt"/>
            </a:endParaRPr>
          </a:p>
          <a:p>
            <a:pPr lvl="0" algn="just">
              <a:buFont typeface="Wingdings" pitchFamily="2" charset="2"/>
              <a:buChar char="ü"/>
            </a:pPr>
            <a:r>
              <a:rPr lang="pl-PL" sz="1400" dirty="0">
                <a:latin typeface="+mn-lt"/>
              </a:rPr>
              <a:t>realizację </a:t>
            </a:r>
            <a:r>
              <a:rPr lang="pl-PL" sz="1400" b="1" dirty="0">
                <a:latin typeface="+mn-lt"/>
              </a:rPr>
              <a:t>dodatkowych zajęć dydaktyczno-wychowawczych </a:t>
            </a:r>
            <a:r>
              <a:rPr lang="pl-PL" sz="1400" dirty="0">
                <a:latin typeface="+mn-lt"/>
              </a:rPr>
              <a:t>służących wyrównywaniu dysproporcji edukacyjnych w trakcie procesu kształcenia dla dzieci w wieku przedszkolnym mających trudności </a:t>
            </a:r>
            <a:br>
              <a:rPr lang="pl-PL" sz="1400" dirty="0">
                <a:latin typeface="+mn-lt"/>
              </a:rPr>
            </a:br>
            <a:r>
              <a:rPr lang="pl-PL" sz="1400" dirty="0">
                <a:latin typeface="+mn-lt"/>
              </a:rPr>
              <a:t>w spełnianiu wymagań edukacyjnych, wynikających z podstawy programowej kształcenia przedszkolnego dla danego etapu edukacyjnego;</a:t>
            </a:r>
          </a:p>
          <a:p>
            <a:pPr lvl="0" algn="just"/>
            <a:endParaRPr lang="pl-PL" sz="1400" dirty="0">
              <a:latin typeface="+mn-lt"/>
            </a:endParaRPr>
          </a:p>
          <a:p>
            <a:pPr lvl="0" algn="just">
              <a:buFont typeface="Wingdings" pitchFamily="2" charset="2"/>
              <a:buChar char="ü"/>
            </a:pPr>
            <a:r>
              <a:rPr lang="pl-PL" sz="1400" dirty="0">
                <a:latin typeface="+mn-lt"/>
              </a:rPr>
              <a:t>realizację </a:t>
            </a:r>
            <a:r>
              <a:rPr lang="pl-PL" sz="1400" b="1" dirty="0">
                <a:latin typeface="+mn-lt"/>
              </a:rPr>
              <a:t>różnych form rozwijających uzdolnienia </a:t>
            </a:r>
            <a:r>
              <a:rPr lang="pl-PL" sz="1400" dirty="0">
                <a:latin typeface="+mn-lt"/>
              </a:rPr>
              <a:t>w wieku przedszkolnym;</a:t>
            </a:r>
          </a:p>
          <a:p>
            <a:pPr lvl="0" algn="just"/>
            <a:endParaRPr lang="pl-PL" sz="1400" dirty="0">
              <a:latin typeface="+mn-lt"/>
            </a:endParaRPr>
          </a:p>
          <a:p>
            <a:pPr lvl="0" algn="just">
              <a:buFont typeface="Wingdings" pitchFamily="2" charset="2"/>
              <a:buChar char="ü"/>
            </a:pPr>
            <a:r>
              <a:rPr lang="pl-PL" sz="1400" dirty="0">
                <a:latin typeface="+mn-lt"/>
              </a:rPr>
              <a:t>organizację </a:t>
            </a:r>
            <a:r>
              <a:rPr lang="pl-PL" sz="1400" b="1" dirty="0">
                <a:latin typeface="+mn-lt"/>
              </a:rPr>
              <a:t>kółek zainteresowań, warsztatów, laboratoriów </a:t>
            </a:r>
            <a:r>
              <a:rPr lang="pl-PL" sz="1400" dirty="0">
                <a:latin typeface="+mn-lt"/>
              </a:rPr>
              <a:t>dla dzieci w wieku przedszkolnym;</a:t>
            </a:r>
          </a:p>
          <a:p>
            <a:pPr lvl="0" algn="just"/>
            <a:endParaRPr lang="pl-PL" sz="1400" dirty="0">
              <a:latin typeface="+mn-lt"/>
            </a:endParaRPr>
          </a:p>
          <a:p>
            <a:pPr lvl="0" algn="just">
              <a:buFont typeface="Wingdings" pitchFamily="2" charset="2"/>
              <a:buChar char="ü"/>
            </a:pPr>
            <a:r>
              <a:rPr lang="pl-PL" sz="1400" dirty="0">
                <a:latin typeface="+mn-lt"/>
              </a:rPr>
              <a:t>wykorzystanie </a:t>
            </a:r>
            <a:r>
              <a:rPr lang="pl-PL" sz="1400" b="1" dirty="0">
                <a:latin typeface="+mn-lt"/>
              </a:rPr>
              <a:t>narzędzi, metod lub form pracy </a:t>
            </a:r>
            <a:r>
              <a:rPr lang="pl-PL" sz="1400" dirty="0">
                <a:latin typeface="+mn-lt"/>
              </a:rPr>
              <a:t>wypracowanych w ramach projektów, </a:t>
            </a:r>
            <a:br>
              <a:rPr lang="pl-PL" sz="1400" dirty="0">
                <a:latin typeface="+mn-lt"/>
              </a:rPr>
            </a:br>
            <a:r>
              <a:rPr lang="pl-PL" sz="1400" dirty="0">
                <a:latin typeface="+mn-lt"/>
              </a:rPr>
              <a:t>w tym pozytywnie </a:t>
            </a:r>
            <a:r>
              <a:rPr lang="pl-PL" sz="1400" dirty="0" err="1">
                <a:latin typeface="+mn-lt"/>
              </a:rPr>
              <a:t>zwalidowanych</a:t>
            </a:r>
            <a:r>
              <a:rPr lang="pl-PL" sz="1400" dirty="0">
                <a:latin typeface="+mn-lt"/>
              </a:rPr>
              <a:t> produktów projektów innowacyjnych, </a:t>
            </a:r>
            <a:r>
              <a:rPr lang="pl-PL" sz="1400" b="1" dirty="0">
                <a:latin typeface="+mn-lt"/>
              </a:rPr>
              <a:t>zrealizowanych </a:t>
            </a:r>
            <a:br>
              <a:rPr lang="pl-PL" sz="1400" b="1" dirty="0">
                <a:latin typeface="+mn-lt"/>
              </a:rPr>
            </a:br>
            <a:r>
              <a:rPr lang="pl-PL" sz="1400" b="1" dirty="0">
                <a:latin typeface="+mn-lt"/>
              </a:rPr>
              <a:t>w latach 2007-2013 w ramach PO KL</a:t>
            </a:r>
            <a:r>
              <a:rPr lang="pl-PL" sz="1400" dirty="0">
                <a:latin typeface="+mn-lt"/>
              </a:rPr>
              <a:t>;</a:t>
            </a:r>
          </a:p>
          <a:p>
            <a:pPr lvl="0" algn="just"/>
            <a:endParaRPr lang="pl-PL" sz="1400" dirty="0">
              <a:latin typeface="+mn-lt"/>
            </a:endParaRPr>
          </a:p>
          <a:p>
            <a:pPr lvl="0" algn="just">
              <a:buFont typeface="Wingdings" pitchFamily="2" charset="2"/>
              <a:buChar char="ü"/>
            </a:pPr>
            <a:r>
              <a:rPr lang="pl-PL" sz="1400" dirty="0">
                <a:latin typeface="+mn-lt"/>
              </a:rPr>
              <a:t>realizację </a:t>
            </a:r>
            <a:r>
              <a:rPr lang="pl-PL" sz="1400" b="1" dirty="0">
                <a:latin typeface="+mn-lt"/>
              </a:rPr>
              <a:t>zajęć organizowanych poza OWP</a:t>
            </a:r>
            <a:r>
              <a:rPr lang="pl-PL" sz="1400" dirty="0">
                <a:latin typeface="+mn-lt"/>
              </a:rPr>
              <a:t>.</a:t>
            </a:r>
          </a:p>
          <a:p>
            <a:pPr algn="just"/>
            <a:r>
              <a:rPr lang="pl-PL" sz="1200" dirty="0">
                <a:latin typeface="+mn-lt"/>
              </a:rPr>
              <a:t> </a:t>
            </a:r>
          </a:p>
          <a:p>
            <a:pPr lvl="0" algn="just"/>
            <a:endParaRPr lang="pl-PL" sz="1200" dirty="0">
              <a:latin typeface="+mn-lt"/>
            </a:endParaRPr>
          </a:p>
          <a:p>
            <a:pPr marL="342900" indent="-342900" algn="just"/>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r>
              <a:rPr lang="pl-PL" sz="1200" dirty="0">
                <a:latin typeface="+mn-lt"/>
              </a:rPr>
              <a:t/>
            </a:r>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endParaRPr lang="pl-PL" sz="1600" b="1" i="1" dirty="0"/>
          </a:p>
          <a:p>
            <a:pPr algn="ctr"/>
            <a:r>
              <a:rPr lang="pl-PL" b="1" dirty="0">
                <a:latin typeface="+mn-lt"/>
              </a:rPr>
              <a:t>Zarząd Województwa Dolnośląskiego jako Instytucja Zarządzająca RPO WD oraz Miasto Jelenia Góra jako Instytucja Pośrednicząca RPO WD w ramach instrumentu ZIT AJ</a:t>
            </a:r>
          </a:p>
          <a:p>
            <a:pPr algn="ctr"/>
            <a:endParaRPr lang="pl-PL" b="1" dirty="0">
              <a:latin typeface="+mn-lt"/>
            </a:endParaRPr>
          </a:p>
          <a:p>
            <a:pPr algn="ctr"/>
            <a:r>
              <a:rPr lang="pl-PL" b="1" dirty="0">
                <a:latin typeface="+mn-lt"/>
              </a:rPr>
              <a:t>IZ RPO WD wspólnie z IP RPO WD</a:t>
            </a:r>
          </a:p>
          <a:p>
            <a:pPr algn="ctr"/>
            <a:r>
              <a:rPr lang="pl-PL" b="1" dirty="0">
                <a:latin typeface="+mn-lt"/>
              </a:rPr>
              <a:t>pełnią rolę </a:t>
            </a:r>
          </a:p>
          <a:p>
            <a:pPr algn="ctr"/>
            <a:r>
              <a:rPr lang="pl-PL" b="1" dirty="0">
                <a:latin typeface="+mn-lt"/>
              </a:rPr>
              <a:t>Instytucji Organizującej Konkurs (IOK)  </a:t>
            </a:r>
          </a:p>
          <a:p>
            <a:pPr algn="ctr"/>
            <a:endParaRPr lang="pl-PL" b="1" dirty="0">
              <a:latin typeface="+mn-lt"/>
            </a:endParaRPr>
          </a:p>
          <a:p>
            <a:pPr algn="ctr"/>
            <a:endParaRPr lang="pl-PL" b="1" dirty="0">
              <a:latin typeface="+mn-lt"/>
            </a:endParaRPr>
          </a:p>
          <a:p>
            <a:pPr algn="ctr"/>
            <a:endParaRPr lang="pl-PL" b="1" dirty="0">
              <a:latin typeface="+mn-lt"/>
            </a:endParaRPr>
          </a:p>
          <a:p>
            <a:pPr algn="ctr"/>
            <a:r>
              <a:rPr lang="pl-PL" b="1" dirty="0">
                <a:latin typeface="+mn-lt"/>
              </a:rPr>
              <a:t>Zadania związane z naborem wniosków realizuje Departament Funduszy Europejskich w Urzędzie Marszałkowskim Województwa Dolnośląskiego       </a:t>
            </a:r>
            <a:br>
              <a:rPr lang="pl-PL" b="1" dirty="0">
                <a:latin typeface="+mn-lt"/>
              </a:rPr>
            </a:br>
            <a:r>
              <a:rPr lang="pl-PL" b="1" dirty="0">
                <a:latin typeface="+mn-lt"/>
              </a:rPr>
              <a:t>z siedzibą we Wrocławiu, ul. Mazowiecka 17</a:t>
            </a:r>
          </a:p>
          <a:p>
            <a:pPr algn="ctr"/>
            <a:endParaRPr lang="pl-PL" sz="1600" dirty="0"/>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6" name="Tytuł 3"/>
          <p:cNvSpPr txBox="1">
            <a:spLocks/>
          </p:cNvSpPr>
          <p:nvPr/>
        </p:nvSpPr>
        <p:spPr>
          <a:xfrm>
            <a:off x="457200" y="1045179"/>
            <a:ext cx="8229600" cy="647548"/>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800" b="1" i="0" u="none" strike="noStrike" kern="1200" cap="none" spc="0" normalizeH="0" baseline="0" noProof="0" dirty="0">
                <a:ln>
                  <a:noFill/>
                </a:ln>
                <a:solidFill>
                  <a:schemeClr val="tx1"/>
                </a:solidFill>
                <a:effectLst/>
                <a:uLnTx/>
                <a:uFillTx/>
                <a:latin typeface="+mj-lt"/>
                <a:ea typeface="+mj-ea"/>
                <a:cs typeface="+mj-cs"/>
              </a:rPr>
              <a:t>Konkurs ogłasza:</a:t>
            </a:r>
          </a:p>
        </p:txBody>
      </p:sp>
    </p:spTree>
    <p:extLst>
      <p:ext uri="{BB962C8B-B14F-4D97-AF65-F5344CB8AC3E}">
        <p14:creationId xmlns:p14="http://schemas.microsoft.com/office/powerpoint/2010/main" val="3227931888"/>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Diagnoza w zakresie zapotrzebowania </a:t>
            </a:r>
            <a:br>
              <a:rPr lang="pl-PL" sz="2800" b="1" dirty="0"/>
            </a:br>
            <a:r>
              <a:rPr lang="pl-PL" sz="2800" b="1" dirty="0"/>
              <a:t>na dodatkowe zajęcia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fontScale="25000" lnSpcReduction="20000"/>
          </a:bodyPr>
          <a:lstStyle/>
          <a:p>
            <a:pPr algn="just">
              <a:buFont typeface="Wingdings" pitchFamily="2" charset="2"/>
              <a:buChar char="ü"/>
            </a:pPr>
            <a:r>
              <a:rPr lang="pl-PL" sz="7200" b="1" dirty="0">
                <a:latin typeface="+mn-lt"/>
              </a:rPr>
              <a:t>diagnozować deficyty w edukacji przedszkolnej w konkretnej gminie/mieście</a:t>
            </a:r>
            <a:r>
              <a:rPr lang="pl-PL" sz="7200" dirty="0">
                <a:latin typeface="+mn-lt"/>
              </a:rPr>
              <a:t>, z uwzględnieniem </a:t>
            </a:r>
            <a:r>
              <a:rPr lang="pl-PL" sz="7200" b="1" dirty="0">
                <a:latin typeface="+mn-lt"/>
              </a:rPr>
              <a:t>możliwości ich kontynuacji</a:t>
            </a:r>
            <a:r>
              <a:rPr lang="pl-PL" sz="7200" dirty="0">
                <a:latin typeface="+mn-lt"/>
              </a:rPr>
              <a:t>, np. przez nauczycieli OWP po zakończeniu realizacji projektu;</a:t>
            </a:r>
          </a:p>
          <a:p>
            <a:pPr algn="just">
              <a:buFont typeface="Wingdings" pitchFamily="2" charset="2"/>
              <a:buChar char="ü"/>
            </a:pPr>
            <a:endParaRPr lang="pl-PL" sz="7200" dirty="0">
              <a:latin typeface="+mn-lt"/>
            </a:endParaRPr>
          </a:p>
          <a:p>
            <a:pPr algn="just">
              <a:buFont typeface="Wingdings" pitchFamily="2" charset="2"/>
              <a:buChar char="ü"/>
            </a:pPr>
            <a:r>
              <a:rPr lang="pl-PL" sz="7200" dirty="0">
                <a:latin typeface="+mn-lt"/>
              </a:rPr>
              <a:t>diagnozować </a:t>
            </a:r>
            <a:r>
              <a:rPr lang="pl-PL" sz="7200" b="1" dirty="0">
                <a:latin typeface="+mn-lt"/>
              </a:rPr>
              <a:t>zapotrzebowanie danego OWP</a:t>
            </a:r>
            <a:r>
              <a:rPr lang="pl-PL" sz="7200" dirty="0">
                <a:latin typeface="+mn-lt"/>
              </a:rPr>
              <a:t>; </a:t>
            </a:r>
          </a:p>
          <a:p>
            <a:pPr algn="just">
              <a:buFont typeface="Wingdings" pitchFamily="2" charset="2"/>
              <a:buChar char="ü"/>
            </a:pPr>
            <a:endParaRPr lang="pl-PL" sz="7200" i="1" dirty="0">
              <a:latin typeface="+mn-lt"/>
            </a:endParaRPr>
          </a:p>
          <a:p>
            <a:pPr algn="just">
              <a:buFont typeface="Wingdings" pitchFamily="2" charset="2"/>
              <a:buChar char="ü"/>
            </a:pPr>
            <a:r>
              <a:rPr lang="pl-PL" sz="7200" dirty="0">
                <a:latin typeface="+mn-lt"/>
              </a:rPr>
              <a:t>być </a:t>
            </a:r>
            <a:r>
              <a:rPr lang="pl-PL" sz="7200" b="1" dirty="0">
                <a:latin typeface="+mn-lt"/>
              </a:rPr>
              <a:t>przygotowana i przeprowadzona przez OWP</a:t>
            </a:r>
            <a:r>
              <a:rPr lang="pl-PL" sz="7200" dirty="0">
                <a:latin typeface="+mn-lt"/>
              </a:rPr>
              <a:t>, szkołę, placówkę systemu oświaty lub inny podmiot prowadzący działalność o charakterze edukacyjnym lub badawczym. Podmiot przeprowadzający diagnozę ma możliwość skorzystania ze wsparcia instytucji systemu wspomagania pracy OWP lub szkół, tj. placówki doskonalenia nauczycieli, poradni psychologiczno-pedagogicznej, biblioteki pedagogicznej;</a:t>
            </a:r>
          </a:p>
          <a:p>
            <a:pPr algn="just"/>
            <a:endParaRPr lang="pl-PL" sz="7200" dirty="0">
              <a:latin typeface="+mn-lt"/>
            </a:endParaRPr>
          </a:p>
          <a:p>
            <a:pPr algn="just">
              <a:buFont typeface="Wingdings" pitchFamily="2" charset="2"/>
              <a:buChar char="ü"/>
            </a:pPr>
            <a:r>
              <a:rPr lang="pl-PL" sz="7200" dirty="0">
                <a:latin typeface="+mn-lt"/>
              </a:rPr>
              <a:t>być </a:t>
            </a:r>
            <a:r>
              <a:rPr lang="pl-PL" sz="7200" b="1" dirty="0">
                <a:latin typeface="+mn-lt"/>
              </a:rPr>
              <a:t>zatwierdzona przez organ prowadzący przed złożeniem wniosku o dofinansowanie</a:t>
            </a:r>
            <a:r>
              <a:rPr lang="pl-PL" sz="7200" dirty="0">
                <a:latin typeface="+mn-lt"/>
              </a:rPr>
              <a:t>;</a:t>
            </a:r>
          </a:p>
          <a:p>
            <a:pPr algn="just"/>
            <a:endParaRPr lang="pl-PL" sz="7200" dirty="0">
              <a:latin typeface="+mn-lt"/>
            </a:endParaRPr>
          </a:p>
          <a:p>
            <a:pPr algn="just">
              <a:buFont typeface="Wingdings" pitchFamily="2" charset="2"/>
              <a:buChar char="ü"/>
            </a:pPr>
            <a:r>
              <a:rPr lang="pl-PL" sz="7200" b="1" dirty="0">
                <a:latin typeface="+mn-lt"/>
              </a:rPr>
              <a:t>być dostępna </a:t>
            </a:r>
            <a:r>
              <a:rPr lang="pl-PL" sz="7200" dirty="0">
                <a:latin typeface="+mn-lt"/>
              </a:rPr>
              <a:t>m.in. podczas kontroli projektu przez IZ RPO WD (nie jest załączana do wniosku o dofinansowanie);</a:t>
            </a:r>
          </a:p>
          <a:p>
            <a:pPr algn="just"/>
            <a:r>
              <a:rPr lang="pl-PL" sz="7200" b="1" dirty="0">
                <a:solidFill>
                  <a:srgbClr val="FF0000"/>
                </a:solidFill>
                <a:latin typeface="+mn-lt"/>
              </a:rPr>
              <a:t>Najważniejsze wnioski z </a:t>
            </a:r>
            <a:r>
              <a:rPr lang="pl-PL" sz="7200" b="1" i="1" dirty="0">
                <a:solidFill>
                  <a:srgbClr val="FF0000"/>
                </a:solidFill>
                <a:latin typeface="+mn-lt"/>
              </a:rPr>
              <a:t>Diagnozy</a:t>
            </a:r>
            <a:r>
              <a:rPr lang="pl-PL" sz="7200" b="1" dirty="0">
                <a:solidFill>
                  <a:srgbClr val="FF0000"/>
                </a:solidFill>
                <a:latin typeface="+mn-lt"/>
              </a:rPr>
              <a:t> powinny być zawarte w części </a:t>
            </a:r>
            <a:r>
              <a:rPr lang="pl-PL" sz="7200" b="1" i="1" dirty="0">
                <a:solidFill>
                  <a:srgbClr val="FF0000"/>
                </a:solidFill>
                <a:latin typeface="+mn-lt"/>
              </a:rPr>
              <a:t>3.1.1 Uzasadnienie potrzeby realizacji projektu</a:t>
            </a:r>
            <a:r>
              <a:rPr lang="pl-PL" sz="7200" b="1" dirty="0">
                <a:solidFill>
                  <a:srgbClr val="FF0000"/>
                </a:solidFill>
                <a:latin typeface="+mn-lt"/>
              </a:rPr>
              <a:t> we wniosku o dofinansowanie. </a:t>
            </a:r>
          </a:p>
          <a:p>
            <a:pPr algn="just"/>
            <a:endParaRPr lang="pl-PL" sz="1700" dirty="0">
              <a:latin typeface="+mj-lt"/>
            </a:endParaRPr>
          </a:p>
          <a:p>
            <a:pPr algn="just"/>
            <a:endParaRPr lang="pl-PL" sz="1600" dirty="0">
              <a:latin typeface="+mn-lt"/>
            </a:endParaRPr>
          </a:p>
          <a:p>
            <a:pPr algn="just"/>
            <a:endParaRPr lang="pl-PL" sz="1600" dirty="0">
              <a:latin typeface="+mn-lt"/>
            </a:endParaRPr>
          </a:p>
          <a:p>
            <a:pPr algn="just"/>
            <a:r>
              <a:rPr lang="pl-PL" sz="1600" dirty="0"/>
              <a:t> </a:t>
            </a:r>
          </a:p>
          <a:p>
            <a:r>
              <a:rPr lang="pl-PL" sz="1600" dirty="0"/>
              <a:t/>
            </a:r>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Dla kogo zajęcia dodatkowe?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lnSpcReduction="10000"/>
          </a:bodyPr>
          <a:lstStyle/>
          <a:p>
            <a:pPr algn="just"/>
            <a:endParaRPr lang="pl-PL" sz="1900" dirty="0">
              <a:latin typeface="+mn-lt"/>
            </a:endParaRPr>
          </a:p>
          <a:p>
            <a:pPr algn="just">
              <a:buFont typeface="Wingdings" pitchFamily="2" charset="2"/>
              <a:buChar char="ü"/>
            </a:pPr>
            <a:r>
              <a:rPr lang="pl-PL" sz="1900" b="1" dirty="0">
                <a:latin typeface="+mn-lt"/>
              </a:rPr>
              <a:t>mogą być adresowane do wszystkich dzieci danego OWP</a:t>
            </a:r>
            <a:r>
              <a:rPr lang="pl-PL" sz="1900" dirty="0">
                <a:latin typeface="+mn-lt"/>
              </a:rPr>
              <a:t>, niezależnie </a:t>
            </a:r>
            <a:br>
              <a:rPr lang="pl-PL" sz="1900" dirty="0">
                <a:latin typeface="+mn-lt"/>
              </a:rPr>
            </a:br>
            <a:r>
              <a:rPr lang="pl-PL" sz="1900" dirty="0">
                <a:latin typeface="+mn-lt"/>
              </a:rPr>
              <a:t>od liczby nowo utworzonych miejsc przedszkolnych, </a:t>
            </a:r>
            <a:r>
              <a:rPr lang="pl-PL" sz="1900" b="1" dirty="0">
                <a:latin typeface="+mn-lt"/>
              </a:rPr>
              <a:t>pod warunkiem</a:t>
            </a:r>
            <a:r>
              <a:rPr lang="pl-PL" sz="1900" dirty="0">
                <a:latin typeface="+mn-lt"/>
              </a:rPr>
              <a:t>, </a:t>
            </a:r>
            <a:br>
              <a:rPr lang="pl-PL" sz="1900" dirty="0">
                <a:latin typeface="+mn-lt"/>
              </a:rPr>
            </a:br>
            <a:r>
              <a:rPr lang="pl-PL" sz="1900" b="1" dirty="0">
                <a:latin typeface="+mn-lt"/>
              </a:rPr>
              <a:t>że w analogicznym zakresie obszarowym</a:t>
            </a:r>
            <a:r>
              <a:rPr lang="pl-PL" sz="1900" dirty="0">
                <a:latin typeface="+mn-lt"/>
              </a:rPr>
              <a:t> co do treści i odbiorców, </a:t>
            </a:r>
            <a:br>
              <a:rPr lang="pl-PL" sz="1900" dirty="0">
                <a:latin typeface="+mn-lt"/>
              </a:rPr>
            </a:br>
            <a:r>
              <a:rPr lang="pl-PL" sz="1900" b="1" dirty="0">
                <a:latin typeface="+mn-lt"/>
              </a:rPr>
              <a:t>nie były finansowane od co najmniej 12 miesięcy </a:t>
            </a:r>
            <a:r>
              <a:rPr lang="pl-PL" sz="1900" dirty="0">
                <a:latin typeface="+mn-lt"/>
              </a:rPr>
              <a:t>poprzedzających złożenie wniosku o dofinansowanie projektu (średniomiesięcznie). </a:t>
            </a:r>
          </a:p>
          <a:p>
            <a:pPr algn="just"/>
            <a:endParaRPr lang="pl-PL" sz="1900" dirty="0">
              <a:latin typeface="+mn-lt"/>
            </a:endParaRPr>
          </a:p>
          <a:p>
            <a:pPr algn="just">
              <a:buFont typeface="Wingdings" pitchFamily="2" charset="2"/>
              <a:buChar char="ü"/>
            </a:pPr>
            <a:r>
              <a:rPr lang="pl-PL" sz="1900" b="1" dirty="0">
                <a:latin typeface="+mn-lt"/>
              </a:rPr>
              <a:t>jeśli w okresie od co najmniej 12 miesięcy </a:t>
            </a:r>
            <a:r>
              <a:rPr lang="pl-PL" sz="1900" dirty="0">
                <a:latin typeface="+mn-lt"/>
              </a:rPr>
              <a:t>poprzedzających złożenie wniosku o dofinansowanie, </a:t>
            </a:r>
            <a:r>
              <a:rPr lang="pl-PL" sz="1900" b="1" dirty="0">
                <a:latin typeface="+mn-lt"/>
              </a:rPr>
              <a:t>dzieci uczestniczyły w zajęciach dodatkowych </a:t>
            </a:r>
            <a:r>
              <a:rPr lang="pl-PL" sz="1900" dirty="0">
                <a:latin typeface="+mn-lt"/>
              </a:rPr>
              <a:t>np. w zakresie gimnastyki korekcyjnej, to w ramach realizowanego projektu EFS </a:t>
            </a:r>
            <a:r>
              <a:rPr lang="pl-PL" sz="1900" b="1" dirty="0">
                <a:latin typeface="+mn-lt"/>
              </a:rPr>
              <a:t>istnieje możliwość sfinansowania zajęć z tego zakresu tylko dla dzieci przystępujących do projektu</a:t>
            </a:r>
            <a:r>
              <a:rPr lang="pl-PL" sz="1900" dirty="0">
                <a:latin typeface="+mn-lt"/>
              </a:rPr>
              <a:t> - czyli de facto dla dzieci, dla których są tworzone nowe miejsca wychowania przedszkolnego. </a:t>
            </a:r>
          </a:p>
          <a:p>
            <a:pPr algn="just"/>
            <a:r>
              <a:rPr lang="pl-PL" sz="1600" dirty="0"/>
              <a:t> </a:t>
            </a:r>
          </a:p>
          <a:p>
            <a:r>
              <a:rPr lang="pl-PL" sz="1600" dirty="0"/>
              <a:t/>
            </a:r>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Kiedy realizować dodatkowe zajęcia edukacyjne i specjalistyczne?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fontScale="92500" lnSpcReduction="20000"/>
          </a:bodyPr>
          <a:lstStyle/>
          <a:p>
            <a:pPr algn="just"/>
            <a:endParaRPr lang="pl-PL" sz="1900" b="1" dirty="0">
              <a:latin typeface="+mn-lt"/>
            </a:endParaRPr>
          </a:p>
          <a:p>
            <a:pPr algn="just"/>
            <a:r>
              <a:rPr lang="pl-PL" sz="1900" b="1" dirty="0">
                <a:latin typeface="+mn-lt"/>
              </a:rPr>
              <a:t>Kiedy mogą być realizowane dodatkowe zajęcia edukacyjne i specjalistyczne?</a:t>
            </a:r>
          </a:p>
          <a:p>
            <a:pPr algn="just"/>
            <a:endParaRPr lang="pl-PL" sz="1900" dirty="0">
              <a:latin typeface="+mn-lt"/>
            </a:endParaRPr>
          </a:p>
          <a:p>
            <a:pPr algn="just">
              <a:buFont typeface="Wingdings" pitchFamily="2" charset="2"/>
              <a:buChar char="ü"/>
            </a:pPr>
            <a:r>
              <a:rPr lang="pl-PL" sz="1900" dirty="0">
                <a:latin typeface="+mn-lt"/>
              </a:rPr>
              <a:t>w publicznych OWP są realizowane </a:t>
            </a:r>
            <a:r>
              <a:rPr lang="pl-PL" sz="1900" b="1" dirty="0">
                <a:latin typeface="+mn-lt"/>
              </a:rPr>
              <a:t>poza czasem bezpłatnego nauczania</a:t>
            </a:r>
            <a:r>
              <a:rPr lang="pl-PL" sz="1900" dirty="0">
                <a:latin typeface="+mn-lt"/>
              </a:rPr>
              <a:t>, wychowania i opieki, wynikającym z ustawy Prawo Oświatowe, z zastrzeżeniem, że:</a:t>
            </a:r>
          </a:p>
          <a:p>
            <a:pPr algn="just"/>
            <a:endParaRPr lang="pl-PL" sz="1900" dirty="0">
              <a:latin typeface="+mn-lt"/>
            </a:endParaRPr>
          </a:p>
          <a:p>
            <a:pPr algn="just">
              <a:buFont typeface="Wingdings" pitchFamily="2" charset="2"/>
              <a:buChar char="§"/>
            </a:pPr>
            <a:r>
              <a:rPr lang="pl-PL" sz="1900" b="1" dirty="0">
                <a:latin typeface="+mn-lt"/>
              </a:rPr>
              <a:t>zajęcia specjalistyczne </a:t>
            </a:r>
            <a:r>
              <a:rPr lang="pl-PL" sz="1900" dirty="0">
                <a:latin typeface="+mn-lt"/>
              </a:rPr>
              <a:t>oraz </a:t>
            </a:r>
            <a:r>
              <a:rPr lang="pl-PL" sz="1900" b="1" dirty="0">
                <a:latin typeface="+mn-lt"/>
              </a:rPr>
              <a:t>zajęcia w ramach wczesnego wspomagania rozwoju </a:t>
            </a:r>
            <a:r>
              <a:rPr lang="pl-PL" sz="1900" dirty="0">
                <a:latin typeface="+mn-lt"/>
              </a:rPr>
              <a:t>w rozumieniu ustawy o systemie oświaty </a:t>
            </a:r>
            <a:r>
              <a:rPr lang="pl-PL" sz="1900" b="1" dirty="0">
                <a:latin typeface="+mn-lt"/>
              </a:rPr>
              <a:t>mogą być realizowane także w czasie bezpłatnego nauczania</a:t>
            </a:r>
            <a:r>
              <a:rPr lang="pl-PL" sz="1900" dirty="0">
                <a:latin typeface="+mn-lt"/>
              </a:rPr>
              <a:t>, wychowania i opieki </a:t>
            </a:r>
          </a:p>
          <a:p>
            <a:pPr algn="just"/>
            <a:endParaRPr lang="pl-PL" sz="1900" dirty="0">
              <a:latin typeface="+mn-lt"/>
            </a:endParaRPr>
          </a:p>
          <a:p>
            <a:pPr algn="just">
              <a:buFont typeface="Wingdings" pitchFamily="2" charset="2"/>
              <a:buChar char="§"/>
            </a:pPr>
            <a:r>
              <a:rPr lang="pl-PL" sz="1900" b="1" dirty="0">
                <a:latin typeface="+mn-lt"/>
              </a:rPr>
              <a:t>zajęcia stymulujące rozwój psychoruchowy </a:t>
            </a:r>
            <a:r>
              <a:rPr lang="pl-PL" sz="1900" dirty="0">
                <a:latin typeface="+mn-lt"/>
              </a:rPr>
              <a:t>oraz </a:t>
            </a:r>
            <a:r>
              <a:rPr lang="pl-PL" sz="1900" b="1" dirty="0">
                <a:latin typeface="+mn-lt"/>
              </a:rPr>
              <a:t>zajęcia rozwijające kompetencje społeczno-emocjonalne</a:t>
            </a:r>
            <a:r>
              <a:rPr lang="pl-PL" sz="1900" dirty="0">
                <a:latin typeface="+mn-lt"/>
              </a:rPr>
              <a:t> mogą być realizowane </a:t>
            </a:r>
            <a:r>
              <a:rPr lang="pl-PL" sz="1900" b="1" dirty="0">
                <a:latin typeface="+mn-lt"/>
              </a:rPr>
              <a:t>także w czasie bezpłatnego nauczania</a:t>
            </a:r>
            <a:r>
              <a:rPr lang="pl-PL" sz="1900" dirty="0">
                <a:latin typeface="+mn-lt"/>
              </a:rPr>
              <a:t>, wychowania i opieki, </a:t>
            </a:r>
            <a:r>
              <a:rPr lang="pl-PL" sz="1900" b="1" dirty="0">
                <a:latin typeface="+mn-lt"/>
              </a:rPr>
              <a:t>o ile wynikają z potrzeb wymagających rozszerzenia zakresu zajęć specjalistycznych oraz zajęć </a:t>
            </a:r>
            <a:br>
              <a:rPr lang="pl-PL" sz="1900" b="1" dirty="0">
                <a:latin typeface="+mn-lt"/>
              </a:rPr>
            </a:br>
            <a:r>
              <a:rPr lang="pl-PL" sz="1900" b="1" dirty="0">
                <a:latin typeface="+mn-lt"/>
              </a:rPr>
              <a:t>w ramach wczesnego wspomagania rozwoju</a:t>
            </a:r>
            <a:r>
              <a:rPr lang="pl-PL" sz="1900" dirty="0">
                <a:latin typeface="+mn-lt"/>
              </a:rPr>
              <a:t>.</a:t>
            </a:r>
          </a:p>
          <a:p>
            <a:pPr algn="just"/>
            <a:endParaRPr lang="pl-PL" sz="1900" dirty="0">
              <a:latin typeface="+mn-lt"/>
            </a:endParaRPr>
          </a:p>
          <a:p>
            <a:pPr algn="just"/>
            <a:r>
              <a:rPr lang="pl-PL" sz="1600" dirty="0"/>
              <a:t> </a:t>
            </a:r>
          </a:p>
          <a:p>
            <a:r>
              <a:rPr lang="pl-PL" sz="1600" dirty="0"/>
              <a:t/>
            </a:r>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Dodatkowe zajęcia edukacyjne i specjalistyczne - warunki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3" y="1845127"/>
            <a:ext cx="7632848" cy="4464496"/>
          </a:xfrm>
          <a:prstGeom prst="rect">
            <a:avLst/>
          </a:prstGeom>
          <a:noFill/>
        </p:spPr>
        <p:txBody>
          <a:bodyPr wrap="square" rtlCol="0">
            <a:normAutofit fontScale="55000" lnSpcReduction="20000"/>
          </a:bodyPr>
          <a:lstStyle/>
          <a:p>
            <a:pPr algn="just"/>
            <a:endParaRPr lang="pl-PL" sz="1900" b="1" dirty="0">
              <a:latin typeface="+mn-lt"/>
            </a:endParaRPr>
          </a:p>
          <a:p>
            <a:pPr algn="just"/>
            <a:endParaRPr lang="pl-PL" sz="2100" dirty="0">
              <a:latin typeface="+mn-lt"/>
            </a:endParaRPr>
          </a:p>
          <a:p>
            <a:pPr algn="just">
              <a:buFont typeface="Wingdings" pitchFamily="2" charset="2"/>
              <a:buChar char="ü"/>
            </a:pPr>
            <a:r>
              <a:rPr lang="pl-PL" sz="3300" dirty="0">
                <a:latin typeface="+mn-lt"/>
              </a:rPr>
              <a:t>Finansowanie realizacji dodatkowych zajęć w OWP, w których zostały utworzone nowe miejsca wychowania przedszkolnego lub dostosowane do potrzeb dzieci z niepełnosprawnościami, odbywa się </a:t>
            </a:r>
            <a:r>
              <a:rPr lang="pl-PL" sz="3300" b="1" dirty="0">
                <a:latin typeface="+mn-lt"/>
              </a:rPr>
              <a:t>przez okres nie dłuższy niż 12 miesięcy. </a:t>
            </a:r>
          </a:p>
          <a:p>
            <a:pPr algn="just"/>
            <a:endParaRPr lang="pl-PL" sz="3300" dirty="0">
              <a:latin typeface="+mn-lt"/>
            </a:endParaRPr>
          </a:p>
          <a:p>
            <a:pPr algn="just">
              <a:buFont typeface="Wingdings" pitchFamily="2" charset="2"/>
              <a:buChar char="ü"/>
            </a:pPr>
            <a:r>
              <a:rPr lang="pl-PL" sz="3300" b="1" dirty="0">
                <a:latin typeface="+mn-lt"/>
              </a:rPr>
              <a:t>Warunek nie dotyczy dodatkowej oferty</a:t>
            </a:r>
            <a:r>
              <a:rPr lang="pl-PL" sz="3300" dirty="0">
                <a:latin typeface="+mn-lt"/>
              </a:rPr>
              <a:t> edukacyjnej </a:t>
            </a:r>
            <a:r>
              <a:rPr lang="pl-PL" sz="3300" b="1" dirty="0">
                <a:latin typeface="+mn-lt"/>
              </a:rPr>
              <a:t>dla dzieci </a:t>
            </a:r>
            <a:br>
              <a:rPr lang="pl-PL" sz="3300" b="1" dirty="0">
                <a:latin typeface="+mn-lt"/>
              </a:rPr>
            </a:br>
            <a:r>
              <a:rPr lang="pl-PL" sz="3300" b="1" dirty="0">
                <a:latin typeface="+mn-lt"/>
              </a:rPr>
              <a:t>z niepełnosprawnościami</a:t>
            </a:r>
            <a:r>
              <a:rPr lang="pl-PL" sz="3300" dirty="0">
                <a:latin typeface="+mn-lt"/>
              </a:rPr>
              <a:t> tj. finansowanie dodatkowych zajęć dla dzieci </a:t>
            </a:r>
            <a:br>
              <a:rPr lang="pl-PL" sz="3300" dirty="0">
                <a:latin typeface="+mn-lt"/>
              </a:rPr>
            </a:br>
            <a:r>
              <a:rPr lang="pl-PL" sz="3300" dirty="0">
                <a:latin typeface="+mn-lt"/>
              </a:rPr>
              <a:t>z niepełnosprawnościami w OWP, w którym nie zostały utworzone nowe miejsca przedszkolne, może trwać cały okres realizacji projektu.</a:t>
            </a:r>
          </a:p>
          <a:p>
            <a:pPr algn="just"/>
            <a:endParaRPr lang="pl-PL" sz="3300" dirty="0">
              <a:latin typeface="+mn-lt"/>
            </a:endParaRPr>
          </a:p>
          <a:p>
            <a:pPr algn="just">
              <a:buFont typeface="Wingdings" pitchFamily="2" charset="2"/>
              <a:buChar char="ü"/>
            </a:pPr>
            <a:r>
              <a:rPr lang="pl-PL" sz="3300" b="1" dirty="0">
                <a:latin typeface="+mn-lt"/>
              </a:rPr>
              <a:t>Kwota wydatków </a:t>
            </a:r>
            <a:r>
              <a:rPr lang="pl-PL" sz="3300" dirty="0">
                <a:latin typeface="+mn-lt"/>
              </a:rPr>
              <a:t>na realizację zajęć dodatkowych </a:t>
            </a:r>
            <a:r>
              <a:rPr lang="pl-PL" sz="3300" b="1" dirty="0">
                <a:latin typeface="+mn-lt"/>
              </a:rPr>
              <a:t>stanowi nie więcej niż 30% kosztów bezpośrednich projektu.</a:t>
            </a:r>
            <a:r>
              <a:rPr lang="pl-PL" sz="3300" dirty="0">
                <a:latin typeface="+mn-lt"/>
              </a:rPr>
              <a:t> </a:t>
            </a:r>
          </a:p>
          <a:p>
            <a:pPr algn="just">
              <a:buFont typeface="Wingdings" pitchFamily="2" charset="2"/>
              <a:buChar char="ü"/>
            </a:pPr>
            <a:endParaRPr lang="pl-PL" sz="3300" dirty="0">
              <a:latin typeface="+mn-lt"/>
            </a:endParaRPr>
          </a:p>
          <a:p>
            <a:pPr algn="just">
              <a:buFont typeface="Wingdings" pitchFamily="2" charset="2"/>
              <a:buChar char="ü"/>
            </a:pPr>
            <a:r>
              <a:rPr lang="pl-PL" sz="3300" b="1" dirty="0">
                <a:latin typeface="+mn-lt"/>
              </a:rPr>
              <a:t>Limit nie ma zastosowania w przypadku dodatkowej oferty edukacyjnej dla dzieci z niepełnosprawnościami. </a:t>
            </a:r>
          </a:p>
          <a:p>
            <a:pPr algn="just"/>
            <a:endParaRPr lang="pl-PL" sz="1700" dirty="0">
              <a:latin typeface="+mn-lt"/>
            </a:endParaRPr>
          </a:p>
          <a:p>
            <a:pPr algn="just"/>
            <a:endParaRPr lang="pl-PL" sz="1900" dirty="0">
              <a:latin typeface="+mn-lt"/>
            </a:endParaRPr>
          </a:p>
          <a:p>
            <a:pPr algn="just"/>
            <a:endParaRPr lang="pl-PL" sz="1900" dirty="0">
              <a:latin typeface="+mn-lt"/>
            </a:endParaRPr>
          </a:p>
          <a:p>
            <a:pPr algn="just"/>
            <a:r>
              <a:rPr lang="pl-PL" sz="1600" dirty="0"/>
              <a:t> </a:t>
            </a:r>
          </a:p>
          <a:p>
            <a:r>
              <a:rPr lang="pl-PL" sz="1600" dirty="0"/>
              <a:t/>
            </a:r>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000" b="1" dirty="0"/>
              <a:t>Typ C - doskonalenie umiejętności, kompetencji lub kwalifikacji nauczycieli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90907" cy="4464496"/>
          </a:xfrm>
          <a:prstGeom prst="rect">
            <a:avLst/>
          </a:prstGeom>
          <a:noFill/>
        </p:spPr>
        <p:txBody>
          <a:bodyPr wrap="square" rtlCol="0">
            <a:noAutofit/>
          </a:bodyPr>
          <a:lstStyle/>
          <a:p>
            <a:pPr algn="just"/>
            <a:r>
              <a:rPr lang="pl-PL" b="1" dirty="0">
                <a:latin typeface="+mn-lt"/>
              </a:rPr>
              <a:t>Wsparcie może być realizowane zwłaszcza przez:</a:t>
            </a:r>
          </a:p>
          <a:p>
            <a:pPr algn="just"/>
            <a:endParaRPr lang="pl-PL" b="1" dirty="0">
              <a:latin typeface="+mn-lt"/>
            </a:endParaRPr>
          </a:p>
          <a:p>
            <a:pPr marL="342900" lvl="0" indent="-342900" algn="just">
              <a:buFont typeface="+mj-lt"/>
              <a:buAutoNum type="alphaLcParenR"/>
            </a:pPr>
            <a:r>
              <a:rPr lang="pl-PL" sz="1400" b="1" dirty="0">
                <a:latin typeface="+mn-lt"/>
              </a:rPr>
              <a:t>doradztwo, kursy, szkolenia doskonalące</a:t>
            </a:r>
            <a:r>
              <a:rPr lang="pl-PL" sz="1400" dirty="0">
                <a:latin typeface="+mn-lt"/>
              </a:rPr>
              <a:t>, w tym z wykorzystaniem pracy trenerów przeszkolonych w ramach PO WER oraz </a:t>
            </a:r>
            <a:r>
              <a:rPr lang="pl-PL" sz="1400" b="1" dirty="0">
                <a:latin typeface="+mn-lt"/>
              </a:rPr>
              <a:t>studia podyplomowe </a:t>
            </a:r>
            <a:r>
              <a:rPr lang="pl-PL" sz="1400" dirty="0">
                <a:latin typeface="+mn-lt"/>
              </a:rPr>
              <a:t>spełniające wymogi określane w rozporządzeniu Ministra Nauki i Szkolnictwa Wyższego w sprawie standardów kształcenia przygotowującego do wykonywania zawodu nauczyciela oraz </a:t>
            </a:r>
            <a:r>
              <a:rPr lang="pl-PL" sz="1400" b="1" dirty="0">
                <a:latin typeface="+mn-lt"/>
              </a:rPr>
              <a:t>inne formy podwyższenia kwalifikacji pod kątem rozwijania u dzieci w wieku przedszkolnym kompetencji kluczowych oraz umiejętności uniwersalnych niezbędnych na rynku pracy</a:t>
            </a:r>
            <a:r>
              <a:rPr lang="pl-PL" sz="1400" dirty="0">
                <a:latin typeface="+mn-lt"/>
              </a:rPr>
              <a:t>, jak też </a:t>
            </a:r>
            <a:r>
              <a:rPr lang="pl-PL" sz="1400" b="1" dirty="0">
                <a:latin typeface="+mn-lt"/>
              </a:rPr>
              <a:t>właściwego wykorzystania narzędzi wspierających pomoc psychologiczno-pedagogiczną</a:t>
            </a:r>
            <a:r>
              <a:rPr lang="pl-PL" sz="1400" dirty="0">
                <a:latin typeface="+mn-lt"/>
              </a:rPr>
              <a:t>;</a:t>
            </a:r>
          </a:p>
          <a:p>
            <a:pPr marL="342900" lvl="0" indent="-342900" algn="just">
              <a:buFont typeface="+mj-lt"/>
              <a:buAutoNum type="alphaLcParenR"/>
            </a:pPr>
            <a:endParaRPr lang="pl-PL" sz="1400" dirty="0">
              <a:latin typeface="+mn-lt"/>
            </a:endParaRPr>
          </a:p>
          <a:p>
            <a:pPr marL="342900" lvl="0" indent="-342900" algn="just">
              <a:buFont typeface="+mj-lt"/>
              <a:buAutoNum type="alphaLcParenR"/>
            </a:pPr>
            <a:r>
              <a:rPr lang="pl-PL" sz="1400" dirty="0">
                <a:latin typeface="+mn-lt"/>
              </a:rPr>
              <a:t>wspieranie istniejących, budowanie nowych i moderowanie </a:t>
            </a:r>
            <a:r>
              <a:rPr lang="pl-PL" sz="1400" b="1" dirty="0">
                <a:latin typeface="+mn-lt"/>
              </a:rPr>
              <a:t>sieci współpracy </a:t>
            </a:r>
            <a:br>
              <a:rPr lang="pl-PL" sz="1400" b="1" dirty="0">
                <a:latin typeface="+mn-lt"/>
              </a:rPr>
            </a:br>
            <a:r>
              <a:rPr lang="pl-PL" sz="1400" b="1" dirty="0">
                <a:latin typeface="+mn-lt"/>
              </a:rPr>
              <a:t>i samokształcenia nauczycieli;</a:t>
            </a:r>
          </a:p>
          <a:p>
            <a:pPr marL="342900" lvl="0" indent="-342900" algn="just">
              <a:buFont typeface="+mj-lt"/>
              <a:buAutoNum type="alphaLcParenR"/>
            </a:pPr>
            <a:endParaRPr lang="pl-PL" sz="1400" b="1" dirty="0">
              <a:latin typeface="+mn-lt"/>
            </a:endParaRPr>
          </a:p>
          <a:p>
            <a:pPr marL="342900" lvl="0" indent="-342900" algn="just">
              <a:buFont typeface="+mj-lt"/>
              <a:buAutoNum type="alphaLcParenR"/>
            </a:pPr>
            <a:r>
              <a:rPr lang="pl-PL" sz="1400" b="1" dirty="0">
                <a:latin typeface="+mn-lt"/>
              </a:rPr>
              <a:t>współpracę ze specjalistycznymi ośrodkami</a:t>
            </a:r>
            <a:r>
              <a:rPr lang="pl-PL" sz="1400" dirty="0">
                <a:latin typeface="+mn-lt"/>
              </a:rPr>
              <a:t>, np. specjalnymi ośrodkami szkolno-wychowawczymi, poradniami psychologiczno-pedagogicznymi, ośrodkami wychowania przedszkolnego i szkołami kształcącymi dzieci i młodzież z niepełnosprawnościami (m.in. praktyki, staże);</a:t>
            </a:r>
          </a:p>
          <a:p>
            <a:pPr marL="342900" lvl="0" indent="-342900" algn="just">
              <a:buFont typeface="+mj-lt"/>
              <a:buAutoNum type="alphaLcParenR"/>
            </a:pPr>
            <a:endParaRPr lang="pl-PL" sz="1400" b="1" dirty="0">
              <a:latin typeface="+mn-lt"/>
            </a:endParaRPr>
          </a:p>
          <a:p>
            <a:pPr marL="342900" lvl="0" indent="-342900" algn="just">
              <a:buFont typeface="+mj-lt"/>
              <a:buAutoNum type="alphaLcParenR"/>
            </a:pPr>
            <a:r>
              <a:rPr lang="pl-PL" sz="1400" b="1" dirty="0">
                <a:latin typeface="+mn-lt"/>
              </a:rPr>
              <a:t>staże i praktyki </a:t>
            </a:r>
            <a:r>
              <a:rPr lang="pl-PL" sz="1400" dirty="0">
                <a:latin typeface="+mn-lt"/>
              </a:rPr>
              <a:t>nauczycieli realizowane we współpracy z podmiotami z otoczenia szkoły </a:t>
            </a:r>
            <a:br>
              <a:rPr lang="pl-PL" sz="1400" dirty="0">
                <a:latin typeface="+mn-lt"/>
              </a:rPr>
            </a:br>
            <a:r>
              <a:rPr lang="pl-PL" sz="1400" dirty="0">
                <a:latin typeface="+mn-lt"/>
              </a:rPr>
              <a:t>lub placówki systemu oświaty albo instytucjami wspomagającymi przedszkola.</a:t>
            </a:r>
          </a:p>
          <a:p>
            <a:endParaRPr lang="pl-PL" sz="1200" dirty="0">
              <a:latin typeface="+mn-lt"/>
            </a:endParaRP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r>
              <a:rPr lang="pl-PL" sz="1200" dirty="0">
                <a:latin typeface="+mn-lt"/>
              </a:rPr>
              <a:t/>
            </a:r>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Diagnoza przygotowania nauczycieli do pracy z dziećmi w wieku przedszkolnym</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fontScale="25000" lnSpcReduction="20000"/>
          </a:bodyPr>
          <a:lstStyle/>
          <a:p>
            <a:pPr algn="just"/>
            <a:endParaRPr lang="pl-PL" sz="6400" b="1" i="1" dirty="0">
              <a:latin typeface="+mn-lt"/>
            </a:endParaRPr>
          </a:p>
          <a:p>
            <a:pPr algn="just">
              <a:buFont typeface="Wingdings" pitchFamily="2" charset="2"/>
              <a:buChar char="ü"/>
            </a:pPr>
            <a:r>
              <a:rPr lang="pl-PL" sz="7200" dirty="0">
                <a:latin typeface="+mn-lt"/>
              </a:rPr>
              <a:t>dotyczyć danego </a:t>
            </a:r>
            <a:r>
              <a:rPr lang="pl-PL" sz="7200" b="1" dirty="0">
                <a:latin typeface="+mn-lt"/>
              </a:rPr>
              <a:t>OWP objętego wsparciem</a:t>
            </a:r>
            <a:r>
              <a:rPr lang="pl-PL" sz="7200" dirty="0">
                <a:latin typeface="+mn-lt"/>
              </a:rPr>
              <a:t>;</a:t>
            </a:r>
          </a:p>
          <a:p>
            <a:pPr algn="just">
              <a:buFont typeface="Wingdings" pitchFamily="2" charset="2"/>
              <a:buChar char="ü"/>
            </a:pPr>
            <a:endParaRPr lang="pl-PL" sz="7200" dirty="0">
              <a:latin typeface="+mn-lt"/>
            </a:endParaRPr>
          </a:p>
          <a:p>
            <a:pPr algn="just">
              <a:buFont typeface="Wingdings" pitchFamily="2" charset="2"/>
              <a:buChar char="ü"/>
            </a:pPr>
            <a:r>
              <a:rPr lang="pl-PL" sz="7200" dirty="0">
                <a:latin typeface="+mn-lt"/>
              </a:rPr>
              <a:t>być </a:t>
            </a:r>
            <a:r>
              <a:rPr lang="pl-PL" sz="7200" b="1" dirty="0">
                <a:latin typeface="+mn-lt"/>
              </a:rPr>
              <a:t>przygotowana i przeprowadzona przez OWP</a:t>
            </a:r>
            <a:r>
              <a:rPr lang="pl-PL" sz="7200" dirty="0">
                <a:latin typeface="+mn-lt"/>
              </a:rPr>
              <a:t>, szkołę, placówkę systemu oświaty lub inny podmiot prowadzący działalność o charakterze edukacyjnym lub badawczym; </a:t>
            </a:r>
          </a:p>
          <a:p>
            <a:pPr algn="just"/>
            <a:endParaRPr lang="pl-PL" sz="7200" dirty="0">
              <a:latin typeface="+mn-lt"/>
            </a:endParaRPr>
          </a:p>
          <a:p>
            <a:pPr algn="just">
              <a:buFont typeface="Wingdings" pitchFamily="2" charset="2"/>
              <a:buChar char="ü"/>
            </a:pPr>
            <a:r>
              <a:rPr lang="pl-PL" sz="7200" b="1" dirty="0">
                <a:latin typeface="+mn-lt"/>
              </a:rPr>
              <a:t>zatwierdzona przez organ prowadzący przed złożeniem wniosku o dofinansowanie;</a:t>
            </a:r>
          </a:p>
          <a:p>
            <a:pPr algn="just"/>
            <a:endParaRPr lang="pl-PL" sz="7200" dirty="0">
              <a:latin typeface="+mn-lt"/>
            </a:endParaRPr>
          </a:p>
          <a:p>
            <a:pPr algn="just">
              <a:buFont typeface="Wingdings" pitchFamily="2" charset="2"/>
              <a:buChar char="ü"/>
            </a:pPr>
            <a:r>
              <a:rPr lang="pl-PL" sz="7200" dirty="0">
                <a:latin typeface="+mn-lt"/>
              </a:rPr>
              <a:t>być </a:t>
            </a:r>
            <a:r>
              <a:rPr lang="pl-PL" sz="7200" b="1" dirty="0">
                <a:latin typeface="+mn-lt"/>
              </a:rPr>
              <a:t>dostępna</a:t>
            </a:r>
            <a:r>
              <a:rPr lang="pl-PL" sz="7200" dirty="0">
                <a:latin typeface="+mn-lt"/>
              </a:rPr>
              <a:t> m.in. podczas kontroli projektu przez IZ RPO WD (</a:t>
            </a:r>
            <a:r>
              <a:rPr lang="pl-PL" sz="7200" b="1" dirty="0">
                <a:latin typeface="+mn-lt"/>
              </a:rPr>
              <a:t>nie jest załączana do wniosku o dofinansowanie</a:t>
            </a:r>
            <a:r>
              <a:rPr lang="pl-PL" sz="7200" dirty="0">
                <a:latin typeface="+mn-lt"/>
              </a:rPr>
              <a:t>);</a:t>
            </a:r>
          </a:p>
          <a:p>
            <a:pPr algn="just"/>
            <a:endParaRPr lang="pl-PL" sz="7200" b="1" dirty="0">
              <a:solidFill>
                <a:srgbClr val="FF0000"/>
              </a:solidFill>
            </a:endParaRPr>
          </a:p>
          <a:p>
            <a:pPr algn="just"/>
            <a:r>
              <a:rPr lang="pl-PL" sz="7200" b="1" dirty="0">
                <a:solidFill>
                  <a:srgbClr val="FF0000"/>
                </a:solidFill>
              </a:rPr>
              <a:t>Najważniejsze wnioski z </a:t>
            </a:r>
            <a:r>
              <a:rPr lang="pl-PL" sz="7200" b="1" i="1" dirty="0">
                <a:solidFill>
                  <a:srgbClr val="FF0000"/>
                </a:solidFill>
              </a:rPr>
              <a:t>Diagnozy</a:t>
            </a:r>
            <a:r>
              <a:rPr lang="pl-PL" sz="7200" b="1" dirty="0">
                <a:solidFill>
                  <a:srgbClr val="FF0000"/>
                </a:solidFill>
              </a:rPr>
              <a:t> powinny być zawarte w części </a:t>
            </a:r>
            <a:r>
              <a:rPr lang="pl-PL" sz="7200" b="1" i="1" dirty="0">
                <a:solidFill>
                  <a:srgbClr val="FF0000"/>
                </a:solidFill>
              </a:rPr>
              <a:t>3.1.1 Uzasadnienie potrzeby realizacji projektu</a:t>
            </a:r>
            <a:r>
              <a:rPr lang="pl-PL" sz="7200" b="1" dirty="0">
                <a:solidFill>
                  <a:srgbClr val="FF0000"/>
                </a:solidFill>
              </a:rPr>
              <a:t> we wniosku o dofinansowanie. </a:t>
            </a:r>
          </a:p>
          <a:p>
            <a:pPr algn="just"/>
            <a:endParaRPr lang="pl-PL" sz="4800" dirty="0">
              <a:latin typeface="+mn-lt"/>
            </a:endParaRPr>
          </a:p>
          <a:p>
            <a:pPr algn="just"/>
            <a:endParaRPr lang="pl-PL" sz="1700" dirty="0">
              <a:latin typeface="+mj-lt"/>
            </a:endParaRPr>
          </a:p>
          <a:p>
            <a:pPr algn="just"/>
            <a:endParaRPr lang="pl-PL" sz="1600" dirty="0">
              <a:latin typeface="+mn-lt"/>
            </a:endParaRPr>
          </a:p>
          <a:p>
            <a:pPr algn="just"/>
            <a:endParaRPr lang="pl-PL" sz="1600" dirty="0">
              <a:latin typeface="+mn-lt"/>
            </a:endParaRPr>
          </a:p>
          <a:p>
            <a:pPr algn="just"/>
            <a:r>
              <a:rPr lang="pl-PL" sz="1600" dirty="0"/>
              <a:t> </a:t>
            </a:r>
          </a:p>
          <a:p>
            <a:r>
              <a:rPr lang="pl-PL" sz="1600" dirty="0"/>
              <a:t/>
            </a:r>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w ramach Działania 10.1</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cs typeface="Arial" pitchFamily="34" charset="0"/>
              </a:rPr>
              <a:t>Instrukcja dotycząca doboru wskaźników została opisana w Załączniku nr 2 do Regulaminu konkursu</a:t>
            </a:r>
          </a:p>
          <a:p>
            <a:pPr algn="just"/>
            <a:endParaRPr lang="pl-PL" dirty="0">
              <a:solidFill>
                <a:schemeClr val="tx1"/>
              </a:solidFill>
              <a:cs typeface="Arial" pitchFamily="34" charset="0"/>
            </a:endParaRPr>
          </a:p>
          <a:p>
            <a:pPr algn="just"/>
            <a:r>
              <a:rPr lang="pl-PL" dirty="0">
                <a:solidFill>
                  <a:schemeClr val="tx1"/>
                </a:solidFill>
                <a:cs typeface="Arial" pitchFamily="34" charset="0"/>
              </a:rPr>
              <a:t>Wyróżniamy następujące rodzaje wskaźników:</a:t>
            </a:r>
          </a:p>
          <a:p>
            <a:pPr algn="just">
              <a:buFont typeface="Arial" pitchFamily="34" charset="0"/>
              <a:buChar char="•"/>
            </a:pPr>
            <a:r>
              <a:rPr lang="pl-PL" b="1" dirty="0">
                <a:solidFill>
                  <a:schemeClr val="tx1"/>
                </a:solidFill>
                <a:cs typeface="Arial" pitchFamily="34" charset="0"/>
              </a:rPr>
              <a:t>Wskaźniki programowe</a:t>
            </a:r>
            <a:r>
              <a:rPr lang="pl-PL" dirty="0">
                <a:solidFill>
                  <a:schemeClr val="tx1"/>
                </a:solidFill>
                <a:cs typeface="Arial" pitchFamily="34" charset="0"/>
              </a:rPr>
              <a:t> (</a:t>
            </a:r>
            <a:r>
              <a:rPr lang="pl-PL" u="sng" dirty="0">
                <a:solidFill>
                  <a:schemeClr val="tx1"/>
                </a:solidFill>
                <a:cs typeface="Arial" pitchFamily="34" charset="0"/>
              </a:rPr>
              <a:t>wskaźniki produktu </a:t>
            </a:r>
            <a:r>
              <a:rPr lang="pl-PL" dirty="0">
                <a:solidFill>
                  <a:schemeClr val="tx1"/>
                </a:solidFill>
                <a:cs typeface="Arial" pitchFamily="34" charset="0"/>
              </a:rPr>
              <a:t>i </a:t>
            </a:r>
            <a:r>
              <a:rPr lang="pl-PL" u="sng" dirty="0">
                <a:solidFill>
                  <a:schemeClr val="tx1"/>
                </a:solidFill>
                <a:cs typeface="Arial" pitchFamily="34" charset="0"/>
              </a:rPr>
              <a:t>wskaźniki rezultatu bezpośredniego</a:t>
            </a:r>
            <a:r>
              <a:rPr lang="pl-PL" dirty="0">
                <a:solidFill>
                  <a:schemeClr val="tx1"/>
                </a:solidFill>
                <a:cs typeface="Arial" pitchFamily="34" charset="0"/>
              </a:rPr>
              <a:t>) </a:t>
            </a:r>
          </a:p>
          <a:p>
            <a:pPr algn="just"/>
            <a:r>
              <a:rPr lang="pl-PL" dirty="0">
                <a:solidFill>
                  <a:schemeClr val="tx1"/>
                </a:solidFill>
                <a:cs typeface="Arial" pitchFamily="34" charset="0"/>
              </a:rPr>
              <a:t>– określone w RPO, wybierane z listy rozwijanej, obligatoryjne</a:t>
            </a:r>
          </a:p>
          <a:p>
            <a:pPr algn="just">
              <a:buFont typeface="Arial" pitchFamily="34" charset="0"/>
              <a:buChar char="•"/>
            </a:pPr>
            <a:r>
              <a:rPr lang="pl-PL" b="1" dirty="0">
                <a:solidFill>
                  <a:schemeClr val="tx1"/>
                </a:solidFill>
                <a:cs typeface="Arial" pitchFamily="34" charset="0"/>
              </a:rPr>
              <a:t>Wskaźniki horyzontalne </a:t>
            </a:r>
          </a:p>
          <a:p>
            <a:pPr algn="just"/>
            <a:r>
              <a:rPr lang="pl-PL" dirty="0">
                <a:solidFill>
                  <a:schemeClr val="tx1"/>
                </a:solidFill>
                <a:cs typeface="Arial" pitchFamily="34" charset="0"/>
              </a:rPr>
              <a:t>– określone w tzw. liście WLWK (Wspólne Lista Wskaźników Kluczowych), wybierane z listy rozwijanej, obligatoryjne </a:t>
            </a:r>
          </a:p>
          <a:p>
            <a:pPr algn="just">
              <a:buFont typeface="Arial" pitchFamily="34" charset="0"/>
              <a:buChar char="•"/>
            </a:pPr>
            <a:r>
              <a:rPr lang="pl-PL" b="1" dirty="0">
                <a:solidFill>
                  <a:schemeClr val="tx1"/>
                </a:solidFill>
                <a:cs typeface="Arial" pitchFamily="34" charset="0"/>
              </a:rPr>
              <a:t>Wskaźniki projektowe </a:t>
            </a:r>
          </a:p>
          <a:p>
            <a:pPr algn="just"/>
            <a:r>
              <a:rPr lang="pl-PL" dirty="0">
                <a:solidFill>
                  <a:schemeClr val="tx1"/>
                </a:solidFill>
                <a:cs typeface="Arial" pitchFamily="34" charset="0"/>
              </a:rPr>
              <a:t>– określane samodzielnie przez Wnioskodawcę, nieobligatoryjne</a:t>
            </a:r>
          </a:p>
        </p:txBody>
      </p:sp>
    </p:spTree>
    <p:extLst>
      <p:ext uri="{BB962C8B-B14F-4D97-AF65-F5344CB8AC3E}">
        <p14:creationId xmlns:p14="http://schemas.microsoft.com/office/powerpoint/2010/main" val="3728915418"/>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produktu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27</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produktu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28</a:t>
            </a:fld>
            <a:endParaRPr lang="pl-PL" altLang="pl-PL"/>
          </a:p>
        </p:txBody>
      </p:sp>
      <p:graphicFrame>
        <p:nvGraphicFramePr>
          <p:cNvPr id="6" name="Diagram 5"/>
          <p:cNvGraphicFramePr/>
          <p:nvPr>
            <p:extLst>
              <p:ext uri="{D42A27DB-BD31-4B8C-83A1-F6EECF244321}">
                <p14:modId xmlns:p14="http://schemas.microsoft.com/office/powerpoint/2010/main" val="2437324707"/>
              </p:ext>
            </p:extLst>
          </p:nvPr>
        </p:nvGraphicFramePr>
        <p:xfrm>
          <a:off x="467544" y="1628800"/>
          <a:ext cx="7776864" cy="49685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9620739"/>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rezultatu bezpośredniego</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29</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0" y="1045179"/>
            <a:ext cx="9144000" cy="647548"/>
          </a:xfrm>
        </p:spPr>
        <p:txBody>
          <a:bodyPr/>
          <a:lstStyle/>
          <a:p>
            <a:r>
              <a:rPr lang="pl-PL" sz="2800" b="1" dirty="0"/>
              <a:t>Kwota środków </a:t>
            </a:r>
            <a:r>
              <a:rPr lang="pl-PL" sz="2800" b="1" dirty="0" err="1"/>
              <a:t>europejskich</a:t>
            </a:r>
            <a:r>
              <a:rPr lang="pl-PL" sz="2800" b="1" dirty="0"/>
              <a:t> przeznaczona na konkurs</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7971299" cy="4464496"/>
          </a:xfrm>
          <a:prstGeom prst="rect">
            <a:avLst/>
          </a:prstGeom>
          <a:noFill/>
        </p:spPr>
        <p:txBody>
          <a:bodyPr wrap="square" rtlCol="0">
            <a:normAutofit/>
          </a:bodyPr>
          <a:lstStyle/>
          <a:p>
            <a:pPr marL="0" indent="0">
              <a:buNone/>
            </a:pPr>
            <a:endParaRPr lang="pl-PL" b="1" i="1" u="sng" dirty="0">
              <a:latin typeface="+mn-lt"/>
            </a:endParaRPr>
          </a:p>
          <a:p>
            <a:pPr algn="ctr"/>
            <a:endParaRPr lang="pl-PL" sz="3200" b="1" u="sng" dirty="0">
              <a:latin typeface="+mn-lt"/>
            </a:endParaRPr>
          </a:p>
          <a:p>
            <a:pPr marL="0" lvl="1" algn="ctr"/>
            <a:r>
              <a:rPr lang="pl-PL" sz="2800" dirty="0">
                <a:latin typeface="+mn-lt"/>
              </a:rPr>
              <a:t>Konkurs nr RPDS.10.01.03-IZ.00-02-321/18 </a:t>
            </a:r>
          </a:p>
          <a:p>
            <a:pPr marL="0" lvl="1" algn="ctr"/>
            <a:r>
              <a:rPr lang="fr-FR" sz="2800" dirty="0">
                <a:latin typeface="+mn-lt"/>
              </a:rPr>
              <a:t>1 501 827 EUR tj. </a:t>
            </a:r>
            <a:r>
              <a:rPr lang="fr-FR" sz="2800" b="1" dirty="0">
                <a:latin typeface="+mn-lt"/>
              </a:rPr>
              <a:t>6 424 666</a:t>
            </a:r>
            <a:r>
              <a:rPr lang="pl-PL" sz="2800" b="1" dirty="0">
                <a:latin typeface="+mn-lt"/>
              </a:rPr>
              <a:t> PLN </a:t>
            </a:r>
          </a:p>
          <a:p>
            <a:pPr marL="0" lvl="1" algn="ctr"/>
            <a:endParaRPr lang="pl-PL" sz="2800" dirty="0">
              <a:solidFill>
                <a:srgbClr val="FF0000"/>
              </a:solidFill>
              <a:latin typeface="+mn-lt"/>
            </a:endParaRPr>
          </a:p>
          <a:p>
            <a:pPr marL="0" lvl="1" algn="ctr"/>
            <a:endParaRPr lang="pl-PL" sz="2000" b="1" dirty="0">
              <a:solidFill>
                <a:srgbClr val="FF0000"/>
              </a:solidFill>
            </a:endParaRPr>
          </a:p>
          <a:p>
            <a:endParaRPr lang="pl-PL" b="1" dirty="0">
              <a:latin typeface="+mn-lt"/>
            </a:endParaRPr>
          </a:p>
          <a:p>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3669518987"/>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rezultatu bezpośredniego</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30</a:t>
            </a:fld>
            <a:endParaRPr lang="pl-PL" altLang="pl-PL"/>
          </a:p>
        </p:txBody>
      </p:sp>
      <p:graphicFrame>
        <p:nvGraphicFramePr>
          <p:cNvPr id="6" name="Diagram 5"/>
          <p:cNvGraphicFramePr/>
          <p:nvPr>
            <p:extLst>
              <p:ext uri="{D42A27DB-BD31-4B8C-83A1-F6EECF244321}">
                <p14:modId xmlns:p14="http://schemas.microsoft.com/office/powerpoint/2010/main" val="472450597"/>
              </p:ext>
            </p:extLst>
          </p:nvPr>
        </p:nvGraphicFramePr>
        <p:xfrm>
          <a:off x="467544" y="1700808"/>
          <a:ext cx="7776864" cy="42484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42648695"/>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31</a:t>
            </a:fld>
            <a:endParaRPr lang="pl-PL" altLang="pl-PL"/>
          </a:p>
        </p:txBody>
      </p:sp>
      <p:sp>
        <p:nvSpPr>
          <p:cNvPr id="7" name="Prostokąt zaokrąglony 6"/>
          <p:cNvSpPr/>
          <p:nvPr/>
        </p:nvSpPr>
        <p:spPr>
          <a:xfrm>
            <a:off x="179512" y="1844824"/>
            <a:ext cx="8713788" cy="4464040"/>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323528" y="1700808"/>
            <a:ext cx="8569772" cy="4464496"/>
          </a:xfrm>
          <a:prstGeom prst="rect">
            <a:avLst/>
          </a:prstGeom>
          <a:noFill/>
        </p:spPr>
        <p:txBody>
          <a:bodyPr wrap="square" rtlCol="0">
            <a:normAutofit lnSpcReduction="10000"/>
          </a:bodyPr>
          <a:lstStyle/>
          <a:p>
            <a:pPr algn="ctr"/>
            <a:endParaRPr lang="pl-PL" sz="2000" b="1" dirty="0">
              <a:latin typeface="+mn-lt"/>
              <a:cs typeface="Arial" pitchFamily="34" charset="0"/>
            </a:endParaRPr>
          </a:p>
          <a:p>
            <a:pPr algn="just"/>
            <a:r>
              <a:rPr lang="pl-PL" sz="1600" dirty="0">
                <a:latin typeface="+mn-lt"/>
              </a:rPr>
              <a:t>Wnioskodawca zobowiązany jest wybrać i monitorować (bez konieczności podawania wartości docelowej większej od 0) </a:t>
            </a:r>
            <a:r>
              <a:rPr lang="pl-PL" sz="1600" b="1" u="sng" dirty="0">
                <a:latin typeface="+mn-lt"/>
              </a:rPr>
              <a:t>wszystkie</a:t>
            </a:r>
            <a:r>
              <a:rPr lang="pl-PL" sz="1600" b="1" dirty="0">
                <a:latin typeface="+mn-lt"/>
              </a:rPr>
              <a:t> </a:t>
            </a:r>
            <a:r>
              <a:rPr lang="pl-PL" sz="1600" dirty="0">
                <a:latin typeface="+mn-lt"/>
              </a:rPr>
              <a:t>wspólne wskaźniki produktu z listy WLWK (Wspólna Lista Wskaźników Kluczowych, stanowiąca załącznik nr 2 do „</a:t>
            </a:r>
            <a:r>
              <a:rPr lang="pl-PL" sz="1600" i="1" dirty="0">
                <a:latin typeface="+mn-lt"/>
              </a:rPr>
              <a:t>Wytycznych w zakresie monitorowania postępu rzeczowego realizacji programów operacyjnych na lata 2014 – 2020</a:t>
            </a:r>
            <a:r>
              <a:rPr lang="pl-PL" sz="1600" dirty="0">
                <a:latin typeface="+mn-lt"/>
              </a:rPr>
              <a:t>”) tj.</a:t>
            </a:r>
          </a:p>
          <a:p>
            <a:pPr algn="just"/>
            <a:endParaRPr lang="pl-PL" sz="1600" dirty="0">
              <a:latin typeface="+mn-lt"/>
            </a:endParaRPr>
          </a:p>
          <a:p>
            <a:pPr marL="285750" lvl="0" indent="-285750" algn="just">
              <a:buFont typeface="Arial" panose="020B0604020202020204" pitchFamily="34" charset="0"/>
              <a:buChar char="•"/>
            </a:pPr>
            <a:r>
              <a:rPr lang="pl-PL" sz="1600" b="1" dirty="0">
                <a:latin typeface="+mn-lt"/>
              </a:rPr>
              <a:t>Liczba obiektów dostosowanych do potrzeb osób z niepełnosprawnościami;</a:t>
            </a:r>
          </a:p>
          <a:p>
            <a:pPr marL="285750" lvl="0" indent="-285750" algn="just">
              <a:buFont typeface="Arial" panose="020B0604020202020204" pitchFamily="34" charset="0"/>
              <a:buChar char="•"/>
            </a:pPr>
            <a:endParaRPr lang="pl-PL" sz="1600" b="1" dirty="0">
              <a:latin typeface="+mn-lt"/>
            </a:endParaRPr>
          </a:p>
          <a:p>
            <a:pPr marL="285750" lvl="0" indent="-285750" algn="just">
              <a:buFont typeface="Arial" panose="020B0604020202020204" pitchFamily="34" charset="0"/>
              <a:buChar char="•"/>
            </a:pPr>
            <a:r>
              <a:rPr lang="pl-PL" sz="1600" b="1" dirty="0">
                <a:latin typeface="+mn-lt"/>
              </a:rPr>
              <a:t>Liczba osób objętych szkoleniami/doradztwem w zakresie kompetencji cyfrowych;</a:t>
            </a:r>
          </a:p>
          <a:p>
            <a:pPr marL="285750" lvl="0" indent="-285750" algn="just">
              <a:buFont typeface="Arial" panose="020B0604020202020204" pitchFamily="34" charset="0"/>
              <a:buChar char="•"/>
            </a:pPr>
            <a:endParaRPr lang="pl-PL" sz="1600" b="1" dirty="0">
              <a:latin typeface="+mn-lt"/>
            </a:endParaRPr>
          </a:p>
          <a:p>
            <a:pPr marL="285750" lvl="0" indent="-285750" algn="just">
              <a:buFont typeface="Arial" panose="020B0604020202020204" pitchFamily="34" charset="0"/>
              <a:buChar char="•"/>
            </a:pPr>
            <a:r>
              <a:rPr lang="pl-PL" sz="1600" b="1" dirty="0">
                <a:latin typeface="+mn-lt"/>
              </a:rPr>
              <a:t>Liczba projektów, w których sfinansowano koszty racjonalnych usprawnień dla osób z </a:t>
            </a:r>
            <a:r>
              <a:rPr lang="pl-PL" sz="1600" b="1" dirty="0" err="1">
                <a:latin typeface="+mn-lt"/>
              </a:rPr>
              <a:t>niepełnosprawnościami</a:t>
            </a:r>
            <a:r>
              <a:rPr lang="pl-PL" sz="1600" b="1" dirty="0">
                <a:latin typeface="+mn-lt"/>
              </a:rPr>
              <a:t>;</a:t>
            </a:r>
          </a:p>
          <a:p>
            <a:pPr marL="285750" lvl="0" indent="-285750" algn="just">
              <a:buFont typeface="Arial" panose="020B0604020202020204" pitchFamily="34" charset="0"/>
              <a:buChar char="•"/>
            </a:pPr>
            <a:endParaRPr lang="pl-PL" sz="1600" b="1" dirty="0">
              <a:latin typeface="+mn-lt"/>
            </a:endParaRPr>
          </a:p>
          <a:p>
            <a:pPr marL="285750" lvl="0" indent="-285750" algn="just">
              <a:buFont typeface="Arial" panose="020B0604020202020204" pitchFamily="34" charset="0"/>
              <a:buChar char="•"/>
            </a:pPr>
            <a:r>
              <a:rPr lang="pl-PL" sz="1600" b="1" dirty="0">
                <a:latin typeface="+mn-lt"/>
              </a:rPr>
              <a:t>Liczba podmiotów wykorzystujących technologie informacyjno-komunikacyjne.</a:t>
            </a:r>
          </a:p>
          <a:p>
            <a:pPr marL="285750" lvl="0" indent="-285750" algn="just">
              <a:buFont typeface="Arial" panose="020B0604020202020204" pitchFamily="34" charset="0"/>
              <a:buChar char="•"/>
            </a:pPr>
            <a:endParaRPr lang="pl-PL" sz="1600" b="1" dirty="0"/>
          </a:p>
          <a:p>
            <a:pPr marL="285750" lvl="0" indent="-285750" algn="just">
              <a:buFont typeface="Arial" panose="020B0604020202020204" pitchFamily="34" charset="0"/>
              <a:buChar char="•"/>
            </a:pPr>
            <a:endParaRPr lang="pl-PL" sz="1600" b="1" dirty="0"/>
          </a:p>
          <a:p>
            <a:pPr algn="just"/>
            <a:r>
              <a:rPr lang="pl-PL" sz="1600" dirty="0">
                <a:latin typeface="+mn-lt"/>
                <a:cs typeface="Arial" pitchFamily="34" charset="0"/>
              </a:rPr>
              <a:t>Szczegółowe informacje znajdują się w Załączniku nr 2 do Regulaminu konkursu „Wskaźniki możliwe do zastosowania w ramach konkursów</a:t>
            </a:r>
            <a:r>
              <a:rPr lang="pl-PL" sz="1600" dirty="0">
                <a:cs typeface="Arial" pitchFamily="34" charset="0"/>
              </a:rPr>
              <a:t>”. </a:t>
            </a:r>
          </a:p>
          <a:p>
            <a:pPr marL="285750" lvl="0" indent="-285750">
              <a:buFont typeface="Arial" panose="020B0604020202020204" pitchFamily="34" charset="0"/>
              <a:buChar char="•"/>
            </a:pPr>
            <a:endParaRPr lang="pl-PL" sz="1600" b="1" dirty="0"/>
          </a:p>
          <a:p>
            <a:endParaRPr lang="pl-PL" sz="1600" dirty="0">
              <a:latin typeface="+mn-lt"/>
            </a:endParaRPr>
          </a:p>
        </p:txBody>
      </p:sp>
      <p:sp>
        <p:nvSpPr>
          <p:cNvPr id="9" name="Prostokąt 8"/>
          <p:cNvSpPr/>
          <p:nvPr/>
        </p:nvSpPr>
        <p:spPr>
          <a:xfrm>
            <a:off x="0" y="1268760"/>
            <a:ext cx="8964488" cy="400110"/>
          </a:xfrm>
          <a:prstGeom prst="rect">
            <a:avLst/>
          </a:prstGeom>
        </p:spPr>
        <p:txBody>
          <a:bodyPr wrap="square">
            <a:spAutoFit/>
          </a:bodyPr>
          <a:lstStyle/>
          <a:p>
            <a:pPr algn="ctr" eaLnBrk="1" hangingPunct="1"/>
            <a:r>
              <a:rPr lang="pl-PL" altLang="pl-PL" sz="2000" b="1" dirty="0">
                <a:latin typeface="+mn-lt"/>
                <a:cs typeface="Arial" pitchFamily="34" charset="0"/>
              </a:rPr>
              <a:t>4 WSKAŹNIKI HORYZONTALNE – WSPÓLNE WSKAŹNIKI PRODUKTU Z LISTY WLWK</a:t>
            </a:r>
          </a:p>
        </p:txBody>
      </p:sp>
    </p:spTree>
    <p:extLst>
      <p:ext uri="{BB962C8B-B14F-4D97-AF65-F5344CB8AC3E}">
        <p14:creationId xmlns:p14="http://schemas.microsoft.com/office/powerpoint/2010/main" val="1656611904"/>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PROJEKTOWE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rPr>
              <a:t>Wnioskodawca może samodzielnie określić inne, dodatkowe wskaźniki </a:t>
            </a:r>
            <a:r>
              <a:rPr lang="pl-PL" b="1" dirty="0">
                <a:solidFill>
                  <a:schemeClr val="tx1"/>
                </a:solidFill>
              </a:rPr>
              <a:t>specyficzne dla danego projektu</a:t>
            </a:r>
            <a:r>
              <a:rPr lang="pl-PL" dirty="0">
                <a:solidFill>
                  <a:schemeClr val="tx1"/>
                </a:solidFill>
              </a:rPr>
              <a:t>, o ile będzie to niezbędne dla prawidłowej realizacji projektu. </a:t>
            </a:r>
          </a:p>
          <a:p>
            <a:pPr algn="just"/>
            <a:endParaRPr lang="pl-PL" dirty="0">
              <a:solidFill>
                <a:schemeClr val="tx1"/>
              </a:solidFill>
            </a:endParaRPr>
          </a:p>
          <a:p>
            <a:pPr algn="just"/>
            <a:r>
              <a:rPr lang="pl-PL" dirty="0">
                <a:solidFill>
                  <a:schemeClr val="tx1"/>
                </a:solidFill>
              </a:rPr>
              <a:t>Wskaźniki projektowe dla projektu muszą nosić </a:t>
            </a:r>
            <a:r>
              <a:rPr lang="pl-PL" b="1" dirty="0">
                <a:solidFill>
                  <a:schemeClr val="tx1"/>
                </a:solidFill>
              </a:rPr>
              <a:t>inne nazwy </a:t>
            </a:r>
            <a:r>
              <a:rPr lang="pl-PL" dirty="0">
                <a:solidFill>
                  <a:schemeClr val="tx1"/>
                </a:solidFill>
              </a:rPr>
              <a:t>niż ww. wskaźniki programowe (wskaźniki produktu i wskaźniki rezultatu) i mieć </a:t>
            </a:r>
            <a:r>
              <a:rPr lang="pl-PL" b="1" dirty="0">
                <a:solidFill>
                  <a:schemeClr val="tx1"/>
                </a:solidFill>
              </a:rPr>
              <a:t>inną definicję wskaźnika.</a:t>
            </a:r>
          </a:p>
          <a:p>
            <a:pPr algn="just"/>
            <a:endParaRPr lang="pl-PL" dirty="0"/>
          </a:p>
          <a:p>
            <a:pPr algn="just"/>
            <a:r>
              <a:rPr lang="pl-PL" dirty="0">
                <a:solidFill>
                  <a:schemeClr val="tx1"/>
                </a:solidFill>
              </a:rPr>
              <a:t>Dla wszystkich wskaźników uwzględnionych we wniosku o dofinansowanie należy określić </a:t>
            </a:r>
            <a:r>
              <a:rPr lang="pl-PL" b="1" dirty="0">
                <a:solidFill>
                  <a:schemeClr val="tx1"/>
                </a:solidFill>
              </a:rPr>
              <a:t>wartości bazowe </a:t>
            </a:r>
            <a:r>
              <a:rPr lang="pl-PL" dirty="0">
                <a:solidFill>
                  <a:schemeClr val="tx1"/>
                </a:solidFill>
              </a:rPr>
              <a:t>(czyli przed rozpoczęciem realizacji projektu) oraz </a:t>
            </a:r>
            <a:r>
              <a:rPr lang="pl-PL" b="1" dirty="0">
                <a:solidFill>
                  <a:schemeClr val="tx1"/>
                </a:solidFill>
              </a:rPr>
              <a:t>wartości docelowe</a:t>
            </a:r>
            <a:r>
              <a:rPr lang="pl-PL" dirty="0">
                <a:solidFill>
                  <a:schemeClr val="tx1"/>
                </a:solidFill>
              </a:rPr>
              <a:t>, których osiągnięcie będzie uznane za zrealizowanie celu projektu. </a:t>
            </a:r>
            <a:r>
              <a:rPr lang="pl-PL" b="1" dirty="0">
                <a:solidFill>
                  <a:schemeClr val="tx1"/>
                </a:solidFill>
              </a:rPr>
              <a:t> </a:t>
            </a:r>
            <a:endParaRPr lang="pl-PL" b="1" dirty="0">
              <a:solidFill>
                <a:schemeClr val="tx1"/>
              </a:solidFill>
              <a:cs typeface="Arial" pitchFamily="34" charset="0"/>
            </a:endParaRPr>
          </a:p>
        </p:txBody>
      </p:sp>
    </p:spTree>
    <p:extLst>
      <p:ext uri="{BB962C8B-B14F-4D97-AF65-F5344CB8AC3E}">
        <p14:creationId xmlns:p14="http://schemas.microsoft.com/office/powerpoint/2010/main" val="3728915418"/>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800" b="1" dirty="0">
                <a:latin typeface="+mn-lt"/>
                <a:cs typeface="Arial" pitchFamily="34" charset="0"/>
              </a:rPr>
              <a:t>KRYTERIA DOSTĘPU</a:t>
            </a:r>
            <a:endParaRPr lang="pl-PL" sz="28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064896" cy="4464496"/>
          </a:xfrm>
          <a:prstGeom prst="rect">
            <a:avLst/>
          </a:prstGeom>
          <a:noFill/>
        </p:spPr>
        <p:txBody>
          <a:bodyPr wrap="square" rtlCol="0">
            <a:normAutofit/>
          </a:bodyPr>
          <a:lstStyle/>
          <a:p>
            <a:pPr algn="ctr"/>
            <a:endParaRPr lang="pl-PL" sz="2000" b="1" dirty="0">
              <a:latin typeface="+mn-lt"/>
              <a:cs typeface="Arial" pitchFamily="34" charset="0"/>
            </a:endParaRPr>
          </a:p>
          <a:p>
            <a:pPr marL="342900" indent="-342900"/>
            <a:r>
              <a:rPr lang="pl-PL" sz="1600" b="1" u="sng" dirty="0">
                <a:latin typeface="+mn-lt"/>
              </a:rPr>
              <a:t>1. Kryterium liczby wniosków</a:t>
            </a:r>
          </a:p>
          <a:p>
            <a:endParaRPr lang="pl-PL" sz="1600" dirty="0">
              <a:latin typeface="+mn-lt"/>
            </a:endParaRPr>
          </a:p>
          <a:p>
            <a:r>
              <a:rPr lang="pl-PL" sz="1600" b="1" dirty="0">
                <a:latin typeface="+mn-lt"/>
              </a:rPr>
              <a:t>Czy dany podmiot występuje maksymalnie w 2 projektach złożonych w danym naborze jako samodzielny Wnioskodawca, lider i Partner w projekcie?</a:t>
            </a:r>
          </a:p>
          <a:p>
            <a:pPr algn="just"/>
            <a:endParaRPr lang="pl-PL" sz="1600" b="1" dirty="0">
              <a:latin typeface="+mn-lt"/>
            </a:endParaRPr>
          </a:p>
          <a:p>
            <a:endParaRPr lang="pl-PL" sz="1600" b="1" dirty="0">
              <a:latin typeface="+mn-lt"/>
            </a:endParaRPr>
          </a:p>
          <a:p>
            <a:r>
              <a:rPr lang="pl-PL" sz="1600" dirty="0">
                <a:solidFill>
                  <a:schemeClr val="accent1"/>
                </a:solidFill>
                <a:latin typeface="+mn-lt"/>
              </a:rPr>
              <a:t>Tak/Nie </a:t>
            </a:r>
          </a:p>
          <a:p>
            <a:r>
              <a:rPr lang="pl-PL" sz="1600" dirty="0">
                <a:solidFill>
                  <a:schemeClr val="accent1"/>
                </a:solidFill>
                <a:latin typeface="+mn-lt"/>
              </a:rPr>
              <a:t>(niespełnienie kryterium oznacza odrzucenie projektu)</a:t>
            </a:r>
            <a:endParaRPr lang="pl-PL" sz="2000" b="1" dirty="0">
              <a:solidFill>
                <a:schemeClr val="accent1"/>
              </a:solidFill>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800" b="1" dirty="0">
                <a:latin typeface="+mn-lt"/>
                <a:cs typeface="Arial" pitchFamily="34" charset="0"/>
              </a:rPr>
              <a:t>KRYTERIA DOSTĘPU</a:t>
            </a:r>
            <a:endParaRPr lang="pl-PL" sz="28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064896" cy="4464496"/>
          </a:xfrm>
          <a:prstGeom prst="rect">
            <a:avLst/>
          </a:prstGeom>
          <a:noFill/>
        </p:spPr>
        <p:txBody>
          <a:bodyPr wrap="square" rtlCol="0">
            <a:normAutofit fontScale="92500" lnSpcReduction="20000"/>
          </a:bodyPr>
          <a:lstStyle/>
          <a:p>
            <a:pPr algn="ctr"/>
            <a:endParaRPr lang="pl-PL" sz="2000" b="1" dirty="0">
              <a:latin typeface="+mn-lt"/>
              <a:cs typeface="Arial" pitchFamily="34" charset="0"/>
            </a:endParaRPr>
          </a:p>
          <a:p>
            <a:pPr marL="342900" indent="-342900"/>
            <a:r>
              <a:rPr lang="pl-PL" sz="1600" b="1" u="sng" dirty="0">
                <a:latin typeface="+mn-lt"/>
              </a:rPr>
              <a:t>2. Kryterium biura projektu</a:t>
            </a:r>
          </a:p>
          <a:p>
            <a:endParaRPr lang="pl-PL" sz="1600" b="1" dirty="0">
              <a:latin typeface="+mn-lt"/>
            </a:endParaRPr>
          </a:p>
          <a:p>
            <a:r>
              <a:rPr lang="pl-PL" sz="1600" b="1" dirty="0">
                <a:latin typeface="+mn-lt"/>
              </a:rPr>
              <a:t>Czy Wnioskodawca (lider) w okresie realizacji projektu posiada siedzibę lub będzie prowadził biuro projektu na terenie województwa dolnośląskiego?</a:t>
            </a:r>
          </a:p>
          <a:p>
            <a:pPr algn="just"/>
            <a:endParaRPr lang="pl-PL" sz="1600" b="1" dirty="0">
              <a:latin typeface="+mn-lt"/>
            </a:endParaRPr>
          </a:p>
          <a:p>
            <a:endParaRPr lang="pl-PL" sz="1600" b="1" dirty="0">
              <a:latin typeface="+mn-lt"/>
            </a:endParaRPr>
          </a:p>
          <a:p>
            <a:pPr algn="just"/>
            <a:r>
              <a:rPr lang="pl-PL" sz="1600" dirty="0">
                <a:latin typeface="+mn-lt"/>
              </a:rPr>
              <a:t>Realizacja projektu przez beneficjentów prowadzących działalność na terenie województwa dolnośląskiego lub posiadających biuro projektu na terenie województwa dolnośląskiego jest uzasadniona regionalnym/lokalnym charakterem wsparcia oraz pozytywnie wpłynie na efektywność realizacji projektu. Posiadanie biura projektu na terenie województwa dolnośląskiego ma na celu umożliwienie dostępu do pełnej dokumentacji wdrażanego projektu oraz zapewnienie uczestnikom projektu możliwości osobistego kontaktu z kadrą projektu. Kryterium zostanie zweryfikowane na podstawie zapisów we wniosku o dofinansowanie projektu. </a:t>
            </a:r>
            <a:r>
              <a:rPr lang="pl-PL" sz="1600" b="1" dirty="0">
                <a:latin typeface="+mn-lt"/>
              </a:rPr>
              <a:t>Fakt posiadania siedziby na terenie województwa dolnośląskiego zostanie zweryfikowany na podstawie części 2.8 wniosku o dofinansowanie.</a:t>
            </a:r>
            <a:r>
              <a:rPr lang="pl-PL" sz="1600" dirty="0">
                <a:latin typeface="+mn-lt"/>
              </a:rPr>
              <a:t> W przypadku braku posiadania przez Wnioskodawcę (lidera) siedziby na terenie woj. dolnośląskiego,  Wnioskodawca jest zobowiązany wpisać do treści wniosku oświadczenie, że będzie prowadził biuro projektu na terenie województwa dolnośląskiego. Brak w/w oświadczenia skutkować będzie niespełnieniem kryterium</a:t>
            </a:r>
          </a:p>
          <a:p>
            <a:r>
              <a:rPr lang="pl-PL" sz="1600" dirty="0">
                <a:solidFill>
                  <a:schemeClr val="accent1"/>
                </a:solidFill>
                <a:latin typeface="+mn-lt"/>
              </a:rPr>
              <a:t>Tak/Nie</a:t>
            </a:r>
          </a:p>
          <a:p>
            <a:r>
              <a:rPr lang="pl-PL" sz="1600" dirty="0">
                <a:solidFill>
                  <a:schemeClr val="accent1"/>
                </a:solidFill>
                <a:latin typeface="+mn-lt"/>
              </a:rPr>
              <a:t>Dopuszcza się jednokrotne skierowanie projektu do poprawy/uzupełnienia w zakresie skutkującym jego spełnieniem. Niespełnienie kryterium po wezwaniu do uzupełnienia/ poprawy skutkuje jego odrzuceniem</a:t>
            </a:r>
            <a:endParaRPr lang="pl-PL" sz="1600" b="1" dirty="0">
              <a:solidFill>
                <a:schemeClr val="accent1"/>
              </a:solidFill>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800" b="1" dirty="0">
                <a:latin typeface="+mn-lt"/>
                <a:cs typeface="Arial" pitchFamily="34" charset="0"/>
              </a:rPr>
              <a:t>KRYTERIA DOSTĘPU</a:t>
            </a:r>
            <a:endParaRPr lang="pl-PL" sz="28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7992888" cy="4464496"/>
          </a:xfrm>
          <a:prstGeom prst="rect">
            <a:avLst/>
          </a:prstGeom>
          <a:noFill/>
        </p:spPr>
        <p:txBody>
          <a:bodyPr wrap="square" rtlCol="0">
            <a:normAutofit/>
          </a:bodyPr>
          <a:lstStyle/>
          <a:p>
            <a:pPr algn="ctr"/>
            <a:endParaRPr lang="pl-PL" sz="2000" b="1" dirty="0">
              <a:latin typeface="+mn-lt"/>
              <a:cs typeface="Arial" pitchFamily="34" charset="0"/>
            </a:endParaRPr>
          </a:p>
          <a:p>
            <a:pPr marL="342900" indent="-342900"/>
            <a:r>
              <a:rPr lang="pl-PL" sz="1700" b="1" u="sng" dirty="0">
                <a:latin typeface="+mn-lt"/>
              </a:rPr>
              <a:t>3. Kryterium diagnozy zapotrzebowania</a:t>
            </a:r>
          </a:p>
          <a:p>
            <a:endParaRPr lang="pl-PL" sz="1600" b="1" dirty="0">
              <a:latin typeface="+mn-lt"/>
            </a:endParaRPr>
          </a:p>
          <a:p>
            <a:pPr algn="just"/>
            <a:r>
              <a:rPr lang="pl-PL" sz="1700" b="1" dirty="0">
                <a:latin typeface="+mn-lt"/>
              </a:rPr>
              <a:t>Czy w treści wniosku zostało zawarte oświadczenie wskazujące, że przeprowadzona </a:t>
            </a:r>
            <a:r>
              <a:rPr lang="pl-PL" sz="1700" b="1" i="1" dirty="0">
                <a:latin typeface="+mn-lt"/>
              </a:rPr>
              <a:t>Diagnoza zapotrzebowania na nowe miejsca przedszkolne</a:t>
            </a:r>
            <a:r>
              <a:rPr lang="pl-PL" sz="1700" b="1" dirty="0">
                <a:latin typeface="+mn-lt"/>
              </a:rPr>
              <a:t> potwierdza, że liczba nowo tworzonych w ramach projektu miejsc wychowania przedszkolnego odpowiada faktycznemu i prognozowanemu w perspektywie 3-letniej zapotrzebowaniu na tego typu usługi na obszarze realizacji projektu i została ona zatwierdzona przez organ prowadzący oraz uwzględnia plany samorządu gminnego w zakresie tworzenia nowych miejsc przedszkolnych na obszarze realizacji projektu?</a:t>
            </a:r>
          </a:p>
          <a:p>
            <a:endParaRPr lang="pl-PL" sz="1600" b="1" dirty="0">
              <a:latin typeface="+mn-lt"/>
            </a:endParaRPr>
          </a:p>
          <a:p>
            <a:r>
              <a:rPr lang="pl-PL" sz="1600" dirty="0">
                <a:solidFill>
                  <a:schemeClr val="accent1"/>
                </a:solidFill>
                <a:latin typeface="+mn-lt"/>
              </a:rPr>
              <a:t>Tak/Nie/</a:t>
            </a:r>
            <a:r>
              <a:rPr lang="pl-PL" sz="1600" dirty="0" err="1">
                <a:solidFill>
                  <a:schemeClr val="accent1"/>
                </a:solidFill>
                <a:latin typeface="+mn-lt"/>
              </a:rPr>
              <a:t>Nie</a:t>
            </a:r>
            <a:r>
              <a:rPr lang="pl-PL" sz="1600" dirty="0">
                <a:solidFill>
                  <a:schemeClr val="accent1"/>
                </a:solidFill>
                <a:latin typeface="+mn-lt"/>
              </a:rPr>
              <a:t> dotyczy</a:t>
            </a:r>
          </a:p>
          <a:p>
            <a:r>
              <a:rPr lang="pl-PL" sz="1600" dirty="0">
                <a:solidFill>
                  <a:schemeClr val="accent1"/>
                </a:solidFill>
                <a:latin typeface="+mn-lt"/>
              </a:rPr>
              <a:t>Dopuszcza się jednokrotne skierowanie projektu do poprawy/uzupełnienia w zakresie skutkującym jego spełnieniem. Niespełnienie kryterium po wezwaniu do uzupełnienia/ poprawy skutkuje jego odrzuceniem.</a:t>
            </a:r>
            <a:endParaRPr lang="pl-PL" sz="1600" b="1" dirty="0">
              <a:solidFill>
                <a:schemeClr val="accent1"/>
              </a:solidFill>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FORMALNE SPECYFICZNE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36</a:t>
            </a:fld>
            <a:endParaRPr lang="pl-PL" altLang="pl-PL"/>
          </a:p>
        </p:txBody>
      </p:sp>
      <p:graphicFrame>
        <p:nvGraphicFramePr>
          <p:cNvPr id="6" name="Diagram 5"/>
          <p:cNvGraphicFramePr/>
          <p:nvPr>
            <p:extLst>
              <p:ext uri="{D42A27DB-BD31-4B8C-83A1-F6EECF244321}">
                <p14:modId xmlns:p14="http://schemas.microsoft.com/office/powerpoint/2010/main" val="312125489"/>
              </p:ext>
            </p:extLst>
          </p:nvPr>
        </p:nvGraphicFramePr>
        <p:xfrm>
          <a:off x="467544" y="1700808"/>
          <a:ext cx="7776864" cy="46606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7113074"/>
      </p:ext>
    </p:ext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FORMALNE SPECYFICZNE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37</a:t>
            </a:fld>
            <a:endParaRPr lang="pl-PL" altLang="pl-PL"/>
          </a:p>
        </p:txBody>
      </p:sp>
      <p:graphicFrame>
        <p:nvGraphicFramePr>
          <p:cNvPr id="6" name="Diagram 5"/>
          <p:cNvGraphicFramePr/>
          <p:nvPr>
            <p:extLst>
              <p:ext uri="{D42A27DB-BD31-4B8C-83A1-F6EECF244321}">
                <p14:modId xmlns:p14="http://schemas.microsoft.com/office/powerpoint/2010/main" val="788294452"/>
              </p:ext>
            </p:extLst>
          </p:nvPr>
        </p:nvGraphicFramePr>
        <p:xfrm>
          <a:off x="467544" y="2060848"/>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5661001"/>
      </p:ext>
    </p:extLst>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FORMALNE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38</a:t>
            </a:fld>
            <a:endParaRPr lang="pl-PL" altLang="pl-PL"/>
          </a:p>
        </p:txBody>
      </p:sp>
      <p:graphicFrame>
        <p:nvGraphicFramePr>
          <p:cNvPr id="6" name="Diagram 5"/>
          <p:cNvGraphicFramePr/>
          <p:nvPr>
            <p:extLst>
              <p:ext uri="{D42A27DB-BD31-4B8C-83A1-F6EECF244321}">
                <p14:modId xmlns:p14="http://schemas.microsoft.com/office/powerpoint/2010/main" val="1304051206"/>
              </p:ext>
            </p:extLst>
          </p:nvPr>
        </p:nvGraphicFramePr>
        <p:xfrm>
          <a:off x="467544" y="2060848"/>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57349112"/>
      </p:ext>
    </p:extLst>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39</a:t>
            </a:fld>
            <a:endParaRPr lang="pl-PL" altLang="pl-PL"/>
          </a:p>
        </p:txBody>
      </p:sp>
      <p:sp>
        <p:nvSpPr>
          <p:cNvPr id="7" name="Prostokąt zaokrąglony 6"/>
          <p:cNvSpPr/>
          <p:nvPr/>
        </p:nvSpPr>
        <p:spPr>
          <a:xfrm>
            <a:off x="215106" y="1576561"/>
            <a:ext cx="8713788" cy="4804767"/>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000"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r>
              <a:rPr lang="pl-PL" sz="1400" dirty="0">
                <a:solidFill>
                  <a:schemeClr val="tx1"/>
                </a:solidFill>
              </a:rPr>
              <a:t>Czy wybór partnerów został dokonany w sposób prawidłowy, to znaczy:</a:t>
            </a:r>
          </a:p>
          <a:p>
            <a:pPr>
              <a:buFontTx/>
              <a:buChar char="-"/>
            </a:pPr>
            <a:r>
              <a:rPr lang="pl-PL" sz="1400" dirty="0">
                <a:solidFill>
                  <a:schemeClr val="tx1"/>
                </a:solidFill>
              </a:rPr>
              <a:t> </a:t>
            </a:r>
            <a:r>
              <a:rPr lang="pl-PL" sz="1400" b="1" dirty="0">
                <a:solidFill>
                  <a:schemeClr val="tx1"/>
                </a:solidFill>
              </a:rPr>
              <a:t>czy wybór partnerów został dokonany przed złożeniem wniosku o dofinansowanie</a:t>
            </a:r>
            <a:r>
              <a:rPr lang="pl-PL" sz="1400" dirty="0">
                <a:solidFill>
                  <a:schemeClr val="tx1"/>
                </a:solidFill>
              </a:rPr>
              <a:t>,</a:t>
            </a:r>
          </a:p>
          <a:p>
            <a:pPr lvl="0">
              <a:buFontTx/>
              <a:buChar char="-"/>
            </a:pPr>
            <a:r>
              <a:rPr lang="pl-PL" sz="1400" b="1" dirty="0">
                <a:solidFill>
                  <a:schemeClr val="tx1"/>
                </a:solidFill>
              </a:rPr>
              <a:t>czy prawidłowo przeprowadzono postępowanie</a:t>
            </a:r>
            <a:r>
              <a:rPr lang="pl-PL" sz="1400" dirty="0">
                <a:solidFill>
                  <a:schemeClr val="tx1"/>
                </a:solidFill>
              </a:rPr>
              <a:t>, o którym mowa w art. 33 ust. 2 ustawy z dnia 11 lipca 2014 r. o zasadach realizacji programów w zakresie polityki spójności finansowanych w perspektywie finansowej 2014–2020 (podmiot sektora finansów publicznych gdy wybiera partnera spoza sektora finansów publicznych musi dokonać wyboru partnera </a:t>
            </a:r>
            <a:r>
              <a:rPr lang="pl-PL" sz="1400" b="1" dirty="0">
                <a:solidFill>
                  <a:schemeClr val="tx1"/>
                </a:solidFill>
              </a:rPr>
              <a:t>z zachowaniem zasady przejrzystości i równego traktowania</a:t>
            </a:r>
            <a:r>
              <a:rPr lang="pl-PL" sz="1400" dirty="0">
                <a:solidFill>
                  <a:schemeClr val="tx1"/>
                </a:solidFill>
              </a:rPr>
              <a:t>)</a:t>
            </a:r>
          </a:p>
          <a:p>
            <a:pPr lvl="0"/>
            <a:endParaRPr lang="pl-PL" sz="1400" dirty="0">
              <a:solidFill>
                <a:schemeClr val="tx1"/>
              </a:solidFill>
            </a:endParaRPr>
          </a:p>
          <a:p>
            <a:pPr lvl="0">
              <a:buFont typeface="Wingdings" pitchFamily="2" charset="2"/>
              <a:buChar char="ü"/>
            </a:pPr>
            <a:r>
              <a:rPr lang="pl-PL" sz="1400" b="1" dirty="0">
                <a:solidFill>
                  <a:srgbClr val="FF0000"/>
                </a:solidFill>
              </a:rPr>
              <a:t>ogłoszenie otwartego naboru na stronie z 21-dniowym terminem, </a:t>
            </a:r>
          </a:p>
          <a:p>
            <a:pPr lvl="0">
              <a:buFont typeface="Wingdings" pitchFamily="2" charset="2"/>
              <a:buChar char="ü"/>
            </a:pPr>
            <a:r>
              <a:rPr lang="pl-PL" sz="1400" b="1" dirty="0">
                <a:solidFill>
                  <a:srgbClr val="FF0000"/>
                </a:solidFill>
              </a:rPr>
              <a:t>uwzględnienie zgodności działania Partnera z celami partnerstwa, wkładu Partnera w realizację celu partnerstwa, doświadczenia Partnera, </a:t>
            </a:r>
          </a:p>
          <a:p>
            <a:pPr lvl="0">
              <a:buFont typeface="Wingdings" pitchFamily="2" charset="2"/>
              <a:buChar char="ü"/>
            </a:pPr>
            <a:r>
              <a:rPr lang="pl-PL" sz="1400" b="1" dirty="0">
                <a:solidFill>
                  <a:srgbClr val="FF0000"/>
                </a:solidFill>
              </a:rPr>
              <a:t>podanie informacji publicznej o wyborze Partnera,</a:t>
            </a:r>
          </a:p>
          <a:p>
            <a:pPr lvl="0">
              <a:buFont typeface="Wingdings" pitchFamily="2" charset="2"/>
              <a:buChar char="ü"/>
            </a:pPr>
            <a:r>
              <a:rPr lang="pl-PL" sz="1400" b="1" dirty="0">
                <a:solidFill>
                  <a:srgbClr val="FF0000"/>
                </a:solidFill>
              </a:rPr>
              <a:t>dokonanie wyboru partnera przed złożeniem wniosku o dofinansowanie.</a:t>
            </a:r>
            <a:endParaRPr lang="pl-PL" sz="1400" b="1" dirty="0">
              <a:solidFill>
                <a:schemeClr val="tx1"/>
              </a:solidFill>
            </a:endParaRPr>
          </a:p>
          <a:p>
            <a:pPr lvl="0"/>
            <a:endParaRPr lang="pl-PL" sz="1400" b="1" u="sng" dirty="0">
              <a:solidFill>
                <a:schemeClr val="tx1"/>
              </a:solidFill>
            </a:endParaRPr>
          </a:p>
          <a:p>
            <a:pPr lvl="0" algn="ctr"/>
            <a:r>
              <a:rPr lang="pl-PL" sz="1400" b="1" u="sng" dirty="0">
                <a:solidFill>
                  <a:schemeClr val="tx1"/>
                </a:solidFill>
              </a:rPr>
              <a:t>UWAGA! </a:t>
            </a:r>
          </a:p>
          <a:p>
            <a:pPr lvl="0" algn="ctr"/>
            <a:r>
              <a:rPr lang="pl-PL" sz="1400" u="sng" dirty="0">
                <a:solidFill>
                  <a:schemeClr val="tx1"/>
                </a:solidFill>
              </a:rPr>
              <a:t>Ocena kryterium polega m.in.</a:t>
            </a:r>
            <a:r>
              <a:rPr lang="pl-PL" sz="1400" b="1" u="sng" dirty="0">
                <a:solidFill>
                  <a:schemeClr val="tx1"/>
                </a:solidFill>
              </a:rPr>
              <a:t> na weryfikacji załączników do wniosku o dofinansowanie</a:t>
            </a:r>
          </a:p>
          <a:p>
            <a:pPr lvl="0" algn="ctr"/>
            <a:r>
              <a:rPr lang="pl-PL" sz="1400" b="1" u="sng" dirty="0">
                <a:solidFill>
                  <a:schemeClr val="tx1"/>
                </a:solidFill>
              </a:rPr>
              <a:t>Do wniosku o dofinansowanie należy załączyć dokumenty potwierdzające:</a:t>
            </a:r>
          </a:p>
          <a:p>
            <a:pPr lvl="0" algn="ctr">
              <a:buFont typeface="Wingdings" pitchFamily="2" charset="2"/>
              <a:buChar char="ü"/>
            </a:pPr>
            <a:r>
              <a:rPr lang="pl-PL" sz="1400" u="sng" dirty="0">
                <a:solidFill>
                  <a:schemeClr val="tx1"/>
                </a:solidFill>
              </a:rPr>
              <a:t>wybór partnera przed złożeniem wniosku o dofinansowanie (dotyczy wszystkich projektów partnerskich)</a:t>
            </a:r>
          </a:p>
          <a:p>
            <a:pPr lvl="0" algn="ctr">
              <a:buFont typeface="Wingdings" pitchFamily="2" charset="2"/>
              <a:buChar char="ü"/>
            </a:pPr>
            <a:r>
              <a:rPr lang="pl-PL" sz="1400" u="sng" dirty="0">
                <a:solidFill>
                  <a:schemeClr val="tx1"/>
                </a:solidFill>
              </a:rPr>
              <a:t>dokonanie postępowania o którym mowa w art. 33 ustawy wdrożeniowej (dotyczy podmiotów sektora finansów publicznych wybierających partnerów spoza sektora)</a:t>
            </a:r>
          </a:p>
          <a:p>
            <a:pPr lvl="0" algn="ctr">
              <a:buFont typeface="Wingdings" pitchFamily="2" charset="2"/>
              <a:buChar char="ü"/>
            </a:pPr>
            <a:endParaRPr lang="pl-PL" sz="1400" u="sng" dirty="0">
              <a:solidFill>
                <a:schemeClr val="tx1"/>
              </a:solidFill>
            </a:endParaRPr>
          </a:p>
          <a:p>
            <a:pPr lvl="0" algn="ctr"/>
            <a:r>
              <a:rPr lang="pl-PL" sz="1400" dirty="0">
                <a:solidFill>
                  <a:schemeClr val="tx1"/>
                </a:solidFill>
              </a:rPr>
              <a:t>Tak / Nie/ </a:t>
            </a:r>
            <a:r>
              <a:rPr lang="pl-PL" sz="1400" dirty="0" err="1">
                <a:solidFill>
                  <a:schemeClr val="tx1"/>
                </a:solidFill>
              </a:rPr>
              <a:t>Nie</a:t>
            </a:r>
            <a:r>
              <a:rPr lang="pl-PL" sz="1400" dirty="0">
                <a:solidFill>
                  <a:schemeClr val="tx1"/>
                </a:solidFill>
              </a:rPr>
              <a:t> dotyczy (dopuszcza się jednokrotne skierowanie projektu do poprawy/uzupełnienia)</a:t>
            </a:r>
          </a:p>
          <a:p>
            <a:pPr lvl="0"/>
            <a:endParaRPr lang="pl-PL" sz="1400" b="1" u="sng" dirty="0">
              <a:solidFill>
                <a:schemeClr val="tx1"/>
              </a:solidFill>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
        <p:nvSpPr>
          <p:cNvPr id="6" name="Tytuł 1">
            <a:extLst>
              <a:ext uri="{FF2B5EF4-FFF2-40B4-BE49-F238E27FC236}">
                <a16:creationId xmlns:a16="http://schemas.microsoft.com/office/drawing/2014/main" xmlns="" id="{51BCFBF3-F2BC-4AD4-AC5A-0EB9E9B4E9E0}"/>
              </a:ext>
            </a:extLst>
          </p:cNvPr>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FORMALNE </a:t>
            </a:r>
          </a:p>
        </p:txBody>
      </p:sp>
    </p:spTree>
    <p:extLst>
      <p:ext uri="{BB962C8B-B14F-4D97-AF65-F5344CB8AC3E}">
        <p14:creationId xmlns:p14="http://schemas.microsoft.com/office/powerpoint/2010/main" val="2859470259"/>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lnSpcReduction="10000"/>
          </a:bodyPr>
          <a:lstStyle/>
          <a:p>
            <a:pPr marL="0" indent="0">
              <a:buNone/>
            </a:pPr>
            <a:endParaRPr lang="pl-PL" sz="1600" b="1" i="1" u="sng" dirty="0"/>
          </a:p>
          <a:p>
            <a:endParaRPr lang="pl-PL" sz="1600" b="1" i="1" dirty="0"/>
          </a:p>
          <a:p>
            <a:pPr marL="285750" indent="-285750" algn="just">
              <a:buFont typeface="Arial" panose="020B0604020202020204" pitchFamily="34" charset="0"/>
              <a:buChar char="•"/>
            </a:pPr>
            <a:r>
              <a:rPr lang="pl-PL" sz="1600" b="1" dirty="0">
                <a:latin typeface="+mn-lt"/>
              </a:rPr>
              <a:t>Konkurs został ogłoszony 10 października 2018 r.</a:t>
            </a:r>
          </a:p>
          <a:p>
            <a:pPr marL="285750" indent="-285750" algn="just">
              <a:buFont typeface="Arial" panose="020B0604020202020204" pitchFamily="34" charset="0"/>
              <a:buChar char="•"/>
            </a:pPr>
            <a:r>
              <a:rPr lang="pl-PL" sz="1600" b="1" dirty="0">
                <a:latin typeface="+mn-lt"/>
              </a:rPr>
              <a:t>Ogłoszenie o konkursie oraz Regulamin konkursu są dostępne na stronie: </a:t>
            </a:r>
          </a:p>
          <a:p>
            <a:pPr marL="285750" indent="-285750" algn="just"/>
            <a:r>
              <a:rPr lang="pl-PL" sz="1600" b="1" dirty="0">
                <a:latin typeface="+mn-lt"/>
              </a:rPr>
              <a:t>	</a:t>
            </a:r>
            <a:r>
              <a:rPr lang="pl-PL" sz="1600" b="1" dirty="0" err="1">
                <a:latin typeface="+mn-lt"/>
              </a:rPr>
              <a:t>www.funduszeeuropejskie.gov.pl</a:t>
            </a:r>
            <a:endParaRPr lang="pl-PL" sz="1600" b="1" dirty="0">
              <a:latin typeface="+mn-lt"/>
            </a:endParaRPr>
          </a:p>
          <a:p>
            <a:pPr marL="285750" indent="-285750" algn="just"/>
            <a:r>
              <a:rPr lang="pl-PL" sz="1600" b="1" dirty="0">
                <a:latin typeface="+mn-lt"/>
              </a:rPr>
              <a:t>	www.rpo.dolnyslask.pl </a:t>
            </a:r>
          </a:p>
          <a:p>
            <a:pPr marL="285750" indent="-285750" algn="just"/>
            <a:r>
              <a:rPr lang="pl-PL" sz="1600" b="1" dirty="0">
                <a:latin typeface="+mn-lt"/>
              </a:rPr>
              <a:t>	www.zitaj.jeleniagora.pl</a:t>
            </a:r>
          </a:p>
          <a:p>
            <a:pPr marL="285750" indent="-285750" algn="just">
              <a:buFont typeface="Arial" panose="020B0604020202020204" pitchFamily="34" charset="0"/>
              <a:buChar char="•"/>
            </a:pPr>
            <a:endParaRPr lang="pl-PL" sz="1600" b="1" u="sng" dirty="0">
              <a:latin typeface="+mn-lt"/>
            </a:endParaRPr>
          </a:p>
          <a:p>
            <a:pPr algn="just"/>
            <a:r>
              <a:rPr lang="pl-PL" sz="1600" b="1" u="sng" dirty="0">
                <a:latin typeface="+mn-lt"/>
              </a:rPr>
              <a:t>Co się składa na dokumentację konkursową:</a:t>
            </a:r>
          </a:p>
          <a:p>
            <a:pPr marL="285750" indent="-285750" algn="just">
              <a:buFont typeface="Arial" panose="020B0604020202020204" pitchFamily="34" charset="0"/>
              <a:buChar char="•"/>
            </a:pPr>
            <a:r>
              <a:rPr lang="pl-PL" sz="1600" b="1" dirty="0">
                <a:latin typeface="+mn-lt"/>
              </a:rPr>
              <a:t>Regulamin konkursu</a:t>
            </a:r>
          </a:p>
          <a:p>
            <a:pPr marL="285750" indent="-285750" algn="just">
              <a:buFont typeface="Arial" panose="020B0604020202020204" pitchFamily="34" charset="0"/>
              <a:buChar char="•"/>
            </a:pPr>
            <a:r>
              <a:rPr lang="pl-PL" sz="1600" b="1" dirty="0">
                <a:latin typeface="+mn-lt"/>
              </a:rPr>
              <a:t>Załącznik nr 1 Wyciąg z kryteriów wyboru projektów</a:t>
            </a:r>
          </a:p>
          <a:p>
            <a:pPr marL="285750" indent="-285750" algn="just">
              <a:buFont typeface="Arial" panose="020B0604020202020204" pitchFamily="34" charset="0"/>
              <a:buChar char="•"/>
            </a:pPr>
            <a:r>
              <a:rPr lang="pl-PL" sz="1600" b="1" dirty="0">
                <a:latin typeface="+mn-lt"/>
              </a:rPr>
              <a:t>Załącznik nr 2  Lista wskaźników</a:t>
            </a:r>
          </a:p>
          <a:p>
            <a:pPr marL="285750" indent="-285750" algn="just">
              <a:buFont typeface="Arial" panose="020B0604020202020204" pitchFamily="34" charset="0"/>
              <a:buChar char="•"/>
            </a:pPr>
            <a:r>
              <a:rPr lang="pl-PL" sz="1600" b="1" dirty="0">
                <a:latin typeface="+mn-lt"/>
              </a:rPr>
              <a:t>Załącznik nr 3 Zakres wniosku o dofinansowanie</a:t>
            </a:r>
          </a:p>
          <a:p>
            <a:pPr marL="285750" indent="-285750" algn="just">
              <a:buFont typeface="Arial" panose="020B0604020202020204" pitchFamily="34" charset="0"/>
              <a:buChar char="•"/>
            </a:pPr>
            <a:r>
              <a:rPr lang="pl-PL" sz="1600" b="1" dirty="0">
                <a:latin typeface="+mn-lt"/>
              </a:rPr>
              <a:t>Załącznik nr 4 Standardy realizacji wybranych form wsparcia (z katalogiem stawek maksymalnych)</a:t>
            </a:r>
          </a:p>
          <a:p>
            <a:pPr marL="285750" indent="-285750" algn="just">
              <a:buFont typeface="Arial" panose="020B0604020202020204" pitchFamily="34" charset="0"/>
              <a:buChar char="•"/>
            </a:pPr>
            <a:r>
              <a:rPr lang="pl-PL" sz="1600" b="1" dirty="0">
                <a:latin typeface="+mn-lt"/>
              </a:rPr>
              <a:t>Załącznik nr 5, Załącznik nr 6 – Wzory umów (standardowa, metody uproszczone)</a:t>
            </a:r>
          </a:p>
          <a:p>
            <a:pPr marL="285750" indent="-285750" algn="just">
              <a:buFont typeface="Arial" panose="020B0604020202020204" pitchFamily="34" charset="0"/>
              <a:buChar char="•"/>
            </a:pPr>
            <a:endParaRPr lang="pl-PL" sz="1600" b="1" dirty="0">
              <a:latin typeface="+mn-lt"/>
            </a:endParaRPr>
          </a:p>
          <a:p>
            <a:pPr algn="just"/>
            <a:r>
              <a:rPr lang="pl-PL" sz="1600" b="1" u="sng" dirty="0">
                <a:latin typeface="+mn-lt"/>
              </a:rPr>
              <a:t>Dodatkowe pliki pomocnicze:</a:t>
            </a:r>
          </a:p>
          <a:p>
            <a:pPr marL="285750" indent="-285750" algn="just">
              <a:buFont typeface="Arial" panose="020B0604020202020204" pitchFamily="34" charset="0"/>
              <a:buChar char="•"/>
            </a:pPr>
            <a:r>
              <a:rPr lang="pl-PL" sz="1600" b="1" dirty="0">
                <a:latin typeface="+mn-lt"/>
              </a:rPr>
              <a:t>informacje dotyczące kwalifikacji, zasady angażowania personelu, strategia ZIT AJ</a:t>
            </a:r>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Dokumentacja konkursowa:</a:t>
            </a:r>
          </a:p>
        </p:txBody>
      </p:sp>
    </p:spTree>
    <p:extLst>
      <p:ext uri="{BB962C8B-B14F-4D97-AF65-F5344CB8AC3E}">
        <p14:creationId xmlns:p14="http://schemas.microsoft.com/office/powerpoint/2010/main" val="3220789600"/>
      </p:ext>
    </p:extLst>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40</a:t>
            </a:fld>
            <a:endParaRPr lang="pl-PL" altLang="pl-PL"/>
          </a:p>
        </p:txBody>
      </p:sp>
      <p:graphicFrame>
        <p:nvGraphicFramePr>
          <p:cNvPr id="6" name="Diagram 5"/>
          <p:cNvGraphicFramePr/>
          <p:nvPr>
            <p:extLst>
              <p:ext uri="{D42A27DB-BD31-4B8C-83A1-F6EECF244321}">
                <p14:modId xmlns:p14="http://schemas.microsoft.com/office/powerpoint/2010/main" val="1683389035"/>
              </p:ext>
            </p:extLst>
          </p:nvPr>
        </p:nvGraphicFramePr>
        <p:xfrm>
          <a:off x="467544" y="1772815"/>
          <a:ext cx="7776864" cy="48965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52884603"/>
      </p:ext>
    </p:extLst>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41</a:t>
            </a:fld>
            <a:endParaRPr lang="pl-PL" altLang="pl-PL"/>
          </a:p>
        </p:txBody>
      </p:sp>
      <p:graphicFrame>
        <p:nvGraphicFramePr>
          <p:cNvPr id="6" name="Diagram 5"/>
          <p:cNvGraphicFramePr/>
          <p:nvPr>
            <p:extLst>
              <p:ext uri="{D42A27DB-BD31-4B8C-83A1-F6EECF244321}">
                <p14:modId xmlns:p14="http://schemas.microsoft.com/office/powerpoint/2010/main" val="3304203482"/>
              </p:ext>
            </p:extLst>
          </p:nvPr>
        </p:nvGraphicFramePr>
        <p:xfrm>
          <a:off x="467544" y="1772816"/>
          <a:ext cx="7776864"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52884603"/>
      </p:ext>
    </p:extLst>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42</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b="1" u="sng" dirty="0">
              <a:solidFill>
                <a:schemeClr val="tx1"/>
              </a:solidFill>
            </a:endParaRPr>
          </a:p>
          <a:p>
            <a:pPr algn="just"/>
            <a:endParaRPr lang="pl-PL" sz="1400" dirty="0">
              <a:solidFill>
                <a:schemeClr val="tx1"/>
              </a:solidFill>
            </a:endParaRPr>
          </a:p>
          <a:p>
            <a:pPr algn="just">
              <a:spcAft>
                <a:spcPts val="600"/>
              </a:spcAft>
            </a:pPr>
            <a:endParaRPr lang="pl-PL" sz="1400" dirty="0">
              <a:solidFill>
                <a:schemeClr val="tx1"/>
              </a:solidFill>
              <a:cs typeface="Arial" pitchFamily="34" charset="0"/>
            </a:endParaRPr>
          </a:p>
          <a:p>
            <a:pPr algn="just">
              <a:spcAft>
                <a:spcPts val="600"/>
              </a:spcAft>
              <a:buFont typeface="Wingdings" pitchFamily="2" charset="2"/>
              <a:buChar char="ü"/>
            </a:pPr>
            <a:r>
              <a:rPr lang="pl-PL" sz="2000" b="1" dirty="0">
                <a:solidFill>
                  <a:schemeClr val="tx1"/>
                </a:solidFill>
                <a:cs typeface="Arial" pitchFamily="34" charset="0"/>
              </a:rPr>
              <a:t>środki publiczne </a:t>
            </a:r>
            <a:r>
              <a:rPr lang="pl-PL" sz="2000" dirty="0">
                <a:solidFill>
                  <a:schemeClr val="tx1"/>
                </a:solidFill>
                <a:cs typeface="Arial" pitchFamily="34" charset="0"/>
              </a:rPr>
              <a:t>= środki UE + budżet państwa + wkład własny, o ile pochodzi ze środków publicznych</a:t>
            </a:r>
          </a:p>
          <a:p>
            <a:pPr algn="just">
              <a:spcAft>
                <a:spcPts val="600"/>
              </a:spcAft>
              <a:buFont typeface="Wingdings" pitchFamily="2" charset="2"/>
              <a:buChar char="ü"/>
            </a:pPr>
            <a:r>
              <a:rPr lang="pl-PL" sz="2000" dirty="0">
                <a:solidFill>
                  <a:schemeClr val="tx1"/>
                </a:solidFill>
                <a:cs typeface="Arial" pitchFamily="34" charset="0"/>
              </a:rPr>
              <a:t>dla zadań w projekcie określa się </a:t>
            </a:r>
            <a:r>
              <a:rPr lang="pl-PL" sz="2000" b="1" dirty="0">
                <a:solidFill>
                  <a:schemeClr val="tx1"/>
                </a:solidFill>
                <a:cs typeface="Arial" pitchFamily="34" charset="0"/>
              </a:rPr>
              <a:t>kwoty ryczałtowe</a:t>
            </a:r>
            <a:r>
              <a:rPr lang="pl-PL" sz="2000" dirty="0">
                <a:solidFill>
                  <a:schemeClr val="tx1"/>
                </a:solidFill>
                <a:cs typeface="Arial" pitchFamily="34" charset="0"/>
              </a:rPr>
              <a:t>, które są rozliczane na podstawie </a:t>
            </a:r>
            <a:r>
              <a:rPr lang="pl-PL" sz="2000" b="1" dirty="0">
                <a:solidFill>
                  <a:schemeClr val="tx1"/>
                </a:solidFill>
                <a:cs typeface="Arial" pitchFamily="34" charset="0"/>
              </a:rPr>
              <a:t>zrealizowanych wskaźników </a:t>
            </a:r>
          </a:p>
          <a:p>
            <a:pPr algn="just">
              <a:spcAft>
                <a:spcPts val="600"/>
              </a:spcAft>
              <a:buFont typeface="Wingdings" pitchFamily="2" charset="2"/>
              <a:buChar char="ü"/>
            </a:pPr>
            <a:r>
              <a:rPr lang="pl-PL" sz="2000" b="1" dirty="0">
                <a:solidFill>
                  <a:schemeClr val="tx1"/>
                </a:solidFill>
                <a:cs typeface="Arial" pitchFamily="34" charset="0"/>
              </a:rPr>
              <a:t>wydatki traktowane jako poniesione</a:t>
            </a:r>
          </a:p>
          <a:p>
            <a:pPr algn="just">
              <a:spcAft>
                <a:spcPts val="600"/>
              </a:spcAft>
              <a:buFont typeface="Wingdings" pitchFamily="2" charset="2"/>
              <a:buChar char="ü"/>
            </a:pPr>
            <a:r>
              <a:rPr lang="pl-PL" sz="2000" b="1" dirty="0">
                <a:solidFill>
                  <a:schemeClr val="tx1"/>
                </a:solidFill>
                <a:cs typeface="Arial" pitchFamily="34" charset="0"/>
              </a:rPr>
              <a:t>bez  konieczności gromadzenia i opisywania </a:t>
            </a:r>
            <a:r>
              <a:rPr lang="pl-PL" sz="2000" dirty="0">
                <a:solidFill>
                  <a:schemeClr val="tx1"/>
                </a:solidFill>
                <a:cs typeface="Arial" pitchFamily="34" charset="0"/>
              </a:rPr>
              <a:t>dokumentów w projekcie</a:t>
            </a:r>
          </a:p>
          <a:p>
            <a:pPr algn="just">
              <a:spcAft>
                <a:spcPts val="600"/>
              </a:spcAft>
              <a:buFont typeface="Wingdings" pitchFamily="2" charset="2"/>
              <a:buChar char="ü"/>
            </a:pPr>
            <a:r>
              <a:rPr lang="pl-PL" sz="2000" dirty="0">
                <a:solidFill>
                  <a:schemeClr val="tx1"/>
                </a:solidFill>
                <a:cs typeface="Arial" pitchFamily="34" charset="0"/>
              </a:rPr>
              <a:t>we wnioskach o płatność oświadcza się wysokość wydatkowanych kwot + informacje o postępie rzeczowym</a:t>
            </a:r>
          </a:p>
          <a:p>
            <a:pPr algn="just">
              <a:spcAft>
                <a:spcPts val="600"/>
              </a:spcAft>
              <a:buFont typeface="Wingdings" pitchFamily="2" charset="2"/>
              <a:buChar char="ü"/>
            </a:pPr>
            <a:endParaRPr lang="pl-PL" sz="1400" dirty="0">
              <a:solidFill>
                <a:schemeClr val="tx1"/>
              </a:solidFill>
              <a:cs typeface="Arial" pitchFamily="34" charset="0"/>
            </a:endParaRPr>
          </a:p>
          <a:p>
            <a:pPr algn="just">
              <a:spcAft>
                <a:spcPts val="600"/>
              </a:spcAft>
              <a:buFont typeface="Wingdings" pitchFamily="2" charset="2"/>
              <a:buChar char="ü"/>
            </a:pPr>
            <a:endParaRPr lang="pl-PL" sz="1400" dirty="0">
              <a:solidFill>
                <a:schemeClr val="tx1"/>
              </a:solidFill>
              <a:cs typeface="Arial" pitchFamily="34" charset="0"/>
            </a:endParaRPr>
          </a:p>
          <a:p>
            <a:pPr lvl="0" algn="just">
              <a:lnSpc>
                <a:spcPct val="100000"/>
              </a:lnSpc>
              <a:spcAft>
                <a:spcPts val="600"/>
              </a:spcAft>
            </a:pPr>
            <a:endParaRPr lang="pl-PL" b="1" dirty="0">
              <a:solidFill>
                <a:schemeClr val="tx1"/>
              </a:solidFill>
              <a:cs typeface="Arial" pitchFamily="34" charset="0"/>
            </a:endParaRPr>
          </a:p>
        </p:txBody>
      </p:sp>
      <p:sp>
        <p:nvSpPr>
          <p:cNvPr id="6" name="Tytuł 1">
            <a:extLst>
              <a:ext uri="{FF2B5EF4-FFF2-40B4-BE49-F238E27FC236}">
                <a16:creationId xmlns:a16="http://schemas.microsoft.com/office/drawing/2014/main" xmlns="" id="{7DA139FB-49C0-4FA2-8964-97AA32BE1493}"/>
              </a:ext>
            </a:extLst>
          </p:cNvPr>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a:t>
            </a:r>
            <a:endParaRPr lang="pl-PL" altLang="pl-PL" sz="2800" b="1" dirty="0">
              <a:latin typeface="Arial" pitchFamily="34" charset="0"/>
              <a:cs typeface="Arial" pitchFamily="34" charset="0"/>
            </a:endParaRPr>
          </a:p>
        </p:txBody>
      </p:sp>
    </p:spTree>
    <p:extLst>
      <p:ext uri="{BB962C8B-B14F-4D97-AF65-F5344CB8AC3E}">
        <p14:creationId xmlns:p14="http://schemas.microsoft.com/office/powerpoint/2010/main" val="3771312424"/>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43</a:t>
            </a:fld>
            <a:endParaRPr lang="pl-PL" altLang="pl-PL"/>
          </a:p>
        </p:txBody>
      </p:sp>
      <p:graphicFrame>
        <p:nvGraphicFramePr>
          <p:cNvPr id="6" name="Diagram 5"/>
          <p:cNvGraphicFramePr/>
          <p:nvPr>
            <p:extLst>
              <p:ext uri="{D42A27DB-BD31-4B8C-83A1-F6EECF244321}">
                <p14:modId xmlns:p14="http://schemas.microsoft.com/office/powerpoint/2010/main" val="1270964226"/>
              </p:ext>
            </p:extLst>
          </p:nvPr>
        </p:nvGraphicFramePr>
        <p:xfrm>
          <a:off x="467544" y="1772815"/>
          <a:ext cx="7776864" cy="474387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62240174"/>
      </p:ext>
    </p:extLst>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44</a:t>
            </a:fld>
            <a:endParaRPr lang="pl-PL" altLang="pl-PL"/>
          </a:p>
        </p:txBody>
      </p:sp>
      <p:graphicFrame>
        <p:nvGraphicFramePr>
          <p:cNvPr id="6" name="Diagram 5"/>
          <p:cNvGraphicFramePr/>
          <p:nvPr>
            <p:extLst>
              <p:ext uri="{D42A27DB-BD31-4B8C-83A1-F6EECF244321}">
                <p14:modId xmlns:p14="http://schemas.microsoft.com/office/powerpoint/2010/main" val="2837951992"/>
              </p:ext>
            </p:extLst>
          </p:nvPr>
        </p:nvGraphicFramePr>
        <p:xfrm>
          <a:off x="467544" y="1772816"/>
          <a:ext cx="7776864"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78643987"/>
      </p:ext>
    </p:extLst>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MERYTORYCZNE SPECYFICZNE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45</a:t>
            </a:fld>
            <a:endParaRPr lang="pl-PL" altLang="pl-PL"/>
          </a:p>
        </p:txBody>
      </p:sp>
      <p:graphicFrame>
        <p:nvGraphicFramePr>
          <p:cNvPr id="6" name="Diagram 5"/>
          <p:cNvGraphicFramePr/>
          <p:nvPr>
            <p:extLst>
              <p:ext uri="{D42A27DB-BD31-4B8C-83A1-F6EECF244321}">
                <p14:modId xmlns:p14="http://schemas.microsoft.com/office/powerpoint/2010/main" val="804918094"/>
              </p:ext>
            </p:extLst>
          </p:nvPr>
        </p:nvGraphicFramePr>
        <p:xfrm>
          <a:off x="467544" y="1628801"/>
          <a:ext cx="7776864" cy="488788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21668647"/>
      </p:ext>
    </p:extLst>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MERYTORYCZNE SPECYFICZNE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46</a:t>
            </a:fld>
            <a:endParaRPr lang="pl-PL" altLang="pl-PL"/>
          </a:p>
        </p:txBody>
      </p:sp>
      <p:graphicFrame>
        <p:nvGraphicFramePr>
          <p:cNvPr id="6" name="Diagram 5"/>
          <p:cNvGraphicFramePr/>
          <p:nvPr>
            <p:extLst>
              <p:ext uri="{D42A27DB-BD31-4B8C-83A1-F6EECF244321}">
                <p14:modId xmlns:p14="http://schemas.microsoft.com/office/powerpoint/2010/main" val="505237487"/>
              </p:ext>
            </p:extLst>
          </p:nvPr>
        </p:nvGraphicFramePr>
        <p:xfrm>
          <a:off x="107503" y="1628800"/>
          <a:ext cx="9001571" cy="52291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2005509"/>
      </p:ext>
    </p:extLst>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47</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pl-PL" b="1" u="sng" dirty="0">
                <a:solidFill>
                  <a:schemeClr val="tx1"/>
                </a:solidFill>
              </a:rPr>
              <a:t>1. Kryterium adekwatności celu projektu i założonych do osiągnięcia rezultatów</a:t>
            </a:r>
            <a:endParaRPr lang="pl-PL" u="sng" dirty="0">
              <a:solidFill>
                <a:schemeClr val="tx1"/>
              </a:solidFill>
            </a:endParaRPr>
          </a:p>
          <a:p>
            <a:pPr algn="just">
              <a:buFont typeface="Wingdings" pitchFamily="2" charset="2"/>
              <a:buChar char="ü"/>
            </a:pPr>
            <a:r>
              <a:rPr lang="pl-PL" dirty="0">
                <a:solidFill>
                  <a:schemeClr val="tx1"/>
                </a:solidFill>
              </a:rPr>
              <a:t>Czy projekt jest zgodny z właściwym celem szczegółowym RPO WD 2014-2020 oraz w jaki sposób projekt przyczyni się do osiągnięcia celu szczegółowego RPO WD 2014-2020? </a:t>
            </a:r>
          </a:p>
          <a:p>
            <a:pPr algn="just"/>
            <a:r>
              <a:rPr lang="pl-PL" dirty="0">
                <a:solidFill>
                  <a:srgbClr val="FF0000"/>
                </a:solidFill>
              </a:rPr>
              <a:t>„zwiększenie liczby miejsc w edukacji przedszkolnej i podniesienie kompetencji uczniów w przedszkolach</a:t>
            </a:r>
            <a:endParaRPr lang="pl-PL" dirty="0">
              <a:solidFill>
                <a:schemeClr val="tx1"/>
              </a:solidFill>
            </a:endParaRPr>
          </a:p>
          <a:p>
            <a:pPr algn="just">
              <a:buFont typeface="Wingdings" pitchFamily="2" charset="2"/>
              <a:buChar char="ü"/>
            </a:pPr>
            <a:r>
              <a:rPr lang="pl-PL" dirty="0">
                <a:solidFill>
                  <a:schemeClr val="tx1"/>
                </a:solidFill>
              </a:rPr>
              <a:t>Czy potrzeba realizacji projektu jest wystarczająco uzasadniona i odpowiada na zdiagnozowany problem? </a:t>
            </a:r>
          </a:p>
          <a:p>
            <a:pPr algn="just">
              <a:buFont typeface="Wingdings" pitchFamily="2" charset="2"/>
              <a:buChar char="ü"/>
            </a:pPr>
            <a:r>
              <a:rPr lang="pl-PL" dirty="0">
                <a:solidFill>
                  <a:schemeClr val="tx1"/>
                </a:solidFill>
              </a:rPr>
              <a:t>Czy zaplanowane w ramach projektu wartości wskaźników są adekwatne w stosunku do potrzeb i celów projektu, a założone do osiągnięcia wartości są realne? </a:t>
            </a:r>
          </a:p>
          <a:p>
            <a:pPr algn="ctr"/>
            <a:r>
              <a:rPr lang="pl-PL" dirty="0">
                <a:solidFill>
                  <a:srgbClr val="FF0000"/>
                </a:solidFill>
              </a:rPr>
              <a:t>Diagnoza </a:t>
            </a:r>
          </a:p>
          <a:p>
            <a:pPr algn="ctr"/>
            <a:endParaRPr lang="pl-PL" dirty="0">
              <a:solidFill>
                <a:srgbClr val="FF0000"/>
              </a:solidFill>
            </a:endParaRPr>
          </a:p>
          <a:p>
            <a:pPr algn="just"/>
            <a:r>
              <a:rPr lang="pl-PL" dirty="0">
                <a:solidFill>
                  <a:schemeClr val="accent1"/>
                </a:solidFill>
              </a:rPr>
              <a:t>Punktacja 0-10</a:t>
            </a: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48</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pl-PL" b="1" u="sng" dirty="0">
                <a:solidFill>
                  <a:schemeClr val="tx1"/>
                </a:solidFill>
              </a:rPr>
              <a:t>2. Kryterium doboru grupy docelowej</a:t>
            </a:r>
            <a:endParaRPr lang="pl-PL" u="sng" dirty="0">
              <a:solidFill>
                <a:schemeClr val="tx1"/>
              </a:solidFill>
            </a:endParaRPr>
          </a:p>
          <a:p>
            <a:pPr marL="285750" lvl="0" indent="-285750">
              <a:buFont typeface="Wingdings" panose="05000000000000000000" pitchFamily="2" charset="2"/>
              <a:buChar char="ü"/>
            </a:pPr>
            <a:r>
              <a:rPr lang="pl-PL" dirty="0">
                <a:solidFill>
                  <a:schemeClr val="tx1"/>
                </a:solidFill>
              </a:rPr>
              <a:t>Czy dobór grupy docelowej jest adekwatny do założeń projektu oraz zapisów regulaminu konkursu, w tym czy zawiera wystarczający opis:</a:t>
            </a:r>
          </a:p>
          <a:p>
            <a:pPr marL="554038" lvl="0" indent="-285750">
              <a:buFont typeface="Arial" panose="020B0604020202020204" pitchFamily="34" charset="0"/>
              <a:buChar char="•"/>
            </a:pPr>
            <a:r>
              <a:rPr lang="pl-PL" dirty="0">
                <a:solidFill>
                  <a:schemeClr val="tx1"/>
                </a:solidFill>
              </a:rPr>
              <a:t>grupy docelowej, jaka będzie wspierana w ramach projektu;</a:t>
            </a:r>
          </a:p>
          <a:p>
            <a:pPr marL="554038" lvl="0" indent="-285750">
              <a:buFont typeface="Arial" panose="020B0604020202020204" pitchFamily="34" charset="0"/>
              <a:buChar char="•"/>
            </a:pPr>
            <a:r>
              <a:rPr lang="pl-PL" dirty="0">
                <a:solidFill>
                  <a:schemeClr val="tx1"/>
                </a:solidFill>
              </a:rPr>
              <a:t>potrzeb i oczekiwań uczestników projektu w kontekście wsparcia, które ma być udzielane w ramach projektu;</a:t>
            </a:r>
          </a:p>
          <a:p>
            <a:pPr marL="554038" lvl="0" indent="-285750">
              <a:buFont typeface="Arial" panose="020B0604020202020204" pitchFamily="34" charset="0"/>
              <a:buChar char="•"/>
            </a:pPr>
            <a:r>
              <a:rPr lang="pl-PL" dirty="0">
                <a:solidFill>
                  <a:schemeClr val="tx1"/>
                </a:solidFill>
              </a:rPr>
              <a:t>barier, na które napotykają uczestnicy projektu;</a:t>
            </a:r>
          </a:p>
          <a:p>
            <a:pPr marL="554038" lvl="0" indent="-285750">
              <a:buFont typeface="Arial" panose="020B0604020202020204" pitchFamily="34" charset="0"/>
              <a:buChar char="•"/>
            </a:pPr>
            <a:r>
              <a:rPr lang="pl-PL" dirty="0">
                <a:solidFill>
                  <a:schemeClr val="tx1"/>
                </a:solidFill>
              </a:rPr>
              <a:t>skali zainteresowania potencjalnych uczestników projektu;</a:t>
            </a:r>
          </a:p>
          <a:p>
            <a:pPr marL="554038" lvl="0" indent="-285750">
              <a:buFont typeface="Arial" panose="020B0604020202020204" pitchFamily="34" charset="0"/>
              <a:buChar char="•"/>
            </a:pPr>
            <a:r>
              <a:rPr lang="pl-PL" dirty="0">
                <a:solidFill>
                  <a:schemeClr val="tx1"/>
                </a:solidFill>
              </a:rPr>
              <a:t>sposobu rekrutacji uczestników projektu, w tym kryteriów rekrutacji zapewniających dostępność osobom z niepełnosprawnościami?</a:t>
            </a:r>
          </a:p>
          <a:p>
            <a:pPr algn="just">
              <a:buFont typeface="Wingdings" pitchFamily="2" charset="2"/>
              <a:buChar char="ü"/>
            </a:pPr>
            <a:endParaRPr lang="pl-PL" dirty="0">
              <a:solidFill>
                <a:srgbClr val="FF0000"/>
              </a:solidFill>
            </a:endParaRPr>
          </a:p>
          <a:p>
            <a:pPr algn="just"/>
            <a:r>
              <a:rPr lang="pl-PL" dirty="0">
                <a:solidFill>
                  <a:schemeClr val="accent1"/>
                </a:solidFill>
              </a:rPr>
              <a:t>Punktacja 0-4</a:t>
            </a: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49</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r>
              <a:rPr lang="pl-PL" b="1" u="sng" dirty="0">
                <a:solidFill>
                  <a:schemeClr val="tx1"/>
                </a:solidFill>
              </a:rPr>
              <a:t>3. Kryterium trafności działań i racjonalności harmonogramu</a:t>
            </a:r>
            <a:endParaRPr lang="pl-PL" u="sng" dirty="0">
              <a:solidFill>
                <a:schemeClr val="tx1"/>
              </a:solidFill>
            </a:endParaRPr>
          </a:p>
          <a:p>
            <a:pPr lvl="0"/>
            <a:r>
              <a:rPr lang="pl-PL" dirty="0">
                <a:solidFill>
                  <a:schemeClr val="tx1"/>
                </a:solidFill>
              </a:rPr>
              <a:t>Czy we wniosku o dofinansowanie projektu przedstawiono wystarczający opis:</a:t>
            </a:r>
          </a:p>
          <a:p>
            <a:pPr marL="285750" lvl="0" indent="-285750">
              <a:buFont typeface="Arial" panose="020B0604020202020204" pitchFamily="34" charset="0"/>
              <a:buChar char="•"/>
            </a:pPr>
            <a:r>
              <a:rPr lang="pl-PL" dirty="0">
                <a:solidFill>
                  <a:schemeClr val="tx1"/>
                </a:solidFill>
              </a:rPr>
              <a:t>zadań realizowanych w ramach projektu;</a:t>
            </a:r>
          </a:p>
          <a:p>
            <a:pPr marL="285750" lvl="0" indent="-285750">
              <a:buFont typeface="Arial" panose="020B0604020202020204" pitchFamily="34" charset="0"/>
              <a:buChar char="•"/>
            </a:pPr>
            <a:r>
              <a:rPr lang="pl-PL" dirty="0">
                <a:solidFill>
                  <a:schemeClr val="tx1"/>
                </a:solidFill>
              </a:rPr>
              <a:t>uzasadnienia potrzeby realizacji zadań w kontekście przedstawionej diagnozy;</a:t>
            </a:r>
          </a:p>
          <a:p>
            <a:pPr marL="285750" lvl="0" indent="-285750">
              <a:buFont typeface="Arial" panose="020B0604020202020204" pitchFamily="34" charset="0"/>
              <a:buChar char="•"/>
            </a:pPr>
            <a:r>
              <a:rPr lang="pl-PL" dirty="0">
                <a:solidFill>
                  <a:schemeClr val="tx1"/>
                </a:solidFill>
              </a:rPr>
              <a:t>wartości wskaźników, które zostaną osiągnięte w ramach zadań (jeśli dotyczy);</a:t>
            </a:r>
          </a:p>
          <a:p>
            <a:pPr marL="285750" lvl="0" indent="-285750">
              <a:buFont typeface="Arial" panose="020B0604020202020204" pitchFamily="34" charset="0"/>
              <a:buChar char="•"/>
            </a:pPr>
            <a:r>
              <a:rPr lang="pl-PL" dirty="0">
                <a:solidFill>
                  <a:schemeClr val="tx1"/>
                </a:solidFill>
              </a:rPr>
              <a:t>roli partnerów w  realizacji poszczególnych zadań jeśli przewidziano ich realizację w ramach partnerstwa wraz z uzasadnieniem (jeśli dotyczy);</a:t>
            </a:r>
          </a:p>
          <a:p>
            <a:pPr marL="285750" lvl="0" indent="-285750">
              <a:buFont typeface="Arial" panose="020B0604020202020204" pitchFamily="34" charset="0"/>
              <a:buChar char="•"/>
            </a:pPr>
            <a:r>
              <a:rPr lang="pl-PL" dirty="0">
                <a:solidFill>
                  <a:schemeClr val="tx1"/>
                </a:solidFill>
              </a:rPr>
              <a:t>trwałości i wpływu rezultatów projektu(jeśli dotyczy);</a:t>
            </a:r>
          </a:p>
          <a:p>
            <a:r>
              <a:rPr lang="pl-PL" dirty="0">
                <a:solidFill>
                  <a:schemeClr val="tx1"/>
                </a:solidFill>
              </a:rPr>
              <a:t>oraz czy zaplanowane w ramach projektu zadania są zgodne z minimalnym standardem usług, określonym dla danego konkursu (nie dotyczy naborów, dla których nie określono standardu usług)?</a:t>
            </a:r>
          </a:p>
          <a:p>
            <a:r>
              <a:rPr lang="pl-PL" dirty="0">
                <a:solidFill>
                  <a:schemeClr val="tx1"/>
                </a:solidFill>
              </a:rPr>
              <a:t>Czy przedstawiony harmonogram realizacji projektu jest racjonalny w stosunku do przedstawionego zakresu zadań w projekcie?</a:t>
            </a:r>
          </a:p>
          <a:p>
            <a:pPr algn="just"/>
            <a:endParaRPr lang="pl-PL" dirty="0">
              <a:solidFill>
                <a:srgbClr val="FF0000"/>
              </a:solidFill>
            </a:endParaRPr>
          </a:p>
          <a:p>
            <a:pPr algn="just"/>
            <a:r>
              <a:rPr lang="pl-PL" dirty="0">
                <a:solidFill>
                  <a:schemeClr val="accent1"/>
                </a:solidFill>
              </a:rPr>
              <a:t>Punktacja 0-10</a:t>
            </a: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7632848" cy="4464496"/>
          </a:xfrm>
          <a:prstGeom prst="rect">
            <a:avLst/>
          </a:prstGeom>
          <a:noFill/>
        </p:spPr>
        <p:txBody>
          <a:bodyPr wrap="square" rtlCol="0">
            <a:normAutofit/>
          </a:bodyPr>
          <a:lstStyle/>
          <a:p>
            <a:pPr algn="just"/>
            <a:endParaRPr lang="pl-PL" b="1" dirty="0">
              <a:latin typeface="+mn-lt"/>
              <a:cs typeface="Arial" pitchFamily="34" charset="0"/>
            </a:endParaRPr>
          </a:p>
          <a:p>
            <a:endParaRPr lang="pl-PL" sz="2000" b="1" dirty="0">
              <a:latin typeface="+mn-lt"/>
            </a:endParaRPr>
          </a:p>
          <a:p>
            <a:pPr lvl="0">
              <a:buFont typeface="Arial" pitchFamily="34" charset="0"/>
              <a:buChar char="•"/>
            </a:pPr>
            <a:r>
              <a:rPr lang="pl-PL" sz="2000" dirty="0">
                <a:latin typeface="+mn-lt"/>
              </a:rPr>
              <a:t>jednostki samorządu terytorialnego, ich związki i stowarzyszenia; </a:t>
            </a:r>
          </a:p>
          <a:p>
            <a:pPr lvl="0"/>
            <a:endParaRPr lang="pl-PL" sz="2000" dirty="0">
              <a:latin typeface="+mn-lt"/>
            </a:endParaRPr>
          </a:p>
          <a:p>
            <a:pPr lvl="0">
              <a:buFont typeface="Arial" pitchFamily="34" charset="0"/>
              <a:buChar char="•"/>
            </a:pPr>
            <a:r>
              <a:rPr lang="pl-PL" sz="2000" dirty="0">
                <a:latin typeface="+mn-lt"/>
              </a:rPr>
              <a:t>jednostki organizacyjne </a:t>
            </a:r>
            <a:r>
              <a:rPr lang="pl-PL" sz="2000" dirty="0" err="1">
                <a:latin typeface="+mn-lt"/>
              </a:rPr>
              <a:t>jst</a:t>
            </a:r>
            <a:r>
              <a:rPr lang="pl-PL" sz="2000" dirty="0">
                <a:latin typeface="+mn-lt"/>
              </a:rPr>
              <a:t>; </a:t>
            </a:r>
          </a:p>
          <a:p>
            <a:pPr lvl="0"/>
            <a:endParaRPr lang="pl-PL" sz="2000" dirty="0">
              <a:latin typeface="+mn-lt"/>
            </a:endParaRPr>
          </a:p>
          <a:p>
            <a:pPr lvl="0">
              <a:buFont typeface="Arial" pitchFamily="34" charset="0"/>
              <a:buChar char="•"/>
            </a:pPr>
            <a:r>
              <a:rPr lang="pl-PL" sz="2000" dirty="0">
                <a:latin typeface="+mn-lt"/>
              </a:rPr>
              <a:t>organizacje pozarządowe; </a:t>
            </a:r>
          </a:p>
          <a:p>
            <a:pPr lvl="0"/>
            <a:endParaRPr lang="pl-PL" sz="2000" dirty="0">
              <a:latin typeface="+mn-lt"/>
            </a:endParaRPr>
          </a:p>
          <a:p>
            <a:pPr lvl="0">
              <a:buFont typeface="Arial" pitchFamily="34" charset="0"/>
              <a:buChar char="•"/>
            </a:pPr>
            <a:r>
              <a:rPr lang="pl-PL" sz="2000" dirty="0">
                <a:latin typeface="+mn-lt"/>
              </a:rPr>
              <a:t>organy prowadzące publiczne i niepubliczne przedszkola i inne formy wychowania przedszkolnego; </a:t>
            </a:r>
          </a:p>
          <a:p>
            <a:pPr lvl="0"/>
            <a:endParaRPr lang="pl-PL" sz="2000" dirty="0">
              <a:latin typeface="+mn-lt"/>
            </a:endParaRPr>
          </a:p>
          <a:p>
            <a:pPr lvl="0">
              <a:buFont typeface="Arial" pitchFamily="34" charset="0"/>
              <a:buChar char="•"/>
            </a:pPr>
            <a:r>
              <a:rPr lang="pl-PL" sz="2000" dirty="0">
                <a:latin typeface="+mn-lt"/>
              </a:rPr>
              <a:t>przedsiębiorcy.</a:t>
            </a:r>
          </a:p>
          <a:p>
            <a:pPr marL="285750" indent="-285750">
              <a:buFont typeface="Arial" panose="020B0604020202020204" pitchFamily="34" charset="0"/>
              <a:buChar char="•"/>
            </a:pPr>
            <a:endParaRPr lang="pl-PL" sz="1600" dirty="0">
              <a:latin typeface="+mn-lt"/>
              <a:cs typeface="Arial" pitchFamily="34" charset="0"/>
            </a:endParaRPr>
          </a:p>
          <a:p>
            <a:endParaRPr lang="pl-PL" dirty="0">
              <a:latin typeface="Arial" pitchFamily="34" charset="0"/>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Wnioskodawcy/Beneficjenci</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a:latin typeface="+mn-lt"/>
              </a:rPr>
              <a:t>KRYTERIA MERYTORYCZNE</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50</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pPr algn="just"/>
            <a:r>
              <a:rPr lang="pl-PL" b="1" u="sng" dirty="0">
                <a:solidFill>
                  <a:schemeClr val="tx1"/>
                </a:solidFill>
                <a:cs typeface="Arial" pitchFamily="34" charset="0"/>
              </a:rPr>
              <a:t>4. Kryterium adekwatności sposobu zarządzania oraz posiadanego potencjału</a:t>
            </a:r>
            <a:endParaRPr lang="pl-PL" b="1" u="sng" dirty="0">
              <a:solidFill>
                <a:schemeClr val="tx1"/>
              </a:solidFill>
            </a:endParaRPr>
          </a:p>
          <a:p>
            <a:r>
              <a:rPr lang="pl-PL" dirty="0">
                <a:solidFill>
                  <a:schemeClr val="tx1"/>
                </a:solidFill>
              </a:rPr>
              <a:t>Czy przedstawiony sposób zarządzania projektem jest adekwatny do zakresu projektu? </a:t>
            </a:r>
          </a:p>
          <a:p>
            <a:r>
              <a:rPr lang="pl-PL" dirty="0">
                <a:solidFill>
                  <a:schemeClr val="tx1"/>
                </a:solidFill>
              </a:rPr>
              <a:t>Czy podmioty zaangażowane w realizację projektu posiadają odpowiedni potencjał (kadrowy, techniczny, finansowy) do realizacji projektu?</a:t>
            </a:r>
          </a:p>
          <a:p>
            <a:r>
              <a:rPr lang="pl-PL" dirty="0">
                <a:solidFill>
                  <a:schemeClr val="tx1"/>
                </a:solidFill>
              </a:rPr>
              <a:t>Ocenie podlega opis potencjału w kontekście możliwości jego wykorzystania na potrzeby realizacji projektu</a:t>
            </a:r>
          </a:p>
          <a:p>
            <a:pPr lvl="0">
              <a:buFont typeface="Wingdings" pitchFamily="2" charset="2"/>
              <a:buChar char="ü"/>
            </a:pPr>
            <a:endParaRPr lang="pl-PL" dirty="0">
              <a:solidFill>
                <a:srgbClr val="FF0000"/>
              </a:solidFill>
            </a:endParaRPr>
          </a:p>
          <a:p>
            <a:r>
              <a:rPr lang="pl-PL" dirty="0">
                <a:solidFill>
                  <a:schemeClr val="accent1"/>
                </a:solidFill>
              </a:rPr>
              <a:t>Punktacja 0-8</a:t>
            </a:r>
          </a:p>
          <a:p>
            <a:pPr algn="just"/>
            <a:endParaRPr lang="pl-PL" dirty="0">
              <a:solidFill>
                <a:schemeClr val="accent1"/>
              </a:solidFill>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51</a:t>
            </a:fld>
            <a:endParaRPr lang="pl-PL" altLang="pl-PL"/>
          </a:p>
        </p:txBody>
      </p:sp>
      <p:sp>
        <p:nvSpPr>
          <p:cNvPr id="7" name="Prostokąt zaokrąglony 6"/>
          <p:cNvSpPr/>
          <p:nvPr/>
        </p:nvSpPr>
        <p:spPr>
          <a:xfrm>
            <a:off x="215106" y="1556792"/>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pPr algn="just"/>
            <a:r>
              <a:rPr lang="pl-PL" b="1" u="sng" dirty="0">
                <a:solidFill>
                  <a:schemeClr val="tx1"/>
                </a:solidFill>
                <a:cs typeface="Arial" pitchFamily="34" charset="0"/>
              </a:rPr>
              <a:t>5. </a:t>
            </a:r>
            <a:r>
              <a:rPr lang="pl-PL" b="1" u="sng" dirty="0">
                <a:solidFill>
                  <a:schemeClr val="tx1"/>
                </a:solidFill>
              </a:rPr>
              <a:t>Kryterium doświadczenia</a:t>
            </a:r>
          </a:p>
          <a:p>
            <a:pPr algn="just"/>
            <a:endParaRPr lang="pl-PL" b="1" u="sng" dirty="0">
              <a:solidFill>
                <a:schemeClr val="tx1"/>
              </a:solidFill>
            </a:endParaRPr>
          </a:p>
          <a:p>
            <a:pPr algn="just"/>
            <a:r>
              <a:rPr lang="pl-PL" dirty="0">
                <a:solidFill>
                  <a:schemeClr val="tx1"/>
                </a:solidFill>
              </a:rPr>
              <a:t>Czy Wnioskodawca/Beneficjent lub partnerzy w przypadku projektu realizowanego w partnerstwie, posiadają doświadczenie w realizacji przedsięwzięć, w tym przedsięwzięć finansowanych ze środków innych niż środki funduszu UE:</a:t>
            </a:r>
          </a:p>
          <a:p>
            <a:pPr marL="285750" indent="-285750" algn="just">
              <a:buFont typeface="Arial" panose="020B0604020202020204" pitchFamily="34" charset="0"/>
              <a:buChar char="•"/>
            </a:pPr>
            <a:r>
              <a:rPr lang="pl-PL" dirty="0">
                <a:solidFill>
                  <a:schemeClr val="tx1"/>
                </a:solidFill>
              </a:rPr>
              <a:t>w obszarze, w którym udzielane będzie wsparcie przewidziane w ramach projektu oraz</a:t>
            </a:r>
          </a:p>
          <a:p>
            <a:pPr marL="285750" indent="-285750" algn="just">
              <a:buFont typeface="Arial" panose="020B0604020202020204" pitchFamily="34" charset="0"/>
              <a:buChar char="•"/>
            </a:pPr>
            <a:r>
              <a:rPr lang="pl-PL" dirty="0">
                <a:solidFill>
                  <a:schemeClr val="tx1"/>
                </a:solidFill>
              </a:rPr>
              <a:t>na rzecz grupy docelowej, do której kierowane będzie wsparcie przewidziane w ramach projektu oraz</a:t>
            </a:r>
          </a:p>
          <a:p>
            <a:pPr marL="285750" indent="-285750" algn="just">
              <a:buFont typeface="Arial" panose="020B0604020202020204" pitchFamily="34" charset="0"/>
              <a:buChar char="•"/>
            </a:pPr>
            <a:r>
              <a:rPr lang="pl-PL" dirty="0">
                <a:solidFill>
                  <a:schemeClr val="tx1"/>
                </a:solidFill>
              </a:rPr>
              <a:t>na określonym terytorium, którego dotyczyć będzie realizacja projektu</a:t>
            </a:r>
          </a:p>
          <a:p>
            <a:pPr algn="just"/>
            <a:r>
              <a:rPr lang="pl-PL" dirty="0">
                <a:solidFill>
                  <a:schemeClr val="tx1"/>
                </a:solidFill>
              </a:rPr>
              <a:t>oraz czy wskazano instytucje, które mogą potwierdzić opisany potencjał społeczny Wnioskodawcy/Beneficjenta i partnerów (jeśli projekt realizowany jest w partnerstwie)?</a:t>
            </a:r>
          </a:p>
          <a:p>
            <a:endParaRPr lang="pl-PL" dirty="0">
              <a:solidFill>
                <a:srgbClr val="FF0000"/>
              </a:solidFill>
            </a:endParaRPr>
          </a:p>
          <a:p>
            <a:r>
              <a:rPr lang="pl-PL" dirty="0">
                <a:solidFill>
                  <a:schemeClr val="accent1"/>
                </a:solidFill>
              </a:rPr>
              <a:t>Punktacja 0-8</a:t>
            </a: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52</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b="1" u="sng" dirty="0">
                <a:solidFill>
                  <a:schemeClr val="tx1"/>
                </a:solidFill>
                <a:cs typeface="Arial" pitchFamily="34" charset="0"/>
              </a:rPr>
              <a:t>6. </a:t>
            </a:r>
            <a:r>
              <a:rPr lang="pl-PL" b="1" u="sng" dirty="0">
                <a:solidFill>
                  <a:schemeClr val="tx1"/>
                </a:solidFill>
              </a:rPr>
              <a:t>Kryterium budżetu projektu</a:t>
            </a:r>
          </a:p>
          <a:p>
            <a:r>
              <a:rPr lang="pl-PL" dirty="0">
                <a:solidFill>
                  <a:schemeClr val="tx1"/>
                </a:solidFill>
              </a:rPr>
              <a:t>W ramach kryterium weryfikowane będzie czy:</a:t>
            </a:r>
          </a:p>
          <a:p>
            <a:pPr marL="285750" indent="-285750">
              <a:buFont typeface="Arial" panose="020B0604020202020204" pitchFamily="34" charset="0"/>
              <a:buChar char="•"/>
            </a:pPr>
            <a:r>
              <a:rPr lang="pl-PL" dirty="0">
                <a:solidFill>
                  <a:schemeClr val="tx1"/>
                </a:solidFill>
              </a:rPr>
              <a:t>budżet projektu został sporządzony w sposób prawidłowy,</a:t>
            </a:r>
          </a:p>
          <a:p>
            <a:pPr marL="285750" indent="-285750">
              <a:buFont typeface="Arial" panose="020B0604020202020204" pitchFamily="34" charset="0"/>
              <a:buChar char="•"/>
            </a:pPr>
            <a:r>
              <a:rPr lang="pl-PL" dirty="0">
                <a:solidFill>
                  <a:schemeClr val="tx1"/>
                </a:solidFill>
              </a:rPr>
              <a:t>wysokość kosztów przypadających na jednego uczestnika projektu jest adekwatna do zakresu projektu oraz osiągniętych efektów a zaplanowane wydatki są racjonalne,</a:t>
            </a:r>
          </a:p>
          <a:p>
            <a:pPr marL="285750" indent="-285750">
              <a:buFont typeface="Arial" panose="020B0604020202020204" pitchFamily="34" charset="0"/>
              <a:buChar char="•"/>
            </a:pPr>
            <a:r>
              <a:rPr lang="pl-PL" dirty="0">
                <a:solidFill>
                  <a:schemeClr val="tx1"/>
                </a:solidFill>
              </a:rPr>
              <a:t>wszystkie wydatki są kwalifikowalne, </a:t>
            </a:r>
          </a:p>
          <a:p>
            <a:pPr marL="285750" indent="-285750">
              <a:buFont typeface="Arial" panose="020B0604020202020204" pitchFamily="34" charset="0"/>
              <a:buChar char="•"/>
            </a:pPr>
            <a:r>
              <a:rPr lang="pl-PL" dirty="0">
                <a:solidFill>
                  <a:schemeClr val="tx1"/>
                </a:solidFill>
              </a:rPr>
              <a:t>zaplanowane w ramach projektu wydatki są zgodne z określonym minimalnym standardem usług oraz katalogiem stawek, określonym dla danego konkursu (nie dotyczy naborów, dla których nie określono standardu usług oraz katalogu stawek)?</a:t>
            </a:r>
          </a:p>
          <a:p>
            <a:r>
              <a:rPr lang="pl-PL" dirty="0">
                <a:solidFill>
                  <a:schemeClr val="accent1"/>
                </a:solidFill>
              </a:rPr>
              <a:t>Punktacja 0-10</a:t>
            </a:r>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53</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r>
              <a:rPr lang="pl-PL" sz="1600" b="1" u="sng" dirty="0">
                <a:solidFill>
                  <a:schemeClr val="tx1"/>
                </a:solidFill>
                <a:cs typeface="Arial" pitchFamily="34" charset="0"/>
              </a:rPr>
              <a:t>7. </a:t>
            </a:r>
            <a:r>
              <a:rPr lang="pl-PL" sz="1600" b="1" u="sng" dirty="0">
                <a:solidFill>
                  <a:schemeClr val="tx1"/>
                </a:solidFill>
              </a:rPr>
              <a:t>Kryterium spełniania minimalnych wymagań</a:t>
            </a:r>
          </a:p>
          <a:p>
            <a:pPr algn="just"/>
            <a:r>
              <a:rPr lang="pl-PL" dirty="0">
                <a:solidFill>
                  <a:schemeClr val="tx1"/>
                </a:solidFill>
              </a:rPr>
              <a:t>Czy projekt otrzymał:</a:t>
            </a:r>
          </a:p>
          <a:p>
            <a:pPr marL="285750" indent="-285750" algn="just">
              <a:buFont typeface="Arial" panose="020B0604020202020204" pitchFamily="34" charset="0"/>
              <a:buChar char="•"/>
            </a:pPr>
            <a:r>
              <a:rPr lang="pl-PL" dirty="0">
                <a:solidFill>
                  <a:schemeClr val="tx1"/>
                </a:solidFill>
              </a:rPr>
              <a:t>co najmniej 50% punktów w poszczególnych kryteriach merytorycznych oraz</a:t>
            </a:r>
          </a:p>
          <a:p>
            <a:pPr marL="285750" indent="-285750" algn="just">
              <a:buFont typeface="Arial" panose="020B0604020202020204" pitchFamily="34" charset="0"/>
              <a:buChar char="•"/>
            </a:pPr>
            <a:r>
              <a:rPr lang="pl-PL" dirty="0">
                <a:solidFill>
                  <a:schemeClr val="tx1"/>
                </a:solidFill>
              </a:rPr>
              <a:t>otrzymał pozytywną ocenę lub został skierowany do negocjacji w zakresie spełnienia kryteriów merytorycznych specyficznych oraz horyzontalnych ?</a:t>
            </a:r>
          </a:p>
          <a:p>
            <a:pPr algn="just"/>
            <a:endParaRPr lang="pl-PL" dirty="0">
              <a:solidFill>
                <a:schemeClr val="tx1"/>
              </a:solidFill>
            </a:endParaRPr>
          </a:p>
          <a:p>
            <a:pPr algn="just"/>
            <a:r>
              <a:rPr lang="pl-PL" dirty="0">
                <a:solidFill>
                  <a:schemeClr val="tx1"/>
                </a:solidFill>
              </a:rPr>
              <a:t>Spełnienie kryterium jest konieczne do skierowania wniosku do etapu negocjacji i etapu oceny  strategicznej ZIT jednak warunkiem obligatoryjnym otrzymania dofinansowania będzie łączne spełnienie następujących wymagań:</a:t>
            </a:r>
          </a:p>
          <a:p>
            <a:pPr algn="just"/>
            <a:r>
              <a:rPr lang="pl-PL" dirty="0">
                <a:solidFill>
                  <a:schemeClr val="tx1"/>
                </a:solidFill>
              </a:rPr>
              <a:t>- pozytywna ocena kryterium spełnienia warunków postawionych przez oceniających lub przewodniczącego KOP, czyli pozytywny wynik etapu negocjacji (dotyczy wyłącznie wniosków skierowanych do negocjacji) oraz</a:t>
            </a:r>
          </a:p>
          <a:p>
            <a:pPr algn="just"/>
            <a:r>
              <a:rPr lang="pl-PL" dirty="0">
                <a:solidFill>
                  <a:schemeClr val="tx1"/>
                </a:solidFill>
              </a:rPr>
              <a:t>- pozytywna ocena za spełnienie zerojedynkowych kryteriów oceny  strategicznej ZIT.</a:t>
            </a:r>
          </a:p>
          <a:p>
            <a:pPr algn="just"/>
            <a:endParaRPr lang="pl-PL" sz="1600" b="1" u="sng" dirty="0">
              <a:solidFill>
                <a:schemeClr val="tx1"/>
              </a:solidFill>
            </a:endParaRPr>
          </a:p>
          <a:p>
            <a:r>
              <a:rPr lang="pl-PL" dirty="0">
                <a:solidFill>
                  <a:srgbClr val="FF0000"/>
                </a:solidFill>
              </a:rPr>
              <a:t>Tak/Nie (niespełnienie kryterium oznacza odrzucenie projektu)</a:t>
            </a:r>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KRYTERIUM ETAPU NEGOCJACJI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54</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cs typeface="Arial" pitchFamily="34" charset="0"/>
              </a:rPr>
              <a:t>Czy negocjacje zakończyły się wynikiem pozytywnym to znaczy czy zostały udzielone informacje i wyjaśnienia wymagane podczas negocjacji lub spełnione zostały warunki określone przez oceniających lub przewodniczącego KOP podczas negocjacji oraz czy do projektu nie wprowadzono innych nieuzgodnionych w ramach negocjacji zmian?</a:t>
            </a:r>
          </a:p>
          <a:p>
            <a:pPr algn="just"/>
            <a:endParaRPr lang="pl-PL" sz="500" dirty="0">
              <a:solidFill>
                <a:schemeClr val="tx1"/>
              </a:solidFill>
              <a:cs typeface="Arial" pitchFamily="34" charset="0"/>
            </a:endParaRPr>
          </a:p>
          <a:p>
            <a:pPr algn="just"/>
            <a:r>
              <a:rPr lang="pl-PL" dirty="0">
                <a:solidFill>
                  <a:schemeClr val="tx1"/>
                </a:solidFill>
                <a:cs typeface="Arial" pitchFamily="34" charset="0"/>
              </a:rPr>
              <a:t>Ocena spełniania kryterium obejmuje weryfikację: </a:t>
            </a:r>
          </a:p>
          <a:p>
            <a:pPr algn="just"/>
            <a:r>
              <a:rPr lang="pl-PL" dirty="0">
                <a:solidFill>
                  <a:schemeClr val="tx1"/>
                </a:solidFill>
                <a:cs typeface="Arial" pitchFamily="34" charset="0"/>
              </a:rPr>
              <a:t>1) Czy do wniosku zostały wprowadzone korekty wskazane przez oceniających w kartach oceny projektu lub przez przewodniczącego KOP lub inne zmiany wynikające z ustaleń dokonanych podczas negocjacji, </a:t>
            </a:r>
          </a:p>
          <a:p>
            <a:pPr algn="just"/>
            <a:r>
              <a:rPr lang="pl-PL" dirty="0">
                <a:solidFill>
                  <a:schemeClr val="tx1"/>
                </a:solidFill>
                <a:cs typeface="Arial" pitchFamily="34" charset="0"/>
              </a:rPr>
              <a:t>2) Czy KOP uzyskała od Wnioskodawcy/Beneficjenta informacje </a:t>
            </a:r>
          </a:p>
          <a:p>
            <a:pPr algn="just"/>
            <a:r>
              <a:rPr lang="pl-PL" dirty="0">
                <a:solidFill>
                  <a:schemeClr val="tx1"/>
                </a:solidFill>
                <a:cs typeface="Arial" pitchFamily="34" charset="0"/>
              </a:rPr>
              <a:t>i wyjaśnienia dotyczące określonych zapisów we wniosku, wskazanych przez oceniających w kartach oceny projektu lub przewodniczącego KOP,</a:t>
            </a:r>
          </a:p>
          <a:p>
            <a:pPr algn="just"/>
            <a:r>
              <a:rPr lang="pl-PL" dirty="0">
                <a:solidFill>
                  <a:schemeClr val="tx1"/>
                </a:solidFill>
                <a:cs typeface="Arial" pitchFamily="34" charset="0"/>
              </a:rPr>
              <a:t>3) Czy do wniosku zostały wprowadzone inne zmiany niż wynikające z kart oceny projektu lub uwag przewodniczącego KOP lub ustaleń wynikających z procesu negocjacji. </a:t>
            </a:r>
          </a:p>
          <a:p>
            <a:pPr algn="just"/>
            <a:r>
              <a:rPr lang="pl-PL" dirty="0">
                <a:solidFill>
                  <a:schemeClr val="tx1"/>
                </a:solidFill>
                <a:cs typeface="Arial" pitchFamily="34" charset="0"/>
              </a:rPr>
              <a:t>Udzielenie odpowiedzi: „TAK” na pytanie nr 1 i 2 oraz odpowiedzi „NIE” na pyt nr 3  oznacza spełnienie kryterium.</a:t>
            </a: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HORYZONTALNE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55</a:t>
            </a:fld>
            <a:endParaRPr lang="pl-PL" altLang="pl-PL"/>
          </a:p>
        </p:txBody>
      </p:sp>
      <p:sp>
        <p:nvSpPr>
          <p:cNvPr id="7" name="Prostokąt zaokrąglony 6"/>
          <p:cNvSpPr/>
          <p:nvPr/>
        </p:nvSpPr>
        <p:spPr>
          <a:xfrm>
            <a:off x="215106" y="1576561"/>
            <a:ext cx="8713788" cy="4655680"/>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pl-PL" b="1" u="sng" dirty="0">
                <a:solidFill>
                  <a:schemeClr val="tx1"/>
                </a:solidFill>
              </a:rPr>
              <a:t>1 . Kryterium zgodności projektu z prawem</a:t>
            </a:r>
          </a:p>
          <a:p>
            <a:pPr lvl="0" algn="just">
              <a:lnSpc>
                <a:spcPct val="100000"/>
              </a:lnSpc>
              <a:spcAft>
                <a:spcPts val="600"/>
              </a:spcAft>
            </a:pPr>
            <a:r>
              <a:rPr lang="pl-PL" dirty="0">
                <a:solidFill>
                  <a:schemeClr val="tx1"/>
                </a:solidFill>
              </a:rPr>
              <a:t>Czy w trakcie oceny nie stwierdzono niezgodności z prawodawstwem krajowym i unijnym w zakresie odnoszącym się do sposobu realizacji i zakresu projektu? </a:t>
            </a:r>
            <a:r>
              <a:rPr lang="pl-PL" sz="1400" dirty="0">
                <a:solidFill>
                  <a:srgbClr val="FF0000"/>
                </a:solidFill>
              </a:rPr>
              <a:t>pomoc publiczna - nie występuje, Kodeks Pracy i Karta nauczyciela – angażowanie nauczycieli</a:t>
            </a:r>
          </a:p>
          <a:p>
            <a:pPr algn="just">
              <a:spcAft>
                <a:spcPts val="600"/>
              </a:spcAft>
            </a:pPr>
            <a:r>
              <a:rPr lang="pl-PL" sz="1400" dirty="0">
                <a:solidFill>
                  <a:schemeClr val="tx1"/>
                </a:solidFill>
                <a:cs typeface="Arial" pitchFamily="34" charset="0"/>
              </a:rPr>
              <a:t>Tak/Nie/Skierowany do negocjacji</a:t>
            </a:r>
            <a:endParaRPr lang="pl-PL" sz="1400" b="1" dirty="0">
              <a:solidFill>
                <a:schemeClr val="tx1"/>
              </a:solidFill>
              <a:cs typeface="Arial" pitchFamily="34" charset="0"/>
            </a:endParaRPr>
          </a:p>
          <a:p>
            <a:pPr lvl="0"/>
            <a:r>
              <a:rPr lang="pl-PL" b="1" u="sng" dirty="0">
                <a:solidFill>
                  <a:schemeClr val="tx1"/>
                </a:solidFill>
                <a:cs typeface="Arial" pitchFamily="34" charset="0"/>
              </a:rPr>
              <a:t>2 . </a:t>
            </a:r>
            <a:r>
              <a:rPr lang="pl-PL" b="1" u="sng" dirty="0">
                <a:solidFill>
                  <a:schemeClr val="tx1"/>
                </a:solidFill>
              </a:rPr>
              <a:t>Kryterium zgodności z właściwymi politykami i zasadami</a:t>
            </a:r>
          </a:p>
          <a:p>
            <a:pPr lvl="0" algn="just"/>
            <a:r>
              <a:rPr lang="pl-PL" dirty="0">
                <a:solidFill>
                  <a:schemeClr val="tx1"/>
                </a:solidFill>
              </a:rPr>
              <a:t>Czy projekt jest </a:t>
            </a:r>
            <a:r>
              <a:rPr lang="pl-PL" b="1" dirty="0">
                <a:solidFill>
                  <a:schemeClr val="tx1"/>
                </a:solidFill>
              </a:rPr>
              <a:t>zgodny z zasadą zrównoważonego rozwoju</a:t>
            </a:r>
            <a:r>
              <a:rPr lang="pl-PL" dirty="0">
                <a:solidFill>
                  <a:schemeClr val="tx1"/>
                </a:solidFill>
              </a:rPr>
              <a:t>?  </a:t>
            </a:r>
          </a:p>
          <a:p>
            <a:pPr algn="just"/>
            <a:r>
              <a:rPr lang="pl-PL" sz="1400" dirty="0">
                <a:solidFill>
                  <a:schemeClr val="tx1"/>
                </a:solidFill>
                <a:cs typeface="Arial" pitchFamily="34" charset="0"/>
              </a:rPr>
              <a:t>Tak/Nie/Skierowany do negocjacji</a:t>
            </a:r>
            <a:endParaRPr lang="pl-PL" dirty="0">
              <a:solidFill>
                <a:schemeClr val="tx1"/>
              </a:solidFill>
              <a:cs typeface="Arial" pitchFamily="34" charset="0"/>
            </a:endParaRPr>
          </a:p>
          <a:p>
            <a:pPr algn="just"/>
            <a:r>
              <a:rPr lang="pl-PL" b="1" u="sng" dirty="0">
                <a:solidFill>
                  <a:schemeClr val="tx1"/>
                </a:solidFill>
                <a:cs typeface="Arial" pitchFamily="34" charset="0"/>
              </a:rPr>
              <a:t>3. </a:t>
            </a:r>
            <a:r>
              <a:rPr lang="pl-PL" b="1" u="sng" dirty="0">
                <a:solidFill>
                  <a:schemeClr val="tx1"/>
                </a:solidFill>
              </a:rPr>
              <a:t>Kryterium zgodności z właściwymi politykami i zasadami</a:t>
            </a:r>
            <a:endParaRPr lang="pl-PL" u="sng" dirty="0"/>
          </a:p>
          <a:p>
            <a:pPr lvl="0" algn="just">
              <a:lnSpc>
                <a:spcPct val="100000"/>
              </a:lnSpc>
              <a:spcAft>
                <a:spcPts val="600"/>
              </a:spcAft>
            </a:pPr>
            <a:r>
              <a:rPr lang="pl-PL" dirty="0">
                <a:solidFill>
                  <a:schemeClr val="tx1"/>
                </a:solidFill>
              </a:rPr>
              <a:t>Czy projekt jest </a:t>
            </a:r>
            <a:r>
              <a:rPr lang="pl-PL" b="1" dirty="0">
                <a:solidFill>
                  <a:schemeClr val="tx1"/>
                </a:solidFill>
              </a:rPr>
              <a:t>zgodny z zasadą równości szans kobiet i mężczyzn</a:t>
            </a:r>
            <a:r>
              <a:rPr lang="pl-PL" dirty="0">
                <a:solidFill>
                  <a:schemeClr val="tx1"/>
                </a:solidFill>
              </a:rPr>
              <a:t>? </a:t>
            </a:r>
          </a:p>
          <a:p>
            <a:pPr algn="just">
              <a:spcAft>
                <a:spcPts val="600"/>
              </a:spcAft>
            </a:pPr>
            <a:r>
              <a:rPr lang="pl-PL" sz="1400" dirty="0">
                <a:solidFill>
                  <a:schemeClr val="tx1"/>
                </a:solidFill>
                <a:cs typeface="Arial" pitchFamily="34" charset="0"/>
              </a:rPr>
              <a:t>Tak/Nie/Skierowany do negocjacji</a:t>
            </a:r>
            <a:endParaRPr lang="pl-PL" b="1" dirty="0">
              <a:solidFill>
                <a:schemeClr val="tx1"/>
              </a:solidFill>
              <a:cs typeface="Arial" pitchFamily="34" charset="0"/>
            </a:endParaRPr>
          </a:p>
          <a:p>
            <a:pPr algn="just"/>
            <a:r>
              <a:rPr lang="pl-PL" b="1" u="sng" dirty="0">
                <a:solidFill>
                  <a:schemeClr val="tx1"/>
                </a:solidFill>
                <a:cs typeface="Arial" pitchFamily="34" charset="0"/>
              </a:rPr>
              <a:t>4. </a:t>
            </a:r>
            <a:r>
              <a:rPr lang="pl-PL" b="1" u="sng" dirty="0">
                <a:solidFill>
                  <a:schemeClr val="tx1"/>
                </a:solidFill>
              </a:rPr>
              <a:t>Kryterium zgodności z właściwymi politykami i zasadami</a:t>
            </a:r>
            <a:endParaRPr lang="pl-PL" b="1" u="sng" dirty="0">
              <a:solidFill>
                <a:schemeClr val="tx1"/>
              </a:solidFill>
              <a:cs typeface="Arial" pitchFamily="34" charset="0"/>
            </a:endParaRPr>
          </a:p>
          <a:p>
            <a:pPr lvl="0" algn="just"/>
            <a:r>
              <a:rPr lang="pl-PL" dirty="0">
                <a:solidFill>
                  <a:schemeClr val="tx1"/>
                </a:solidFill>
              </a:rPr>
              <a:t>Czy projekt jest </a:t>
            </a:r>
            <a:r>
              <a:rPr lang="pl-PL" b="1" dirty="0">
                <a:solidFill>
                  <a:schemeClr val="tx1"/>
                </a:solidFill>
              </a:rPr>
              <a:t>zgodny z zasadą równości szans i niedyskryminacji, w tym dostępności dla osób z </a:t>
            </a:r>
            <a:r>
              <a:rPr lang="pl-PL" b="1" dirty="0" err="1">
                <a:solidFill>
                  <a:schemeClr val="tx1"/>
                </a:solidFill>
              </a:rPr>
              <a:t>niepełnosprawnościami</a:t>
            </a:r>
            <a:r>
              <a:rPr lang="pl-PL" dirty="0">
                <a:solidFill>
                  <a:schemeClr val="tx1"/>
                </a:solidFill>
              </a:rPr>
              <a:t>?</a:t>
            </a:r>
          </a:p>
          <a:p>
            <a:pPr algn="just"/>
            <a:r>
              <a:rPr lang="pl-PL" sz="1400" dirty="0">
                <a:solidFill>
                  <a:schemeClr val="tx1"/>
                </a:solidFill>
                <a:cs typeface="Arial" pitchFamily="34" charset="0"/>
              </a:rPr>
              <a:t>Tak/Nie/Skierowany do negocjacji</a:t>
            </a:r>
            <a:endParaRPr lang="pl-PL" sz="1200" dirty="0">
              <a:solidFill>
                <a:schemeClr val="tx1"/>
              </a:solidFill>
              <a:cs typeface="Arial" pitchFamily="34" charset="0"/>
            </a:endParaRPr>
          </a:p>
        </p:txBody>
      </p:sp>
    </p:spTree>
    <p:extLst>
      <p:ext uri="{BB962C8B-B14F-4D97-AF65-F5344CB8AC3E}">
        <p14:creationId xmlns:p14="http://schemas.microsoft.com/office/powerpoint/2010/main" val="1693468961"/>
      </p:ext>
    </p:extLst>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err="1"/>
              <a:t>CROSS-FINANCING</a:t>
            </a:r>
            <a:endParaRPr lang="pl-PL" sz="2800" b="1" dirty="0"/>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56</a:t>
            </a:fld>
            <a:endParaRPr lang="pl-PL" altLang="pl-PL"/>
          </a:p>
        </p:txBody>
      </p:sp>
      <p:sp>
        <p:nvSpPr>
          <p:cNvPr id="7" name="Prostokąt zaokrąglony 6"/>
          <p:cNvSpPr/>
          <p:nvPr/>
        </p:nvSpPr>
        <p:spPr>
          <a:xfrm>
            <a:off x="179512" y="1628800"/>
            <a:ext cx="8713788" cy="4680064"/>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lnSpcReduction="10000"/>
          </a:bodyPr>
          <a:lstStyle/>
          <a:p>
            <a:pPr algn="just"/>
            <a:r>
              <a:rPr lang="pl-PL" sz="1700" b="1" dirty="0" err="1">
                <a:latin typeface="+mn-lt"/>
              </a:rPr>
              <a:t>Cross-financing</a:t>
            </a:r>
            <a:r>
              <a:rPr lang="pl-PL" sz="1700" i="1" dirty="0">
                <a:latin typeface="+mn-lt"/>
              </a:rPr>
              <a:t> </a:t>
            </a:r>
            <a:r>
              <a:rPr lang="pl-PL" sz="1700" dirty="0">
                <a:latin typeface="+mn-lt"/>
              </a:rPr>
              <a:t>może dotyczyć wyłącznie takich kategorii </a:t>
            </a:r>
            <a:r>
              <a:rPr lang="pl-PL" sz="1700" b="1" dirty="0">
                <a:latin typeface="+mn-lt"/>
              </a:rPr>
              <a:t>wydatków,</a:t>
            </a:r>
            <a:r>
              <a:rPr lang="pl-PL" sz="1700" dirty="0">
                <a:latin typeface="+mn-lt"/>
              </a:rPr>
              <a:t> </a:t>
            </a:r>
            <a:r>
              <a:rPr lang="pl-PL" sz="1700" b="1" dirty="0">
                <a:latin typeface="+mn-lt"/>
              </a:rPr>
              <a:t>bez których realizacja projektu nie byłaby możliwa,</a:t>
            </a:r>
            <a:r>
              <a:rPr lang="pl-PL" sz="1700" dirty="0">
                <a:latin typeface="+mn-lt"/>
              </a:rPr>
              <a:t> w szczególności w związku z zapewnieniem realizacji zasady równości szans, a zwłaszcza potrzeb osób z </a:t>
            </a:r>
            <a:r>
              <a:rPr lang="pl-PL" sz="1700" dirty="0" err="1">
                <a:latin typeface="+mn-lt"/>
              </a:rPr>
              <a:t>niepełnosprawnościami</a:t>
            </a:r>
            <a:r>
              <a:rPr lang="pl-PL" sz="1700" dirty="0">
                <a:latin typeface="+mn-lt"/>
              </a:rPr>
              <a:t>. </a:t>
            </a:r>
          </a:p>
          <a:p>
            <a:pPr algn="just"/>
            <a:endParaRPr lang="pl-PL" sz="1700" dirty="0">
              <a:latin typeface="+mn-lt"/>
            </a:endParaRPr>
          </a:p>
          <a:p>
            <a:pPr algn="just"/>
            <a:r>
              <a:rPr lang="pl-PL" sz="1700" dirty="0">
                <a:latin typeface="+mn-lt"/>
              </a:rPr>
              <a:t>Wydatki powinny </a:t>
            </a:r>
            <a:r>
              <a:rPr lang="pl-PL" sz="1700" b="1" dirty="0">
                <a:latin typeface="+mn-lt"/>
              </a:rPr>
              <a:t>wynikać z potrzeby realizacji danego projektu </a:t>
            </a:r>
            <a:r>
              <a:rPr lang="pl-PL" sz="1700" dirty="0">
                <a:latin typeface="+mn-lt"/>
              </a:rPr>
              <a:t>i stanowić logiczne uzupełnienie działań. </a:t>
            </a:r>
            <a:r>
              <a:rPr lang="pl-PL" sz="1700" dirty="0" err="1">
                <a:latin typeface="+mn-lt"/>
              </a:rPr>
              <a:t>Cross-financing</a:t>
            </a:r>
            <a:r>
              <a:rPr lang="pl-PL" sz="1700" dirty="0">
                <a:latin typeface="+mn-lt"/>
              </a:rPr>
              <a:t> powinien być </a:t>
            </a:r>
            <a:r>
              <a:rPr lang="pl-PL" sz="1700" b="1" dirty="0">
                <a:latin typeface="+mn-lt"/>
              </a:rPr>
              <a:t>bezpośrednio powiązany z głównymi zadaniami </a:t>
            </a:r>
            <a:r>
              <a:rPr lang="pl-PL" sz="1700" dirty="0">
                <a:latin typeface="+mn-lt"/>
              </a:rPr>
              <a:t>realizowanymi w ramach danego projektu. </a:t>
            </a:r>
          </a:p>
          <a:p>
            <a:pPr algn="just"/>
            <a:r>
              <a:rPr lang="pl-PL" sz="1700" dirty="0">
                <a:latin typeface="+mn-lt"/>
              </a:rPr>
              <a:t> </a:t>
            </a:r>
          </a:p>
          <a:p>
            <a:pPr algn="just"/>
            <a:r>
              <a:rPr lang="pl-PL" sz="1700" dirty="0">
                <a:latin typeface="+mn-lt"/>
              </a:rPr>
              <a:t>W przypadku projektów współfinansowanych z EFS </a:t>
            </a:r>
            <a:r>
              <a:rPr lang="pl-PL" sz="1700" dirty="0" err="1">
                <a:latin typeface="+mn-lt"/>
              </a:rPr>
              <a:t>cross-financing</a:t>
            </a:r>
            <a:r>
              <a:rPr lang="pl-PL" sz="1700" dirty="0">
                <a:latin typeface="+mn-lt"/>
              </a:rPr>
              <a:t> może dotyczyć wyłącznie:</a:t>
            </a:r>
          </a:p>
          <a:p>
            <a:pPr algn="just"/>
            <a:r>
              <a:rPr lang="pl-PL" sz="1700" dirty="0">
                <a:latin typeface="+mn-lt"/>
              </a:rPr>
              <a:t>a) </a:t>
            </a:r>
            <a:r>
              <a:rPr lang="pl-PL" sz="1700" b="1" dirty="0">
                <a:latin typeface="+mn-lt"/>
              </a:rPr>
              <a:t>zakupu nieruchomości</a:t>
            </a:r>
            <a:r>
              <a:rPr lang="pl-PL" sz="1700" dirty="0">
                <a:latin typeface="+mn-lt"/>
              </a:rPr>
              <a:t>;</a:t>
            </a:r>
          </a:p>
          <a:p>
            <a:pPr algn="just"/>
            <a:r>
              <a:rPr lang="pl-PL" sz="1700" dirty="0">
                <a:latin typeface="+mn-lt"/>
              </a:rPr>
              <a:t>b) </a:t>
            </a:r>
            <a:r>
              <a:rPr lang="pl-PL" sz="1700" b="1" dirty="0">
                <a:latin typeface="+mn-lt"/>
              </a:rPr>
              <a:t>zakupu infrastruktury</a:t>
            </a:r>
            <a:r>
              <a:rPr lang="pl-PL" sz="1700" dirty="0">
                <a:latin typeface="+mn-lt"/>
              </a:rPr>
              <a:t>, przy czym poprzez infrastrukturę rozumie się </a:t>
            </a:r>
            <a:r>
              <a:rPr lang="pl-PL" sz="1700" b="1" dirty="0">
                <a:latin typeface="+mn-lt"/>
              </a:rPr>
              <a:t>elementy nieprzenośne</a:t>
            </a:r>
            <a:r>
              <a:rPr lang="pl-PL" sz="1700" dirty="0">
                <a:latin typeface="+mn-lt"/>
              </a:rPr>
              <a:t> </a:t>
            </a:r>
            <a:r>
              <a:rPr lang="pl-PL" sz="1700" b="1" dirty="0">
                <a:latin typeface="+mn-lt"/>
              </a:rPr>
              <a:t>na stałe przytwierdzone do nieruchomości</a:t>
            </a:r>
            <a:r>
              <a:rPr lang="pl-PL" sz="1700" dirty="0">
                <a:latin typeface="+mn-lt"/>
              </a:rPr>
              <a:t>, np. wykonanie podjazdu do budynku, zainstalowanie windy w budynku;</a:t>
            </a:r>
          </a:p>
          <a:p>
            <a:pPr algn="just"/>
            <a:r>
              <a:rPr lang="pl-PL" sz="1700" dirty="0">
                <a:latin typeface="+mn-lt"/>
              </a:rPr>
              <a:t>c) dostosowania lub adaptacji (</a:t>
            </a:r>
            <a:r>
              <a:rPr lang="pl-PL" sz="1700" b="1" dirty="0">
                <a:latin typeface="+mn-lt"/>
              </a:rPr>
              <a:t>prace remontowo-wykończeniowe</a:t>
            </a:r>
            <a:r>
              <a:rPr lang="pl-PL" sz="1700" dirty="0">
                <a:latin typeface="+mn-lt"/>
              </a:rPr>
              <a:t>) budynków i pomieszczeń.</a:t>
            </a:r>
          </a:p>
          <a:p>
            <a:pPr algn="just"/>
            <a:endParaRPr lang="pl-PL" sz="1700" dirty="0">
              <a:latin typeface="+mn-lt"/>
            </a:endParaRPr>
          </a:p>
          <a:p>
            <a:pPr algn="ctr"/>
            <a:r>
              <a:rPr lang="pl-PL" sz="1700" b="1" dirty="0">
                <a:solidFill>
                  <a:srgbClr val="FF0000"/>
                </a:solidFill>
                <a:latin typeface="+mn-lt"/>
              </a:rPr>
              <a:t>LIMIT WYNOSI </a:t>
            </a:r>
            <a:r>
              <a:rPr lang="pl-PL" sz="1700" b="1" u="sng" dirty="0">
                <a:solidFill>
                  <a:schemeClr val="accent1"/>
                </a:solidFill>
                <a:latin typeface="+mn-lt"/>
              </a:rPr>
              <a:t>10% FINANSOWANIA UNIJNEGO</a:t>
            </a:r>
          </a:p>
          <a:p>
            <a:pPr algn="ctr"/>
            <a:endParaRPr lang="pl-PL" sz="1700" b="1" dirty="0">
              <a:solidFill>
                <a:srgbClr val="FF0000"/>
              </a:solidFill>
              <a:latin typeface="+mn-lt"/>
            </a:endParaRPr>
          </a:p>
          <a:p>
            <a:pPr algn="just"/>
            <a:endParaRPr lang="pl-PL" sz="1700" b="1" dirty="0">
              <a:latin typeface="+mn-lt"/>
              <a:cs typeface="Arial" pitchFamily="34" charset="0"/>
            </a:endParaRPr>
          </a:p>
          <a:p>
            <a:pPr algn="just"/>
            <a:endParaRPr lang="pl-PL" sz="1700" b="1" i="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ŚRODKI TRWAŁE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57</a:t>
            </a:fld>
            <a:endParaRPr lang="pl-PL" altLang="pl-PL"/>
          </a:p>
        </p:txBody>
      </p:sp>
      <p:sp>
        <p:nvSpPr>
          <p:cNvPr id="7" name="Prostokąt zaokrąglony 6"/>
          <p:cNvSpPr/>
          <p:nvPr/>
        </p:nvSpPr>
        <p:spPr>
          <a:xfrm>
            <a:off x="179512" y="1628800"/>
            <a:ext cx="8713788" cy="4680064"/>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a:bodyPr>
          <a:lstStyle/>
          <a:p>
            <a:pPr algn="just"/>
            <a:endParaRPr lang="pl-PL" sz="1700" b="1" dirty="0">
              <a:latin typeface="+mn-lt"/>
            </a:endParaRPr>
          </a:p>
          <a:p>
            <a:pPr algn="just"/>
            <a:r>
              <a:rPr lang="pl-PL" sz="1700" b="1" dirty="0">
                <a:latin typeface="+mn-lt"/>
              </a:rPr>
              <a:t>Zakup środków trwałych</a:t>
            </a:r>
            <a:r>
              <a:rPr lang="pl-PL" sz="1700" dirty="0">
                <a:latin typeface="+mn-lt"/>
              </a:rPr>
              <a:t>, za wyjątkiem zakupu nieruchomości, infrastruktury i środków trwałych przeznaczonych na dostosowanie lub adaptację budynków i pomieszczeń, </a:t>
            </a:r>
          </a:p>
          <a:p>
            <a:pPr algn="just"/>
            <a:r>
              <a:rPr lang="pl-PL" sz="1700" b="1" dirty="0">
                <a:latin typeface="+mn-lt"/>
              </a:rPr>
              <a:t>nie stanowi wydatku w ramach </a:t>
            </a:r>
            <a:r>
              <a:rPr lang="pl-PL" sz="1700" b="1" dirty="0" err="1">
                <a:latin typeface="+mn-lt"/>
              </a:rPr>
              <a:t>cross-financingu</a:t>
            </a:r>
            <a:r>
              <a:rPr lang="pl-PL" sz="1700" b="1" i="1" dirty="0">
                <a:latin typeface="+mn-lt"/>
              </a:rPr>
              <a:t>.</a:t>
            </a:r>
          </a:p>
          <a:p>
            <a:pPr algn="just"/>
            <a:endParaRPr lang="pl-PL" sz="1700" b="1" i="1" dirty="0">
              <a:latin typeface="+mn-lt"/>
            </a:endParaRPr>
          </a:p>
          <a:p>
            <a:pPr algn="just"/>
            <a:endParaRPr lang="pl-PL" sz="1700" b="1" i="1" dirty="0">
              <a:latin typeface="+mn-lt"/>
            </a:endParaRPr>
          </a:p>
          <a:p>
            <a:pPr algn="ctr"/>
            <a:r>
              <a:rPr lang="pl-PL" sz="1600" b="1" dirty="0">
                <a:solidFill>
                  <a:srgbClr val="FF0000"/>
                </a:solidFill>
                <a:latin typeface="+mn-lt"/>
              </a:rPr>
              <a:t>LIMIT NA ZAKUP ŚRODKÓW TRWAŁYCH O WARTOŚCI JEDNOSTKOWEJ RÓWNEJ I WYŻSZEJ </a:t>
            </a:r>
          </a:p>
          <a:p>
            <a:pPr algn="ctr"/>
            <a:r>
              <a:rPr lang="pl-PL" sz="1600" b="1" dirty="0">
                <a:solidFill>
                  <a:srgbClr val="FF0000"/>
                </a:solidFill>
                <a:latin typeface="+mn-lt"/>
              </a:rPr>
              <a:t>3 500 ZŁ NETTO ORAZ </a:t>
            </a:r>
            <a:r>
              <a:rPr lang="pl-PL" sz="1600" b="1" dirty="0" err="1">
                <a:solidFill>
                  <a:srgbClr val="FF0000"/>
                </a:solidFill>
                <a:latin typeface="+mn-lt"/>
              </a:rPr>
              <a:t>CROSS-FINANCING</a:t>
            </a:r>
            <a:r>
              <a:rPr lang="pl-PL" sz="1600" b="1" dirty="0">
                <a:solidFill>
                  <a:srgbClr val="FF0000"/>
                </a:solidFill>
                <a:latin typeface="+mn-lt"/>
              </a:rPr>
              <a:t> </a:t>
            </a:r>
          </a:p>
          <a:p>
            <a:pPr algn="ctr"/>
            <a:r>
              <a:rPr lang="pl-PL" sz="1600" b="1" dirty="0">
                <a:solidFill>
                  <a:srgbClr val="FF0000"/>
                </a:solidFill>
                <a:latin typeface="+mn-lt"/>
              </a:rPr>
              <a:t>WYNOSI </a:t>
            </a:r>
            <a:r>
              <a:rPr lang="pl-PL" sz="1600" b="1" u="sng" dirty="0">
                <a:solidFill>
                  <a:schemeClr val="accent1"/>
                </a:solidFill>
                <a:latin typeface="+mn-lt"/>
              </a:rPr>
              <a:t>30% WYDATKÓW PROJEKTU</a:t>
            </a:r>
          </a:p>
          <a:p>
            <a:pPr algn="just"/>
            <a:endParaRPr lang="pl-PL" sz="1600" b="1" dirty="0">
              <a:solidFill>
                <a:srgbClr val="FF0000"/>
              </a:solidFill>
              <a:latin typeface="+mn-lt"/>
            </a:endParaRPr>
          </a:p>
          <a:p>
            <a:pPr algn="just"/>
            <a:endParaRPr lang="pl-PL" sz="1600" b="1" dirty="0">
              <a:solidFill>
                <a:srgbClr val="FF0000"/>
              </a:solidFill>
              <a:latin typeface="+mn-lt"/>
            </a:endParaRPr>
          </a:p>
          <a:p>
            <a:pPr algn="just"/>
            <a:endParaRPr lang="pl-PL" sz="1700" b="1" i="1" dirty="0">
              <a:latin typeface="+mn-lt"/>
            </a:endParaRPr>
          </a:p>
          <a:p>
            <a:pPr algn="just"/>
            <a:endParaRPr lang="pl-PL" sz="1700" b="1" i="1" dirty="0">
              <a:latin typeface="+mn-lt"/>
            </a:endParaRPr>
          </a:p>
          <a:p>
            <a:pPr algn="just"/>
            <a:endParaRPr lang="pl-PL" sz="1700" b="1" i="1" dirty="0">
              <a:latin typeface="+mn-lt"/>
            </a:endParaRPr>
          </a:p>
          <a:p>
            <a:pPr algn="just"/>
            <a:endParaRPr lang="pl-PL" sz="1700" b="1" i="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ŚRODKI TRWAŁE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58</a:t>
            </a:fld>
            <a:endParaRPr lang="pl-PL" altLang="pl-PL"/>
          </a:p>
        </p:txBody>
      </p:sp>
      <p:sp>
        <p:nvSpPr>
          <p:cNvPr id="7" name="Prostokąt zaokrąglony 6"/>
          <p:cNvSpPr/>
          <p:nvPr/>
        </p:nvSpPr>
        <p:spPr>
          <a:xfrm>
            <a:off x="179512" y="1628800"/>
            <a:ext cx="8713788" cy="4680064"/>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a:bodyPr>
          <a:lstStyle/>
          <a:p>
            <a:pPr algn="just"/>
            <a:endParaRPr lang="pl-PL" sz="1700" dirty="0">
              <a:latin typeface="+mn-lt"/>
            </a:endParaRPr>
          </a:p>
          <a:p>
            <a:pPr algn="just"/>
            <a:r>
              <a:rPr lang="pl-PL" sz="1700" dirty="0">
                <a:latin typeface="+mn-lt"/>
              </a:rPr>
              <a:t>Środki trwałe oraz wartości niematerialne i prawne </a:t>
            </a:r>
            <a:r>
              <a:rPr lang="pl-PL" sz="1700" b="1" dirty="0">
                <a:latin typeface="+mn-lt"/>
              </a:rPr>
              <a:t>dzieli się ze względu na sposób wykorzystania w projekcie:</a:t>
            </a:r>
          </a:p>
          <a:p>
            <a:pPr algn="just"/>
            <a:endParaRPr lang="pl-PL" sz="1700" b="1" dirty="0">
              <a:latin typeface="+mn-lt"/>
            </a:endParaRPr>
          </a:p>
          <a:p>
            <a:pPr marL="342900" indent="-342900" algn="just">
              <a:buAutoNum type="alphaLcParenR"/>
            </a:pPr>
            <a:r>
              <a:rPr lang="pl-PL" sz="1700" b="1" dirty="0">
                <a:latin typeface="+mn-lt"/>
              </a:rPr>
              <a:t>powiązane z przedmiotem projektu </a:t>
            </a:r>
            <a:r>
              <a:rPr lang="pl-PL" sz="1700" dirty="0">
                <a:latin typeface="+mn-lt"/>
              </a:rPr>
              <a:t>(np. wyposażenie sali pobytowej)</a:t>
            </a:r>
          </a:p>
          <a:p>
            <a:pPr marL="800100" lvl="1" indent="-342900" algn="just">
              <a:buFont typeface="Wingdings" pitchFamily="2" charset="2"/>
              <a:buChar char="ü"/>
            </a:pPr>
            <a:r>
              <a:rPr lang="pl-PL" sz="1700" dirty="0">
                <a:latin typeface="+mn-lt"/>
              </a:rPr>
              <a:t>wydatki (w tym koszt dostawy, montażu) mogą być </a:t>
            </a:r>
            <a:r>
              <a:rPr lang="pl-PL" sz="1700" dirty="0" err="1">
                <a:latin typeface="+mn-lt"/>
              </a:rPr>
              <a:t>kwalifikowalne</a:t>
            </a:r>
            <a:r>
              <a:rPr lang="pl-PL" sz="1700" dirty="0">
                <a:latin typeface="+mn-lt"/>
              </a:rPr>
              <a:t> w całości lub w części zgodnie ze wskazaniem Wnioskodawcy w oparciu o ich faktyczne wykorzystanie</a:t>
            </a:r>
          </a:p>
          <a:p>
            <a:pPr marL="800100" lvl="1" indent="-342900" algn="just"/>
            <a:endParaRPr lang="pl-PL" sz="1700" dirty="0">
              <a:latin typeface="+mn-lt"/>
            </a:endParaRPr>
          </a:p>
          <a:p>
            <a:pPr marL="342900" indent="-342900" algn="just">
              <a:buAutoNum type="alphaLcParenR"/>
            </a:pPr>
            <a:r>
              <a:rPr lang="pl-PL" sz="1700" b="1" dirty="0">
                <a:latin typeface="+mn-lt"/>
              </a:rPr>
              <a:t>wspomagające proces wdrażania projektu </a:t>
            </a:r>
            <a:r>
              <a:rPr lang="pl-PL" sz="1700" dirty="0">
                <a:latin typeface="+mn-lt"/>
              </a:rPr>
              <a:t>(np. rzutnik na szkolenia dla nauczycieli)</a:t>
            </a:r>
          </a:p>
          <a:p>
            <a:pPr marL="800100" lvl="1" indent="-342900" algn="just">
              <a:buFont typeface="Wingdings" pitchFamily="2" charset="2"/>
              <a:buChar char="ü"/>
            </a:pPr>
            <a:r>
              <a:rPr lang="pl-PL" sz="1700" dirty="0">
                <a:latin typeface="+mn-lt"/>
              </a:rPr>
              <a:t>wydatki mogą być </a:t>
            </a:r>
            <a:r>
              <a:rPr lang="pl-PL" sz="1700" dirty="0" err="1">
                <a:latin typeface="+mn-lt"/>
              </a:rPr>
              <a:t>kwalifikowalne</a:t>
            </a:r>
            <a:r>
              <a:rPr lang="pl-PL" sz="1700" dirty="0">
                <a:latin typeface="+mn-lt"/>
              </a:rPr>
              <a:t> tylko w wysokości odpowiadającej odpisom amortyzacyjnym za okres, w którym będą wykorzystywane w projekcie</a:t>
            </a:r>
          </a:p>
          <a:p>
            <a:pPr marL="800100" lvl="1" indent="-342900" algn="just">
              <a:buFont typeface="Wingdings" pitchFamily="2" charset="2"/>
              <a:buChar char="ü"/>
            </a:pPr>
            <a:r>
              <a:rPr lang="pl-PL" sz="1700" dirty="0">
                <a:latin typeface="+mn-lt"/>
              </a:rPr>
              <a:t>wysokość odpisów amortyzacyjnych </a:t>
            </a:r>
            <a:r>
              <a:rPr lang="pl-PL" sz="1700" u="sng" dirty="0">
                <a:latin typeface="+mn-lt"/>
              </a:rPr>
              <a:t>nie wchodzi do limitu </a:t>
            </a:r>
            <a:r>
              <a:rPr lang="pl-PL" sz="1700" dirty="0">
                <a:latin typeface="+mn-lt"/>
              </a:rPr>
              <a:t>na środki trwałe i </a:t>
            </a:r>
            <a:r>
              <a:rPr lang="pl-PL" sz="1700" dirty="0" err="1">
                <a:latin typeface="+mn-lt"/>
              </a:rPr>
              <a:t>cross-financing</a:t>
            </a:r>
            <a:endParaRPr lang="pl-PL" sz="1700" dirty="0">
              <a:latin typeface="+mn-lt"/>
            </a:endParaRPr>
          </a:p>
          <a:p>
            <a:pPr marL="342900" indent="-342900" algn="just">
              <a:buAutoNum type="alphaLcParenR"/>
            </a:pPr>
            <a:endParaRPr lang="pl-PL" sz="1700" b="1" i="1" dirty="0">
              <a:latin typeface="+mn-lt"/>
            </a:endParaRPr>
          </a:p>
          <a:p>
            <a:pPr algn="just"/>
            <a:endParaRPr lang="pl-PL" sz="1700" b="1" i="1" dirty="0">
              <a:latin typeface="+mn-lt"/>
            </a:endParaRPr>
          </a:p>
          <a:p>
            <a:pPr algn="just"/>
            <a:endParaRPr lang="pl-PL" sz="1700" b="1" i="1" dirty="0">
              <a:latin typeface="+mn-lt"/>
            </a:endParaRPr>
          </a:p>
          <a:p>
            <a:pPr algn="just"/>
            <a:endParaRPr lang="pl-PL" sz="1700" b="1" i="1" dirty="0">
              <a:latin typeface="+mn-lt"/>
            </a:endParaRPr>
          </a:p>
          <a:p>
            <a:pPr algn="just"/>
            <a:endParaRPr lang="pl-PL" sz="1700" b="1" i="1" dirty="0">
              <a:latin typeface="+mn-lt"/>
            </a:endParaRPr>
          </a:p>
          <a:p>
            <a:pPr algn="just"/>
            <a:endParaRPr lang="pl-PL" sz="1700" b="1" i="1" dirty="0">
              <a:latin typeface="+mn-lt"/>
            </a:endParaRPr>
          </a:p>
          <a:p>
            <a:pPr algn="just"/>
            <a:endParaRPr lang="pl-PL" sz="1700" b="1" i="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KLAUZULE SPOŁECZNE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59</a:t>
            </a:fld>
            <a:endParaRPr lang="pl-PL" altLang="pl-PL"/>
          </a:p>
        </p:txBody>
      </p:sp>
      <p:sp>
        <p:nvSpPr>
          <p:cNvPr id="7" name="Prostokąt zaokrąglony 6"/>
          <p:cNvSpPr/>
          <p:nvPr/>
        </p:nvSpPr>
        <p:spPr>
          <a:xfrm>
            <a:off x="179512" y="1692727"/>
            <a:ext cx="8713788" cy="4616137"/>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dirty="0">
              <a:solidFill>
                <a:schemeClr val="tx1"/>
              </a:solidFill>
              <a:cs typeface="Arial" pitchFamily="34" charset="0"/>
            </a:endParaRPr>
          </a:p>
          <a:p>
            <a:pPr algn="just">
              <a:buFont typeface="Arial" pitchFamily="34" charset="0"/>
              <a:buChar char="•"/>
            </a:pPr>
            <a:endParaRPr lang="pl-PL" dirty="0">
              <a:solidFill>
                <a:schemeClr val="tx1"/>
              </a:solidFill>
              <a:cs typeface="Arial" pitchFamily="34" charset="0"/>
            </a:endParaRPr>
          </a:p>
          <a:p>
            <a:pPr algn="just">
              <a:buFont typeface="Arial" pitchFamily="34" charset="0"/>
              <a:buChar char="•"/>
            </a:pPr>
            <a:endParaRPr lang="pl-PL" dirty="0">
              <a:solidFill>
                <a:schemeClr val="tx1"/>
              </a:solidFill>
              <a:cs typeface="Arial" pitchFamily="34" charset="0"/>
            </a:endParaRPr>
          </a:p>
          <a:p>
            <a:pPr algn="just">
              <a:buFont typeface="Arial" pitchFamily="34" charset="0"/>
              <a:buChar char="•"/>
            </a:pPr>
            <a:r>
              <a:rPr lang="pl-PL" dirty="0">
                <a:solidFill>
                  <a:schemeClr val="tx1"/>
                </a:solidFill>
                <a:cs typeface="Arial" pitchFamily="34" charset="0"/>
              </a:rPr>
              <a:t>uwzględniają aspekty społeczne przy udzielaniu zamówień tj. mają </a:t>
            </a:r>
            <a:r>
              <a:rPr lang="pl-PL" b="1" dirty="0">
                <a:solidFill>
                  <a:schemeClr val="tx1"/>
                </a:solidFill>
              </a:rPr>
              <a:t>wyrównywać szanse w dostępie do zamówień dla podmiotów oraz osób w gorszej sytuacji;</a:t>
            </a:r>
          </a:p>
          <a:p>
            <a:pPr algn="just">
              <a:buFont typeface="Arial" pitchFamily="34" charset="0"/>
              <a:buChar char="•"/>
            </a:pPr>
            <a:endParaRPr lang="pl-PL" b="1" dirty="0">
              <a:solidFill>
                <a:schemeClr val="tx1"/>
              </a:solidFill>
              <a:cs typeface="Arial" pitchFamily="34" charset="0"/>
            </a:endParaRPr>
          </a:p>
          <a:p>
            <a:pPr algn="just">
              <a:buFont typeface="Arial" pitchFamily="34" charset="0"/>
              <a:buChar char="•"/>
            </a:pPr>
            <a:r>
              <a:rPr lang="pl-PL" dirty="0">
                <a:solidFill>
                  <a:schemeClr val="tx1"/>
                </a:solidFill>
                <a:cs typeface="Arial" pitchFamily="34" charset="0"/>
              </a:rPr>
              <a:t>dotyczą zamówień udzielanych zarówno zgodnie z </a:t>
            </a:r>
            <a:r>
              <a:rPr lang="pl-PL" b="1" dirty="0">
                <a:solidFill>
                  <a:schemeClr val="tx1"/>
                </a:solidFill>
                <a:cs typeface="Arial" pitchFamily="34" charset="0"/>
              </a:rPr>
              <a:t>PZP</a:t>
            </a:r>
            <a:r>
              <a:rPr lang="pl-PL" dirty="0">
                <a:solidFill>
                  <a:schemeClr val="tx1"/>
                </a:solidFill>
                <a:cs typeface="Arial" pitchFamily="34" charset="0"/>
              </a:rPr>
              <a:t> jak i </a:t>
            </a:r>
            <a:r>
              <a:rPr lang="pl-PL" b="1" dirty="0">
                <a:solidFill>
                  <a:schemeClr val="tx1"/>
                </a:solidFill>
                <a:cs typeface="Arial" pitchFamily="34" charset="0"/>
              </a:rPr>
              <a:t>zasadą konkurencyjności</a:t>
            </a:r>
            <a:r>
              <a:rPr lang="pl-PL" dirty="0">
                <a:solidFill>
                  <a:schemeClr val="tx1"/>
                </a:solidFill>
                <a:cs typeface="Arial" pitchFamily="34" charset="0"/>
              </a:rPr>
              <a:t>;</a:t>
            </a:r>
          </a:p>
          <a:p>
            <a:pPr algn="just"/>
            <a:endParaRPr lang="pl-PL" dirty="0">
              <a:solidFill>
                <a:schemeClr val="tx1"/>
              </a:solidFill>
              <a:cs typeface="Arial" pitchFamily="34" charset="0"/>
            </a:endParaRPr>
          </a:p>
          <a:p>
            <a:pPr algn="just">
              <a:buFont typeface="Arial" pitchFamily="34" charset="0"/>
              <a:buChar char="•"/>
            </a:pPr>
            <a:r>
              <a:rPr lang="pl-PL" dirty="0">
                <a:solidFill>
                  <a:schemeClr val="tx1"/>
                </a:solidFill>
              </a:rPr>
              <a:t>wymogi dotyczące klauzul społecznych dotyczą przeprowadzania zamówień </a:t>
            </a:r>
            <a:r>
              <a:rPr lang="pl-PL" b="1" dirty="0">
                <a:solidFill>
                  <a:schemeClr val="tx1"/>
                </a:solidFill>
              </a:rPr>
              <a:t>na każdym etapie realizacji projektu,</a:t>
            </a:r>
            <a:r>
              <a:rPr lang="pl-PL" dirty="0">
                <a:solidFill>
                  <a:schemeClr val="tx1"/>
                </a:solidFill>
              </a:rPr>
              <a:t> w tym również zamówień udzielanych przed podpisaniem umowy o dofinansowanie projektu.</a:t>
            </a:r>
          </a:p>
          <a:p>
            <a:pPr algn="just"/>
            <a:endParaRPr lang="pl-PL" dirty="0">
              <a:solidFill>
                <a:schemeClr val="tx1"/>
              </a:solidFill>
            </a:endParaRPr>
          </a:p>
          <a:p>
            <a:pPr lvl="0" algn="just">
              <a:buFont typeface="Arial" pitchFamily="34" charset="0"/>
              <a:buChar char="•"/>
            </a:pPr>
            <a:r>
              <a:rPr lang="pl-PL" b="1" dirty="0">
                <a:solidFill>
                  <a:schemeClr val="tx1"/>
                </a:solidFill>
              </a:rPr>
              <a:t>katalog zamówień, </a:t>
            </a:r>
            <a:r>
              <a:rPr lang="pl-PL" dirty="0">
                <a:solidFill>
                  <a:schemeClr val="tx1"/>
                </a:solidFill>
              </a:rPr>
              <a:t>w ramach których istnieje </a:t>
            </a:r>
            <a:r>
              <a:rPr lang="pl-PL" b="1" dirty="0">
                <a:solidFill>
                  <a:schemeClr val="tx1"/>
                </a:solidFill>
              </a:rPr>
              <a:t>obowiązek uwzględniania klauzul społecznych :</a:t>
            </a:r>
          </a:p>
          <a:p>
            <a:pPr lvl="1" algn="just">
              <a:buFont typeface="Arial" pitchFamily="34" charset="0"/>
              <a:buChar char="•"/>
            </a:pPr>
            <a:r>
              <a:rPr lang="pl-PL" dirty="0">
                <a:solidFill>
                  <a:srgbClr val="FF0000"/>
                </a:solidFill>
              </a:rPr>
              <a:t>Usługi cateringowe.</a:t>
            </a:r>
          </a:p>
          <a:p>
            <a:pPr lvl="1" algn="just">
              <a:buFont typeface="Arial" pitchFamily="34" charset="0"/>
              <a:buChar char="•"/>
            </a:pPr>
            <a:r>
              <a:rPr lang="pl-PL" dirty="0">
                <a:solidFill>
                  <a:srgbClr val="FF0000"/>
                </a:solidFill>
              </a:rPr>
              <a:t>Zamówienia materiałów informacyjno – promocyjnych lub usług poligraficznych.</a:t>
            </a:r>
          </a:p>
          <a:p>
            <a:pPr lvl="1" algn="just">
              <a:buFont typeface="Arial" pitchFamily="34" charset="0"/>
              <a:buChar char="•"/>
            </a:pPr>
            <a:r>
              <a:rPr lang="pl-PL" dirty="0">
                <a:solidFill>
                  <a:srgbClr val="FF0000"/>
                </a:solidFill>
              </a:rPr>
              <a:t>Usługi sprzątania.</a:t>
            </a:r>
          </a:p>
          <a:p>
            <a:pPr lvl="1" algn="just"/>
            <a:endParaRPr lang="pl-PL" dirty="0">
              <a:solidFill>
                <a:schemeClr val="tx1"/>
              </a:solidFill>
            </a:endParaRPr>
          </a:p>
          <a:p>
            <a:pPr lvl="0" algn="just">
              <a:buFont typeface="Arial" pitchFamily="34" charset="0"/>
              <a:buChar char="•"/>
            </a:pPr>
            <a:r>
              <a:rPr lang="pl-PL" dirty="0">
                <a:solidFill>
                  <a:schemeClr val="tx1"/>
                </a:solidFill>
              </a:rPr>
              <a:t>przykłady stosowania klauzul społecznych - Regulamin konkursu Rozdział 34</a:t>
            </a:r>
          </a:p>
          <a:p>
            <a:pPr algn="just"/>
            <a:endParaRPr lang="pl-PL" dirty="0">
              <a:solidFill>
                <a:schemeClr val="tx1"/>
              </a:solidFill>
            </a:endParaRPr>
          </a:p>
          <a:p>
            <a:pPr algn="ctr"/>
            <a:endParaRPr lang="pl-PL" dirty="0">
              <a:solidFill>
                <a:schemeClr val="tx1"/>
              </a:solidFill>
              <a:latin typeface="Arial" pitchFamily="34" charset="0"/>
              <a:cs typeface="Arial" pitchFamily="34" charset="0"/>
            </a:endParaRPr>
          </a:p>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700" b="1" i="1" u="sng"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7632848" cy="4464496"/>
          </a:xfrm>
          <a:prstGeom prst="rect">
            <a:avLst/>
          </a:prstGeom>
          <a:noFill/>
        </p:spPr>
        <p:txBody>
          <a:bodyPr wrap="square" rtlCol="0">
            <a:normAutofit/>
          </a:bodyPr>
          <a:lstStyle/>
          <a:p>
            <a:pPr algn="just"/>
            <a:endParaRPr lang="pl-PL" sz="2900" b="1" dirty="0">
              <a:latin typeface="+mn-lt"/>
              <a:cs typeface="Arial" pitchFamily="34" charset="0"/>
            </a:endParaRPr>
          </a:p>
          <a:p>
            <a:pPr marL="285750" indent="-285750" algn="just"/>
            <a:r>
              <a:rPr lang="pl-PL" sz="3400" b="1" dirty="0">
                <a:latin typeface="+mn-lt"/>
              </a:rPr>
              <a:t>Kto może być Partnerem?</a:t>
            </a:r>
          </a:p>
          <a:p>
            <a:pPr marL="285750" indent="-285750" algn="just"/>
            <a:endParaRPr lang="pl-PL" sz="3400" b="1" dirty="0">
              <a:latin typeface="+mn-lt"/>
            </a:endParaRPr>
          </a:p>
          <a:p>
            <a:pPr marL="285750" indent="-285750" algn="ctr"/>
            <a:r>
              <a:rPr lang="pl-PL" sz="3400" dirty="0">
                <a:latin typeface="+mn-lt"/>
              </a:rPr>
              <a:t>Każdy podmiot posiadający osobowość prawną, również spoza katalogu Beneficjentów.</a:t>
            </a:r>
          </a:p>
          <a:p>
            <a:pPr marL="285750" indent="-285750"/>
            <a:endParaRPr lang="pl-PL" sz="1600" b="1" dirty="0"/>
          </a:p>
          <a:p>
            <a:pPr marL="285750" indent="-285750"/>
            <a:endParaRPr lang="pl-PL" sz="1600" b="1" dirty="0"/>
          </a:p>
          <a:p>
            <a:pPr marL="285750" indent="-285750"/>
            <a:endParaRPr lang="pl-PL" sz="1600" dirty="0">
              <a:latin typeface="+mn-lt"/>
              <a:cs typeface="Arial" pitchFamily="34" charset="0"/>
            </a:endParaRPr>
          </a:p>
          <a:p>
            <a:endParaRPr lang="pl-PL" dirty="0">
              <a:latin typeface="Arial" pitchFamily="34" charset="0"/>
              <a:cs typeface="Arial" pitchFamily="34" charset="0"/>
            </a:endParaRPr>
          </a:p>
          <a:p>
            <a:endParaRPr lang="pl-PL" b="1" dirty="0"/>
          </a:p>
        </p:txBody>
      </p:sp>
      <p:sp>
        <p:nvSpPr>
          <p:cNvPr id="9" name="Prostokąt 8"/>
          <p:cNvSpPr/>
          <p:nvPr/>
        </p:nvSpPr>
        <p:spPr>
          <a:xfrm>
            <a:off x="0" y="1268760"/>
            <a:ext cx="9143999" cy="523220"/>
          </a:xfrm>
          <a:prstGeom prst="rect">
            <a:avLst/>
          </a:prstGeom>
        </p:spPr>
        <p:txBody>
          <a:bodyPr wrap="square">
            <a:spAutoFit/>
          </a:bodyPr>
          <a:lstStyle/>
          <a:p>
            <a:pPr algn="ctr" eaLnBrk="1" hangingPunct="1"/>
            <a:r>
              <a:rPr lang="pl-PL" altLang="pl-PL" sz="2800" b="1" dirty="0">
                <a:latin typeface="+mn-lt"/>
                <a:cs typeface="Arial" pitchFamily="34" charset="0"/>
              </a:rPr>
              <a:t>Partnerzy</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60</a:t>
            </a:fld>
            <a:endParaRPr lang="pl-PL" altLang="pl-PL"/>
          </a:p>
        </p:txBody>
      </p:sp>
      <p:graphicFrame>
        <p:nvGraphicFramePr>
          <p:cNvPr id="6" name="Diagram 5"/>
          <p:cNvGraphicFramePr/>
          <p:nvPr>
            <p:extLst>
              <p:ext uri="{D42A27DB-BD31-4B8C-83A1-F6EECF244321}">
                <p14:modId xmlns:p14="http://schemas.microsoft.com/office/powerpoint/2010/main" val="2165270077"/>
              </p:ext>
            </p:extLst>
          </p:nvPr>
        </p:nvGraphicFramePr>
        <p:xfrm>
          <a:off x="0" y="980728"/>
          <a:ext cx="9144000" cy="58772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2476897"/>
      </p:ext>
    </p:extLst>
  </p:cSld>
  <p:clrMapOvr>
    <a:masterClrMapping/>
  </p:clrMapOvr>
  <p:transition spd="med">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61</a:t>
            </a:fld>
            <a:endParaRPr lang="pl-PL" altLang="pl-PL"/>
          </a:p>
        </p:txBody>
      </p:sp>
      <p:sp>
        <p:nvSpPr>
          <p:cNvPr id="7" name="Prostokąt zaokrąglony 6"/>
          <p:cNvSpPr/>
          <p:nvPr/>
        </p:nvSpPr>
        <p:spPr>
          <a:xfrm>
            <a:off x="323528" y="1772816"/>
            <a:ext cx="8569772"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600" dirty="0">
              <a:solidFill>
                <a:prstClr val="black"/>
              </a:solidFill>
            </a:endParaRPr>
          </a:p>
          <a:p>
            <a:pPr lvl="0">
              <a:buFont typeface="Wingdings" pitchFamily="2" charset="2"/>
              <a:buChar char="ü"/>
            </a:pPr>
            <a:endParaRPr lang="pl-PL" sz="2400" b="1" dirty="0">
              <a:solidFill>
                <a:schemeClr val="tx1"/>
              </a:solidFill>
            </a:endParaRPr>
          </a:p>
          <a:p>
            <a:pPr lvl="0"/>
            <a:endParaRPr lang="pl-PL" sz="2400" b="1" dirty="0">
              <a:solidFill>
                <a:schemeClr val="tx1"/>
              </a:solidFill>
            </a:endParaRPr>
          </a:p>
          <a:p>
            <a:pPr lvl="0"/>
            <a:r>
              <a:rPr lang="pl-PL" sz="2400" u="sng" dirty="0">
                <a:solidFill>
                  <a:schemeClr val="tx1"/>
                </a:solidFill>
              </a:rPr>
              <a:t>W naborze horyzontalnym:</a:t>
            </a:r>
          </a:p>
          <a:p>
            <a:pPr lvl="0">
              <a:buFont typeface="Wingdings" pitchFamily="2" charset="2"/>
              <a:buChar char="ü"/>
            </a:pPr>
            <a:r>
              <a:rPr lang="pl-PL" sz="2400" b="1" dirty="0">
                <a:solidFill>
                  <a:schemeClr val="tx1"/>
                </a:solidFill>
              </a:rPr>
              <a:t>lipiec 2019 roku, </a:t>
            </a:r>
            <a:r>
              <a:rPr lang="pl-PL" sz="2400" dirty="0">
                <a:solidFill>
                  <a:schemeClr val="tx1"/>
                </a:solidFill>
              </a:rPr>
              <a:t>w przypadku gdy ocenie Komisji Oceny Projektów podlegać będzie do 100 wniosków,</a:t>
            </a:r>
          </a:p>
          <a:p>
            <a:pPr lvl="0">
              <a:buFont typeface="Wingdings" pitchFamily="2" charset="2"/>
              <a:buChar char="ü"/>
            </a:pPr>
            <a:r>
              <a:rPr lang="pl-PL" sz="2400" b="1" dirty="0">
                <a:solidFill>
                  <a:schemeClr val="tx1"/>
                </a:solidFill>
              </a:rPr>
              <a:t>sierpień 2019 roku, </a:t>
            </a:r>
            <a:r>
              <a:rPr lang="pl-PL" sz="2400" dirty="0">
                <a:solidFill>
                  <a:schemeClr val="tx1"/>
                </a:solidFill>
              </a:rPr>
              <a:t>w przypadku gdy ocenie Komisji Oceny projektów podlegać będzie powyżej 100 wniosków.</a:t>
            </a:r>
          </a:p>
          <a:p>
            <a:pPr lvl="0"/>
            <a:endParaRPr lang="pl-PL" sz="2400" dirty="0">
              <a:solidFill>
                <a:schemeClr val="tx1"/>
              </a:solidFill>
            </a:endParaRPr>
          </a:p>
          <a:p>
            <a:pPr lvl="0"/>
            <a:endParaRPr lang="pl-PL" sz="2400" dirty="0">
              <a:solidFill>
                <a:schemeClr val="tx1"/>
              </a:solidFill>
            </a:endParaRPr>
          </a:p>
          <a:p>
            <a:pPr lvl="0">
              <a:buFont typeface="Wingdings" pitchFamily="2" charset="2"/>
              <a:buChar char="ü"/>
            </a:pPr>
            <a:endParaRPr lang="pl-PL" sz="2400" dirty="0">
              <a:solidFill>
                <a:schemeClr val="tx1"/>
              </a:solidFill>
            </a:endParaRPr>
          </a:p>
          <a:p>
            <a:pPr algn="just"/>
            <a:endParaRPr lang="pl-PL" sz="1600" dirty="0">
              <a:solidFill>
                <a:prstClr val="black"/>
              </a:solidFill>
            </a:endParaRPr>
          </a:p>
          <a:p>
            <a:pPr marL="285750" indent="-285750" algn="just">
              <a:buFontTx/>
              <a:buChar char="-"/>
            </a:pPr>
            <a:endParaRPr lang="pl-PL" sz="1600" dirty="0">
              <a:solidFill>
                <a:prstClr val="black"/>
              </a:solidFill>
            </a:endParaRPr>
          </a:p>
          <a:p>
            <a:pPr marL="285750" indent="-285750" algn="just">
              <a:buFontTx/>
              <a:buChar char="-"/>
            </a:pPr>
            <a:endParaRPr lang="pl-PL" sz="1600" dirty="0">
              <a:solidFill>
                <a:prstClr val="black"/>
              </a:solidFill>
            </a:endParaRPr>
          </a:p>
        </p:txBody>
      </p:sp>
      <p:sp>
        <p:nvSpPr>
          <p:cNvPr id="8" name="Prostokąt 7"/>
          <p:cNvSpPr/>
          <p:nvPr/>
        </p:nvSpPr>
        <p:spPr>
          <a:xfrm>
            <a:off x="323528" y="1196752"/>
            <a:ext cx="8496944" cy="523220"/>
          </a:xfrm>
          <a:prstGeom prst="rect">
            <a:avLst/>
          </a:prstGeom>
        </p:spPr>
        <p:txBody>
          <a:bodyPr wrap="square">
            <a:spAutoFit/>
          </a:bodyPr>
          <a:lstStyle/>
          <a:p>
            <a:pPr algn="ctr"/>
            <a:r>
              <a:rPr lang="pl-PL" sz="2800" b="1" dirty="0">
                <a:solidFill>
                  <a:prstClr val="black"/>
                </a:solidFill>
                <a:latin typeface="+mn-lt"/>
              </a:rPr>
              <a:t>Orientacyjny termin rozstrzygnięcia konkursów</a:t>
            </a:r>
          </a:p>
        </p:txBody>
      </p:sp>
      <p:sp>
        <p:nvSpPr>
          <p:cNvPr id="9" name="Rectangle 1"/>
          <p:cNvSpPr>
            <a:spLocks noChangeArrowheads="1"/>
          </p:cNvSpPr>
          <p:nvPr/>
        </p:nvSpPr>
        <p:spPr bwMode="auto">
          <a:xfrm>
            <a:off x="467544" y="2828242"/>
            <a:ext cx="8280920" cy="2057862"/>
          </a:xfrm>
          <a:prstGeom prst="rect">
            <a:avLst/>
          </a:prstGeom>
          <a:noFill/>
          <a:ln w="9525">
            <a:noFill/>
            <a:miter lim="800000"/>
            <a:headEnd/>
            <a:tailEnd/>
          </a:ln>
          <a:effectLst/>
        </p:spPr>
        <p:txBody>
          <a:bodyPr vert="horz" wrap="square" lIns="91440" tIns="72000" rIns="91440" bIns="45720" numCol="1" anchor="ctr" anchorCtr="0" compatLnSpc="1">
            <a:prstTxWarp prst="textNoShape">
              <a:avLst/>
            </a:prstTxWarp>
            <a:spAutoFit/>
          </a:bodyPr>
          <a:lstStyle/>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algn="just"/>
            <a:r>
              <a:rPr lang="pl-PL" dirty="0">
                <a:solidFill>
                  <a:prstClr val="black"/>
                </a:solidFill>
                <a:latin typeface="Calibri"/>
              </a:rPr>
              <a:t> </a:t>
            </a:r>
          </a:p>
        </p:txBody>
      </p:sp>
    </p:spTree>
    <p:extLst>
      <p:ext uri="{BB962C8B-B14F-4D97-AF65-F5344CB8AC3E}">
        <p14:creationId xmlns:p14="http://schemas.microsoft.com/office/powerpoint/2010/main" val="1204935927"/>
      </p:ext>
    </p:extLst>
  </p:cSld>
  <p:clrMapOvr>
    <a:masterClrMapping/>
  </p:clrMapOvr>
  <p:transition spd="med">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62</a:t>
            </a:fld>
            <a:endParaRPr lang="pl-PL" altLang="pl-PL"/>
          </a:p>
        </p:txBody>
      </p:sp>
      <p:sp>
        <p:nvSpPr>
          <p:cNvPr id="7" name="Prostokąt zaokrąglony 6"/>
          <p:cNvSpPr/>
          <p:nvPr/>
        </p:nvSpPr>
        <p:spPr>
          <a:xfrm>
            <a:off x="323528" y="1772816"/>
            <a:ext cx="8569772"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2000" dirty="0">
              <a:solidFill>
                <a:prstClr val="black"/>
              </a:solidFill>
            </a:endParaRPr>
          </a:p>
          <a:p>
            <a:pPr algn="just"/>
            <a:r>
              <a:rPr lang="pl-PL" sz="2000" dirty="0">
                <a:solidFill>
                  <a:prstClr val="black"/>
                </a:solidFill>
              </a:rPr>
              <a:t>W ramach informacji dotyczących naboru:</a:t>
            </a:r>
          </a:p>
          <a:p>
            <a:pPr algn="just"/>
            <a:endParaRPr lang="pl-PL" sz="2000" dirty="0">
              <a:solidFill>
                <a:schemeClr val="tx1"/>
              </a:solidFill>
            </a:endParaRPr>
          </a:p>
          <a:p>
            <a:pPr marL="285750" indent="-285750" algn="just">
              <a:buFontTx/>
              <a:buChar char="-"/>
            </a:pPr>
            <a:r>
              <a:rPr lang="pl-PL" sz="2000" dirty="0">
                <a:solidFill>
                  <a:schemeClr val="tx1"/>
                </a:solidFill>
                <a:hlinkClick r:id="rId4">
                  <a:extLst>
                    <a:ext uri="{A12FA001-AC4F-418D-AE19-62706E023703}">
                      <ahyp:hlinkClr xmlns:ahyp="http://schemas.microsoft.com/office/drawing/2018/hyperlinkcolor" xmlns="" val="tx"/>
                    </a:ext>
                  </a:extLst>
                </a:hlinkClick>
              </a:rPr>
              <a:t>pife@dolnyslask.pl</a:t>
            </a:r>
            <a:r>
              <a:rPr lang="pl-PL" sz="2000" dirty="0">
                <a:solidFill>
                  <a:schemeClr val="tx1"/>
                </a:solidFill>
              </a:rPr>
              <a:t>, </a:t>
            </a:r>
          </a:p>
          <a:p>
            <a:pPr marL="285750" indent="-285750" algn="just">
              <a:buFontTx/>
              <a:buChar char="-"/>
            </a:pPr>
            <a:r>
              <a:rPr lang="pl-PL" sz="2000" dirty="0">
                <a:solidFill>
                  <a:prstClr val="black"/>
                </a:solidFill>
                <a:hlinkClick r:id="rId5">
                  <a:extLst>
                    <a:ext uri="{A12FA001-AC4F-418D-AE19-62706E023703}">
                      <ahyp:hlinkClr xmlns:ahyp="http://schemas.microsoft.com/office/drawing/2018/hyperlinkcolor" xmlns="" val="tx"/>
                    </a:ext>
                  </a:extLst>
                </a:hlinkClick>
              </a:rPr>
              <a:t>zitaj@jeleniagora.pl</a:t>
            </a:r>
            <a:r>
              <a:rPr lang="pl-PL" sz="2000" dirty="0">
                <a:solidFill>
                  <a:prstClr val="black"/>
                </a:solidFill>
              </a:rPr>
              <a:t> </a:t>
            </a:r>
            <a:r>
              <a:rPr lang="pl-PL" dirty="0">
                <a:solidFill>
                  <a:schemeClr val="tx1"/>
                </a:solidFill>
              </a:rPr>
              <a:t>(wyłącznie w zakresie oceny strategicznej ZIT AJ)</a:t>
            </a:r>
            <a:endParaRPr lang="pl-PL" sz="2000" dirty="0">
              <a:solidFill>
                <a:schemeClr val="tx1"/>
              </a:solidFill>
            </a:endParaRPr>
          </a:p>
          <a:p>
            <a:pPr marL="285750" indent="-285750" algn="just"/>
            <a:endParaRPr lang="pl-PL" sz="2000" dirty="0">
              <a:solidFill>
                <a:prstClr val="black"/>
              </a:solidFill>
            </a:endParaRPr>
          </a:p>
          <a:p>
            <a:pPr marL="285750" indent="-285750" algn="just"/>
            <a:endParaRPr lang="pl-PL" sz="2000" dirty="0">
              <a:solidFill>
                <a:prstClr val="black"/>
              </a:solidFill>
            </a:endParaRPr>
          </a:p>
          <a:p>
            <a:pPr marL="285750" indent="-285750" algn="just">
              <a:buFontTx/>
              <a:buChar char="-"/>
            </a:pPr>
            <a:endParaRPr lang="pl-PL" sz="2000" dirty="0">
              <a:solidFill>
                <a:prstClr val="black"/>
              </a:solidFill>
            </a:endParaRPr>
          </a:p>
          <a:p>
            <a:pPr algn="just"/>
            <a:r>
              <a:rPr lang="pl-PL" sz="2000" dirty="0">
                <a:solidFill>
                  <a:prstClr val="black"/>
                </a:solidFill>
              </a:rPr>
              <a:t>Odpowiedzi na najczęściej zadawane pytania będą zamieszczane na stronie: </a:t>
            </a:r>
            <a:r>
              <a:rPr lang="pl-PL" sz="2000" dirty="0">
                <a:solidFill>
                  <a:prstClr val="black"/>
                </a:solidFill>
                <a:hlinkClick r:id="rId6"/>
              </a:rPr>
              <a:t>www.rpo.dolnyslask.pl</a:t>
            </a:r>
            <a:r>
              <a:rPr lang="pl-PL" sz="2000" dirty="0">
                <a:solidFill>
                  <a:prstClr val="black"/>
                </a:solidFill>
              </a:rPr>
              <a:t> oraz </a:t>
            </a:r>
            <a:r>
              <a:rPr lang="pl-PL" sz="2000" dirty="0">
                <a:hlinkClick r:id="rId7"/>
              </a:rPr>
              <a:t>www.zitaj.jeleniagora.pl</a:t>
            </a:r>
            <a:r>
              <a:rPr lang="pl-PL" sz="2000" dirty="0"/>
              <a:t> </a:t>
            </a:r>
            <a:r>
              <a:rPr lang="pl-PL" sz="2000" dirty="0">
                <a:solidFill>
                  <a:schemeClr val="tx1"/>
                </a:solidFill>
              </a:rPr>
              <a:t>.</a:t>
            </a:r>
          </a:p>
          <a:p>
            <a:pPr algn="just"/>
            <a:endParaRPr lang="pl-PL" sz="1600" dirty="0">
              <a:solidFill>
                <a:prstClr val="black"/>
              </a:solidFill>
            </a:endParaRPr>
          </a:p>
          <a:p>
            <a:pPr marL="285750" indent="-285750" algn="just">
              <a:buFontTx/>
              <a:buChar char="-"/>
            </a:pPr>
            <a:endParaRPr lang="pl-PL" sz="1600" dirty="0">
              <a:solidFill>
                <a:prstClr val="black"/>
              </a:solidFill>
            </a:endParaRPr>
          </a:p>
        </p:txBody>
      </p:sp>
      <p:sp>
        <p:nvSpPr>
          <p:cNvPr id="8" name="Prostokąt 7"/>
          <p:cNvSpPr/>
          <p:nvPr/>
        </p:nvSpPr>
        <p:spPr>
          <a:xfrm>
            <a:off x="467544" y="980728"/>
            <a:ext cx="8425756" cy="707886"/>
          </a:xfrm>
          <a:prstGeom prst="rect">
            <a:avLst/>
          </a:prstGeom>
        </p:spPr>
        <p:txBody>
          <a:bodyPr wrap="square">
            <a:spAutoFit/>
          </a:bodyPr>
          <a:lstStyle/>
          <a:p>
            <a:pPr algn="ctr"/>
            <a:r>
              <a:rPr lang="pl-PL" sz="2000" b="1" dirty="0">
                <a:solidFill>
                  <a:prstClr val="black"/>
                </a:solidFill>
                <a:latin typeface="+mn-lt"/>
              </a:rPr>
              <a:t>IOK udziela wyjaśnień w kwestiach dotyczących konkursów i odpowiedzi </a:t>
            </a:r>
            <a:br>
              <a:rPr lang="pl-PL" sz="2000" b="1" dirty="0">
                <a:solidFill>
                  <a:prstClr val="black"/>
                </a:solidFill>
                <a:latin typeface="+mn-lt"/>
              </a:rPr>
            </a:br>
            <a:r>
              <a:rPr lang="pl-PL" sz="2000" b="1" dirty="0">
                <a:solidFill>
                  <a:prstClr val="black"/>
                </a:solidFill>
                <a:latin typeface="+mn-lt"/>
              </a:rPr>
              <a:t>na zapytania indywidualne kierowane na adres poczty elektronicznej:</a:t>
            </a:r>
          </a:p>
        </p:txBody>
      </p:sp>
      <p:sp>
        <p:nvSpPr>
          <p:cNvPr id="9" name="Rectangle 1"/>
          <p:cNvSpPr>
            <a:spLocks noChangeArrowheads="1"/>
          </p:cNvSpPr>
          <p:nvPr/>
        </p:nvSpPr>
        <p:spPr bwMode="auto">
          <a:xfrm>
            <a:off x="467544" y="2197117"/>
            <a:ext cx="8280920" cy="2057862"/>
          </a:xfrm>
          <a:prstGeom prst="rect">
            <a:avLst/>
          </a:prstGeom>
          <a:noFill/>
          <a:ln w="9525">
            <a:noFill/>
            <a:miter lim="800000"/>
            <a:headEnd/>
            <a:tailEnd/>
          </a:ln>
          <a:effectLst/>
        </p:spPr>
        <p:txBody>
          <a:bodyPr vert="horz" wrap="square" lIns="91440" tIns="72000" rIns="91440" bIns="45720" numCol="1" anchor="ctr" anchorCtr="0" compatLnSpc="1">
            <a:prstTxWarp prst="textNoShape">
              <a:avLst/>
            </a:prstTxWarp>
            <a:spAutoFit/>
          </a:bodyPr>
          <a:lstStyle/>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algn="just"/>
            <a:r>
              <a:rPr lang="pl-PL" dirty="0">
                <a:solidFill>
                  <a:prstClr val="black"/>
                </a:solidFill>
                <a:latin typeface="Calibri"/>
              </a:rPr>
              <a:t> </a:t>
            </a:r>
          </a:p>
        </p:txBody>
      </p:sp>
    </p:spTree>
    <p:extLst>
      <p:ext uri="{BB962C8B-B14F-4D97-AF65-F5344CB8AC3E}">
        <p14:creationId xmlns:p14="http://schemas.microsoft.com/office/powerpoint/2010/main" val="4125677417"/>
      </p:ext>
    </p:extLst>
  </p:cSld>
  <p:clrMapOvr>
    <a:masterClrMapping/>
  </p:clrMapOvr>
  <p:transition spd="med">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63</a:t>
            </a:fld>
            <a:endParaRPr lang="pl-PL" altLang="pl-PL"/>
          </a:p>
        </p:txBody>
      </p:sp>
      <p:sp>
        <p:nvSpPr>
          <p:cNvPr id="8" name="Text Box 3"/>
          <p:cNvSpPr txBox="1">
            <a:spLocks noChangeArrowheads="1"/>
          </p:cNvSpPr>
          <p:nvPr/>
        </p:nvSpPr>
        <p:spPr bwMode="auto">
          <a:xfrm>
            <a:off x="323528" y="1196752"/>
            <a:ext cx="8280400" cy="4372608"/>
          </a:xfrm>
          <a:prstGeom prst="rect">
            <a:avLst/>
          </a:prstGeom>
          <a:noFill/>
          <a:ln w="36000">
            <a:noFill/>
            <a:round/>
            <a:headEnd/>
            <a:tailEnd/>
          </a:ln>
        </p:spPr>
        <p:txBody>
          <a:bodyPr lIns="90000" tIns="46800" rIns="90000" bIns="46800">
            <a:spAutoFit/>
          </a:bodyP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Urząd Marszałkowski Województwa Dolnośląskiego</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Departament Funduszy Europejskich</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Wydziała Zarządzania RPO</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dirty="0"/>
              <a:t>www.rpo.dolnyslask.pl      </a:t>
            </a:r>
            <a:endParaRPr lang="pl-PL" sz="2000" b="1" dirty="0">
              <a:solidFill>
                <a:srgbClr val="000000"/>
              </a:solidFill>
            </a:endParaRPr>
          </a:p>
          <a:p>
            <a:pPr algn="r">
              <a:spcAft>
                <a:spcPts val="12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3200" b="1" i="1" dirty="0">
              <a:solidFill>
                <a:srgbClr val="000000"/>
              </a:solidFill>
            </a:endParaRPr>
          </a:p>
          <a:p>
            <a:pPr algn="ctr">
              <a:spcAft>
                <a:spcPts val="12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200" b="1" i="1" dirty="0">
                <a:solidFill>
                  <a:srgbClr val="000000"/>
                </a:solidFill>
              </a:rPr>
              <a:t>Dziękuję za uwagę</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i="1"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i="1" dirty="0">
                <a:solidFill>
                  <a:srgbClr val="000000"/>
                </a:solidFill>
              </a:rPr>
              <a:t> </a:t>
            </a: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200" dirty="0">
                <a:solidFill>
                  <a:srgbClr val="000000"/>
                </a:solidFill>
              </a:rPr>
              <a:t/>
            </a:r>
            <a:br>
              <a:rPr lang="pl-PL" sz="1200" dirty="0">
                <a:solidFill>
                  <a:srgbClr val="000000"/>
                </a:solidFill>
              </a:rPr>
            </a:br>
            <a:endParaRPr lang="pl-PL" sz="1200" dirty="0">
              <a:solidFill>
                <a:srgbClr val="000000"/>
              </a:solidFill>
            </a:endParaRPr>
          </a:p>
        </p:txBody>
      </p:sp>
    </p:spTree>
    <p:extLst>
      <p:ext uri="{BB962C8B-B14F-4D97-AF65-F5344CB8AC3E}">
        <p14:creationId xmlns:p14="http://schemas.microsoft.com/office/powerpoint/2010/main" val="574052897"/>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395536" y="1700808"/>
            <a:ext cx="8208912" cy="4464496"/>
          </a:xfrm>
          <a:prstGeom prst="rect">
            <a:avLst/>
          </a:prstGeom>
          <a:noFill/>
        </p:spPr>
        <p:txBody>
          <a:bodyPr wrap="square" rtlCol="0">
            <a:normAutofit lnSpcReduction="10000"/>
          </a:bodyPr>
          <a:lstStyle/>
          <a:p>
            <a:pPr algn="ctr"/>
            <a:endParaRPr lang="pl-PL" sz="2000" b="1" dirty="0">
              <a:latin typeface="+mn-lt"/>
              <a:cs typeface="Arial" pitchFamily="34" charset="0"/>
            </a:endParaRPr>
          </a:p>
          <a:p>
            <a:pPr lvl="1" algn="just"/>
            <a:r>
              <a:rPr lang="pl-PL" b="1" dirty="0">
                <a:latin typeface="+mn-lt"/>
              </a:rPr>
              <a:t>Uczestnik projektu – </a:t>
            </a:r>
            <a:r>
              <a:rPr lang="pl-PL" dirty="0">
                <a:latin typeface="+mn-lt"/>
              </a:rPr>
              <a:t>osoba fizyczna bez względu na wiek lub podmiot bezpośrednio korzystająca z interwencji EFS; są to wyłącznie osoby, które można zidentyfikować i uzyskać od nich dane (co najmniej płeć, status na rynku pracy, wiek, wykształcenie) i dla których planowane jest poniesienie wydatków w ramach projektu.</a:t>
            </a:r>
          </a:p>
          <a:p>
            <a:pPr lvl="1" algn="just">
              <a:buFont typeface="Arial" pitchFamily="34" charset="0"/>
              <a:buChar char="•"/>
            </a:pPr>
            <a:endParaRPr lang="pl-PL" dirty="0">
              <a:latin typeface="+mn-lt"/>
            </a:endParaRPr>
          </a:p>
          <a:p>
            <a:pPr lvl="1" indent="349250" algn="just">
              <a:buFont typeface="Arial" pitchFamily="34" charset="0"/>
              <a:buChar char="•"/>
            </a:pPr>
            <a:r>
              <a:rPr lang="pl-PL" dirty="0">
                <a:latin typeface="+mn-lt"/>
              </a:rPr>
              <a:t>dzieci w wieku przedszkolnym, określonym w ustawie Prawo oświatowe;</a:t>
            </a:r>
          </a:p>
          <a:p>
            <a:pPr lvl="1" indent="349250" algn="just">
              <a:buFont typeface="Arial" pitchFamily="34" charset="0"/>
              <a:buChar char="•"/>
            </a:pPr>
            <a:r>
              <a:rPr lang="pl-PL" dirty="0">
                <a:latin typeface="+mn-lt"/>
              </a:rPr>
              <a:t>rodzice/opiekunowie prawni dzieci w wieku przedszkolnym, określonym </a:t>
            </a:r>
            <a:br>
              <a:rPr lang="pl-PL" dirty="0">
                <a:latin typeface="+mn-lt"/>
              </a:rPr>
            </a:br>
            <a:r>
              <a:rPr lang="pl-PL" dirty="0">
                <a:latin typeface="+mn-lt"/>
              </a:rPr>
              <a:t>w ustawie Prawo oświatowe;</a:t>
            </a:r>
          </a:p>
          <a:p>
            <a:pPr lvl="1" indent="349250" algn="just">
              <a:buFont typeface="Arial" pitchFamily="34" charset="0"/>
              <a:buChar char="•"/>
            </a:pPr>
            <a:r>
              <a:rPr lang="pl-PL" dirty="0">
                <a:latin typeface="+mn-lt"/>
              </a:rPr>
              <a:t>istniejące przedszkola i inne formy wychowania przedszkolnego;</a:t>
            </a:r>
          </a:p>
          <a:p>
            <a:pPr lvl="1" indent="349250" algn="just">
              <a:buFont typeface="Arial" pitchFamily="34" charset="0"/>
              <a:buChar char="•"/>
            </a:pPr>
            <a:r>
              <a:rPr lang="pl-PL" dirty="0">
                <a:latin typeface="+mn-lt"/>
              </a:rPr>
              <a:t>nauczyciele i pracownicy pedagogiczni przedszkoli i innych form wychowania przedszkolnego.</a:t>
            </a:r>
          </a:p>
          <a:p>
            <a:pPr algn="just"/>
            <a:endParaRPr lang="pl-PL" dirty="0">
              <a:latin typeface="+mn-lt"/>
            </a:endParaRPr>
          </a:p>
          <a:p>
            <a:pPr algn="just"/>
            <a:r>
              <a:rPr lang="pl-PL" dirty="0">
                <a:latin typeface="+mn-lt"/>
              </a:rPr>
              <a:t>UWAGA! </a:t>
            </a:r>
            <a:r>
              <a:rPr lang="pl-PL" b="1" dirty="0">
                <a:latin typeface="+mn-lt"/>
              </a:rPr>
              <a:t>Projekt niespełniający tego wymogu, tzn. przewidujący wsparcie grupy docelowej niewpisującej się we wskazane powyżej, zostanie odrzucony na etapie oceny formalno-merytorycznej.</a:t>
            </a:r>
            <a:endParaRPr lang="pl-PL"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Uczestnicy projektu</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7971299" cy="4464496"/>
          </a:xfrm>
          <a:prstGeom prst="rect">
            <a:avLst/>
          </a:prstGeom>
          <a:noFill/>
        </p:spPr>
        <p:txBody>
          <a:bodyPr wrap="square" rtlCol="0">
            <a:normAutofit lnSpcReduction="10000"/>
          </a:bodyPr>
          <a:lstStyle/>
          <a:p>
            <a:pPr marL="0" indent="0">
              <a:buNone/>
            </a:pPr>
            <a:endParaRPr lang="pl-PL" sz="1600" b="1" i="1" u="sng" dirty="0"/>
          </a:p>
          <a:p>
            <a:endParaRPr lang="pl-PL" sz="1600" b="1" i="1" dirty="0"/>
          </a:p>
          <a:p>
            <a:pPr algn="ctr"/>
            <a:r>
              <a:rPr lang="pl-PL" sz="2000" b="1" dirty="0">
                <a:latin typeface="+mn-lt"/>
                <a:cs typeface="Arial" pitchFamily="34" charset="0"/>
              </a:rPr>
              <a:t>Typy projektów:</a:t>
            </a:r>
          </a:p>
          <a:p>
            <a:endParaRPr lang="pl-PL" sz="1600" dirty="0">
              <a:latin typeface="+mn-lt"/>
            </a:endParaRPr>
          </a:p>
          <a:p>
            <a:pPr algn="just"/>
            <a:r>
              <a:rPr lang="pl-PL" sz="1600" b="1" dirty="0">
                <a:latin typeface="+mn-lt"/>
              </a:rPr>
              <a:t>10.1.A.</a:t>
            </a:r>
            <a:r>
              <a:rPr lang="pl-PL" sz="1600" dirty="0">
                <a:latin typeface="+mn-lt"/>
              </a:rPr>
              <a:t> </a:t>
            </a:r>
            <a:r>
              <a:rPr lang="pl-PL" sz="1600" b="1" dirty="0">
                <a:latin typeface="+mn-lt"/>
              </a:rPr>
              <a:t>Uruchamianie nowych miejsc</a:t>
            </a:r>
            <a:r>
              <a:rPr lang="pl-PL" sz="1600" dirty="0">
                <a:latin typeface="+mn-lt"/>
              </a:rPr>
              <a:t>, w tym dostosowanych do potrzeb dzieci z </a:t>
            </a:r>
            <a:r>
              <a:rPr lang="pl-PL" sz="1600" dirty="0" err="1">
                <a:latin typeface="+mn-lt"/>
              </a:rPr>
              <a:t>niepełnosprawnościami</a:t>
            </a:r>
            <a:r>
              <a:rPr lang="pl-PL" sz="1600" dirty="0">
                <a:latin typeface="+mn-lt"/>
              </a:rPr>
              <a:t>, w istniejących lub nowych ośrodkach edukacji przedszkolnej, m.in. specjalnych i integracyjnych oraz uruchamianie nowych miejsc alternatywnych form opieki nad dziećmi w wieku przedszkolnym.</a:t>
            </a:r>
          </a:p>
          <a:p>
            <a:pPr algn="just"/>
            <a:r>
              <a:rPr lang="pl-PL" sz="1600" dirty="0">
                <a:latin typeface="+mn-lt"/>
              </a:rPr>
              <a:t> </a:t>
            </a:r>
          </a:p>
          <a:p>
            <a:pPr algn="just"/>
            <a:r>
              <a:rPr lang="pl-PL" sz="1600" b="1" dirty="0">
                <a:latin typeface="+mn-lt"/>
              </a:rPr>
              <a:t>10.1.B. Dodatkowe zajęcia edukacyjne i specjalistyczne </a:t>
            </a:r>
            <a:r>
              <a:rPr lang="pl-PL" sz="1600" dirty="0">
                <a:latin typeface="+mn-lt"/>
              </a:rPr>
              <a:t>mające na celu rozwój dzieci </a:t>
            </a:r>
            <a:br>
              <a:rPr lang="pl-PL" sz="1600" dirty="0">
                <a:latin typeface="+mn-lt"/>
              </a:rPr>
            </a:br>
            <a:r>
              <a:rPr lang="pl-PL" sz="1600" dirty="0">
                <a:latin typeface="+mn-lt"/>
              </a:rPr>
              <a:t>na wczesnym etapie edukacji, poprzez rozszerzenie oferty ośrodka wychowania przedszkolnego o dodatkowe </a:t>
            </a:r>
            <a:r>
              <a:rPr lang="pl-PL" sz="1600" b="1" dirty="0">
                <a:latin typeface="+mn-lt"/>
              </a:rPr>
              <a:t>zajęcia wyrównujące szanse edukacyjne </a:t>
            </a:r>
            <a:r>
              <a:rPr lang="pl-PL" sz="1600" dirty="0">
                <a:latin typeface="+mn-lt"/>
              </a:rPr>
              <a:t>dzieci w zakresie stwierdzonych deficytów oraz </a:t>
            </a:r>
            <a:r>
              <a:rPr lang="pl-PL" sz="1600" b="1" dirty="0">
                <a:latin typeface="+mn-lt"/>
              </a:rPr>
              <a:t>zwiększające szanse edukacyjne </a:t>
            </a:r>
            <a:r>
              <a:rPr lang="pl-PL" sz="1600" dirty="0">
                <a:latin typeface="+mn-lt"/>
              </a:rPr>
              <a:t>dzieci. </a:t>
            </a:r>
          </a:p>
          <a:p>
            <a:pPr algn="just"/>
            <a:endParaRPr lang="pl-PL" sz="1600" dirty="0">
              <a:latin typeface="+mn-lt"/>
            </a:endParaRPr>
          </a:p>
          <a:p>
            <a:pPr algn="just"/>
            <a:r>
              <a:rPr lang="pl-PL" sz="1600" b="1" dirty="0">
                <a:latin typeface="+mn-lt"/>
              </a:rPr>
              <a:t>10.1.C. Doskonalenie umiejętności, kompetencji lub kwalifikacji nauczycieli </a:t>
            </a:r>
            <a:r>
              <a:rPr lang="pl-PL" sz="1600" dirty="0">
                <a:latin typeface="+mn-lt"/>
              </a:rPr>
              <a:t>ośrodków wychowania przedszkolnego, niezbędnych do pracy z dziećmi w wieku przedszkolnym, w tym z dziećmi ze specjalnymi potrzebami edukacyjnymi i rozwojowymi, w szczególności w zakresie współpracy nauczycieli z rodzicami, w tym radzenia sobie w sytuacjach trudnych.</a:t>
            </a:r>
            <a:endParaRPr lang="pl-PL" sz="16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Możliwości łączenia typów projektów</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62500" lnSpcReduction="20000"/>
          </a:bodyPr>
          <a:lstStyle/>
          <a:p>
            <a:pPr marL="0" indent="0">
              <a:buNone/>
            </a:pPr>
            <a:endParaRPr lang="pl-PL" sz="1600" b="1" i="1" u="sng" dirty="0"/>
          </a:p>
          <a:p>
            <a:pPr algn="just"/>
            <a:endParaRPr lang="pl-PL" sz="2600" dirty="0">
              <a:latin typeface="+mn-lt"/>
            </a:endParaRPr>
          </a:p>
          <a:p>
            <a:pPr algn="just"/>
            <a:r>
              <a:rPr lang="pl-PL" sz="2600" dirty="0">
                <a:latin typeface="+mn-lt"/>
              </a:rPr>
              <a:t>Projekty, które zakładają tworzenie nowych miejsc przedszkolnych, realizowane są jako typ 10.1.A. </a:t>
            </a:r>
            <a:r>
              <a:rPr lang="pl-PL" sz="2600" b="1" dirty="0">
                <a:latin typeface="+mn-lt"/>
              </a:rPr>
              <a:t>Typ 10.1.A może być </a:t>
            </a:r>
            <a:r>
              <a:rPr lang="pl-PL" sz="2600" dirty="0">
                <a:latin typeface="+mn-lt"/>
              </a:rPr>
              <a:t>realizowany jako </a:t>
            </a:r>
            <a:r>
              <a:rPr lang="pl-PL" sz="2600" b="1" dirty="0">
                <a:latin typeface="+mn-lt"/>
              </a:rPr>
              <a:t>samodzielny</a:t>
            </a:r>
            <a:r>
              <a:rPr lang="pl-PL" sz="2600" dirty="0">
                <a:latin typeface="+mn-lt"/>
              </a:rPr>
              <a:t> typ projektu </a:t>
            </a:r>
            <a:r>
              <a:rPr lang="pl-PL" sz="2600" b="1" dirty="0">
                <a:latin typeface="+mn-lt"/>
              </a:rPr>
              <a:t>lub</a:t>
            </a:r>
            <a:r>
              <a:rPr lang="pl-PL" sz="2600" dirty="0">
                <a:latin typeface="+mn-lt"/>
              </a:rPr>
              <a:t> </a:t>
            </a:r>
            <a:r>
              <a:rPr lang="pl-PL" sz="2600" b="1" dirty="0">
                <a:latin typeface="+mn-lt"/>
              </a:rPr>
              <a:t>połączony </a:t>
            </a:r>
            <a:br>
              <a:rPr lang="pl-PL" sz="2600" b="1" dirty="0">
                <a:latin typeface="+mn-lt"/>
              </a:rPr>
            </a:br>
            <a:r>
              <a:rPr lang="pl-PL" sz="2600" b="1" dirty="0">
                <a:latin typeface="+mn-lt"/>
              </a:rPr>
              <a:t>z</a:t>
            </a:r>
            <a:r>
              <a:rPr lang="pl-PL" sz="2600" dirty="0">
                <a:latin typeface="+mn-lt"/>
              </a:rPr>
              <a:t> typami uzupełniającymi: </a:t>
            </a:r>
            <a:r>
              <a:rPr lang="pl-PL" sz="2600" b="1" dirty="0">
                <a:latin typeface="+mn-lt"/>
              </a:rPr>
              <a:t>10.1.B i/lub 10.1.C</a:t>
            </a:r>
            <a:r>
              <a:rPr lang="pl-PL" sz="2600" dirty="0">
                <a:latin typeface="+mn-lt"/>
              </a:rPr>
              <a:t>.</a:t>
            </a:r>
          </a:p>
          <a:p>
            <a:pPr algn="just"/>
            <a:r>
              <a:rPr lang="pl-PL" sz="2600" dirty="0">
                <a:latin typeface="+mn-lt"/>
              </a:rPr>
              <a:t> </a:t>
            </a:r>
          </a:p>
          <a:p>
            <a:pPr algn="just"/>
            <a:r>
              <a:rPr lang="pl-PL" sz="2600" dirty="0">
                <a:latin typeface="+mn-lt"/>
              </a:rPr>
              <a:t>Typ projektu </a:t>
            </a:r>
            <a:r>
              <a:rPr lang="pl-PL" sz="2600" b="1" dirty="0">
                <a:latin typeface="+mn-lt"/>
              </a:rPr>
              <a:t>10.1.B</a:t>
            </a:r>
            <a:r>
              <a:rPr lang="pl-PL" sz="2600" dirty="0">
                <a:latin typeface="+mn-lt"/>
              </a:rPr>
              <a:t> </a:t>
            </a:r>
            <a:r>
              <a:rPr lang="pl-PL" sz="2600" b="1" dirty="0">
                <a:latin typeface="+mn-lt"/>
              </a:rPr>
              <a:t>może być realizowany samodzielnie</a:t>
            </a:r>
            <a:r>
              <a:rPr lang="pl-PL" sz="2600" dirty="0">
                <a:latin typeface="+mn-lt"/>
              </a:rPr>
              <a:t>, </a:t>
            </a:r>
            <a:r>
              <a:rPr lang="pl-PL" sz="2600" b="1" dirty="0">
                <a:latin typeface="+mn-lt"/>
              </a:rPr>
              <a:t>o ile wiodące i dominujące wsparcie</a:t>
            </a:r>
            <a:r>
              <a:rPr lang="pl-PL" sz="2600" dirty="0">
                <a:latin typeface="+mn-lt"/>
              </a:rPr>
              <a:t> (zarówno merytorycznie, jak i finansowo) </a:t>
            </a:r>
            <a:r>
              <a:rPr lang="pl-PL" sz="2600" b="1" dirty="0">
                <a:latin typeface="+mn-lt"/>
              </a:rPr>
              <a:t>skierowane jest do dzieci </a:t>
            </a:r>
            <a:br>
              <a:rPr lang="pl-PL" sz="2600" b="1" dirty="0">
                <a:latin typeface="+mn-lt"/>
              </a:rPr>
            </a:br>
            <a:r>
              <a:rPr lang="pl-PL" sz="2600" b="1" dirty="0">
                <a:latin typeface="+mn-lt"/>
              </a:rPr>
              <a:t>z </a:t>
            </a:r>
            <a:r>
              <a:rPr lang="pl-PL" sz="2600" b="1" dirty="0" err="1">
                <a:latin typeface="+mn-lt"/>
              </a:rPr>
              <a:t>niepełnosprawnościami</a:t>
            </a:r>
            <a:r>
              <a:rPr lang="pl-PL" sz="2600" b="1" dirty="0">
                <a:latin typeface="+mn-lt"/>
              </a:rPr>
              <a:t>.</a:t>
            </a:r>
            <a:r>
              <a:rPr lang="pl-PL" sz="2600" dirty="0">
                <a:latin typeface="+mn-lt"/>
              </a:rPr>
              <a:t> Elementem takiego projektu może być dostosowanie istniejących miejsc przedszkolnych do potrzeb dzieci z </a:t>
            </a:r>
            <a:r>
              <a:rPr lang="pl-PL" sz="2600" dirty="0" err="1">
                <a:latin typeface="+mn-lt"/>
              </a:rPr>
              <a:t>niepełnosprawnościami</a:t>
            </a:r>
            <a:r>
              <a:rPr lang="pl-PL" sz="2600" dirty="0">
                <a:latin typeface="+mn-lt"/>
              </a:rPr>
              <a:t> </a:t>
            </a:r>
            <a:br>
              <a:rPr lang="pl-PL" sz="2600" dirty="0">
                <a:latin typeface="+mn-lt"/>
              </a:rPr>
            </a:br>
            <a:r>
              <a:rPr lang="pl-PL" sz="2600" dirty="0">
                <a:latin typeface="+mn-lt"/>
              </a:rPr>
              <a:t>(bez konieczności zwiększenia liczby miejsc przedszkolnych podlegających pod dany organ prowadzący). </a:t>
            </a:r>
          </a:p>
          <a:p>
            <a:pPr algn="just"/>
            <a:r>
              <a:rPr lang="pl-PL" sz="2600" dirty="0">
                <a:latin typeface="+mn-lt"/>
              </a:rPr>
              <a:t> </a:t>
            </a:r>
          </a:p>
          <a:p>
            <a:pPr algn="just"/>
            <a:r>
              <a:rPr lang="pl-PL" sz="2600" dirty="0">
                <a:latin typeface="+mn-lt"/>
              </a:rPr>
              <a:t>Typ projektu </a:t>
            </a:r>
            <a:r>
              <a:rPr lang="pl-PL" sz="2600" b="1" dirty="0">
                <a:latin typeface="+mn-lt"/>
              </a:rPr>
              <a:t>10.1.C</a:t>
            </a:r>
            <a:r>
              <a:rPr lang="pl-PL" sz="2600" dirty="0">
                <a:latin typeface="+mn-lt"/>
              </a:rPr>
              <a:t> nie może być realizowany samodzielnie. Może stanowić </a:t>
            </a:r>
            <a:r>
              <a:rPr lang="pl-PL" sz="2600" b="1" dirty="0">
                <a:latin typeface="+mn-lt"/>
              </a:rPr>
              <a:t>uzupełnienie pozostałych typów projektów</a:t>
            </a:r>
            <a:r>
              <a:rPr lang="pl-PL" sz="2600" dirty="0">
                <a:latin typeface="+mn-lt"/>
              </a:rPr>
              <a:t>. Oznacza to, że formy wsparcia możliwe do realizacji </a:t>
            </a:r>
            <a:br>
              <a:rPr lang="pl-PL" sz="2600" dirty="0">
                <a:latin typeface="+mn-lt"/>
              </a:rPr>
            </a:br>
            <a:r>
              <a:rPr lang="pl-PL" sz="2600" dirty="0">
                <a:latin typeface="+mn-lt"/>
              </a:rPr>
              <a:t>w ramach typu 10.1.C nie mogą stanowić dominującego wsparcia w ramach projektu (zarówno merytorycznie, jak i finansowo).</a:t>
            </a:r>
          </a:p>
          <a:p>
            <a:pPr algn="just"/>
            <a:endParaRPr lang="pl-PL" sz="2100" dirty="0">
              <a:latin typeface="+mn-lt"/>
            </a:endParaRPr>
          </a:p>
          <a:p>
            <a:pPr algn="just"/>
            <a:r>
              <a:rPr lang="pl-PL" sz="2100" dirty="0">
                <a:solidFill>
                  <a:srgbClr val="FF0000"/>
                </a:solidFill>
                <a:latin typeface="+mn-lt"/>
              </a:rPr>
              <a:t>A; </a:t>
            </a:r>
            <a:r>
              <a:rPr lang="pl-PL" sz="2100" dirty="0" err="1">
                <a:solidFill>
                  <a:srgbClr val="FF0000"/>
                </a:solidFill>
                <a:latin typeface="+mn-lt"/>
              </a:rPr>
              <a:t>A+B</a:t>
            </a:r>
            <a:r>
              <a:rPr lang="pl-PL" sz="2100" dirty="0">
                <a:solidFill>
                  <a:srgbClr val="FF0000"/>
                </a:solidFill>
                <a:latin typeface="+mn-lt"/>
              </a:rPr>
              <a:t>; </a:t>
            </a:r>
            <a:r>
              <a:rPr lang="pl-PL" sz="2100" dirty="0" err="1">
                <a:solidFill>
                  <a:srgbClr val="FF0000"/>
                </a:solidFill>
                <a:latin typeface="+mn-lt"/>
              </a:rPr>
              <a:t>A+C</a:t>
            </a:r>
            <a:r>
              <a:rPr lang="pl-PL" sz="2100" dirty="0">
                <a:solidFill>
                  <a:srgbClr val="FF0000"/>
                </a:solidFill>
                <a:latin typeface="+mn-lt"/>
              </a:rPr>
              <a:t>; </a:t>
            </a:r>
            <a:r>
              <a:rPr lang="pl-PL" sz="2100" dirty="0" err="1">
                <a:solidFill>
                  <a:srgbClr val="FF0000"/>
                </a:solidFill>
                <a:latin typeface="+mn-lt"/>
              </a:rPr>
              <a:t>A+B+C</a:t>
            </a:r>
            <a:r>
              <a:rPr lang="pl-PL" sz="2100" dirty="0">
                <a:solidFill>
                  <a:srgbClr val="FF0000"/>
                </a:solidFill>
                <a:latin typeface="+mn-lt"/>
              </a:rPr>
              <a:t>;</a:t>
            </a:r>
          </a:p>
          <a:p>
            <a:pPr algn="just"/>
            <a:r>
              <a:rPr lang="pl-PL" sz="2100" dirty="0">
                <a:solidFill>
                  <a:srgbClr val="FF0000"/>
                </a:solidFill>
                <a:latin typeface="+mn-lt"/>
              </a:rPr>
              <a:t>B skierowane do dzieci z </a:t>
            </a:r>
            <a:r>
              <a:rPr lang="pl-PL" sz="2100" dirty="0" err="1">
                <a:solidFill>
                  <a:srgbClr val="FF0000"/>
                </a:solidFill>
                <a:latin typeface="+mn-lt"/>
              </a:rPr>
              <a:t>niepełnosprawnościami</a:t>
            </a:r>
            <a:r>
              <a:rPr lang="pl-PL" sz="2100" dirty="0">
                <a:solidFill>
                  <a:srgbClr val="FF0000"/>
                </a:solidFill>
                <a:latin typeface="+mn-lt"/>
              </a:rPr>
              <a:t> </a:t>
            </a:r>
          </a:p>
          <a:p>
            <a:pPr algn="just"/>
            <a:r>
              <a:rPr lang="pl-PL" sz="2100" dirty="0">
                <a:solidFill>
                  <a:srgbClr val="FF0000"/>
                </a:solidFill>
                <a:latin typeface="+mn-lt"/>
              </a:rPr>
              <a:t>B skierowane do dzieci z </a:t>
            </a:r>
            <a:r>
              <a:rPr lang="pl-PL" sz="2100" dirty="0" err="1">
                <a:solidFill>
                  <a:srgbClr val="FF0000"/>
                </a:solidFill>
                <a:latin typeface="+mn-lt"/>
              </a:rPr>
              <a:t>niepełnosprawnościami</a:t>
            </a:r>
            <a:r>
              <a:rPr lang="pl-PL" sz="2100" dirty="0">
                <a:solidFill>
                  <a:srgbClr val="FF0000"/>
                </a:solidFill>
                <a:latin typeface="+mn-lt"/>
              </a:rPr>
              <a:t> + C</a:t>
            </a:r>
          </a:p>
          <a:p>
            <a:pPr algn="just"/>
            <a:endParaRPr lang="pl-PL" sz="1700" dirty="0">
              <a:latin typeface="+mn-lt"/>
            </a:endParaRPr>
          </a:p>
          <a:p>
            <a:r>
              <a:rPr lang="pl-PL" sz="1600" dirty="0"/>
              <a:t/>
            </a:r>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175980422"/>
      </p:ext>
    </p:extLst>
  </p:cSld>
  <p:clrMapOvr>
    <a:masterClrMapping/>
  </p:clrMapOvr>
  <p:transition spd="med">
    <p:fade/>
  </p:transition>
</p:sld>
</file>

<file path=ppt/theme/theme1.xml><?xml version="1.0" encoding="utf-8"?>
<a:theme xmlns:a="http://schemas.openxmlformats.org/drawingml/2006/main" name="plik">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ormAutofit/>
      </a:bodyPr>
      <a:lstStyle>
        <a:defPPr>
          <a:defRPr b="1" dirty="0" smtClean="0"/>
        </a:defPPr>
      </a:lstStyle>
    </a:tx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plik</Template>
  <TotalTime>9045</TotalTime>
  <Words>5352</Words>
  <Application>Microsoft Office PowerPoint</Application>
  <PresentationFormat>Pokaz na ekranie (4:3)</PresentationFormat>
  <Paragraphs>936</Paragraphs>
  <Slides>63</Slides>
  <Notes>63</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63</vt:i4>
      </vt:variant>
    </vt:vector>
  </HeadingPairs>
  <TitlesOfParts>
    <vt:vector size="67" baseType="lpstr">
      <vt:lpstr>Arial</vt:lpstr>
      <vt:lpstr>Calibri</vt:lpstr>
      <vt:lpstr>Wingdings</vt:lpstr>
      <vt:lpstr>plik</vt:lpstr>
      <vt:lpstr>Prezentacja programu PowerPoint</vt:lpstr>
      <vt:lpstr>Prezentacja programu PowerPoint</vt:lpstr>
      <vt:lpstr>Kwota środków europejskich przeznaczona na konkurs</vt:lpstr>
      <vt:lpstr>Prezentacja programu PowerPoint</vt:lpstr>
      <vt:lpstr>Prezentacja programu PowerPoint</vt:lpstr>
      <vt:lpstr>Prezentacja programu PowerPoint</vt:lpstr>
      <vt:lpstr>Prezentacja programu PowerPoint</vt:lpstr>
      <vt:lpstr>Przedmiot konkursu</vt:lpstr>
      <vt:lpstr>Możliwości łączenia typów projektów</vt:lpstr>
      <vt:lpstr>TYP A - nowe miejsca przedszkolne</vt:lpstr>
      <vt:lpstr>Diagnoza zapotrzebowania  na nowe miejsca przedszkolne</vt:lpstr>
      <vt:lpstr>Oświadczenie dotyczące diagnozy</vt:lpstr>
      <vt:lpstr>Nowe miejsca przedszkolne</vt:lpstr>
      <vt:lpstr>Trwałość nowych miejsc przedszkolnych</vt:lpstr>
      <vt:lpstr>Wydatki na nowe miejsca przedszkolne</vt:lpstr>
      <vt:lpstr>Wydatki na nowe miejsca przedszkolne cd.</vt:lpstr>
      <vt:lpstr>Działalność bieżąca</vt:lpstr>
      <vt:lpstr>Typ B - dodatkowe zajęcia edukacyjne i specjalistyczne</vt:lpstr>
      <vt:lpstr>Zajęcia rozwijające kompetencje kluczowe i umiejętności uniwersalne</vt:lpstr>
      <vt:lpstr>Diagnoza w zakresie zapotrzebowania  na dodatkowe zajęcia</vt:lpstr>
      <vt:lpstr>Dla kogo zajęcia dodatkowe?</vt:lpstr>
      <vt:lpstr>Kiedy realizować dodatkowe zajęcia edukacyjne i specjalistyczne?</vt:lpstr>
      <vt:lpstr>Dodatkowe zajęcia edukacyjne i specjalistyczne - warunki</vt:lpstr>
      <vt:lpstr>Typ C - doskonalenie umiejętności, kompetencji lub kwalifikacji nauczycieli</vt:lpstr>
      <vt:lpstr>Diagnoza przygotowania nauczycieli do pracy z dziećmi w wieku przedszkolnym</vt:lpstr>
      <vt:lpstr>Wskaźniki w ramach Działania 10.1</vt:lpstr>
      <vt:lpstr>Wskaźniki produktu</vt:lpstr>
      <vt:lpstr>Wskaźniki produktu</vt:lpstr>
      <vt:lpstr>Wskaźniki rezultatu bezpośredniego</vt:lpstr>
      <vt:lpstr>Wskaźniki rezultatu bezpośredniego</vt:lpstr>
      <vt:lpstr>Prezentacja programu PowerPoint</vt:lpstr>
      <vt:lpstr>WSKAŹNIKI PROJEKTOWE</vt:lpstr>
      <vt:lpstr>KRYTERIA DOSTĘPU</vt:lpstr>
      <vt:lpstr>KRYTERIA DOSTĘPU</vt:lpstr>
      <vt:lpstr>KRYTERIA DOSTĘPU</vt:lpstr>
      <vt:lpstr>KRYTERIA FORMALNE SPECYFICZNE </vt:lpstr>
      <vt:lpstr>KRYTERIA FORMALNE SPECYFICZNE </vt:lpstr>
      <vt:lpstr>KRYTERIA FORMALNE </vt:lpstr>
      <vt:lpstr>KRYTERIA FORMALNE </vt:lpstr>
      <vt:lpstr>KRYTERIA FORMALNE</vt:lpstr>
      <vt:lpstr>KRYTERIA FORMALNE</vt:lpstr>
      <vt:lpstr>KRYTERIA FORMALNE</vt:lpstr>
      <vt:lpstr>KRYTERIA FORMALNE</vt:lpstr>
      <vt:lpstr>KRYTERIA FORMALNE</vt:lpstr>
      <vt:lpstr>KRYTERIA MERYTORYCZNE SPECYFICZNE </vt:lpstr>
      <vt:lpstr>KRYTERIA MERYTORYCZNE SPECYFICZNE </vt:lpstr>
      <vt:lpstr>KRYTERIA MERYTORYCZNE</vt:lpstr>
      <vt:lpstr>KRYTERIA MERYTORYCZNE</vt:lpstr>
      <vt:lpstr>KRYTERIA MERYTORYCZNE</vt:lpstr>
      <vt:lpstr>KRYTERIA MERYTORYCZNE</vt:lpstr>
      <vt:lpstr>KRYTERIA MERYTORYCZNE</vt:lpstr>
      <vt:lpstr>KRYTERIA MERYTORYCZNE</vt:lpstr>
      <vt:lpstr>KRYTERIA MERYTORYCZNE</vt:lpstr>
      <vt:lpstr>KRYTERIUM ETAPU NEGOCJACJI</vt:lpstr>
      <vt:lpstr>KRYTERIA HORYZONTALNE</vt:lpstr>
      <vt:lpstr>CROSS-FINANCING</vt:lpstr>
      <vt:lpstr>ŚRODKI TRWAŁE</vt:lpstr>
      <vt:lpstr>ŚRODKI TRWAŁE</vt:lpstr>
      <vt:lpstr>KLAUZULE SPOŁECZNE</vt:lpstr>
      <vt:lpstr>Prezentacja programu PowerPoint</vt:lpstr>
      <vt:lpstr>Prezentacja programu PowerPoint</vt:lpstr>
      <vt:lpstr>Prezentacja programu PowerPoint</vt:lpstr>
      <vt:lpstr>Prezentacja programu PowerPoint</vt:lpstr>
    </vt:vector>
  </TitlesOfParts>
  <Company>SONIK &amp; SONIK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jkowalczyk</dc:creator>
  <cp:lastModifiedBy>Honorata Ziubrak</cp:lastModifiedBy>
  <cp:revision>833</cp:revision>
  <cp:lastPrinted>2015-09-17T13:52:11Z</cp:lastPrinted>
  <dcterms:created xsi:type="dcterms:W3CDTF">2010-12-31T07:04:34Z</dcterms:created>
  <dcterms:modified xsi:type="dcterms:W3CDTF">2018-10-25T06:09:29Z</dcterms:modified>
</cp:coreProperties>
</file>