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8"/>
  </p:notesMasterIdLst>
  <p:handoutMasterIdLst>
    <p:handoutMasterId r:id="rId69"/>
  </p:handoutMasterIdLst>
  <p:sldIdLst>
    <p:sldId id="555" r:id="rId3"/>
    <p:sldId id="541" r:id="rId4"/>
    <p:sldId id="495" r:id="rId5"/>
    <p:sldId id="496" r:id="rId6"/>
    <p:sldId id="497" r:id="rId7"/>
    <p:sldId id="498" r:id="rId8"/>
    <p:sldId id="499" r:id="rId9"/>
    <p:sldId id="500" r:id="rId10"/>
    <p:sldId id="483" r:id="rId11"/>
    <p:sldId id="501" r:id="rId12"/>
    <p:sldId id="502" r:id="rId13"/>
    <p:sldId id="503" r:id="rId14"/>
    <p:sldId id="308" r:id="rId15"/>
    <p:sldId id="440" r:id="rId16"/>
    <p:sldId id="402" r:id="rId17"/>
    <p:sldId id="510" r:id="rId18"/>
    <p:sldId id="511" r:id="rId19"/>
    <p:sldId id="512" r:id="rId20"/>
    <p:sldId id="391" r:id="rId21"/>
    <p:sldId id="327" r:id="rId22"/>
    <p:sldId id="454" r:id="rId23"/>
    <p:sldId id="558" r:id="rId24"/>
    <p:sldId id="441" r:id="rId25"/>
    <p:sldId id="542" r:id="rId26"/>
    <p:sldId id="543" r:id="rId27"/>
    <p:sldId id="545" r:id="rId28"/>
    <p:sldId id="455" r:id="rId29"/>
    <p:sldId id="544" r:id="rId30"/>
    <p:sldId id="556" r:id="rId31"/>
    <p:sldId id="557" r:id="rId32"/>
    <p:sldId id="546" r:id="rId33"/>
    <p:sldId id="548" r:id="rId34"/>
    <p:sldId id="547" r:id="rId35"/>
    <p:sldId id="514" r:id="rId36"/>
    <p:sldId id="515" r:id="rId37"/>
    <p:sldId id="516" r:id="rId38"/>
    <p:sldId id="517" r:id="rId39"/>
    <p:sldId id="519" r:id="rId40"/>
    <p:sldId id="520" r:id="rId41"/>
    <p:sldId id="563" r:id="rId42"/>
    <p:sldId id="551" r:id="rId43"/>
    <p:sldId id="552" r:id="rId44"/>
    <p:sldId id="524" r:id="rId45"/>
    <p:sldId id="526" r:id="rId46"/>
    <p:sldId id="525" r:id="rId47"/>
    <p:sldId id="559" r:id="rId48"/>
    <p:sldId id="527" r:id="rId49"/>
    <p:sldId id="528" r:id="rId50"/>
    <p:sldId id="529" r:id="rId51"/>
    <p:sldId id="530" r:id="rId52"/>
    <p:sldId id="561" r:id="rId53"/>
    <p:sldId id="564" r:id="rId54"/>
    <p:sldId id="565" r:id="rId55"/>
    <p:sldId id="566" r:id="rId56"/>
    <p:sldId id="533" r:id="rId57"/>
    <p:sldId id="534" r:id="rId58"/>
    <p:sldId id="535" r:id="rId59"/>
    <p:sldId id="536" r:id="rId60"/>
    <p:sldId id="562" r:id="rId61"/>
    <p:sldId id="537" r:id="rId62"/>
    <p:sldId id="550" r:id="rId63"/>
    <p:sldId id="553" r:id="rId64"/>
    <p:sldId id="560" r:id="rId65"/>
    <p:sldId id="538" r:id="rId66"/>
    <p:sldId id="539" r:id="rId67"/>
  </p:sldIdLst>
  <p:sldSz cx="9144000" cy="6858000" type="screen4x3"/>
  <p:notesSz cx="6808788" cy="9940925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dec" initials="m" lastIdx="1" clrIdx="0"/>
  <p:cmAuthor id="1" name="Emilia Kaczmarek" initials="EK" lastIdx="9" clrIdx="1">
    <p:extLst>
      <p:ext uri="{19B8F6BF-5375-455C-9EA6-DF929625EA0E}">
        <p15:presenceInfo xmlns:p15="http://schemas.microsoft.com/office/powerpoint/2012/main" userId="Emilia Kaczmarek" providerId="None"/>
      </p:ext>
    </p:extLst>
  </p:cmAuthor>
  <p:cmAuthor id="2" name="ksztandera" initials="KSO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66CC"/>
    <a:srgbClr val="AD1998"/>
    <a:srgbClr val="C105B8"/>
    <a:srgbClr val="93CDDD"/>
    <a:srgbClr val="A62080"/>
    <a:srgbClr val="CABED8"/>
    <a:srgbClr val="333399"/>
    <a:srgbClr val="D6CD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Styl pośredni 4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yl pośredni 3 — 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yl pośredni 1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78256" autoAdjust="0"/>
  </p:normalViewPr>
  <p:slideViewPr>
    <p:cSldViewPr>
      <p:cViewPr varScale="1">
        <p:scale>
          <a:sx n="91" d="100"/>
          <a:sy n="91" d="100"/>
        </p:scale>
        <p:origin x="25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2148" y="-96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71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128E67-5D4D-443A-909C-E8CCF1B642E4}" type="doc">
      <dgm:prSet loTypeId="urn:microsoft.com/office/officeart/2005/8/layout/equation1" loCatId="relationship" qsTypeId="urn:microsoft.com/office/officeart/2005/8/quickstyle/3d1" qsCatId="3D" csTypeId="urn:microsoft.com/office/officeart/2005/8/colors/accent4_2" csCatId="accent4" phldr="1"/>
      <dgm:spPr/>
    </dgm:pt>
    <dgm:pt modelId="{EA25FF17-3D17-4A6D-B2FB-576FE6D29964}">
      <dgm:prSet phldrT="[Tekst]" custT="1"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pl-PL" sz="1600" b="1" dirty="0">
              <a:solidFill>
                <a:schemeClr val="tx1"/>
              </a:solidFill>
            </a:rPr>
            <a:t>Średnia </a:t>
          </a:r>
          <a:br>
            <a:rPr lang="pl-PL" sz="1600" b="1" dirty="0">
              <a:solidFill>
                <a:schemeClr val="tx1"/>
              </a:solidFill>
            </a:rPr>
          </a:br>
          <a:r>
            <a:rPr lang="pl-PL" sz="1600" b="1" dirty="0">
              <a:solidFill>
                <a:schemeClr val="tx1"/>
              </a:solidFill>
            </a:rPr>
            <a:t>arytmetyczna punktów ogółem </a:t>
          </a:r>
        </a:p>
        <a:p>
          <a:pPr>
            <a:spcAft>
              <a:spcPts val="0"/>
            </a:spcAft>
          </a:pPr>
          <a:r>
            <a:rPr lang="pl-PL" sz="1600" b="1" dirty="0">
              <a:solidFill>
                <a:schemeClr val="tx1"/>
              </a:solidFill>
            </a:rPr>
            <a:t>z dwóch ocen wniosku za spełnienie kryteriów oceny strategicznej                ZIT </a:t>
          </a:r>
          <a:r>
            <a:rPr lang="pl-PL" sz="1600" b="1" dirty="0" smtClean="0">
              <a:solidFill>
                <a:schemeClr val="tx1"/>
              </a:solidFill>
            </a:rPr>
            <a:t>AJ</a:t>
          </a:r>
          <a:endParaRPr lang="pl-PL" sz="1600" b="1" dirty="0">
            <a:solidFill>
              <a:schemeClr val="tx1"/>
            </a:solidFill>
          </a:endParaRPr>
        </a:p>
        <a:p>
          <a:pPr>
            <a:spcAft>
              <a:spcPts val="0"/>
            </a:spcAft>
          </a:pPr>
          <a:r>
            <a:rPr lang="pl-PL" sz="1600" b="1" u="sng" dirty="0">
              <a:solidFill>
                <a:srgbClr val="C00000"/>
              </a:solidFill>
            </a:rPr>
            <a:t>max. 50 pkt.</a:t>
          </a:r>
          <a:endParaRPr lang="pl-PL" sz="1600" b="1" dirty="0">
            <a:solidFill>
              <a:srgbClr val="C00000"/>
            </a:solidFill>
          </a:endParaRPr>
        </a:p>
      </dgm:t>
    </dgm:pt>
    <dgm:pt modelId="{9F48A751-78FD-402F-9774-8820F86440A3}" type="parTrans" cxnId="{2F7B7CD8-4228-4A88-B296-4DAED2ECE2A6}">
      <dgm:prSet/>
      <dgm:spPr/>
      <dgm:t>
        <a:bodyPr/>
        <a:lstStyle/>
        <a:p>
          <a:endParaRPr lang="pl-PL"/>
        </a:p>
      </dgm:t>
    </dgm:pt>
    <dgm:pt modelId="{DFD142BE-FBB9-4808-91BA-36DDC4D501A9}" type="sibTrans" cxnId="{2F7B7CD8-4228-4A88-B296-4DAED2ECE2A6}">
      <dgm:prSet/>
      <dgm:spPr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pl-PL" dirty="0"/>
        </a:p>
      </dgm:t>
    </dgm:pt>
    <dgm:pt modelId="{42C9BBF4-D2E2-40D1-873C-023BE2562D0A}">
      <dgm:prSet phldrT="[Tekst]" custT="1"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 Projekt, który uzyskał w trakcie oceny merytorycznej </a:t>
          </a:r>
          <a:br>
            <a:rPr lang="pl-PL" sz="1600" b="1" dirty="0">
              <a:solidFill>
                <a:schemeClr val="tx1"/>
              </a:solidFill>
            </a:rPr>
          </a:br>
          <a:r>
            <a:rPr lang="pl-PL" sz="1600" b="1" dirty="0">
              <a:solidFill>
                <a:schemeClr val="tx1"/>
              </a:solidFill>
            </a:rPr>
            <a:t>i oceny strategicznej                ZIT </a:t>
          </a:r>
          <a:r>
            <a:rPr lang="pl-PL" sz="1600" b="1" dirty="0" smtClean="0">
              <a:solidFill>
                <a:schemeClr val="tx1"/>
              </a:solidFill>
            </a:rPr>
            <a:t>AJ wymaganą </a:t>
          </a:r>
          <a:r>
            <a:rPr lang="pl-PL" sz="1600" b="1" dirty="0">
              <a:solidFill>
                <a:schemeClr val="tx1"/>
              </a:solidFill>
            </a:rPr>
            <a:t>minimalną liczbę punktów za spełnienie wszystkich kryteriów</a:t>
          </a:r>
        </a:p>
        <a:p>
          <a:r>
            <a:rPr lang="pl-PL" sz="1600" b="1" u="sng" dirty="0">
              <a:solidFill>
                <a:srgbClr val="C00000"/>
              </a:solidFill>
            </a:rPr>
            <a:t>max. 100 pkt.</a:t>
          </a:r>
          <a:endParaRPr lang="pl-PL" sz="1600" dirty="0">
            <a:solidFill>
              <a:srgbClr val="C00000"/>
            </a:solidFill>
          </a:endParaRPr>
        </a:p>
      </dgm:t>
    </dgm:pt>
    <dgm:pt modelId="{F9CB0907-5247-4D1D-8177-D244ECDB1C22}" type="parTrans" cxnId="{B04E5AF0-4D96-421D-BAEE-AD21822D8705}">
      <dgm:prSet/>
      <dgm:spPr/>
      <dgm:t>
        <a:bodyPr/>
        <a:lstStyle/>
        <a:p>
          <a:endParaRPr lang="pl-PL"/>
        </a:p>
      </dgm:t>
    </dgm:pt>
    <dgm:pt modelId="{328E3C73-18E3-474C-9F33-BC61DB95D48C}" type="sibTrans" cxnId="{B04E5AF0-4D96-421D-BAEE-AD21822D8705}">
      <dgm:prSet/>
      <dgm:spPr/>
      <dgm:t>
        <a:bodyPr/>
        <a:lstStyle/>
        <a:p>
          <a:endParaRPr lang="pl-PL"/>
        </a:p>
      </dgm:t>
    </dgm:pt>
    <dgm:pt modelId="{C397EC23-D42A-4B6D-A312-F7CA167443EE}">
      <dgm:prSet phldrT="[Tekst]" custT="1"/>
      <dgm:spPr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pl-PL" sz="1600" b="1" dirty="0">
              <a:solidFill>
                <a:schemeClr val="tx1"/>
              </a:solidFill>
            </a:rPr>
            <a:t>Średnia arytmetyczna punktów ogółem</a:t>
          </a:r>
        </a:p>
        <a:p>
          <a:pPr>
            <a:spcAft>
              <a:spcPts val="0"/>
            </a:spcAft>
          </a:pPr>
          <a:r>
            <a:rPr lang="pl-PL" sz="1600" b="1" dirty="0">
              <a:solidFill>
                <a:schemeClr val="tx1"/>
              </a:solidFill>
            </a:rPr>
            <a:t> z dwóch ocen wniosku</a:t>
          </a:r>
        </a:p>
        <a:p>
          <a:pPr>
            <a:spcAft>
              <a:spcPts val="0"/>
            </a:spcAft>
          </a:pPr>
          <a:r>
            <a:rPr lang="pl-PL" sz="1600" b="1" u="sng" dirty="0">
              <a:solidFill>
                <a:srgbClr val="C00000"/>
              </a:solidFill>
            </a:rPr>
            <a:t>max. 50 pkt.</a:t>
          </a:r>
        </a:p>
      </dgm:t>
    </dgm:pt>
    <dgm:pt modelId="{AF61EF18-FA4B-4EFB-AFBF-8207AED929B7}" type="sibTrans" cxnId="{5F963314-1CFC-4192-9898-59F88A52F03D}">
      <dgm:prSet/>
      <dgm:spPr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pl-PL" dirty="0"/>
        </a:p>
      </dgm:t>
    </dgm:pt>
    <dgm:pt modelId="{4F2B0C6A-4EF7-4EF9-AF4F-76207ABDDE32}" type="parTrans" cxnId="{5F963314-1CFC-4192-9898-59F88A52F03D}">
      <dgm:prSet/>
      <dgm:spPr/>
      <dgm:t>
        <a:bodyPr/>
        <a:lstStyle/>
        <a:p>
          <a:endParaRPr lang="pl-PL"/>
        </a:p>
      </dgm:t>
    </dgm:pt>
    <dgm:pt modelId="{2BF1C008-E7D6-40B7-BD72-60D67E56C3F5}" type="pres">
      <dgm:prSet presAssocID="{42128E67-5D4D-443A-909C-E8CCF1B642E4}" presName="linearFlow" presStyleCnt="0">
        <dgm:presLayoutVars>
          <dgm:dir/>
          <dgm:resizeHandles val="exact"/>
        </dgm:presLayoutVars>
      </dgm:prSet>
      <dgm:spPr/>
    </dgm:pt>
    <dgm:pt modelId="{0BC37FB2-A568-45A9-BDB7-45ED17E8AC3A}" type="pres">
      <dgm:prSet presAssocID="{C397EC23-D42A-4B6D-A312-F7CA167443EE}" presName="node" presStyleLbl="node1" presStyleIdx="0" presStyleCnt="3" custScaleX="162647" custScaleY="206631" custLinFactNeighborX="40937" custLinFactNeighborY="-413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78890EA-4081-4BC1-A79F-D5A078F351F4}" type="pres">
      <dgm:prSet presAssocID="{AF61EF18-FA4B-4EFB-AFBF-8207AED929B7}" presName="spacerL" presStyleCnt="0"/>
      <dgm:spPr/>
    </dgm:pt>
    <dgm:pt modelId="{D2F1F20C-0856-4E98-9FBA-F0D8D44075A7}" type="pres">
      <dgm:prSet presAssocID="{AF61EF18-FA4B-4EFB-AFBF-8207AED929B7}" presName="sibTrans" presStyleLbl="sibTrans2D1" presStyleIdx="0" presStyleCnt="2" custScaleX="75895" custScaleY="77237" custLinFactNeighborX="-49251" custLinFactNeighborY="-84007"/>
      <dgm:spPr/>
      <dgm:t>
        <a:bodyPr/>
        <a:lstStyle/>
        <a:p>
          <a:endParaRPr lang="pl-PL"/>
        </a:p>
      </dgm:t>
    </dgm:pt>
    <dgm:pt modelId="{CF39194A-1CE3-4B3A-B420-69DAE835C245}" type="pres">
      <dgm:prSet presAssocID="{AF61EF18-FA4B-4EFB-AFBF-8207AED929B7}" presName="spacerR" presStyleCnt="0"/>
      <dgm:spPr/>
    </dgm:pt>
    <dgm:pt modelId="{E825109F-4CB9-4778-BB64-7FC8F19BCEB5}" type="pres">
      <dgm:prSet presAssocID="{EA25FF17-3D17-4A6D-B2FB-576FE6D29964}" presName="node" presStyleLbl="node1" presStyleIdx="1" presStyleCnt="3" custScaleX="165606" custScaleY="210074" custLinFactNeighborX="-35919" custLinFactNeighborY="-4171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1821EBA-197B-4F2F-90ED-370A758BEB5E}" type="pres">
      <dgm:prSet presAssocID="{DFD142BE-FBB9-4808-91BA-36DDC4D501A9}" presName="spacerL" presStyleCnt="0"/>
      <dgm:spPr/>
    </dgm:pt>
    <dgm:pt modelId="{A2B69AA7-01C1-4053-B368-B907E97EE868}" type="pres">
      <dgm:prSet presAssocID="{DFD142BE-FBB9-4808-91BA-36DDC4D501A9}" presName="sibTrans" presStyleLbl="sibTrans2D1" presStyleIdx="1" presStyleCnt="2" custScaleX="57609" custScaleY="64653" custLinFactNeighborX="-63130" custLinFactNeighborY="-77916"/>
      <dgm:spPr/>
      <dgm:t>
        <a:bodyPr/>
        <a:lstStyle/>
        <a:p>
          <a:endParaRPr lang="pl-PL"/>
        </a:p>
      </dgm:t>
    </dgm:pt>
    <dgm:pt modelId="{E579C00D-9428-4BE0-A717-A24AD41E9848}" type="pres">
      <dgm:prSet presAssocID="{DFD142BE-FBB9-4808-91BA-36DDC4D501A9}" presName="spacerR" presStyleCnt="0"/>
      <dgm:spPr/>
    </dgm:pt>
    <dgm:pt modelId="{A293F95B-7C3D-4AE3-95D7-9C9F48AC2FFC}" type="pres">
      <dgm:prSet presAssocID="{42C9BBF4-D2E2-40D1-873C-023BE2562D0A}" presName="node" presStyleLbl="node1" presStyleIdx="2" presStyleCnt="3" custScaleX="150760" custScaleY="240721" custLinFactX="-2891" custLinFactNeighborX="-100000" custLinFactNeighborY="-606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3CDFBBA-8C63-4416-A02B-FF7C6B9CE4A8}" type="presOf" srcId="{C397EC23-D42A-4B6D-A312-F7CA167443EE}" destId="{0BC37FB2-A568-45A9-BDB7-45ED17E8AC3A}" srcOrd="0" destOrd="0" presId="urn:microsoft.com/office/officeart/2005/8/layout/equation1"/>
    <dgm:cxn modelId="{B04E5AF0-4D96-421D-BAEE-AD21822D8705}" srcId="{42128E67-5D4D-443A-909C-E8CCF1B642E4}" destId="{42C9BBF4-D2E2-40D1-873C-023BE2562D0A}" srcOrd="2" destOrd="0" parTransId="{F9CB0907-5247-4D1D-8177-D244ECDB1C22}" sibTransId="{328E3C73-18E3-474C-9F33-BC61DB95D48C}"/>
    <dgm:cxn modelId="{2F7B7CD8-4228-4A88-B296-4DAED2ECE2A6}" srcId="{42128E67-5D4D-443A-909C-E8CCF1B642E4}" destId="{EA25FF17-3D17-4A6D-B2FB-576FE6D29964}" srcOrd="1" destOrd="0" parTransId="{9F48A751-78FD-402F-9774-8820F86440A3}" sibTransId="{DFD142BE-FBB9-4808-91BA-36DDC4D501A9}"/>
    <dgm:cxn modelId="{EF3CA5A0-64E7-4A32-B27C-422C6C6746DF}" type="presOf" srcId="{AF61EF18-FA4B-4EFB-AFBF-8207AED929B7}" destId="{D2F1F20C-0856-4E98-9FBA-F0D8D44075A7}" srcOrd="0" destOrd="0" presId="urn:microsoft.com/office/officeart/2005/8/layout/equation1"/>
    <dgm:cxn modelId="{52205A5A-AE13-4A36-A460-3290F6E250AF}" type="presOf" srcId="{EA25FF17-3D17-4A6D-B2FB-576FE6D29964}" destId="{E825109F-4CB9-4778-BB64-7FC8F19BCEB5}" srcOrd="0" destOrd="0" presId="urn:microsoft.com/office/officeart/2005/8/layout/equation1"/>
    <dgm:cxn modelId="{5F963314-1CFC-4192-9898-59F88A52F03D}" srcId="{42128E67-5D4D-443A-909C-E8CCF1B642E4}" destId="{C397EC23-D42A-4B6D-A312-F7CA167443EE}" srcOrd="0" destOrd="0" parTransId="{4F2B0C6A-4EF7-4EF9-AF4F-76207ABDDE32}" sibTransId="{AF61EF18-FA4B-4EFB-AFBF-8207AED929B7}"/>
    <dgm:cxn modelId="{EF96A810-919D-454A-8648-66443E7BB80E}" type="presOf" srcId="{42128E67-5D4D-443A-909C-E8CCF1B642E4}" destId="{2BF1C008-E7D6-40B7-BD72-60D67E56C3F5}" srcOrd="0" destOrd="0" presId="urn:microsoft.com/office/officeart/2005/8/layout/equation1"/>
    <dgm:cxn modelId="{E759257C-D8FC-4B73-B9F9-E2022B98EEC5}" type="presOf" srcId="{42C9BBF4-D2E2-40D1-873C-023BE2562D0A}" destId="{A293F95B-7C3D-4AE3-95D7-9C9F48AC2FFC}" srcOrd="0" destOrd="0" presId="urn:microsoft.com/office/officeart/2005/8/layout/equation1"/>
    <dgm:cxn modelId="{A4CEAFBA-3346-430E-BE56-7AA2376C8BDA}" type="presOf" srcId="{DFD142BE-FBB9-4808-91BA-36DDC4D501A9}" destId="{A2B69AA7-01C1-4053-B368-B907E97EE868}" srcOrd="0" destOrd="0" presId="urn:microsoft.com/office/officeart/2005/8/layout/equation1"/>
    <dgm:cxn modelId="{5DC3F3FC-BF00-45C9-BC7D-BE97AB6C5AE3}" type="presParOf" srcId="{2BF1C008-E7D6-40B7-BD72-60D67E56C3F5}" destId="{0BC37FB2-A568-45A9-BDB7-45ED17E8AC3A}" srcOrd="0" destOrd="0" presId="urn:microsoft.com/office/officeart/2005/8/layout/equation1"/>
    <dgm:cxn modelId="{3D63B677-AB95-46F1-A276-D8CB9CF980F8}" type="presParOf" srcId="{2BF1C008-E7D6-40B7-BD72-60D67E56C3F5}" destId="{378890EA-4081-4BC1-A79F-D5A078F351F4}" srcOrd="1" destOrd="0" presId="urn:microsoft.com/office/officeart/2005/8/layout/equation1"/>
    <dgm:cxn modelId="{7A66F0CB-135A-4B2C-BCC9-9C08809E6A82}" type="presParOf" srcId="{2BF1C008-E7D6-40B7-BD72-60D67E56C3F5}" destId="{D2F1F20C-0856-4E98-9FBA-F0D8D44075A7}" srcOrd="2" destOrd="0" presId="urn:microsoft.com/office/officeart/2005/8/layout/equation1"/>
    <dgm:cxn modelId="{2515B08E-9F27-4474-BDCE-F153FFC00619}" type="presParOf" srcId="{2BF1C008-E7D6-40B7-BD72-60D67E56C3F5}" destId="{CF39194A-1CE3-4B3A-B420-69DAE835C245}" srcOrd="3" destOrd="0" presId="urn:microsoft.com/office/officeart/2005/8/layout/equation1"/>
    <dgm:cxn modelId="{BA81EBD8-659B-4DF0-AE9A-7065AC3B0774}" type="presParOf" srcId="{2BF1C008-E7D6-40B7-BD72-60D67E56C3F5}" destId="{E825109F-4CB9-4778-BB64-7FC8F19BCEB5}" srcOrd="4" destOrd="0" presId="urn:microsoft.com/office/officeart/2005/8/layout/equation1"/>
    <dgm:cxn modelId="{D3631011-C58A-491E-BA18-6C4173827B48}" type="presParOf" srcId="{2BF1C008-E7D6-40B7-BD72-60D67E56C3F5}" destId="{41821EBA-197B-4F2F-90ED-370A758BEB5E}" srcOrd="5" destOrd="0" presId="urn:microsoft.com/office/officeart/2005/8/layout/equation1"/>
    <dgm:cxn modelId="{7A2D7F67-5BF1-480A-A2E4-E80DF218C2F0}" type="presParOf" srcId="{2BF1C008-E7D6-40B7-BD72-60D67E56C3F5}" destId="{A2B69AA7-01C1-4053-B368-B907E97EE868}" srcOrd="6" destOrd="0" presId="urn:microsoft.com/office/officeart/2005/8/layout/equation1"/>
    <dgm:cxn modelId="{4A678CC6-51BB-4B07-8E91-32130C2EC42E}" type="presParOf" srcId="{2BF1C008-E7D6-40B7-BD72-60D67E56C3F5}" destId="{E579C00D-9428-4BE0-A717-A24AD41E9848}" srcOrd="7" destOrd="0" presId="urn:microsoft.com/office/officeart/2005/8/layout/equation1"/>
    <dgm:cxn modelId="{DF097E62-685F-4CD1-83AE-65BA5F281BF9}" type="presParOf" srcId="{2BF1C008-E7D6-40B7-BD72-60D67E56C3F5}" destId="{A293F95B-7C3D-4AE3-95D7-9C9F48AC2FFC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37FB2-A568-45A9-BDB7-45ED17E8AC3A}">
      <dsp:nvSpPr>
        <dsp:cNvPr id="0" name=""/>
        <dsp:cNvSpPr/>
      </dsp:nvSpPr>
      <dsp:spPr>
        <a:xfrm>
          <a:off x="59081" y="195130"/>
          <a:ext cx="2425235" cy="3081082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600" b="1" kern="1200" dirty="0">
              <a:solidFill>
                <a:schemeClr val="tx1"/>
              </a:solidFill>
            </a:rPr>
            <a:t>Średnia arytmetyczna punktów ogółem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600" b="1" kern="1200" dirty="0">
              <a:solidFill>
                <a:schemeClr val="tx1"/>
              </a:solidFill>
            </a:rPr>
            <a:t> z dwóch ocen wniosku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600" b="1" u="sng" kern="1200" dirty="0">
              <a:solidFill>
                <a:srgbClr val="C00000"/>
              </a:solidFill>
            </a:rPr>
            <a:t>max. 50 pkt.</a:t>
          </a:r>
        </a:p>
      </dsp:txBody>
      <dsp:txXfrm>
        <a:off x="414248" y="646344"/>
        <a:ext cx="1714901" cy="2178654"/>
      </dsp:txXfrm>
    </dsp:sp>
    <dsp:sp modelId="{D2F1F20C-0856-4E98-9FBA-F0D8D44075A7}">
      <dsp:nvSpPr>
        <dsp:cNvPr id="0" name=""/>
        <dsp:cNvSpPr/>
      </dsp:nvSpPr>
      <dsp:spPr>
        <a:xfrm>
          <a:off x="2496197" y="736769"/>
          <a:ext cx="656370" cy="667976"/>
        </a:xfrm>
        <a:prstGeom prst="mathPlus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100" kern="1200" dirty="0"/>
        </a:p>
      </dsp:txBody>
      <dsp:txXfrm>
        <a:off x="2583199" y="993568"/>
        <a:ext cx="482366" cy="154378"/>
      </dsp:txXfrm>
    </dsp:sp>
    <dsp:sp modelId="{E825109F-4CB9-4778-BB64-7FC8F19BCEB5}">
      <dsp:nvSpPr>
        <dsp:cNvPr id="0" name=""/>
        <dsp:cNvSpPr/>
      </dsp:nvSpPr>
      <dsp:spPr>
        <a:xfrm>
          <a:off x="3289787" y="0"/>
          <a:ext cx="2469357" cy="3132421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600" b="1" kern="1200" dirty="0">
              <a:solidFill>
                <a:schemeClr val="tx1"/>
              </a:solidFill>
            </a:rPr>
            <a:t>Średnia </a:t>
          </a:r>
          <a:br>
            <a:rPr lang="pl-PL" sz="1600" b="1" kern="1200" dirty="0">
              <a:solidFill>
                <a:schemeClr val="tx1"/>
              </a:solidFill>
            </a:rPr>
          </a:br>
          <a:r>
            <a:rPr lang="pl-PL" sz="1600" b="1" kern="1200" dirty="0">
              <a:solidFill>
                <a:schemeClr val="tx1"/>
              </a:solidFill>
            </a:rPr>
            <a:t>arytmetyczna punktów ogółem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600" b="1" kern="1200" dirty="0">
              <a:solidFill>
                <a:schemeClr val="tx1"/>
              </a:solidFill>
            </a:rPr>
            <a:t>z dwóch ocen wniosku za spełnienie kryteriów oceny strategicznej                ZIT </a:t>
          </a:r>
          <a:r>
            <a:rPr lang="pl-PL" sz="1600" b="1" kern="1200" dirty="0" smtClean="0">
              <a:solidFill>
                <a:schemeClr val="tx1"/>
              </a:solidFill>
            </a:rPr>
            <a:t>AJ</a:t>
          </a:r>
          <a:endParaRPr lang="pl-PL" sz="1600" b="1" kern="1200" dirty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600" b="1" u="sng" kern="1200" dirty="0">
              <a:solidFill>
                <a:srgbClr val="C00000"/>
              </a:solidFill>
            </a:rPr>
            <a:t>max. 50 pkt.</a:t>
          </a:r>
          <a:endParaRPr lang="pl-PL" sz="1600" b="1" kern="1200" dirty="0">
            <a:solidFill>
              <a:srgbClr val="C00000"/>
            </a:solidFill>
          </a:endParaRPr>
        </a:p>
      </dsp:txBody>
      <dsp:txXfrm>
        <a:off x="3651416" y="458732"/>
        <a:ext cx="1746099" cy="2214957"/>
      </dsp:txXfrm>
    </dsp:sp>
    <dsp:sp modelId="{A2B69AA7-01C1-4053-B368-B907E97EE868}">
      <dsp:nvSpPr>
        <dsp:cNvPr id="0" name=""/>
        <dsp:cNvSpPr/>
      </dsp:nvSpPr>
      <dsp:spPr>
        <a:xfrm>
          <a:off x="5847276" y="843862"/>
          <a:ext cx="498225" cy="559145"/>
        </a:xfrm>
        <a:prstGeom prst="mathEqual">
          <a:avLst/>
        </a:prstGeom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300" kern="1200" dirty="0"/>
        </a:p>
      </dsp:txBody>
      <dsp:txXfrm>
        <a:off x="5913316" y="959046"/>
        <a:ext cx="366145" cy="328777"/>
      </dsp:txXfrm>
    </dsp:sp>
    <dsp:sp modelId="{A293F95B-7C3D-4AE3-95D7-9C9F48AC2FFC}">
      <dsp:nvSpPr>
        <dsp:cNvPr id="0" name=""/>
        <dsp:cNvSpPr/>
      </dsp:nvSpPr>
      <dsp:spPr>
        <a:xfrm>
          <a:off x="6378830" y="0"/>
          <a:ext cx="2247987" cy="3589399"/>
        </a:xfrm>
        <a:prstGeom prst="ellipse">
          <a:avLst/>
        </a:prstGeom>
        <a:solidFill>
          <a:schemeClr val="accent5">
            <a:lumMod val="60000"/>
            <a:lumOff val="40000"/>
          </a:schemeClr>
        </a:solidFill>
        <a:ln>
          <a:solidFill>
            <a:schemeClr val="accent5">
              <a:lumMod val="60000"/>
              <a:lumOff val="4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chemeClr val="tx1"/>
              </a:solidFill>
            </a:rPr>
            <a:t> Projekt, który uzyskał w trakcie oceny merytorycznej </a:t>
          </a:r>
          <a:br>
            <a:rPr lang="pl-PL" sz="1600" b="1" kern="1200" dirty="0">
              <a:solidFill>
                <a:schemeClr val="tx1"/>
              </a:solidFill>
            </a:rPr>
          </a:br>
          <a:r>
            <a:rPr lang="pl-PL" sz="1600" b="1" kern="1200" dirty="0">
              <a:solidFill>
                <a:schemeClr val="tx1"/>
              </a:solidFill>
            </a:rPr>
            <a:t>i oceny strategicznej                ZIT </a:t>
          </a:r>
          <a:r>
            <a:rPr lang="pl-PL" sz="1600" b="1" kern="1200" dirty="0" smtClean="0">
              <a:solidFill>
                <a:schemeClr val="tx1"/>
              </a:solidFill>
            </a:rPr>
            <a:t>AJ wymaganą </a:t>
          </a:r>
          <a:r>
            <a:rPr lang="pl-PL" sz="1600" b="1" kern="1200" dirty="0">
              <a:solidFill>
                <a:schemeClr val="tx1"/>
              </a:solidFill>
            </a:rPr>
            <a:t>minimalną liczbę punktów za spełnienie wszystkich kryteriów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u="sng" kern="1200" dirty="0">
              <a:solidFill>
                <a:srgbClr val="C00000"/>
              </a:solidFill>
            </a:rPr>
            <a:t>max. 100 pkt.</a:t>
          </a:r>
          <a:endParaRPr lang="pl-PL" sz="1600" kern="1200" dirty="0">
            <a:solidFill>
              <a:srgbClr val="C00000"/>
            </a:solidFill>
          </a:endParaRPr>
        </a:p>
      </dsp:txBody>
      <dsp:txXfrm>
        <a:off x="6708040" y="525655"/>
        <a:ext cx="1589567" cy="25380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760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6738" y="1"/>
            <a:ext cx="2950475" cy="49760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4ADAAFA-7915-49B2-9EB2-53F3DA1F6747}" type="datetimeFigureOut">
              <a:rPr lang="pl-PL"/>
              <a:pPr>
                <a:defRPr/>
              </a:pPr>
              <a:t>2018-10-18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41733"/>
            <a:ext cx="2950475" cy="49760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6738" y="9441733"/>
            <a:ext cx="2950475" cy="49760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C2FCA55-EDB0-457C-8A27-82007649D22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08075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760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6738" y="1"/>
            <a:ext cx="2950475" cy="49760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FC45B4D-94FB-4A4B-AD9C-9BA319CDE34D}" type="datetimeFigureOut">
              <a:rPr lang="pl-PL"/>
              <a:pPr>
                <a:defRPr/>
              </a:pPr>
              <a:t>2018-10-18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0879" y="4721664"/>
            <a:ext cx="5447030" cy="4473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41733"/>
            <a:ext cx="2950475" cy="49760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6738" y="9441733"/>
            <a:ext cx="2950475" cy="49760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1F11D62-2E02-43F0-A8F9-BD2078A2019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64054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dirty="0"/>
          </a:p>
        </p:txBody>
      </p:sp>
      <p:sp>
        <p:nvSpPr>
          <p:cNvPr id="5124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A53302-6929-4FD8-A235-B1636AC78C22}" type="slidenum">
              <a:rPr lang="pl-PL" altLang="pl-PL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47172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10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06814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46281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513793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dirty="0"/>
          </a:p>
        </p:txBody>
      </p:sp>
      <p:sp>
        <p:nvSpPr>
          <p:cNvPr id="14340" name="Symbol zastępczy stopki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024453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14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758795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15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672451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Art. 43. 1. W razie stwierdzenia braków w zakresie warunków formalnych we wniosku o dofinansowanie projektu właściwa instytucja wzywa wnioskodawcę do uzupełnienia wniosku w wyznaczonym terminie, nie krótszym niż 7 dni i nie dłuższym niż 21 dni, pod rygorem pozostawienia wniosku bez rozpatrzenia. </a:t>
            </a: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2. W razie stwierdzenia oczywistej omyłki we wniosku o dofinansowanie projektu właściwa instytucja poprawia tę omyłkę z urzędu, informując o tym wnioskodawcę, albo wzywa wnioskodawcę do poprawienia oczywistej omyłki w wyznaczonym terminie, nie krótszym niż 7 dni i nie dłuższym niż 21 dni, pod rygorem pozostawienia wniosku bez rozpatrzenia. </a:t>
            </a: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 Terminy określone w wezwaniach, o których mowa w ust. 1 i 2: </a:t>
            </a: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 w przypadku wezwania przekazanego drogą elektroniczną – liczy się od dnia następującego po dniu wysłania wezwania; </a:t>
            </a: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w przypadku wezwania przekazanego na piśmie – liczy się od dnia doręczenia wezwania.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16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158160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17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077071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18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746337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19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56502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725326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20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133772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21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798140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22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807962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23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07953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24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358427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25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517724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26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80001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Załącznik nr 1: Wyciąg z Kryteriów wyboru projektów zatwierdzonych uchwałą nr 2/15 z dnia 6 </a:t>
            </a:r>
            <a:r>
              <a:rPr lang="pl-PL" sz="1200" b="1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maja</a:t>
            </a:r>
            <a:r>
              <a:rPr lang="pl-PL" sz="12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2015 r. Komitetu Monitorującego RPO WD 2014-2020 z późniejszymi zmianami, obowiązujących w naborach: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27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019543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28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293194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29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46181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523671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30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543160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dirty="0"/>
          </a:p>
        </p:txBody>
      </p:sp>
      <p:sp>
        <p:nvSpPr>
          <p:cNvPr id="35844" name="Symbol zastępczy stopki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9279354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37892" name="Symbol zastępczy stopki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552965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33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90587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34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679638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35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728910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36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358812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37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5384436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38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8451565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39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84515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9709922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Regulamin</a:t>
            </a:r>
            <a:r>
              <a:rPr lang="pl-PL" baseline="0" dirty="0"/>
              <a:t> konkursu 32. Wymagania w zakresie realizacji projektu partnerskiego – str. 60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40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8709024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41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9074987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1) </a:t>
            </a:r>
          </a:p>
          <a:p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przeprowadzenie rekrutacji i spotkań informacyjnych w pomieszczeniach dostępnych dla osób z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niepełnosprawnościami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oraz zadbanie o dostępny przekaz – np. zapewnienie tłumacza języka migowego po zdiagnozowaniu takiej potrzeby; </a:t>
            </a:r>
          </a:p>
          <a:p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opracowanie dokumentów informacyjnych i rekrutacyjnych w formacie dostępnym dla osób z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niepełnosprawnościami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(obowiązuje minimalny standard WCAG 2.0. poziom AA); </a:t>
            </a:r>
          </a:p>
          <a:p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zamieszczanie wiadomości o projekcie na stronach/portalach internetowych, z których korzystają osoby z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niepełnosprawnościami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Instrukcja wypełniania wniosku o dofinansowanie w ramach RPO WD 2014-2020 wersja 1.4 24 </a:t>
            </a:r>
          </a:p>
          <a:p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zaangażowanie do procesu upowszechniania informacji o projekcie różnego typu podmiotów aktywnie działających w środowisku osób z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niepełnosprawnościami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 tym NGO i instytucji działających na rzecz osób z niepełno sprawnościami; </a:t>
            </a:r>
          </a:p>
          <a:p>
            <a:pPr>
              <a:buFontTx/>
              <a:buChar char="-"/>
            </a:pP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umieszczenie w formularzach rekrutacyjnych zapytania o specjalne potrzeby wynikające z niepełnosprawności, które należy spełnić, aby zapewnić pełne uczestnictwo osoby w projekcie. </a:t>
            </a:r>
          </a:p>
          <a:p>
            <a:pPr>
              <a:buFontTx/>
              <a:buChar char="-"/>
            </a:pPr>
            <a:endParaRPr lang="pl-PL" sz="1200" b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2) 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Są to w szczególności wszelkie bariery wynikające z braku świadomości nt. potrzeb osób z różnymi rodzajami niepełnosprawności (inne potrzeby mają osoby z niepełnosprawnością ruchową, inne osoby niewidome czy niesłyszące, a jeszcze inne osoby z niepełnosprawnością intelektualną), a także z braku dostępności, w szczególności do transportu, przestrzeni publicznej i budynków (np. brak podjazdów, wind, sygnalizacji dźwiękowej dla osób niewidzących itp.), materiałów dydaktycznych, zasobów cyfrowych (np. strony internetowe i usługi internetowe m.in. e-learning niedostosowane do potrzeb osób niewidzących i niedowidzących), niektórych środków masowego przekazu przez konkretne grupy osób z </a:t>
            </a:r>
            <a:r>
              <a:rPr lang="pl-P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niepełnosprawnościami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(np. radio dla osób niesłyszących). </a:t>
            </a:r>
          </a:p>
          <a:p>
            <a:pPr>
              <a:buFontTx/>
              <a:buNone/>
            </a:pPr>
            <a:endParaRPr lang="pl-PL" sz="1200" b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3) </a:t>
            </a:r>
            <a:endParaRPr lang="pl-P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Szczegółowy opis zadania, w tym planowany sposób oraz uzasadnienie potrzeby jego realizacji, ze wskazaniem zadań, w których będą prowadzone działania na rzecz wyrównywania szans kobiet i mężczyzn (patrz załącznik nr 2 do niniejszej instrukcji) oraz opisem, w jaki sposób projekt realizuje zasadę równości szans i niedyskryminacji, w tym dostępności dla osób z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niepełnosprawnościami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W szczególności należy opisać mechanizmy zapewnienia dostępności dla osób z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niepełnosprawnościami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jakie będą wykorzystywane, np. zastosowanie projektowania uniwersalnego, zastosowanie mechanizmu racjonalnych usprawnień, zapewnienie dostępności rezultatów projektu, konsultowanie projektów rozwiązań/modeli ze środowiskiem osób z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niepełnosprawnościami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itp. Należy także opisać, w jaki sposób przy realizacji poszczególnych zadań będą eliminowane czynniki ograniczające dostępność dla osób z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niepełnosprawnościami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endParaRPr lang="pl-PL" sz="1200" b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4) 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Przykładowe zapisy odnośnie potencjału i sposobu zarządzania projektem, których wskazanie w treści wniosku może świadczyć o dostępności projektu dla osób z </a:t>
            </a:r>
            <a:r>
              <a:rPr lang="pl-P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niepełnosprawnościami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</a:t>
            </a:r>
            <a:r>
              <a:rPr lang="pl-P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biuro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projektu dostępne dla osób z </a:t>
            </a:r>
            <a:r>
              <a:rPr lang="pl-P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niepełnosprawnościami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Instrukcja wypełniania wniosku o dofinansowanie w ramach RPO WD 2014-2020 wersja 1.4 33 </a:t>
            </a: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posiadanie oprogramowania i sprzętu specjalistycznego dla osób z </a:t>
            </a:r>
            <a:r>
              <a:rPr lang="pl-P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niepełnosprawnościami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umożliwiającego korzystanie z zaplanowanych w projekcie działań; </a:t>
            </a: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kadra projektu posiada doświadczenie w pracy z osobami z </a:t>
            </a:r>
            <a:r>
              <a:rPr lang="pl-P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niepełnosprawnościami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lub wśród kadry projektu znajdują się osoby z </a:t>
            </a:r>
            <a:r>
              <a:rPr lang="pl-P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niepełnosprawnościami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</a:t>
            </a: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zapoznanie kadry projektu z zasadą równości szans i niedyskryminacji; </a:t>
            </a: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elastyczne formy pracy, miejsca pracy dostosowane dla osób z </a:t>
            </a:r>
            <a:r>
              <a:rPr lang="pl-P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niepełnosprawnościami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pl-PL" sz="1200" b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endParaRPr lang="pl-PL" sz="1200" b="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42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9074987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43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9074987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B5762-C284-4779-AB15-1F8371468476}" type="slidenum">
              <a:rPr lang="pl-PL" altLang="pl-PL" smtClean="0"/>
              <a:pPr/>
              <a:t>44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9518283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                                                                                                                   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45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405664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                                                                                                                   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46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4889972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47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6538749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48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0047841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49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88624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8236603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50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9863871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51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1721795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55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2401122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56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0675979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57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9668977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58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4220952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59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7022531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Instrukcja wypełniania wniosku</a:t>
            </a:r>
          </a:p>
          <a:p>
            <a:endParaRPr lang="pl-PL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usługi zlecone</a:t>
            </a: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wniosku przy wydatkach automatycznie jest wpisana wartość ‘nie’, w przypadku założenia zlecenia danej usługi należy zaznaczyć „</a:t>
            </a:r>
            <a:r>
              <a:rPr lang="pl-P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checkbox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”. Należy w polu „Nazwa wydatku” wskazać dodatkowo planowany czas realizacji danej usługi merytorycznej przez wykonawcę (należy wskazać liczbę godzin dla każdej usługi), przy czym nie dotyczy to umów, w wyniku których następuje wykonanie oznaczonego dzieła. W przypadku, gdy dany wykonawca rozliczany miałby być w formie umowy o dzieło (zakładając, że spełnione zostaną wymogi wynikające z art. 627 Kodeksu cywilnego), aby wydatek był </a:t>
            </a:r>
            <a:r>
              <a:rPr lang="pl-PL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kwalifikowalny</a:t>
            </a:r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wnioskodawca musi wyraźnie wskazać w polu „Nazwa wydatku”, że taki rodzaj umowy z wykonawcą przewiduje. </a:t>
            </a:r>
          </a:p>
          <a:p>
            <a:r>
              <a:rPr lang="pl-PL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Konieczność zlecenia usługi opisywana jest w uzasadnieniu znajdującym się pod szczegółowym budżetem projektu.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60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2529432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Personel projektu – to osoby zaangażowane do realizacji zadań lub czynności w ramach projektu na podstawie stosunku pracy, osoby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samozatrudnione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(beneficjent), osoby współpracujące w rozumieniu art. 13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pkt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5 ustawy z dnia 13 października 1998 r. o systemie ubezpieczeń społecznych (Dz. U. z 2016 r. poz. 963, z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późn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zm.) oraz wolontariusze wykonujący świadczenia na zasadach określonych w ustawie z dnia 24 kwietnia 2003 r. o działalności pożytku publicznego i o wolontariacie (Dz. U. z 2016 r. poz. 1817, z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późn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zm.), zgodnie z definicją z Wytycznych w zakresie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kwalifikowalności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wydatków (rozdział 3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pkt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 lit.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</a:t>
            </a:r>
          </a:p>
          <a:p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Osoba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samozatrudniona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 której mowa powyżej, to osoba fizyczna prowadząca działalność gospodarczą, która jest beneficjentem projektu (wnioskodawcą) i jednocześnie stanowi personel tego projektu (rozdział 3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pkt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 lit. p Wytycznych w zakresie </a:t>
            </a:r>
            <a:r>
              <a:rPr lang="pl-PL" sz="1200" b="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kwalifikowalności</a:t>
            </a:r>
            <a:r>
              <a:rPr lang="pl-PL" sz="1200" b="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wydatków). </a:t>
            </a:r>
            <a:endParaRPr lang="pl-PL" b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61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2529432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62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04518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5540294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b="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63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8132234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4B5762-C284-4779-AB15-1F8371468476}" type="slidenum">
              <a:rPr lang="pl-PL" altLang="pl-PL" smtClean="0"/>
              <a:pPr/>
              <a:t>64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4774146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65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720163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24207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34624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11D62-2E02-43F0-A8F9-BD2078A2019B}" type="slidenum">
              <a:rPr lang="pl-PL" altLang="pl-PL" smtClean="0"/>
              <a:pPr/>
              <a:t>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3025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E265A-009A-479B-8208-7BC5C9AB2F3E}" type="datetime1">
              <a:rPr lang="pl-PL" smtClean="0"/>
              <a:pPr>
                <a:defRPr/>
              </a:pPr>
              <a:t>2018-10-18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F9D90-219A-4255-A425-44BDA99F721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388FF-C542-4AB5-8135-4C900AE24983}" type="datetime1">
              <a:rPr lang="pl-PL" smtClean="0"/>
              <a:pPr>
                <a:defRPr/>
              </a:pPr>
              <a:t>2018-10-18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491495-8854-4A9B-AC6B-B83D8C422B8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380D3-D818-43DE-AFE3-8A884371688E}" type="datetime1">
              <a:rPr lang="pl-PL" smtClean="0"/>
              <a:pPr>
                <a:defRPr/>
              </a:pPr>
              <a:t>2018-10-18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A692F8-FCF7-4AE9-B725-F54C61118C8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0348F52-D25C-482A-8195-A07E289B6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DF52E90A-C3D9-4E36-A217-06005728B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DC306FFA-B987-42FF-B588-120AB540F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8DBA-ABAC-4FE3-BE69-424CF9F88E2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90F86E94-EA7D-4CF7-ABB3-4F35444DD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3B92E764-0AF4-4ACA-B88D-873F7D564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97BF0-37CC-48FF-92F6-D38F546F58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6381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F58002F3-450D-4D2C-ACCA-848B18D24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9D82F0AF-AB69-40E6-A0CF-C9EFE8734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A3D5A728-E870-40A0-9165-556DCAEEA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8DBA-ABAC-4FE3-BE69-424CF9F88E2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B6C9583C-B2DD-42A5-BAC8-B4E796A1C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8D3182DB-2946-47E7-A3F6-1C6D100D8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97BF0-37CC-48FF-92F6-D38F546F58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432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13BD6D3-B3D3-44CE-B330-D0461F737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31F2557E-54C3-4207-A403-148E7B0E5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C77E2689-3DB3-416F-BAE4-B3DC81967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8DBA-ABAC-4FE3-BE69-424CF9F88E2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5213218-BEB5-489A-A07E-C35FD86F2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1D6C473-FBCA-4511-B853-937535137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97BF0-37CC-48FF-92F6-D38F546F58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1034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661CC214-A9DE-4BEA-B0DE-340F39B83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5BFD8E47-ED9C-496C-8E0F-92358CEBE2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F88045C2-8E9F-48DB-97DC-9C6EC74F2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8BAF2904-8719-481A-A0B8-EB3C645BA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8DBA-ABAC-4FE3-BE69-424CF9F88E2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08C15731-BD25-4743-84DA-29FE4716E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38BC6539-FEA5-44BA-9704-26CF3D57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97BF0-37CC-48FF-92F6-D38F546F58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0735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E08A2B5E-2D4A-4F0E-923F-C42921D04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09F4AAD9-84FC-49DA-A962-530A97109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9A062FF0-0DA6-4487-A080-A6ED23FCF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56B9453E-8A2D-4229-B42E-6F2F05AF35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3FC5195C-0E10-4C8C-AEAD-8839A8F8D9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B508125B-8F74-4227-AC2F-AC0B334C5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8DBA-ABAC-4FE3-BE69-424CF9F88E2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3535CBBE-C426-4B94-ACF1-BBB5C0970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FD315E37-0493-4D92-A7E0-35C7DBD09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97BF0-37CC-48FF-92F6-D38F546F58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2367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4AB9FA0-02C8-420D-9C40-00D3651E6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5401E8E6-6D2A-4866-B903-5F54FBE26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8DBA-ABAC-4FE3-BE69-424CF9F88E2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17389F46-2E12-45AB-AD84-FC22C9A0C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50DDEE7C-8F66-49D8-AAB2-4EDACF460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97BF0-37CC-48FF-92F6-D38F546F58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2754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60AF658A-C5B4-4395-A047-5A8D400CA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8DBA-ABAC-4FE3-BE69-424CF9F88E2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F3197FA2-13B3-407C-A8E1-E55F970FE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BB7C4475-F881-468E-8ED5-794E8627E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97BF0-37CC-48FF-92F6-D38F546F58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18753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38FD921-44B1-4D30-AB11-B85D918EC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CF7B14FB-8563-4EDB-8D7C-BE1D4A3F9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AAEA14BB-8A57-4616-8DA3-0ECA30658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DCA09134-6D6B-4571-AEDD-A7F3D44D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8DBA-ABAC-4FE3-BE69-424CF9F88E2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2559997B-4A31-4A47-BA92-65A5B93FB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80D780B0-E370-44F9-8198-C8DA6060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97BF0-37CC-48FF-92F6-D38F546F58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2136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DF86E-341E-40B3-91CF-53B35B05F279}" type="datetime1">
              <a:rPr lang="pl-PL" smtClean="0"/>
              <a:pPr>
                <a:defRPr/>
              </a:pPr>
              <a:t>2018-10-18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980838" y="6353464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9BBA8BAD-C024-4EBD-AE8C-2F50AC709554}" type="slidenum">
              <a:rPr lang="pl-PL" altLang="pl-PL"/>
              <a:pPr/>
              <a:t>‹#›</a:t>
            </a:fld>
            <a:endParaRPr lang="pl-PL" altLang="pl-PL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62894DAD-FF2D-47AE-94BD-0C317B2770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349" y="274638"/>
            <a:ext cx="4198978" cy="41029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F584B05-BFD3-4D54-8A6C-BB575056D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37FB4A48-D98A-4197-9B5C-1666C5D969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24F7B22D-3681-46F7-A38A-7F536A915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CAA0ABAE-0269-4BC6-9EFD-79CAE1DE0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8DBA-ABAC-4FE3-BE69-424CF9F88E2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53EFA32C-5719-430A-92AC-27E426998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4669604A-4C3D-47EC-81F3-62B4DCAEE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97BF0-37CC-48FF-92F6-D38F546F58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312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1576F7D-25A5-4E1E-8664-58494512A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D3C321A9-D828-4B61-AF78-C9FA251227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24C2F243-84F3-4A87-80C9-755020A0B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8DBA-ABAC-4FE3-BE69-424CF9F88E2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5976AF44-C7FA-400C-9B97-4F0C1F988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C9D49F9-53F6-4333-B742-190CFA80A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97BF0-37CC-48FF-92F6-D38F546F58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6308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395DF0B4-0FA4-4E59-A5BE-51A3A836B8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517E4801-673F-4298-AA97-1BD635564F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2F20AC16-6402-47DB-AEF0-995B22719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8DBA-ABAC-4FE3-BE69-424CF9F88E2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F31CF76E-FA13-46B1-9B34-D10970DAA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CE0EA4D-FE8F-498F-B3AB-3B12D5FD0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97BF0-37CC-48FF-92F6-D38F546F58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338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1C52D-33E1-44D9-8946-3529AAA92CDD}" type="datetime1">
              <a:rPr lang="pl-PL" smtClean="0"/>
              <a:pPr>
                <a:defRPr/>
              </a:pPr>
              <a:t>2018-10-18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8E5A7-0F3F-4280-B47F-F4109A5DAAF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264FE-2DCC-45BD-82C8-F50944CECFA0}" type="datetime1">
              <a:rPr lang="pl-PL" smtClean="0"/>
              <a:pPr>
                <a:defRPr/>
              </a:pPr>
              <a:t>2018-10-18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5F272-AD5A-4850-A2BC-045494F19F00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A9746-037A-4A1D-B25C-D585C64377B0}" type="datetime1">
              <a:rPr lang="pl-PL" smtClean="0"/>
              <a:pPr>
                <a:defRPr/>
              </a:pPr>
              <a:t>2018-10-18</a:t>
            </a:fld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6E3D2-0169-4CFF-99BA-79B7B49A9CB0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D20F4-7D89-4CAC-96F9-1CE387AC1DF9}" type="datetime1">
              <a:rPr lang="pl-PL" smtClean="0"/>
              <a:pPr>
                <a:defRPr/>
              </a:pPr>
              <a:t>2018-10-18</a:t>
            </a:fld>
            <a:endParaRPr lang="pl-PL" dirty="0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5650A-D97A-4FE1-9E71-76356CEEF581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8E023-F23D-4D58-BA5A-471A7D39EC06}" type="datetime1">
              <a:rPr lang="pl-PL" smtClean="0"/>
              <a:pPr>
                <a:defRPr/>
              </a:pPr>
              <a:t>2018-10-18</a:t>
            </a:fld>
            <a:endParaRPr lang="pl-PL" dirty="0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43D28-E7D9-4300-A72F-78E3BF432E08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7567B-D787-4C06-B7B2-DD72EB541103}" type="datetime1">
              <a:rPr lang="pl-PL" smtClean="0"/>
              <a:pPr>
                <a:defRPr/>
              </a:pPr>
              <a:t>2018-10-18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2289D-F9C8-4396-A3E2-2678DEEF8284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08D39-AD49-4455-B20A-0610D15FE6DE}" type="datetime1">
              <a:rPr lang="pl-PL" smtClean="0"/>
              <a:pPr>
                <a:defRPr/>
              </a:pPr>
              <a:t>2018-10-18</a:t>
            </a:fld>
            <a:endParaRPr lang="pl-PL" dirty="0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4294A-F9E2-4C4D-B0A4-90E6579FEDCB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B217518-F799-4127-97A3-70DE2AAC6CE8}" type="datetime1">
              <a:rPr lang="pl-PL" smtClean="0"/>
              <a:pPr>
                <a:defRPr/>
              </a:pPr>
              <a:t>2018-10-18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989151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CF9FE89-2CC8-4990-ACA9-8304501FECE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D402E6EA-BA2E-4623-9D91-F40355CAD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4309E1F5-5593-4773-9559-91916995B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F2F5D9FC-C9C8-405D-A3A5-2993A8B39D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A8DBA-ABAC-4FE3-BE69-424CF9F88E2F}" type="datetimeFigureOut">
              <a:rPr lang="pl-PL" smtClean="0"/>
              <a:pPr/>
              <a:t>2018-10-18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01CC2339-60E8-43F4-ACB7-B1FECC5EFF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1EA2AE56-9FFF-43F7-8A5A-5C71DDA493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97BF0-37CC-48FF-92F6-D38F546F58DE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92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ocena.formalna10.1.3_321_18@dolnyslask.p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ocena10.2.2_300_18@dolnyslask.p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po.dolnyslask.pl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po.dolnyslask.pl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po.dolnyslask.pl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po.dolnyslask.pl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po.dolnyslask.pl/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mailto:pife@dolnyslask.pl" TargetMode="External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itaj.jeleniagora.pl/" TargetMode="External"/><Relationship Id="rId4" Type="http://schemas.openxmlformats.org/officeDocument/2006/relationships/hyperlink" Target="http://www.rpo.dolnyslask.pl/" TargetMode="Externa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93599" y="1046467"/>
            <a:ext cx="7772400" cy="1590446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l-PL" sz="3600" b="1" dirty="0">
                <a:solidFill>
                  <a:schemeClr val="tx2"/>
                </a:solidFill>
              </a:rPr>
              <a:t>Ocena wniosku o dofinansowanie, </a:t>
            </a:r>
            <a:br>
              <a:rPr lang="pl-PL" sz="3600" b="1" dirty="0">
                <a:solidFill>
                  <a:schemeClr val="tx2"/>
                </a:solidFill>
              </a:rPr>
            </a:br>
            <a:r>
              <a:rPr lang="pl-PL" sz="3600" b="1" dirty="0">
                <a:solidFill>
                  <a:schemeClr val="tx2"/>
                </a:solidFill>
              </a:rPr>
              <a:t>w tym najczęściej popełniane błędy na podstawie dotychczasowych doświadczeń</a:t>
            </a:r>
            <a:endParaRPr lang="pl-PL" sz="2900" b="1" dirty="0">
              <a:solidFill>
                <a:schemeClr val="tx2"/>
              </a:solidFill>
            </a:endParaRP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="" xmlns:a16="http://schemas.microsoft.com/office/drawing/2014/main" id="{9467AAA7-1CE1-4D48-BB78-513E590C8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F9D90-219A-4255-A425-44BDA99F721D}" type="slidenum">
              <a:rPr lang="pl-PL" altLang="pl-PL" smtClean="0"/>
              <a:pPr/>
              <a:t>1</a:t>
            </a:fld>
            <a:endParaRPr lang="pl-PL" altLang="pl-PL"/>
          </a:p>
        </p:txBody>
      </p:sp>
      <p:pic>
        <p:nvPicPr>
          <p:cNvPr id="5" name="Obraz 4">
            <a:extLst>
              <a:ext uri="{FF2B5EF4-FFF2-40B4-BE49-F238E27FC236}">
                <a16:creationId xmlns="" xmlns:a16="http://schemas.microsoft.com/office/drawing/2014/main" id="{6D9FCFC3-7A5F-4C7C-946D-450DE9A3424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87" y="276132"/>
            <a:ext cx="4198978" cy="410294"/>
          </a:xfrm>
          <a:prstGeom prst="rect">
            <a:avLst/>
          </a:prstGeom>
        </p:spPr>
      </p:pic>
      <p:sp>
        <p:nvSpPr>
          <p:cNvPr id="17" name="pole tekstowe 16">
            <a:extLst>
              <a:ext uri="{FF2B5EF4-FFF2-40B4-BE49-F238E27FC236}">
                <a16:creationId xmlns="" xmlns:a16="http://schemas.microsoft.com/office/drawing/2014/main" id="{C045C1E4-CF9D-41C1-8FB1-60154F1C2220}"/>
              </a:ext>
            </a:extLst>
          </p:cNvPr>
          <p:cNvSpPr txBox="1"/>
          <p:nvPr/>
        </p:nvSpPr>
        <p:spPr>
          <a:xfrm>
            <a:off x="684213" y="3981832"/>
            <a:ext cx="7920235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2000" b="1" i="1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lvl="0" algn="ctr">
              <a:defRPr/>
            </a:pPr>
            <a:r>
              <a:rPr kumimoji="0" lang="pl-PL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Poddziałanie 10.1.3 </a:t>
            </a:r>
            <a:r>
              <a:rPr lang="pl-PL" sz="2000" b="1" dirty="0">
                <a:solidFill>
                  <a:srgbClr val="1F497D"/>
                </a:solidFill>
              </a:rPr>
              <a:t>Zapewnienie </a:t>
            </a:r>
            <a:r>
              <a:rPr lang="pl-PL" sz="2000" b="1" dirty="0">
                <a:solidFill>
                  <a:srgbClr val="1F497D"/>
                </a:solidFill>
              </a:rPr>
              <a:t>równego dostępu do wysokiej jakości edukacji przedszkolnej – ZIT AJ </a:t>
            </a:r>
            <a:endParaRPr lang="pl-PL" sz="2000" b="1" dirty="0" smtClean="0">
              <a:solidFill>
                <a:srgbClr val="1F497D"/>
              </a:solidFill>
            </a:endParaRPr>
          </a:p>
          <a:p>
            <a:pPr lvl="0" algn="ctr">
              <a:defRPr/>
            </a:pPr>
            <a:endParaRPr lang="pl-PL" sz="2000" b="1" dirty="0">
              <a:solidFill>
                <a:srgbClr val="1F497D"/>
              </a:solidFill>
            </a:endParaRPr>
          </a:p>
          <a:p>
            <a:pPr lvl="0" algn="ctr"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Konkurs nr </a:t>
            </a:r>
            <a:r>
              <a:rPr lang="pl-PL" sz="2000" b="1" dirty="0" smtClean="0">
                <a:solidFill>
                  <a:srgbClr val="1F497D"/>
                </a:solidFill>
              </a:rPr>
              <a:t>RPDS.10.01.03-IZ.00-02-321/18</a:t>
            </a:r>
          </a:p>
          <a:p>
            <a:pPr lvl="0" algn="ctr">
              <a:defRPr/>
            </a:pPr>
            <a:endParaRPr lang="pl-PL" sz="2000" b="1" dirty="0">
              <a:solidFill>
                <a:srgbClr val="1F497D"/>
              </a:solidFill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b="1" dirty="0" smtClean="0">
                <a:solidFill>
                  <a:srgbClr val="1F497D"/>
                </a:solidFill>
              </a:rPr>
              <a:t>Jelenia Góra</a:t>
            </a:r>
            <a:r>
              <a:rPr kumimoji="0" lang="pl-PL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, 24 października </a:t>
            </a:r>
            <a:r>
              <a:rPr kumimoji="0" lang="pl-PL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2018 r.</a:t>
            </a:r>
            <a:endParaRPr kumimoji="0" lang="pl-PL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20" name="Prostokąt 19">
            <a:extLst>
              <a:ext uri="{FF2B5EF4-FFF2-40B4-BE49-F238E27FC236}">
                <a16:creationId xmlns="" xmlns:a16="http://schemas.microsoft.com/office/drawing/2014/main" id="{5A06A948-B670-44EB-AC1C-D8458696AD23}"/>
              </a:ext>
            </a:extLst>
          </p:cNvPr>
          <p:cNvSpPr/>
          <p:nvPr/>
        </p:nvSpPr>
        <p:spPr>
          <a:xfrm>
            <a:off x="1607217" y="2868686"/>
            <a:ext cx="62646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</a:rPr>
              <a:t>Regionalny Program Operacyjny Województwa Dolnośląskiego 2014-2020 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939981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611560" y="1052736"/>
            <a:ext cx="8075240" cy="2107304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2"/>
                </a:solidFill>
                <a:latin typeface="Calibri" pitchFamily="34" charset="0"/>
              </a:rPr>
              <a:t>SOWA – główny sposób komunikacji pomiędzy IOK i Wnioskodawcą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chemeClr val="tx1"/>
                </a:solidFill>
              </a:rPr>
              <a:t>Panel „Korespondencja”,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chemeClr val="tx1"/>
                </a:solidFill>
              </a:rPr>
              <a:t>na etapie oceny formalnej (weryfikacja warunków formalnych, ocena formalna), na etapie negocjacji w celu uzupełnienia/poprawy wniosku,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chemeClr val="tx1"/>
                </a:solidFill>
              </a:rPr>
              <a:t>termin na odpowiedź liczony od dnia następującego po dniu wysłania wiadomości ze skanem pisma (brak stosowania KPA, zgodnie z art. 43 oraz art. 50 ustawy wdrożeniowej),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dirty="0">
                <a:solidFill>
                  <a:schemeClr val="tx1"/>
                </a:solidFill>
              </a:rPr>
              <a:t>wszystkie odpowiedzi na pisma IOK należy przesłać w systemie SOWA. 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611560" y="3268052"/>
            <a:ext cx="8075240" cy="221317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chemeClr val="tx2"/>
                </a:solidFill>
                <a:latin typeface="Calibri" pitchFamily="34" charset="0"/>
              </a:rPr>
              <a:t>Dodatkowy </a:t>
            </a:r>
            <a:r>
              <a:rPr lang="pl-PL" sz="2000" b="1" dirty="0">
                <a:solidFill>
                  <a:schemeClr val="tx2"/>
                </a:solidFill>
                <a:latin typeface="Calibri" pitchFamily="34" charset="0"/>
              </a:rPr>
              <a:t>sposób komunikacji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chemeClr val="tx1"/>
                </a:solidFill>
              </a:rPr>
              <a:t>specjalnie utworzone dla naboru adresy mailowe:</a:t>
            </a:r>
          </a:p>
          <a:p>
            <a:pPr marL="285750" lvl="0" indent="-285750">
              <a:buFontTx/>
              <a:buChar char="-"/>
            </a:pPr>
            <a:r>
              <a:rPr lang="pl-PL" sz="1600" dirty="0" smtClean="0">
                <a:solidFill>
                  <a:schemeClr val="tx1"/>
                </a:solidFill>
              </a:rPr>
              <a:t>etap </a:t>
            </a:r>
            <a:r>
              <a:rPr lang="pl-PL" sz="1600" dirty="0">
                <a:solidFill>
                  <a:schemeClr val="tx1"/>
                </a:solidFill>
              </a:rPr>
              <a:t>oceny formalnej - </a:t>
            </a:r>
            <a:r>
              <a:rPr lang="pl-PL" sz="1600" dirty="0" smtClean="0">
                <a:solidFill>
                  <a:schemeClr val="tx1"/>
                </a:solidFill>
                <a:hlinkClick r:id="rId3"/>
              </a:rPr>
              <a:t>ocena.formalna10.1.3_321_18@dolnyslask.pl</a:t>
            </a:r>
            <a:r>
              <a:rPr lang="pl-PL" sz="1600" dirty="0" smtClean="0">
                <a:solidFill>
                  <a:prstClr val="black"/>
                </a:solidFill>
              </a:rPr>
              <a:t>,</a:t>
            </a:r>
            <a:endParaRPr lang="pl-PL" sz="1600" dirty="0">
              <a:solidFill>
                <a:schemeClr val="tx1"/>
              </a:solidFill>
            </a:endParaRPr>
          </a:p>
          <a:p>
            <a:r>
              <a:rPr lang="pl-PL" sz="1600" dirty="0" smtClean="0">
                <a:solidFill>
                  <a:schemeClr val="tx1"/>
                </a:solidFill>
              </a:rPr>
              <a:t>  - </a:t>
            </a:r>
            <a:r>
              <a:rPr lang="pl-PL" sz="1600" dirty="0">
                <a:solidFill>
                  <a:schemeClr val="tx1"/>
                </a:solidFill>
              </a:rPr>
              <a:t>etap negocjacji - </a:t>
            </a:r>
            <a:r>
              <a:rPr lang="pl-PL" sz="1600" dirty="0" smtClean="0">
                <a:solidFill>
                  <a:schemeClr val="tx2"/>
                </a:solidFill>
                <a:hlinkClick r:id="rId4"/>
              </a:rPr>
              <a:t>ocena10.1.3_321_18@dolnyslask.pl</a:t>
            </a:r>
            <a:r>
              <a:rPr lang="pl-PL" sz="1600" dirty="0">
                <a:solidFill>
                  <a:schemeClr val="tx2"/>
                </a:solidFill>
              </a:rPr>
              <a:t>; </a:t>
            </a:r>
            <a:endParaRPr lang="pl-PL" sz="1600" dirty="0" smtClean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600" dirty="0" smtClean="0">
                <a:solidFill>
                  <a:schemeClr val="tx1"/>
                </a:solidFill>
              </a:rPr>
              <a:t>komunikacja na adres mailowy podany w pkt 2.8 wniosku</a:t>
            </a:r>
          </a:p>
          <a:p>
            <a:r>
              <a:rPr lang="pl-PL" sz="1600" dirty="0" smtClean="0">
                <a:solidFill>
                  <a:schemeClr val="tx1"/>
                </a:solidFill>
              </a:rPr>
              <a:t>Pismo </a:t>
            </a:r>
            <a:r>
              <a:rPr lang="pl-PL" sz="1600" dirty="0">
                <a:solidFill>
                  <a:schemeClr val="tx1"/>
                </a:solidFill>
              </a:rPr>
              <a:t>z wynikami oceny w wersji papierowej wysyłane na adres Wnioskodawcy podany </a:t>
            </a:r>
            <a:br>
              <a:rPr lang="pl-PL" sz="1600" dirty="0">
                <a:solidFill>
                  <a:schemeClr val="tx1"/>
                </a:solidFill>
              </a:rPr>
            </a:br>
            <a:r>
              <a:rPr lang="pl-PL" sz="1600" dirty="0">
                <a:solidFill>
                  <a:schemeClr val="tx1"/>
                </a:solidFill>
              </a:rPr>
              <a:t>w pkt 2.8 wniosku.</a:t>
            </a:r>
          </a:p>
        </p:txBody>
      </p:sp>
      <p:sp>
        <p:nvSpPr>
          <p:cNvPr id="7" name="Prostokąt 6"/>
          <p:cNvSpPr/>
          <p:nvPr/>
        </p:nvSpPr>
        <p:spPr>
          <a:xfrm>
            <a:off x="0" y="277372"/>
            <a:ext cx="55801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b="1" dirty="0">
                <a:solidFill>
                  <a:schemeClr val="tx2"/>
                </a:solidFill>
              </a:rPr>
              <a:t>Korespondencja - SOWA</a:t>
            </a:r>
          </a:p>
        </p:txBody>
      </p:sp>
      <p:sp>
        <p:nvSpPr>
          <p:cNvPr id="8" name="Prostokąt zaokrąglony 7"/>
          <p:cNvSpPr/>
          <p:nvPr/>
        </p:nvSpPr>
        <p:spPr>
          <a:xfrm>
            <a:off x="611560" y="5589240"/>
            <a:ext cx="8075240" cy="108012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itchFamily="34" charset="0"/>
              </a:rPr>
              <a:t>UWAGA</a:t>
            </a:r>
          </a:p>
          <a:p>
            <a:r>
              <a:rPr lang="pl-PL" sz="1600" dirty="0">
                <a:solidFill>
                  <a:schemeClr val="tx1"/>
                </a:solidFill>
              </a:rPr>
              <a:t>Sposób komunikacji i skutki jego niezachowania są określone w Regulaminie konkursu. </a:t>
            </a:r>
            <a:br>
              <a:rPr lang="pl-PL" sz="1600" dirty="0">
                <a:solidFill>
                  <a:schemeClr val="tx1"/>
                </a:solidFill>
              </a:rPr>
            </a:br>
            <a:r>
              <a:rPr lang="pl-PL" sz="1600" dirty="0">
                <a:solidFill>
                  <a:schemeClr val="tx1"/>
                </a:solidFill>
              </a:rPr>
              <a:t>Składając wniosek Wnioskodawca zobowiązuje się do zachowania wskazanej formy komunikacji.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71A69F33-A517-4EA6-88AD-90A57C3C8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10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80486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613791" y="3955349"/>
            <a:ext cx="8075240" cy="245884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pl-PL" sz="2000" dirty="0">
                <a:solidFill>
                  <a:schemeClr val="tx1"/>
                </a:solidFill>
              </a:rPr>
              <a:t>Gdy wniosek zostaje zwrócony do poprawy/korekty, należy utworzyć nową wersję wniosku (nie jest możliwa edycja starej wersji), na podstawie ostatniej wersji wniosku</a:t>
            </a:r>
          </a:p>
          <a:p>
            <a:pPr>
              <a:defRPr/>
            </a:pPr>
            <a:endParaRPr lang="pl-PL" sz="2000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pl-PL" sz="2000" b="1" dirty="0">
                <a:solidFill>
                  <a:schemeClr val="tx2"/>
                </a:solidFill>
              </a:rPr>
              <a:t>(Dokumenty projektu -&gt; Karta Dokumentu -&gt; Twórz Nową Wersję)</a:t>
            </a:r>
          </a:p>
        </p:txBody>
      </p:sp>
      <p:sp>
        <p:nvSpPr>
          <p:cNvPr id="9" name="Prostokąt zaokrąglony 8"/>
          <p:cNvSpPr/>
          <p:nvPr/>
        </p:nvSpPr>
        <p:spPr>
          <a:xfrm>
            <a:off x="613791" y="1412776"/>
            <a:ext cx="8075240" cy="216024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24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itchFamily="34" charset="0"/>
              </a:rPr>
              <a:t>UWAGA</a:t>
            </a:r>
            <a:r>
              <a:rPr lang="pl-PL" sz="2000" dirty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pl-PL" sz="2000" dirty="0">
                <a:solidFill>
                  <a:schemeClr val="tx1"/>
                </a:solidFill>
              </a:rPr>
              <a:t>Wniosek, który został przesłany do IOK (złożony w systemie) i otrzymał status „Wysłany do instytucji” nie może zostać automatycznie wycofany przez Wnioskodawcę. </a:t>
            </a:r>
          </a:p>
          <a:p>
            <a:pPr>
              <a:defRPr/>
            </a:pPr>
            <a:r>
              <a:rPr lang="pl-PL" sz="2000" dirty="0">
                <a:solidFill>
                  <a:schemeClr val="tx1"/>
                </a:solidFill>
              </a:rPr>
              <a:t>Możliwe jest wystąpienie Wnioskodawcy/ Beneficjenta do IZ o zwrot wniosku.</a:t>
            </a:r>
          </a:p>
        </p:txBody>
      </p:sp>
      <p:sp>
        <p:nvSpPr>
          <p:cNvPr id="7" name="Prostokąt 6"/>
          <p:cNvSpPr/>
          <p:nvPr/>
        </p:nvSpPr>
        <p:spPr>
          <a:xfrm>
            <a:off x="107504" y="240096"/>
            <a:ext cx="39693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>
                <a:solidFill>
                  <a:schemeClr val="tx2"/>
                </a:solidFill>
              </a:rPr>
              <a:t>Generator EFS - SOWA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EEDA0981-5C07-43E1-A7A5-0D73E39B1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11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60561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ct val="0"/>
              </a:spcBef>
              <a:buNone/>
              <a:defRPr/>
            </a:pPr>
            <a:endParaRPr lang="pl-PL" sz="4400" b="1" dirty="0">
              <a:ln>
                <a:solidFill>
                  <a:schemeClr val="tx1"/>
                </a:solidFill>
              </a:ln>
              <a:solidFill>
                <a:srgbClr val="0070C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pl-PL" sz="4800" b="1" dirty="0">
                <a:solidFill>
                  <a:schemeClr val="tx2"/>
                </a:solidFill>
                <a:latin typeface="Calibri" pitchFamily="34" charset="0"/>
              </a:rPr>
              <a:t>Jak wygląda system oceny wniosków?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A192E603-E0D8-409B-8255-F8015131B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12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24266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ole tekstowe 9"/>
          <p:cNvSpPr txBox="1">
            <a:spLocks noChangeArrowheads="1"/>
          </p:cNvSpPr>
          <p:nvPr/>
        </p:nvSpPr>
        <p:spPr bwMode="auto">
          <a:xfrm>
            <a:off x="2484438" y="5805488"/>
            <a:ext cx="4318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l-PL" altLang="pl-PL" sz="1500" b="1"/>
          </a:p>
        </p:txBody>
      </p:sp>
      <p:sp>
        <p:nvSpPr>
          <p:cNvPr id="12" name="pole tekstowe 6"/>
          <p:cNvSpPr txBox="1">
            <a:spLocks noChangeArrowheads="1"/>
          </p:cNvSpPr>
          <p:nvPr/>
        </p:nvSpPr>
        <p:spPr bwMode="auto">
          <a:xfrm>
            <a:off x="2268538" y="908050"/>
            <a:ext cx="56880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endParaRPr lang="pl-PL" altLang="pl-PL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1" name="pole tekstowe 6"/>
          <p:cNvSpPr txBox="1">
            <a:spLocks noChangeArrowheads="1"/>
          </p:cNvSpPr>
          <p:nvPr/>
        </p:nvSpPr>
        <p:spPr bwMode="auto">
          <a:xfrm>
            <a:off x="1042988" y="4797425"/>
            <a:ext cx="23526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endParaRPr lang="pl-PL" altLang="pl-PL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pole tekstowe 32"/>
          <p:cNvSpPr txBox="1"/>
          <p:nvPr/>
        </p:nvSpPr>
        <p:spPr>
          <a:xfrm>
            <a:off x="2555875" y="0"/>
            <a:ext cx="4895850" cy="914400"/>
          </a:xfrm>
          <a:prstGeom prst="rect">
            <a:avLst/>
          </a:prstGeom>
          <a:noFill/>
        </p:spPr>
        <p:txBody>
          <a:bodyPr wrap="none">
            <a:normAutofit/>
          </a:bodyPr>
          <a:lstStyle/>
          <a:p>
            <a:pPr eaLnBrk="1" hangingPunct="1">
              <a:defRPr/>
            </a:pPr>
            <a:endParaRPr lang="pl-PL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0" y="0"/>
            <a:ext cx="8244408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Autofit/>
          </a:bodyPr>
          <a:lstStyle/>
          <a:p>
            <a:pPr algn="l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Etapy oceny wniosków </a:t>
            </a:r>
            <a:b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w ramach KOP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208355" y="1121101"/>
            <a:ext cx="8756133" cy="1639961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pl-PL" sz="2400" b="1" dirty="0">
                <a:solidFill>
                  <a:schemeClr val="tx1"/>
                </a:solidFill>
              </a:rPr>
              <a:t>Etap oceny formalnej </a:t>
            </a:r>
            <a:r>
              <a:rPr lang="pl-PL" sz="2000" dirty="0">
                <a:solidFill>
                  <a:schemeClr val="tx1"/>
                </a:solidFill>
              </a:rPr>
              <a:t>(wszystkie wnioski złożone w SOWA)</a:t>
            </a:r>
          </a:p>
          <a:p>
            <a:pPr>
              <a:defRPr/>
            </a:pPr>
            <a:r>
              <a:rPr lang="pl-PL" sz="2000" b="1" dirty="0">
                <a:solidFill>
                  <a:schemeClr val="tx1"/>
                </a:solidFill>
              </a:rPr>
              <a:t>Część I </a:t>
            </a:r>
            <a:r>
              <a:rPr lang="pl-PL" sz="2000" dirty="0">
                <a:solidFill>
                  <a:schemeClr val="tx1"/>
                </a:solidFill>
              </a:rPr>
              <a:t>- </a:t>
            </a:r>
            <a:r>
              <a:rPr lang="pl-PL" sz="2000" b="1" dirty="0">
                <a:solidFill>
                  <a:schemeClr val="tx1"/>
                </a:solidFill>
              </a:rPr>
              <a:t>weryfikacja warunków formalnych </a:t>
            </a:r>
            <a:r>
              <a:rPr lang="pl-PL" sz="2000" dirty="0">
                <a:solidFill>
                  <a:schemeClr val="tx1"/>
                </a:solidFill>
              </a:rPr>
              <a:t>na podstawie art. 43 Ustawy </a:t>
            </a:r>
          </a:p>
          <a:p>
            <a:pPr>
              <a:defRPr/>
            </a:pPr>
            <a:r>
              <a:rPr lang="pl-PL" sz="2000" dirty="0">
                <a:solidFill>
                  <a:schemeClr val="tx1"/>
                </a:solidFill>
              </a:rPr>
              <a:t>(braki w zakresie warunków formalnych i oczywiste omyłki);</a:t>
            </a:r>
          </a:p>
          <a:p>
            <a:pPr>
              <a:defRPr/>
            </a:pPr>
            <a:r>
              <a:rPr lang="pl-PL" sz="2000" b="1" dirty="0">
                <a:solidFill>
                  <a:schemeClr val="tx1"/>
                </a:solidFill>
              </a:rPr>
              <a:t>Część II - ocena formalna </a:t>
            </a:r>
            <a:r>
              <a:rPr lang="pl-PL" sz="2000" dirty="0">
                <a:solidFill>
                  <a:schemeClr val="tx1"/>
                </a:solidFill>
              </a:rPr>
              <a:t>- ocena kryteriów formalnych i kryteriów dostępu</a:t>
            </a:r>
          </a:p>
        </p:txBody>
      </p:sp>
      <p:sp>
        <p:nvSpPr>
          <p:cNvPr id="16" name="Prostokąt zaokrąglony 15"/>
          <p:cNvSpPr/>
          <p:nvPr/>
        </p:nvSpPr>
        <p:spPr>
          <a:xfrm>
            <a:off x="208355" y="2885658"/>
            <a:ext cx="8756133" cy="83497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pl-PL" sz="2400" b="1" dirty="0">
                <a:solidFill>
                  <a:schemeClr val="tx1"/>
                </a:solidFill>
              </a:rPr>
              <a:t>Etap  oceny merytorycznej</a:t>
            </a:r>
          </a:p>
          <a:p>
            <a:r>
              <a:rPr lang="pl-PL" sz="2400" dirty="0">
                <a:solidFill>
                  <a:schemeClr val="tx1"/>
                </a:solidFill>
              </a:rPr>
              <a:t>wszystkie wnioski pozytywne formalnie</a:t>
            </a:r>
          </a:p>
        </p:txBody>
      </p:sp>
      <p:sp>
        <p:nvSpPr>
          <p:cNvPr id="19" name="Prostokąt zaokrąglony 18"/>
          <p:cNvSpPr/>
          <p:nvPr/>
        </p:nvSpPr>
        <p:spPr>
          <a:xfrm>
            <a:off x="193933" y="3882163"/>
            <a:ext cx="8756133" cy="1275625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pl-PL" sz="2400" b="1" dirty="0">
                <a:solidFill>
                  <a:schemeClr val="tx1"/>
                </a:solidFill>
              </a:rPr>
              <a:t>Etap negocjacji (zmiana kolejności)</a:t>
            </a:r>
          </a:p>
          <a:p>
            <a:r>
              <a:rPr lang="pl-PL" sz="2400" dirty="0">
                <a:solidFill>
                  <a:schemeClr val="tx1"/>
                </a:solidFill>
              </a:rPr>
              <a:t>pozytywne wnioski po ocenie merytorycznej, skierowane do negocjacji</a:t>
            </a:r>
          </a:p>
        </p:txBody>
      </p:sp>
      <p:sp>
        <p:nvSpPr>
          <p:cNvPr id="21" name="Strzałka w dół 20"/>
          <p:cNvSpPr/>
          <p:nvPr/>
        </p:nvSpPr>
        <p:spPr>
          <a:xfrm>
            <a:off x="8162443" y="2491508"/>
            <a:ext cx="648072" cy="723723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15" name="Strzałka w dół 14"/>
          <p:cNvSpPr/>
          <p:nvPr/>
        </p:nvSpPr>
        <p:spPr>
          <a:xfrm>
            <a:off x="8162443" y="3521862"/>
            <a:ext cx="648072" cy="723723"/>
          </a:xfrm>
          <a:prstGeom prst="downArrow">
            <a:avLst/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ED020743-E88A-4DBE-BCBF-74C28DB15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13</a:t>
            </a:fld>
            <a:endParaRPr lang="pl-PL" altLang="pl-PL"/>
          </a:p>
        </p:txBody>
      </p:sp>
      <p:sp>
        <p:nvSpPr>
          <p:cNvPr id="14" name="Prostokąt zaokrąglony 18">
            <a:extLst>
              <a:ext uri="{FF2B5EF4-FFF2-40B4-BE49-F238E27FC236}">
                <a16:creationId xmlns="" xmlns:a16="http://schemas.microsoft.com/office/drawing/2014/main" id="{E2F376D4-377D-480C-B77C-727B13B4A720}"/>
              </a:ext>
            </a:extLst>
          </p:cNvPr>
          <p:cNvSpPr/>
          <p:nvPr/>
        </p:nvSpPr>
        <p:spPr>
          <a:xfrm rot="10800000" flipV="1">
            <a:off x="208368" y="5282383"/>
            <a:ext cx="8756120" cy="1177412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pl-PL" sz="2400" b="1" dirty="0">
                <a:solidFill>
                  <a:schemeClr val="tx1"/>
                </a:solidFill>
              </a:rPr>
              <a:t>Etap oceny strategicznej ZIT </a:t>
            </a:r>
            <a:r>
              <a:rPr lang="pl-PL" sz="2400" b="1" dirty="0" smtClean="0">
                <a:solidFill>
                  <a:schemeClr val="tx1"/>
                </a:solidFill>
              </a:rPr>
              <a:t>AJ- </a:t>
            </a:r>
            <a:r>
              <a:rPr lang="pl-PL" sz="2400" b="1" dirty="0">
                <a:solidFill>
                  <a:schemeClr val="tx1"/>
                </a:solidFill>
              </a:rPr>
              <a:t>KOP</a:t>
            </a:r>
          </a:p>
          <a:p>
            <a:r>
              <a:rPr lang="pl-PL" sz="2400" dirty="0">
                <a:solidFill>
                  <a:schemeClr val="tx1"/>
                </a:solidFill>
              </a:rPr>
              <a:t>wszystkie wnioski ocenione pozytywnie na etapie oceny merytorycznej oraz na etapie negocjacji</a:t>
            </a:r>
          </a:p>
        </p:txBody>
      </p:sp>
      <p:sp>
        <p:nvSpPr>
          <p:cNvPr id="17" name="Strzałka w dół 14">
            <a:extLst>
              <a:ext uri="{FF2B5EF4-FFF2-40B4-BE49-F238E27FC236}">
                <a16:creationId xmlns="" xmlns:a16="http://schemas.microsoft.com/office/drawing/2014/main" id="{92BB345F-67B1-4BCF-966E-FA0A8A1D9D86}"/>
              </a:ext>
            </a:extLst>
          </p:cNvPr>
          <p:cNvSpPr/>
          <p:nvPr/>
        </p:nvSpPr>
        <p:spPr>
          <a:xfrm>
            <a:off x="8162443" y="4937526"/>
            <a:ext cx="648072" cy="723723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2"/>
          </a:solidFill>
          <a:ln>
            <a:solidFill>
              <a:schemeClr val="tx2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2132856"/>
            <a:ext cx="8445500" cy="53276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pl-PL" sz="1800"/>
          </a:p>
          <a:p>
            <a:pPr eaLnBrk="1" hangingPunct="1">
              <a:buFont typeface="Arial" pitchFamily="34" charset="0"/>
              <a:buNone/>
              <a:defRPr/>
            </a:pPr>
            <a:endParaRPr lang="pl-PL" sz="18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Aft>
                <a:spcPts val="600"/>
              </a:spcAft>
              <a:buFont typeface="Arial" pitchFamily="34" charset="0"/>
              <a:buNone/>
              <a:defRPr/>
            </a:pPr>
            <a:endParaRPr lang="pl-PL" sz="1800"/>
          </a:p>
          <a:p>
            <a:pPr eaLnBrk="1" hangingPunct="1">
              <a:buFont typeface="Arial" pitchFamily="34" charset="0"/>
              <a:buNone/>
              <a:defRPr/>
            </a:pPr>
            <a:endParaRPr lang="pl-PL" sz="1800"/>
          </a:p>
          <a:p>
            <a:pPr algn="just" eaLnBrk="1" hangingPunct="1">
              <a:spcAft>
                <a:spcPts val="600"/>
              </a:spcAft>
              <a:defRPr/>
            </a:pPr>
            <a:endParaRPr lang="pl-PL" sz="1800"/>
          </a:p>
          <a:p>
            <a:pPr eaLnBrk="1" hangingPunct="1">
              <a:buFont typeface="Arial" pitchFamily="34" charset="0"/>
              <a:buNone/>
              <a:defRPr/>
            </a:pPr>
            <a:endParaRPr lang="pl-PL" sz="1800"/>
          </a:p>
          <a:p>
            <a:pPr eaLnBrk="1" hangingPunct="1">
              <a:buFont typeface="Arial" pitchFamily="34" charset="0"/>
              <a:buNone/>
              <a:defRPr/>
            </a:pPr>
            <a:endParaRPr lang="pl-PL" sz="1800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Terminy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849999CB-AE1F-4CF5-9474-28C68BDCC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14</a:t>
            </a:fld>
            <a:endParaRPr lang="pl-PL" altLang="pl-PL"/>
          </a:p>
        </p:txBody>
      </p:sp>
      <p:graphicFrame>
        <p:nvGraphicFramePr>
          <p:cNvPr id="8" name="Tabela 7">
            <a:extLst>
              <a:ext uri="{FF2B5EF4-FFF2-40B4-BE49-F238E27FC236}">
                <a16:creationId xmlns="" xmlns:a16="http://schemas.microsoft.com/office/drawing/2014/main" id="{BE827D3D-FBD2-40A2-A552-5CA8205443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158841"/>
              </p:ext>
            </p:extLst>
          </p:nvPr>
        </p:nvGraphicFramePr>
        <p:xfrm>
          <a:off x="179512" y="1052737"/>
          <a:ext cx="8899332" cy="5421151"/>
        </p:xfrm>
        <a:graphic>
          <a:graphicData uri="http://schemas.openxmlformats.org/drawingml/2006/table">
            <a:tbl>
              <a:tblPr/>
              <a:tblGrid>
                <a:gridCol w="2016224">
                  <a:extLst>
                    <a:ext uri="{9D8B030D-6E8A-4147-A177-3AD203B41FA5}">
                      <a16:colId xmlns="" xmlns:a16="http://schemas.microsoft.com/office/drawing/2014/main" val="2562572002"/>
                    </a:ext>
                  </a:extLst>
                </a:gridCol>
                <a:gridCol w="6883108">
                  <a:extLst>
                    <a:ext uri="{9D8B030D-6E8A-4147-A177-3AD203B41FA5}">
                      <a16:colId xmlns="" xmlns:a16="http://schemas.microsoft.com/office/drawing/2014/main" val="706614770"/>
                    </a:ext>
                  </a:extLst>
                </a:gridCol>
              </a:tblGrid>
              <a:tr h="550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Etap oceny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Czas trwania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8396558"/>
                  </a:ext>
                </a:extLst>
              </a:tr>
              <a:tr h="20398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Ocena formalna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rozpoczęcie etapu - </a:t>
                      </a:r>
                      <a:r>
                        <a:rPr kumimoji="0" lang="pl-PL" altLang="pl-PL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nie dłużej niż 5 dni </a:t>
                      </a:r>
                      <a:r>
                        <a:rPr kumimoji="0" lang="pl-PL" altLang="pl-PL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od zakończenia naboru,</a:t>
                      </a:r>
                    </a:p>
                    <a:p>
                      <a:r>
                        <a:rPr kumimoji="0" lang="pl-PL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weryfikacja warunków formalnych </a:t>
                      </a:r>
                      <a:r>
                        <a:rPr kumimoji="0" lang="pl-PL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nie później niż 14 dni </a:t>
                      </a:r>
                      <a:r>
                        <a:rPr kumimoji="0" lang="pl-PL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od daty rozpoczęcia oceny formalnej, </a:t>
                      </a:r>
                    </a:p>
                    <a:p>
                      <a:r>
                        <a:rPr kumimoji="0" lang="pl-PL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ocena</a:t>
                      </a:r>
                      <a:r>
                        <a:rPr kumimoji="0" lang="pl-PL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l-PL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kryteriów</a:t>
                      </a:r>
                      <a:r>
                        <a:rPr kumimoji="0" lang="pl-PL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nie później niż 7 dni </a:t>
                      </a:r>
                      <a:r>
                        <a:rPr kumimoji="0" lang="pl-PL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od daty zakończenia weryfikacji warunków formalnych z wynikiem pozytywnym</a:t>
                      </a:r>
                    </a:p>
                    <a:p>
                      <a:pPr marL="0" marR="0" lvl="0" indent="-3540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(w przypadku uzupełnienia lub korekty wniosku na danym etapie termin zostanie wydłużony)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42984666"/>
                  </a:ext>
                </a:extLst>
              </a:tr>
              <a:tr h="10994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Ocena merytoryczna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70 dni </a:t>
                      </a:r>
                      <a:r>
                        <a:rPr kumimoji="0" lang="pl-PL" alt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gdy ocenie merytorycznej podlegać będzie do 100 wniosków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100 dni </a:t>
                      </a:r>
                      <a:r>
                        <a:rPr kumimoji="0" lang="pl-PL" alt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kumimoji="0" lang="pl-PL" altLang="pl-PL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gdy ocenie merytorycznej podlegać będzie powyżej 100 wniosków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5246684"/>
                  </a:ext>
                </a:extLst>
              </a:tr>
              <a:tr h="6727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Negocjacje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dni - </a:t>
                      </a:r>
                      <a:r>
                        <a:rPr kumimoji="0" lang="pl-PL" alt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niezależnie od liczby wniosków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3908179"/>
                  </a:ext>
                </a:extLst>
              </a:tr>
              <a:tr h="10384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Ocena strategiczna ZIT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dni </a:t>
                      </a:r>
                      <a:r>
                        <a:rPr kumimoji="0" lang="pl-PL" alt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kumimoji="0" lang="pl-PL" alt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gdy ocenie podlegać będzie </a:t>
                      </a:r>
                      <a:r>
                        <a:rPr kumimoji="0" lang="pl-PL" alt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 100 wniosków,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 dni </a:t>
                      </a:r>
                      <a:r>
                        <a:rPr kumimoji="0" lang="pl-PL" alt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</a:t>
                      </a:r>
                      <a:r>
                        <a:rPr kumimoji="0" lang="pl-PL" altLang="pl-PL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gdy ocenie podlegać będzie powyżej 100 wniosków</a:t>
                      </a:r>
                      <a:endParaRPr kumimoji="0" lang="pl-PL" altLang="pl-PL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035709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1800" b="1" i="1" dirty="0">
              <a:solidFill>
                <a:srgbClr val="C105B8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1800" dirty="0">
              <a:solidFill>
                <a:srgbClr val="C105B8"/>
              </a:solidFill>
            </a:endParaRPr>
          </a:p>
          <a:p>
            <a:pPr algn="just" eaLnBrk="1" fontAlgn="auto" hangingPunct="1">
              <a:spcAft>
                <a:spcPts val="600"/>
              </a:spcAft>
              <a:defRPr/>
            </a:pPr>
            <a:endParaRPr lang="pl-PL" sz="1800" dirty="0">
              <a:solidFill>
                <a:srgbClr val="C105B8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4800" b="1" dirty="0">
                <a:solidFill>
                  <a:schemeClr val="tx2"/>
                </a:solidFill>
                <a:latin typeface="Calibri" pitchFamily="34" charset="0"/>
              </a:rPr>
              <a:t>Etap oceny formalnej: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4800" b="1" dirty="0">
                <a:solidFill>
                  <a:schemeClr val="tx2"/>
                </a:solidFill>
                <a:latin typeface="Calibri" pitchFamily="34" charset="0"/>
              </a:rPr>
              <a:t>część I weryfikacja warunków formalnych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3E728741-DDEA-488D-948F-35776CA71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15</a:t>
            </a:fld>
            <a:endParaRPr lang="pl-PL" alt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8578850" cy="5543822"/>
          </a:xfrm>
        </p:spPr>
        <p:txBody>
          <a:bodyPr>
            <a:normAutofit lnSpcReduction="10000"/>
          </a:bodyPr>
          <a:lstStyle/>
          <a:p>
            <a:pPr eaLnBrk="1" hangingPunct="1">
              <a:buNone/>
              <a:defRPr/>
            </a:pPr>
            <a:r>
              <a:rPr lang="pl-PL" sz="1800" b="1" dirty="0">
                <a:solidFill>
                  <a:schemeClr val="tx2"/>
                </a:solidFill>
                <a:latin typeface="Calibri" pitchFamily="34" charset="0"/>
              </a:rPr>
              <a:t>Kto weryfikuje? 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pl-PL" sz="1400" dirty="0"/>
              <a:t>pracownik IOK (UMWD) -  zasada: 1 wniosek – 1 pracownik</a:t>
            </a:r>
            <a:endParaRPr lang="pl-PL" sz="1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None/>
              <a:defRPr/>
            </a:pPr>
            <a:r>
              <a:rPr lang="pl-PL" sz="1800" b="1" dirty="0">
                <a:solidFill>
                  <a:schemeClr val="tx2"/>
                </a:solidFill>
                <a:latin typeface="Calibri" pitchFamily="34" charset="0"/>
              </a:rPr>
              <a:t>Co jest sprawdzane? </a:t>
            </a:r>
          </a:p>
          <a:p>
            <a:pPr eaLnBrk="1" hangingPunct="1">
              <a:spcAft>
                <a:spcPts val="600"/>
              </a:spcAft>
              <a:buNone/>
              <a:defRPr/>
            </a:pPr>
            <a:r>
              <a:rPr lang="pl-PL" sz="1400" dirty="0"/>
              <a:t>       Przy użyciu </a:t>
            </a:r>
            <a:r>
              <a:rPr lang="pl-PL" sz="1400" b="1" dirty="0"/>
              <a:t>karty oceny formalnej </a:t>
            </a:r>
            <a:r>
              <a:rPr lang="pl-PL" sz="1400" dirty="0"/>
              <a:t>(część I a weryfikacja warunków formalnych na podstawie art. 43 Ustawy o zasadach realizacji programów w zakresie polityki spójności finansowanych w perspektywie finansowej 2014–2020) sprawdzane jest, czy we wniosku występują </a:t>
            </a:r>
            <a:r>
              <a:rPr lang="pl-PL" sz="1400" b="1" dirty="0"/>
              <a:t>braki w zakresie warunków formalnych i/lub oczywiste omyłki </a:t>
            </a:r>
            <a:r>
              <a:rPr lang="pl-PL" sz="1400" dirty="0"/>
              <a:t>zgodnie z art. 43 ustawy.</a:t>
            </a:r>
            <a:r>
              <a:rPr lang="pl-PL" sz="1400" b="1" dirty="0"/>
              <a:t>  Ocena: tak, nie, nie dotyczy.</a:t>
            </a:r>
          </a:p>
          <a:p>
            <a:pPr algn="just" eaLnBrk="1" hangingPunct="1"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pl-PL" sz="1400" u="sng" dirty="0"/>
              <a:t>Przykładowa</a:t>
            </a:r>
            <a:r>
              <a:rPr lang="pl-PL" sz="1400" dirty="0"/>
              <a:t> lista braków w zakresie warunków formalnych, które mogą podlegać </a:t>
            </a:r>
            <a:r>
              <a:rPr lang="pl-PL" sz="1400" b="1" dirty="0"/>
              <a:t>jednorazowej</a:t>
            </a:r>
            <a:r>
              <a:rPr lang="pl-PL" sz="1400" dirty="0"/>
              <a:t> </a:t>
            </a:r>
            <a:r>
              <a:rPr lang="pl-PL" sz="1400" b="1" dirty="0"/>
              <a:t>korekcie</a:t>
            </a:r>
            <a:r>
              <a:rPr lang="pl-PL" sz="1400" dirty="0"/>
              <a:t> </a:t>
            </a:r>
            <a:r>
              <a:rPr lang="pl-PL" sz="1400" b="1" dirty="0"/>
              <a:t>lub uzupełnieniu </a:t>
            </a:r>
            <a:r>
              <a:rPr lang="pl-PL" sz="1400" dirty="0"/>
              <a:t>obejmuje: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pl-PL" sz="1400" dirty="0"/>
              <a:t>brak wypełnienia punktu 3 wniosku „KRÓTKI OPIS PROJEKTU” zgodnie z wymogami określonymi  w instrukcji wypełniania wniosku;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pl-PL" sz="1400" dirty="0"/>
              <a:t>brak wymaganych załączników;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pl-PL" sz="1400" dirty="0"/>
              <a:t>niewskazany lub błędnie wskazany charakter konkursu w pkt. 1.20 (np. właściwe </a:t>
            </a:r>
            <a:r>
              <a:rPr lang="pl-PL" sz="1400" dirty="0" smtClean="0"/>
              <a:t>ZIT);</a:t>
            </a:r>
            <a:endParaRPr lang="pl-PL" sz="1400" dirty="0"/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pl-PL" sz="1400" dirty="0"/>
              <a:t>powtarzające się nazwy wydatków w ramach jednej kategorii kosztów i jednego zadania;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pl-PL" sz="1400" dirty="0"/>
              <a:t>w przypadku wkładu własnego niepieniężnego brak oznaczenia go jako prywatny lub publiczny;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pl-PL" sz="1400" dirty="0"/>
              <a:t>brak skanu podpisanego upoważnienia do reprezentowania Wnioskodawcy w przypadku, gdy osoba wskazana w pkt. 2.7 nie jest osobą decyzyjną zgodnie z dokumentami prawnymi określającymi funkcjonowanie Wnioskodawcy.</a:t>
            </a:r>
          </a:p>
          <a:p>
            <a:pPr marL="0" indent="0" algn="just" eaLnBrk="1" hangingPunct="1">
              <a:buNone/>
              <a:defRPr/>
            </a:pPr>
            <a:endParaRPr lang="pl-PL" sz="1400" dirty="0"/>
          </a:p>
          <a:p>
            <a:pPr marL="0" indent="0" algn="just" eaLnBrk="1" hangingPunct="1">
              <a:buNone/>
              <a:defRPr/>
            </a:pPr>
            <a:r>
              <a:rPr lang="pl-PL" sz="1400" b="1" i="1" dirty="0">
                <a:solidFill>
                  <a:schemeClr val="tx2"/>
                </a:solidFill>
              </a:rPr>
              <a:t>Jeśli stwierdzony brak w zakresie warunku formalnego i/lub oczywista omyłka uniemożliwiają ocenę projektu, jego ocena jest wstrzymywana na czas dokonywania uzupełnień. W każdej innej sytuacji nie ma konieczności wstrzymywania oceny.</a:t>
            </a:r>
            <a:endParaRPr lang="pl-PL" sz="1400" i="1" dirty="0">
              <a:solidFill>
                <a:schemeClr val="tx2"/>
              </a:solidFill>
            </a:endParaRPr>
          </a:p>
          <a:p>
            <a:pPr algn="just" eaLnBrk="1" hangingPunct="1">
              <a:buNone/>
              <a:defRPr/>
            </a:pPr>
            <a:endParaRPr lang="pl-PL" sz="1400" i="1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Weryfikacja warunków</a:t>
            </a:r>
            <a:b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formalnych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614B95CA-6D01-493E-A16F-B7F1132D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16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04616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543550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pl-PL" altLang="pl-PL" sz="1800"/>
          </a:p>
          <a:p>
            <a:pPr eaLnBrk="1" hangingPunct="1">
              <a:buFont typeface="Arial" pitchFamily="34" charset="0"/>
              <a:buNone/>
            </a:pPr>
            <a:endParaRPr lang="pl-PL" altLang="pl-PL" sz="1800"/>
          </a:p>
          <a:p>
            <a:pPr eaLnBrk="1" hangingPunct="1">
              <a:buFont typeface="Arial" pitchFamily="34" charset="0"/>
              <a:buNone/>
            </a:pPr>
            <a:endParaRPr lang="pl-PL" altLang="pl-PL" sz="180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Weryfikacja warunków </a:t>
            </a:r>
            <a:b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formalnych</a:t>
            </a:r>
          </a:p>
        </p:txBody>
      </p:sp>
      <p:sp>
        <p:nvSpPr>
          <p:cNvPr id="4" name="Prostokąt 3"/>
          <p:cNvSpPr/>
          <p:nvPr/>
        </p:nvSpPr>
        <p:spPr>
          <a:xfrm>
            <a:off x="359024" y="1700808"/>
            <a:ext cx="8784976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pl-PL" sz="2000" b="1" dirty="0">
                <a:solidFill>
                  <a:schemeClr val="tx2"/>
                </a:solidFill>
              </a:rPr>
              <a:t>Jak to działa w przypadku braków w zakresie warunków formalnych/oczywistych omyłek?</a:t>
            </a:r>
          </a:p>
          <a:p>
            <a:pPr eaLnBrk="1" hangingPunct="1">
              <a:defRPr/>
            </a:pPr>
            <a:r>
              <a:rPr lang="pl-PL" sz="1600" b="1" dirty="0"/>
              <a:t>Jeżeli we wniosku o dofinansowanie stwierdzono braki w zakresie warunków formalnych i/lub oczywiste omyłki </a:t>
            </a:r>
            <a:r>
              <a:rPr lang="pl-PL" sz="1600" dirty="0"/>
              <a:t>IOK wzywa wnioskodawcę do uzupełnienia/poprawy.</a:t>
            </a:r>
          </a:p>
          <a:p>
            <a:pPr eaLnBrk="1" hangingPunct="1">
              <a:defRPr/>
            </a:pPr>
            <a:endParaRPr lang="pl-PL" sz="1400" dirty="0"/>
          </a:p>
          <a:p>
            <a:pPr algn="just" eaLnBrk="1" hangingPunct="1">
              <a:defRPr/>
            </a:pPr>
            <a:r>
              <a:rPr lang="pl-PL" sz="1600" dirty="0"/>
              <a:t>Wnioskodawca </a:t>
            </a:r>
            <a:r>
              <a:rPr lang="pl-PL" sz="1600" b="1" dirty="0"/>
              <a:t>wprowadza poprawki lub uzasadnia brak ich wprowadzenia </a:t>
            </a:r>
            <a:r>
              <a:rPr lang="pl-PL" sz="1600" dirty="0"/>
              <a:t>we wniosku </a:t>
            </a:r>
            <a:br>
              <a:rPr lang="pl-PL" sz="1600" dirty="0"/>
            </a:br>
            <a:r>
              <a:rPr lang="pl-PL" sz="1600" dirty="0"/>
              <a:t>o dofinansowanie w wyznaczonym terminie.</a:t>
            </a:r>
          </a:p>
          <a:p>
            <a:pPr algn="just" eaLnBrk="1" hangingPunct="1">
              <a:defRPr/>
            </a:pPr>
            <a:endParaRPr lang="pl-PL" sz="1400" dirty="0"/>
          </a:p>
          <a:p>
            <a:pPr eaLnBrk="1" hangingPunct="1">
              <a:buFont typeface="Arial" pitchFamily="34" charset="0"/>
              <a:buNone/>
              <a:defRPr/>
            </a:pPr>
            <a:r>
              <a:rPr lang="pl-PL" sz="2000" b="1" dirty="0">
                <a:solidFill>
                  <a:schemeClr val="tx2"/>
                </a:solidFill>
              </a:rPr>
              <a:t>Kto weryfikuje? 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pl-PL" sz="1600" dirty="0"/>
              <a:t>pracownik IOK (UMWD)</a:t>
            </a:r>
          </a:p>
          <a:p>
            <a:pPr eaLnBrk="1" hangingPunct="1">
              <a:defRPr/>
            </a:pPr>
            <a:endParaRPr lang="pl-PL" sz="1400" dirty="0"/>
          </a:p>
          <a:p>
            <a:pPr eaLnBrk="1" hangingPunct="1">
              <a:defRPr/>
            </a:pPr>
            <a:r>
              <a:rPr lang="pl-PL" sz="2000" b="1" dirty="0">
                <a:solidFill>
                  <a:schemeClr val="tx2"/>
                </a:solidFill>
              </a:rPr>
              <a:t>Co jest sprawdzane? 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pl-PL" sz="1600" dirty="0"/>
              <a:t>Przy użyciu karty oceny formalnej (część I b weryfikacja warunków formalnych uzupełnionego / poprawionego wniosku na podstawie art. 43 Ustawy) sprawdzane jest, czy we wniosku dokonano uzupełnienia/poprawy wskazanych w piśmie IOK  braków w zakresie warunków formalnych i/lub oczywistych omyłek oraz czy w przypadku braku uzupełniania/poprawy ze strony wnioskodawcy uzasadniono w wystarczający sposób ich brak. </a:t>
            </a:r>
            <a:r>
              <a:rPr lang="pl-PL" sz="1600" b="1" dirty="0"/>
              <a:t>Ocena: tak, nie, nie dotyczy.</a:t>
            </a:r>
          </a:p>
          <a:p>
            <a:pPr eaLnBrk="1" hangingPunct="1">
              <a:spcAft>
                <a:spcPts val="600"/>
              </a:spcAft>
              <a:defRPr/>
            </a:pPr>
            <a:endParaRPr lang="pl-PL" sz="1600" b="1" i="1" dirty="0">
              <a:solidFill>
                <a:srgbClr val="339933"/>
              </a:solidFill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5E5E65B1-51B2-459A-B85D-6F2DC8535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17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66098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543550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endParaRPr lang="pl-PL" altLang="pl-PL" sz="1800" dirty="0"/>
          </a:p>
          <a:p>
            <a:pPr eaLnBrk="1" hangingPunct="1">
              <a:buFont typeface="Arial" pitchFamily="34" charset="0"/>
              <a:buNone/>
            </a:pPr>
            <a:endParaRPr lang="pl-PL" altLang="pl-PL" sz="1800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Weryfikacja warunków</a:t>
            </a:r>
            <a:b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</a:b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formalnych</a:t>
            </a:r>
          </a:p>
        </p:txBody>
      </p:sp>
      <p:sp>
        <p:nvSpPr>
          <p:cNvPr id="4" name="Prostokąt 3"/>
          <p:cNvSpPr/>
          <p:nvPr/>
        </p:nvSpPr>
        <p:spPr>
          <a:xfrm>
            <a:off x="611188" y="1052513"/>
            <a:ext cx="8208962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spcAft>
                <a:spcPts val="600"/>
              </a:spcAft>
              <a:defRPr/>
            </a:pPr>
            <a:endParaRPr lang="pl-PL" sz="2400" b="1" u="sng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pl-PL" sz="2400" b="1" u="sng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pl-PL" sz="2000" b="1" u="sng" dirty="0"/>
              <a:t>UWAGA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/>
              <a:t>Wnioskodawca </a:t>
            </a:r>
            <a:r>
              <a:rPr lang="pl-PL" sz="2000" b="1" dirty="0"/>
              <a:t>nie poprawia </a:t>
            </a:r>
            <a:r>
              <a:rPr lang="pl-PL" sz="2000" dirty="0"/>
              <a:t>w terminie wszystkich braków i omyłek 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dirty="0"/>
              <a:t>Wnioskodawca poprawia wniosek </a:t>
            </a:r>
            <a:r>
              <a:rPr lang="pl-PL" sz="2000" b="1" dirty="0"/>
              <a:t>niezgodnie z wezwaniem</a:t>
            </a:r>
            <a:r>
              <a:rPr lang="pl-PL" sz="2000" dirty="0"/>
              <a:t>, tj. np. wprowadzi dodatkowe zmiany nie wskazane w piśmie IOK </a:t>
            </a:r>
            <a:endParaRPr lang="pl-PL" sz="2000" dirty="0">
              <a:sym typeface="Wingdings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pl-PL" sz="1100" dirty="0"/>
          </a:p>
          <a:p>
            <a:pPr marL="342900" indent="-342900" eaLnBrk="1" hangingPunct="1">
              <a:spcAft>
                <a:spcPts val="600"/>
              </a:spcAft>
              <a:buFont typeface="Wingdings" panose="05000000000000000000" pitchFamily="2" charset="2"/>
              <a:buChar char="à"/>
              <a:defRPr/>
            </a:pPr>
            <a:r>
              <a:rPr lang="pl-PL" sz="2000" b="1" dirty="0"/>
              <a:t>wniosek pozostaje bez rozpatrzenia, nie podlega dalszej ocenie.</a:t>
            </a:r>
          </a:p>
          <a:p>
            <a:pPr marL="342900" indent="-342900" eaLnBrk="1" hangingPunct="1">
              <a:spcAft>
                <a:spcPts val="600"/>
              </a:spcAft>
              <a:buFont typeface="Wingdings" panose="05000000000000000000" pitchFamily="2" charset="2"/>
              <a:buChar char="à"/>
              <a:defRPr/>
            </a:pPr>
            <a:endParaRPr lang="pl-PL" sz="2000" b="1" dirty="0"/>
          </a:p>
          <a:p>
            <a:pPr eaLnBrk="1" hangingPunct="1">
              <a:spcAft>
                <a:spcPts val="600"/>
              </a:spcAft>
              <a:defRPr/>
            </a:pPr>
            <a:r>
              <a:rPr lang="pl-PL" sz="2000" dirty="0"/>
              <a:t>Wymogi formalne w odniesieniu do wniosku o dofinansowanie nie są kryteriami, więc Wnioskodawcy </a:t>
            </a:r>
            <a:r>
              <a:rPr lang="pl-PL" sz="2000" b="1" dirty="0"/>
              <a:t>nie przysługuje protest </a:t>
            </a:r>
            <a:r>
              <a:rPr lang="pl-PL" sz="2000" dirty="0"/>
              <a:t>w rozumieniu rozdz. 15 ustawy wdrożeniowej, w przypadku pozostawienia jego wniosku o dofinansowanie bez rozpatrzenia.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A80081BA-428B-4177-A9F6-844E4B362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18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848384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4800" b="1" i="1" u="sng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6000" b="1" i="1" u="sng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 bwMode="auto">
          <a:xfrm>
            <a:off x="609600" y="1277144"/>
            <a:ext cx="822960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FAA26D3D-D897-4be2-8F04-BA451C77F1D7}"/>
          </a:extLst>
        </p:spPr>
        <p:txBody>
          <a:bodyPr>
            <a:norm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l-PL" b="1" i="1" dirty="0">
              <a:solidFill>
                <a:srgbClr val="C105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>
              <a:solidFill>
                <a:srgbClr val="C105B8"/>
              </a:solidFill>
              <a:latin typeface="+mn-lt"/>
            </a:endParaRPr>
          </a:p>
          <a:p>
            <a:pPr marL="342900" indent="-342900" algn="just" eaLnBrk="1" fontAlgn="auto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pl-PL" dirty="0">
              <a:solidFill>
                <a:srgbClr val="C105B8"/>
              </a:solidFill>
              <a:latin typeface="+mn-lt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4800" b="1" dirty="0">
                <a:solidFill>
                  <a:schemeClr val="tx2"/>
                </a:solidFill>
              </a:rPr>
              <a:t>Etap oceny formalnej:</a:t>
            </a: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4800" b="1" dirty="0">
                <a:solidFill>
                  <a:schemeClr val="tx2"/>
                </a:solidFill>
              </a:rPr>
              <a:t>część II ocena formalna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3B04A22F-E658-4455-92D2-487EAC434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19</a:t>
            </a:fld>
            <a:endParaRPr lang="pl-PL" alt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34082"/>
          </a:xfrm>
        </p:spPr>
        <p:txBody>
          <a:bodyPr/>
          <a:lstStyle/>
          <a:p>
            <a:pPr algn="l"/>
            <a:r>
              <a:rPr lang="pl-PL" sz="3200" b="1" dirty="0">
                <a:solidFill>
                  <a:schemeClr val="tx2"/>
                </a:solidFill>
              </a:rPr>
              <a:t>O czym będziemy mówić?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System Obsługi Wniosków Aplikacyjnych SOWA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System oceny – etapy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Najczęściej popełniane błędy i wskazówki jak ich uniknąć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4D50E9EF-E08C-4608-9E03-2BA15EAA0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2</a:t>
            </a:fld>
            <a:endParaRPr lang="pl-PL" altLang="pl-PL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893564"/>
            <a:ext cx="8229600" cy="5472112"/>
          </a:xfrm>
        </p:spPr>
        <p:txBody>
          <a:bodyPr>
            <a:normAutofit/>
          </a:bodyPr>
          <a:lstStyle/>
          <a:p>
            <a:pPr eaLnBrk="1" hangingPunct="1">
              <a:buFont typeface="Arial" pitchFamily="34" charset="0"/>
              <a:buNone/>
              <a:defRPr/>
            </a:pPr>
            <a:r>
              <a:rPr lang="pl-PL" sz="1800" b="1" dirty="0">
                <a:solidFill>
                  <a:schemeClr val="tx2"/>
                </a:solidFill>
                <a:latin typeface="Calibri" pitchFamily="34" charset="0"/>
              </a:rPr>
              <a:t>Kto? 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pl-PL" sz="1600" dirty="0"/>
              <a:t>pracownik IOK (UMWD) -  zasada: 1 wniosek – 1 pracownik (ten sam pracownik, który dokonuje weryfikacji braków w zakresie warunków formalnych i/lub oczywistych omyłek)</a:t>
            </a:r>
            <a:endParaRPr lang="pl-PL" sz="1600" b="1" i="1" dirty="0">
              <a:solidFill>
                <a:srgbClr val="7030A0"/>
              </a:solidFill>
            </a:endParaRPr>
          </a:p>
          <a:p>
            <a:pPr eaLnBrk="1" hangingPunct="1">
              <a:buNone/>
              <a:defRPr/>
            </a:pPr>
            <a:r>
              <a:rPr lang="pl-PL" sz="1800" b="1" dirty="0">
                <a:solidFill>
                  <a:schemeClr val="tx2"/>
                </a:solidFill>
                <a:latin typeface="Calibri" pitchFamily="34" charset="0"/>
              </a:rPr>
              <a:t>Co jest sprawdzane?</a:t>
            </a:r>
          </a:p>
          <a:p>
            <a:pPr algn="just" eaLnBrk="1" hangingPunct="1"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pl-PL" sz="1600" dirty="0"/>
              <a:t>Przy użyciu </a:t>
            </a:r>
            <a:r>
              <a:rPr lang="pl-PL" sz="1600" b="1" dirty="0"/>
              <a:t>karty oceny formalnej </a:t>
            </a:r>
            <a:r>
              <a:rPr lang="pl-PL" sz="1600" dirty="0"/>
              <a:t>(część II a – ocena kryteriów formalnych i kryteriów dostępu) </a:t>
            </a:r>
            <a:r>
              <a:rPr lang="pl-PL" sz="1600" i="1" dirty="0"/>
              <a:t/>
            </a:r>
            <a:br>
              <a:rPr lang="pl-PL" sz="1600" i="1" dirty="0"/>
            </a:br>
            <a:r>
              <a:rPr lang="pl-PL" sz="1600" dirty="0"/>
              <a:t>w ramach etapu oceny formalnej sprawdzane są: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pl-PL" sz="1600" b="1" dirty="0"/>
              <a:t>kryteria formalne (wspólne i specyficzne dla naboru) </a:t>
            </a:r>
            <a:r>
              <a:rPr lang="pl-PL" sz="1600" dirty="0"/>
              <a:t>- ocena: spełnia, nie spełnia, nie dotyczy,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pl-PL" sz="1600" b="1" dirty="0"/>
              <a:t>kryteria dostępu </a:t>
            </a:r>
            <a:r>
              <a:rPr lang="pl-PL" sz="1600" dirty="0"/>
              <a:t>- ocena: spełnia, nie spełnia, nie dotyczy.</a:t>
            </a:r>
          </a:p>
          <a:p>
            <a:pPr eaLnBrk="1" hangingPunct="1">
              <a:buNone/>
              <a:defRPr/>
            </a:pPr>
            <a:r>
              <a:rPr lang="pl-PL" sz="1800" b="1" dirty="0">
                <a:solidFill>
                  <a:schemeClr val="tx2"/>
                </a:solidFill>
                <a:latin typeface="Calibri" pitchFamily="34" charset="0"/>
              </a:rPr>
              <a:t>Jeżeli projekt jest niezgodny z danym kryterium:</a:t>
            </a:r>
          </a:p>
          <a:p>
            <a:r>
              <a:rPr lang="pl-PL" sz="1600" dirty="0"/>
              <a:t>o ile tak wskazano w kryterium - dopuszcza się jednokrotne skierowanie projektu do poprawy/uzupełnienia w zakresie skutkującym jego spełnieniem. Niespełnienie kryterium po wezwaniu do uzupełnienia/poprawy skutkuje jego odrzuceniem (weryfikacja przy użyciu karty oceny formalnej II część b);</a:t>
            </a:r>
          </a:p>
          <a:p>
            <a:r>
              <a:rPr lang="pl-PL" sz="1600" dirty="0"/>
              <a:t>zostaje oceniony negatywnie i </a:t>
            </a:r>
            <a:r>
              <a:rPr lang="pl-PL" sz="1600" b="1" dirty="0"/>
              <a:t>nie podlega dalszej ocenie.</a:t>
            </a:r>
          </a:p>
          <a:p>
            <a:pPr eaLnBrk="1" hangingPunct="1">
              <a:buFont typeface="Arial" pitchFamily="34" charset="0"/>
              <a:buNone/>
              <a:defRPr/>
            </a:pPr>
            <a:endParaRPr lang="pl-PL" sz="1800" dirty="0"/>
          </a:p>
          <a:p>
            <a:pPr algn="just" eaLnBrk="1" hangingPunct="1">
              <a:spcAft>
                <a:spcPts val="600"/>
              </a:spcAft>
              <a:defRPr/>
            </a:pPr>
            <a:endParaRPr lang="pl-PL" sz="1800" dirty="0"/>
          </a:p>
          <a:p>
            <a:pPr eaLnBrk="1" hangingPunct="1">
              <a:buFont typeface="Arial" pitchFamily="34" charset="0"/>
              <a:buNone/>
              <a:defRPr/>
            </a:pPr>
            <a:endParaRPr lang="pl-PL" sz="1800" dirty="0"/>
          </a:p>
          <a:p>
            <a:pPr eaLnBrk="1" hangingPunct="1">
              <a:buFont typeface="Arial" pitchFamily="34" charset="0"/>
              <a:buNone/>
              <a:defRPr/>
            </a:pPr>
            <a:endParaRPr lang="pl-PL" sz="1800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Ocena formalna</a:t>
            </a:r>
          </a:p>
        </p:txBody>
      </p:sp>
      <p:sp>
        <p:nvSpPr>
          <p:cNvPr id="8" name="Prostokąt 19"/>
          <p:cNvSpPr>
            <a:spLocks noChangeArrowheads="1"/>
          </p:cNvSpPr>
          <p:nvPr/>
        </p:nvSpPr>
        <p:spPr bwMode="auto">
          <a:xfrm>
            <a:off x="395536" y="5229200"/>
            <a:ext cx="8424936" cy="1464231"/>
          </a:xfrm>
          <a:prstGeom prst="roundRect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pl-PL" sz="1600" dirty="0"/>
              <a:t>Po zakończeniu etapu oceny: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pl-PL" sz="1600" dirty="0"/>
              <a:t>Lista projektów skierowanych do oceny merytorycznej (pozytywnych formalnie) </a:t>
            </a:r>
            <a:r>
              <a:rPr lang="pl-PL" sz="1600" dirty="0">
                <a:sym typeface="Wingdings"/>
              </a:rPr>
              <a:t> </a:t>
            </a:r>
            <a:r>
              <a:rPr lang="pl-PL" sz="1600" dirty="0" smtClean="0">
                <a:hlinkClick r:id="rId3"/>
              </a:rPr>
              <a:t>www.rpo.dolnyslask.pl</a:t>
            </a:r>
            <a:r>
              <a:rPr lang="pl-PL" sz="1600" dirty="0"/>
              <a:t> </a:t>
            </a:r>
            <a:r>
              <a:rPr lang="pl-PL" sz="1600" dirty="0" smtClean="0"/>
              <a:t>oraz na stronie właściwego </a:t>
            </a:r>
            <a:r>
              <a:rPr lang="pl-PL" sz="1600" dirty="0" smtClean="0"/>
              <a:t>ZIT</a:t>
            </a:r>
            <a:endParaRPr lang="pl-PL" sz="1600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pl-PL" sz="1600" dirty="0"/>
              <a:t>Do wnioskodawców, których wniosek został oceniony negatywnie na tym etapie </a:t>
            </a:r>
            <a:r>
              <a:rPr lang="pl-PL" sz="1600" dirty="0">
                <a:sym typeface="Wingdings"/>
              </a:rPr>
              <a:t> pismo z wynikiem oceny</a:t>
            </a:r>
            <a:endParaRPr lang="pl-PL" sz="16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8C713E36-0EA1-4766-8132-FE5B5A669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20</a:t>
            </a:fld>
            <a:endParaRPr lang="pl-PL" alt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721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eaLnBrk="1" hangingPunct="1">
              <a:buFont typeface="Arial" pitchFamily="34" charset="0"/>
              <a:buNone/>
              <a:defRPr/>
            </a:pPr>
            <a:endParaRPr lang="pl-PL" sz="1800" b="1" i="1" u="sng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hangingPunct="1">
              <a:buFont typeface="Arial" pitchFamily="34" charset="0"/>
              <a:buNone/>
              <a:defRPr/>
            </a:pPr>
            <a:endParaRPr lang="pl-PL" sz="1800" b="1" i="1" u="sng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hangingPunct="1">
              <a:buFont typeface="Arial" pitchFamily="34" charset="0"/>
              <a:buNone/>
              <a:defRPr/>
            </a:pPr>
            <a:endParaRPr lang="pl-PL" sz="1800" b="1" i="1" u="sng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hangingPunct="1">
              <a:buFont typeface="Arial" pitchFamily="34" charset="0"/>
              <a:buNone/>
              <a:defRPr/>
            </a:pPr>
            <a:endParaRPr lang="pl-PL" sz="1800" b="1" i="1" u="sng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hangingPunct="1">
              <a:buFont typeface="Arial" pitchFamily="34" charset="0"/>
              <a:buNone/>
              <a:defRPr/>
            </a:pPr>
            <a:endParaRPr lang="pl-PL" sz="1800" b="1" i="1" u="sng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 bwMode="auto">
          <a:xfrm>
            <a:off x="683568" y="1628800"/>
            <a:ext cx="822960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FAA26D3D-D897-4be2-8F04-BA451C77F1D7}"/>
          </a:extLst>
        </p:spPr>
        <p:txBody>
          <a:bodyPr>
            <a:normAutofit/>
          </a:bodyPr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l-PL" b="1" i="1" dirty="0">
              <a:solidFill>
                <a:srgbClr val="C105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pl-PL" dirty="0">
              <a:solidFill>
                <a:srgbClr val="C105B8"/>
              </a:solidFill>
              <a:latin typeface="+mn-lt"/>
            </a:endParaRPr>
          </a:p>
          <a:p>
            <a:pPr marL="342900" indent="-342900" algn="just" eaLnBrk="1" fontAlgn="auto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pl-PL" dirty="0">
              <a:solidFill>
                <a:srgbClr val="C105B8"/>
              </a:solidFill>
              <a:latin typeface="+mn-lt"/>
            </a:endParaRPr>
          </a:p>
          <a:p>
            <a:pPr marL="342900" indent="-342900" algn="ctr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l-PL" sz="4800" b="1" dirty="0">
                <a:solidFill>
                  <a:schemeClr val="tx2"/>
                </a:solidFill>
              </a:rPr>
              <a:t>Etap oceny merytorycznej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9061EB10-C09D-4A18-BA9A-9D66030E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21</a:t>
            </a:fld>
            <a:endParaRPr lang="pl-PL" alt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352861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eaLnBrk="1" hangingPunct="1">
              <a:buFont typeface="Arial" pitchFamily="34" charset="0"/>
              <a:buNone/>
              <a:defRPr/>
            </a:pPr>
            <a:endParaRPr lang="pl-PL" sz="1800" b="1" i="1" u="sng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hangingPunct="1">
              <a:buFont typeface="Arial" pitchFamily="34" charset="0"/>
              <a:buNone/>
              <a:defRPr/>
            </a:pPr>
            <a:endParaRPr lang="pl-PL" sz="1800" b="1" i="1" u="sng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hangingPunct="1">
              <a:buFont typeface="Arial" pitchFamily="34" charset="0"/>
              <a:buNone/>
              <a:defRPr/>
            </a:pPr>
            <a:endParaRPr lang="pl-PL" sz="1800" b="1" i="1" u="sng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hangingPunct="1">
              <a:buFont typeface="Arial" pitchFamily="34" charset="0"/>
              <a:buNone/>
              <a:defRPr/>
            </a:pPr>
            <a:endParaRPr lang="pl-PL" sz="1800" b="1" i="1" u="sng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eaLnBrk="1" hangingPunct="1">
              <a:buFont typeface="Arial" pitchFamily="34" charset="0"/>
              <a:buNone/>
              <a:defRPr/>
            </a:pPr>
            <a:endParaRPr lang="pl-PL" sz="1800" b="1" i="1" u="sng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Symbol zastępczy zawartości 2"/>
          <p:cNvSpPr txBox="1">
            <a:spLocks/>
          </p:cNvSpPr>
          <p:nvPr/>
        </p:nvSpPr>
        <p:spPr bwMode="auto">
          <a:xfrm>
            <a:off x="457200" y="1052513"/>
            <a:ext cx="8455968" cy="554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FAA26D3D-D897-4be2-8F04-BA451C77F1D7}"/>
          </a:extLst>
        </p:spPr>
        <p:txBody>
          <a:bodyPr>
            <a:normAutofit/>
          </a:bodyPr>
          <a:lstStyle/>
          <a:p>
            <a:pPr eaLnBrk="1" hangingPunct="1">
              <a:buNone/>
              <a:defRPr/>
            </a:pPr>
            <a:r>
              <a:rPr lang="pl-PL" sz="2000" b="1" dirty="0">
                <a:solidFill>
                  <a:schemeClr val="tx2"/>
                </a:solidFill>
              </a:rPr>
              <a:t>Kto? 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pl-PL" b="1" dirty="0"/>
              <a:t>Pracownik IOK (UMWD) – Ekspert  - </a:t>
            </a:r>
            <a:r>
              <a:rPr lang="pl-PL" dirty="0"/>
              <a:t>dwóch członków KOP, wybranych w drodze losowania</a:t>
            </a:r>
          </a:p>
          <a:p>
            <a:pPr eaLnBrk="1" hangingPunct="1">
              <a:defRPr/>
            </a:pPr>
            <a:endParaRPr lang="pl-PL" dirty="0"/>
          </a:p>
          <a:p>
            <a:pPr eaLnBrk="1" hangingPunct="1">
              <a:buNone/>
              <a:defRPr/>
            </a:pPr>
            <a:r>
              <a:rPr lang="pl-PL" sz="2000" b="1" dirty="0">
                <a:solidFill>
                  <a:schemeClr val="tx2"/>
                </a:solidFill>
              </a:rPr>
              <a:t>Co jest sprawdzane?</a:t>
            </a:r>
          </a:p>
          <a:p>
            <a:pPr algn="just" eaLnBrk="1" hangingPunct="1"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pl-PL" dirty="0"/>
              <a:t>Przy użyciu karty oceny merytorycznej sprawdzane są:</a:t>
            </a:r>
          </a:p>
          <a:p>
            <a:pPr algn="just" eaLnBrk="1" hangingPunct="1">
              <a:spcAft>
                <a:spcPts val="600"/>
              </a:spcAft>
              <a:buFont typeface="Arial" pitchFamily="34" charset="0"/>
              <a:buNone/>
              <a:defRPr/>
            </a:pPr>
            <a:endParaRPr lang="pl-PL" dirty="0"/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pl-PL" dirty="0"/>
              <a:t>kryteria horyzontalne; 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pl-PL" dirty="0" smtClean="0"/>
              <a:t>ogólne </a:t>
            </a:r>
            <a:r>
              <a:rPr lang="pl-PL" dirty="0"/>
              <a:t>kryteria merytoryczne (wspólne i specyficzne);</a:t>
            </a:r>
          </a:p>
          <a:p>
            <a:pPr eaLnBrk="1" hangingPunct="1">
              <a:buFont typeface="Arial" pitchFamily="34" charset="0"/>
              <a:buNone/>
              <a:defRPr/>
            </a:pPr>
            <a:endParaRPr lang="pl-PL" dirty="0"/>
          </a:p>
          <a:p>
            <a:pPr eaLnBrk="1" hangingPunct="1">
              <a:buFont typeface="Arial" pitchFamily="34" charset="0"/>
              <a:buNone/>
              <a:defRPr/>
            </a:pPr>
            <a:r>
              <a:rPr lang="pl-PL" u="sng" dirty="0"/>
              <a:t>Możliwość skierowania projektu do negocjacji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9061EB10-C09D-4A18-BA9A-9D66030E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22</a:t>
            </a:fld>
            <a:endParaRPr lang="pl-PL" altLang="pl-PL"/>
          </a:p>
        </p:txBody>
      </p:sp>
      <p:sp>
        <p:nvSpPr>
          <p:cNvPr id="5" name="Prostokąt 19">
            <a:extLst>
              <a:ext uri="{FF2B5EF4-FFF2-40B4-BE49-F238E27FC236}">
                <a16:creationId xmlns="" xmlns:a16="http://schemas.microsoft.com/office/drawing/2014/main" id="{2B08765F-6CEA-4902-AC0E-16D4B51B5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445" y="4857124"/>
            <a:ext cx="8229600" cy="1464231"/>
          </a:xfrm>
          <a:prstGeom prst="roundRect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pl-PL" sz="1600" dirty="0"/>
              <a:t>Po zakończeniu etapu oceny: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pl-PL" sz="1600" dirty="0"/>
              <a:t>Lista projektów skierowanych do etapu negocjacji (pozytywnych merytorycznie i skierowanych do negocjacji) </a:t>
            </a:r>
            <a:r>
              <a:rPr lang="pl-PL" sz="1600" dirty="0">
                <a:sym typeface="Wingdings"/>
              </a:rPr>
              <a:t> </a:t>
            </a:r>
            <a:r>
              <a:rPr lang="pl-PL" sz="1600" dirty="0" smtClean="0">
                <a:hlinkClick r:id="rId3"/>
              </a:rPr>
              <a:t>www.rpo.dolnyslask.pl</a:t>
            </a:r>
            <a:r>
              <a:rPr lang="pl-PL" sz="1600" dirty="0"/>
              <a:t> </a:t>
            </a:r>
            <a:r>
              <a:rPr lang="pl-PL" sz="1600" dirty="0" smtClean="0"/>
              <a:t>oraz na stronie właściwego ZIT</a:t>
            </a:r>
            <a:endParaRPr lang="pl-PL" sz="1600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pl-PL" sz="1600" dirty="0"/>
              <a:t>Do wnioskodawców, których wniosek został oceniony negatywnie na tym etapie </a:t>
            </a:r>
            <a:r>
              <a:rPr lang="pl-PL" sz="1600" dirty="0">
                <a:sym typeface="Wingdings"/>
              </a:rPr>
              <a:t> pismo </a:t>
            </a:r>
            <a:br>
              <a:rPr lang="pl-PL" sz="1600" dirty="0">
                <a:sym typeface="Wingdings"/>
              </a:rPr>
            </a:br>
            <a:r>
              <a:rPr lang="pl-PL" sz="1600" dirty="0">
                <a:sym typeface="Wingdings"/>
              </a:rPr>
              <a:t>z wynikiem oceny.</a:t>
            </a:r>
          </a:p>
        </p:txBody>
      </p:sp>
    </p:spTree>
    <p:extLst>
      <p:ext uri="{BB962C8B-B14F-4D97-AF65-F5344CB8AC3E}">
        <p14:creationId xmlns:p14="http://schemas.microsoft.com/office/powerpoint/2010/main" val="5035520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1800" b="1" i="1" dirty="0">
              <a:solidFill>
                <a:srgbClr val="C105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fontAlgn="auto" hangingPunct="1">
              <a:spcAft>
                <a:spcPts val="600"/>
              </a:spcAft>
              <a:buFont typeface="Arial" pitchFamily="34" charset="0"/>
              <a:buNone/>
              <a:defRPr/>
            </a:pPr>
            <a:endParaRPr lang="pl-PL" sz="1800" dirty="0">
              <a:solidFill>
                <a:srgbClr val="C105B8"/>
              </a:solidFill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endParaRPr lang="pl-PL" sz="4800" b="1" dirty="0">
              <a:ln>
                <a:solidFill>
                  <a:schemeClr val="tx1"/>
                </a:solidFill>
              </a:ln>
              <a:solidFill>
                <a:srgbClr val="0070C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pl-PL" sz="4800" b="1" dirty="0">
                <a:solidFill>
                  <a:schemeClr val="tx2"/>
                </a:solidFill>
                <a:latin typeface="Calibri" pitchFamily="34" charset="0"/>
              </a:rPr>
              <a:t>Etap negocjacji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68BF0F1F-6D0F-4E9A-BE4A-1F0041A52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23</a:t>
            </a:fld>
            <a:endParaRPr lang="pl-PL" altLang="pl-P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99087"/>
          </a:xfrm>
        </p:spPr>
        <p:txBody>
          <a:bodyPr>
            <a:normAutofit/>
          </a:bodyPr>
          <a:lstStyle/>
          <a:p>
            <a:pPr eaLnBrk="1" hangingPunct="1">
              <a:buFont typeface="Arial" pitchFamily="34" charset="0"/>
              <a:buNone/>
              <a:defRPr/>
            </a:pPr>
            <a:endParaRPr lang="pl-PL" sz="18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Aft>
                <a:spcPts val="600"/>
              </a:spcAft>
              <a:buFont typeface="Arial" pitchFamily="34" charset="0"/>
              <a:buNone/>
              <a:defRPr/>
            </a:pPr>
            <a:endParaRPr lang="pl-PL" sz="1800" dirty="0"/>
          </a:p>
          <a:p>
            <a:pPr eaLnBrk="1" hangingPunct="1">
              <a:buFont typeface="Arial" pitchFamily="34" charset="0"/>
              <a:buNone/>
              <a:defRPr/>
            </a:pPr>
            <a:endParaRPr lang="pl-PL" sz="1800" dirty="0"/>
          </a:p>
          <a:p>
            <a:pPr algn="just" eaLnBrk="1" hangingPunct="1">
              <a:spcAft>
                <a:spcPts val="600"/>
              </a:spcAft>
              <a:defRPr/>
            </a:pPr>
            <a:endParaRPr lang="pl-PL" sz="1800" dirty="0"/>
          </a:p>
          <a:p>
            <a:pPr eaLnBrk="1" hangingPunct="1">
              <a:buFont typeface="Arial" pitchFamily="34" charset="0"/>
              <a:buNone/>
              <a:defRPr/>
            </a:pPr>
            <a:endParaRPr lang="pl-PL" sz="1800" dirty="0"/>
          </a:p>
          <a:p>
            <a:pPr eaLnBrk="1" hangingPunct="1">
              <a:buFont typeface="Arial" pitchFamily="34" charset="0"/>
              <a:buNone/>
              <a:defRPr/>
            </a:pPr>
            <a:endParaRPr lang="pl-PL" sz="1800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Negocjacje</a:t>
            </a:r>
          </a:p>
        </p:txBody>
      </p:sp>
      <p:sp>
        <p:nvSpPr>
          <p:cNvPr id="4" name="Prostokąt 3"/>
          <p:cNvSpPr/>
          <p:nvPr/>
        </p:nvSpPr>
        <p:spPr>
          <a:xfrm>
            <a:off x="250825" y="1052513"/>
            <a:ext cx="8713788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2000" b="1" dirty="0">
              <a:solidFill>
                <a:schemeClr val="tx2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  <a:p>
            <a:pPr eaLnBrk="1" hangingPunct="1">
              <a:defRPr/>
            </a:pP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E0A64687-BF24-48FD-B6B3-58599D515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24</a:t>
            </a:fld>
            <a:endParaRPr lang="pl-PL" alt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508335" y="1757385"/>
            <a:ext cx="8198768" cy="346234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l-PL" sz="2000"/>
              <a:t>Możliwość skierowania projektu do negocjacji wynika </a:t>
            </a:r>
            <a:r>
              <a:rPr lang="pl-PL" sz="2000" b="1"/>
              <a:t>z definicji danego kryterium </a:t>
            </a:r>
            <a:r>
              <a:rPr lang="pl-PL" sz="2000"/>
              <a:t>merytorycznego lub obligatoryjnego. </a:t>
            </a:r>
          </a:p>
          <a:p>
            <a:endParaRPr lang="pl-PL" sz="2000"/>
          </a:p>
          <a:p>
            <a:endParaRPr lang="pl-PL" sz="200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2000"/>
              <a:t>Negocjacjom podlegają wszystkie wnioski, które otrzymały pozytywny wynik oceny merytorycznej i zostały skierowane do negocjacji przez KOP.</a:t>
            </a:r>
            <a:endParaRPr lang="pl-PL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zawartości 2"/>
          <p:cNvSpPr>
            <a:spLocks noGrp="1"/>
          </p:cNvSpPr>
          <p:nvPr>
            <p:ph idx="1"/>
          </p:nvPr>
        </p:nvSpPr>
        <p:spPr>
          <a:xfrm>
            <a:off x="468313" y="1052513"/>
            <a:ext cx="8229600" cy="5399087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  <a:buFont typeface="Arial" pitchFamily="34" charset="0"/>
              <a:buNone/>
            </a:pPr>
            <a:endParaRPr lang="pl-PL" altLang="pl-PL" sz="1800" dirty="0"/>
          </a:p>
          <a:p>
            <a:pPr eaLnBrk="1" hangingPunct="1">
              <a:buFont typeface="Arial" pitchFamily="34" charset="0"/>
              <a:buNone/>
            </a:pPr>
            <a:endParaRPr lang="pl-PL" altLang="pl-PL" sz="1800" dirty="0"/>
          </a:p>
          <a:p>
            <a:pPr algn="just" eaLnBrk="1" hangingPunct="1">
              <a:spcAft>
                <a:spcPts val="600"/>
              </a:spcAft>
            </a:pPr>
            <a:endParaRPr lang="pl-PL" altLang="pl-PL" sz="1800" dirty="0"/>
          </a:p>
          <a:p>
            <a:pPr eaLnBrk="1" hangingPunct="1">
              <a:buFont typeface="Arial" pitchFamily="34" charset="0"/>
              <a:buNone/>
            </a:pPr>
            <a:endParaRPr lang="pl-PL" altLang="pl-PL" sz="1800" dirty="0"/>
          </a:p>
          <a:p>
            <a:pPr eaLnBrk="1" hangingPunct="1">
              <a:buFont typeface="Arial" pitchFamily="34" charset="0"/>
              <a:buNone/>
            </a:pPr>
            <a:endParaRPr lang="pl-PL" altLang="pl-PL" sz="1800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3600" b="1" i="1" dirty="0">
                <a:ln>
                  <a:solidFill>
                    <a:schemeClr val="tx1"/>
                  </a:solidFill>
                </a:ln>
                <a:solidFill>
                  <a:srgbClr val="C105B8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    </a:t>
            </a: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Negocjacje</a:t>
            </a:r>
          </a:p>
        </p:txBody>
      </p:sp>
      <p:sp>
        <p:nvSpPr>
          <p:cNvPr id="4" name="Prostokąt 3"/>
          <p:cNvSpPr/>
          <p:nvPr/>
        </p:nvSpPr>
        <p:spPr>
          <a:xfrm>
            <a:off x="395536" y="980728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chemeClr val="tx2"/>
                </a:solidFill>
                <a:latin typeface="+mn-lt"/>
              </a:rPr>
              <a:t>Kto prowadzi negocjacje?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>
                <a:latin typeface="+mn-lt"/>
              </a:rPr>
              <a:t>Prowadzone są przez pracowników IOK (IZ) </a:t>
            </a:r>
            <a:r>
              <a:rPr lang="mr-IN" sz="1600" dirty="0">
                <a:latin typeface="+mn-lt"/>
              </a:rPr>
              <a:t>–</a:t>
            </a:r>
            <a:r>
              <a:rPr lang="pl-PL" sz="1600" dirty="0">
                <a:latin typeface="+mn-lt"/>
              </a:rPr>
              <a:t> członków KOP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dirty="0">
              <a:latin typeface="+mn-lt"/>
            </a:endParaRPr>
          </a:p>
          <a:p>
            <a:pPr marL="0" lvl="6">
              <a:defRPr/>
            </a:pPr>
            <a:r>
              <a:rPr lang="pl-PL" sz="1600" b="1" dirty="0">
                <a:solidFill>
                  <a:schemeClr val="tx2"/>
                </a:solidFill>
              </a:rPr>
              <a:t>Co obejmują negocjacje?</a:t>
            </a:r>
          </a:p>
          <a:p>
            <a:pPr marL="0" lvl="6">
              <a:buFont typeface="Wingdings" pitchFamily="2" charset="2"/>
              <a:buChar char="ü"/>
              <a:defRPr/>
            </a:pPr>
            <a:r>
              <a:rPr lang="pl-PL" sz="1600" dirty="0"/>
              <a:t>wszystkie kwestie wskazane przez oceniających w kartach oceny, </a:t>
            </a:r>
          </a:p>
          <a:p>
            <a:pPr marL="0" lvl="6">
              <a:buFont typeface="Wingdings" pitchFamily="2" charset="2"/>
              <a:buChar char="ü"/>
              <a:defRPr/>
            </a:pPr>
            <a:r>
              <a:rPr lang="pl-PL" sz="1600" dirty="0"/>
              <a:t>ewentualne dodatkowe kwestie wskazane przez przewodniczącego KOP, </a:t>
            </a:r>
          </a:p>
          <a:p>
            <a:pPr marL="0" lvl="6">
              <a:defRPr/>
            </a:pPr>
            <a:endParaRPr lang="pl-PL" sz="1600" dirty="0"/>
          </a:p>
          <a:p>
            <a:pPr marL="0" lvl="6">
              <a:defRPr/>
            </a:pPr>
            <a:r>
              <a:rPr lang="pl-PL" sz="1600" b="1" dirty="0">
                <a:solidFill>
                  <a:schemeClr val="tx2"/>
                </a:solidFill>
              </a:rPr>
              <a:t>Jak przebiegają?</a:t>
            </a:r>
          </a:p>
          <a:p>
            <a:pPr marL="0" lvl="6">
              <a:defRPr/>
            </a:pPr>
            <a:r>
              <a:rPr lang="pl-PL" sz="1600" dirty="0"/>
              <a:t>IOK przesyła w systemie SOWA wiadomość wraz ze skanem podpisanego pisma zawierającego stanowisko negocjacyjne KOP z kartami oceny obu oceniających, przy zachowaniu zasady anonimowości wyłącznie do wnioskodawców, których projekty skierowane zostały do etapu </a:t>
            </a:r>
            <a:r>
              <a:rPr lang="pl-PL" sz="1600" dirty="0" smtClean="0"/>
              <a:t>negocjacji.</a:t>
            </a:r>
          </a:p>
          <a:p>
            <a:pPr marL="0" lvl="6">
              <a:defRPr/>
            </a:pPr>
            <a:endParaRPr lang="pl-PL" sz="1600" b="1" dirty="0"/>
          </a:p>
          <a:p>
            <a:pPr marL="0" lvl="6">
              <a:defRPr/>
            </a:pPr>
            <a:r>
              <a:rPr lang="pl-PL" sz="1600" dirty="0"/>
              <a:t>Wnioskodawca, w ciągu </a:t>
            </a:r>
            <a:r>
              <a:rPr lang="pl-PL" sz="1600" b="1" dirty="0"/>
              <a:t>7 dni kalendarzowych licząc od dnia następującego po dniu wysłania przez IOK w systemie SOWA pisma wzywającego do poprawy/uzupełnienia wniosku,</a:t>
            </a:r>
            <a:r>
              <a:rPr lang="pl-PL" sz="1600" dirty="0"/>
              <a:t> zobligowany jest do przesłania stanowiska negocjacyjnego wraz ze skorygowanym wnioskiem                w systemie SOWA. Stanowisko i skorygowany wniosek podlegają ocenie.</a:t>
            </a:r>
          </a:p>
          <a:p>
            <a:pPr marL="0" lvl="6">
              <a:defRPr/>
            </a:pPr>
            <a:endParaRPr lang="pl-PL" sz="1600" dirty="0"/>
          </a:p>
          <a:p>
            <a:pPr marL="0" lvl="6">
              <a:defRPr/>
            </a:pPr>
            <a:r>
              <a:rPr lang="pl-PL" sz="1600" dirty="0"/>
              <a:t>W ramach etapu negocjacji oceniane jest zerojedynkowe kryterium wyboru projektów w zakresie spełnienia warunków postawionych przez oceniających lub przewodniczącego KOP przy użyciu karty oceny negocjacji (KON).</a:t>
            </a:r>
            <a:endParaRPr lang="pl-PL" b="1" dirty="0">
              <a:latin typeface="+mn-lt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BF0F9755-EBBA-4B90-8C90-D11898B1F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25</a:t>
            </a:fld>
            <a:endParaRPr lang="pl-PL" altLang="pl-PL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908720"/>
          </a:xfrm>
        </p:spPr>
        <p:txBody>
          <a:bodyPr/>
          <a:lstStyle/>
          <a:p>
            <a:pPr algn="l"/>
            <a:r>
              <a:rPr lang="pl-PL" sz="3200" b="1" dirty="0">
                <a:solidFill>
                  <a:schemeClr val="tx2"/>
                </a:solidFill>
                <a:latin typeface="Calibri" pitchFamily="34" charset="0"/>
              </a:rPr>
              <a:t>Negocjacje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547260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2000" b="1" dirty="0">
                <a:solidFill>
                  <a:schemeClr val="tx2"/>
                </a:solidFill>
              </a:rPr>
              <a:t>Kryterium spełnienia warunków postawionych przez KOP lub przewodniczącego KOP</a:t>
            </a:r>
            <a:endParaRPr lang="pl-PL" sz="2000" dirty="0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pl-PL" sz="2000" dirty="0"/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/>
              <a:t>Ocena spełniania kryterium obejmuje weryfikację: 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/>
              <a:t>1) Czy do wniosku zostały wprowadzone korekty wskazane przez oceniających </a:t>
            </a:r>
            <a:br>
              <a:rPr lang="pl-PL" sz="1800" dirty="0"/>
            </a:br>
            <a:r>
              <a:rPr lang="pl-PL" sz="1800" dirty="0"/>
              <a:t>w kartach oceny projektu lub przez przewodniczącego KOP lub inne zmiany wynikające z ustaleń dokonanych podczas negocjacji, 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/>
              <a:t>2) Czy KOP uzyskała od Wnioskodawcy/Beneficjenta informacje i wyjaśnienia dotyczące określonych zapisów we wniosku, wskazanych przez oceniających </a:t>
            </a:r>
            <a:br>
              <a:rPr lang="pl-PL" sz="1800" dirty="0"/>
            </a:br>
            <a:r>
              <a:rPr lang="pl-PL" sz="1800" dirty="0"/>
              <a:t>w kartach oceny projektu lub przewodniczącego KOP,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/>
              <a:t>3) Czy do wniosku zostały wprowadzone inne zmiany niż wynikające z kart oceny projektu lub uwag przewodniczącego KOP lub ustaleń wynikających z procesu negocjacji. 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pl-PL" sz="18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pl-PL" sz="1800" dirty="0"/>
              <a:t>Udzielenie odpowiedzi: „TAK” na pytanie nr 1 i 2 oraz odpowiedzi „NIE” na </a:t>
            </a:r>
            <a:r>
              <a:rPr lang="pl-PL" sz="1800" dirty="0" smtClean="0"/>
              <a:t>pytanie </a:t>
            </a:r>
            <a:r>
              <a:rPr lang="pl-PL" sz="1800" dirty="0"/>
              <a:t>nr 3 oznacza spełnienie kryterium.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57A01E9C-FE6C-446B-8F34-337DCBFDC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26</a:t>
            </a:fld>
            <a:endParaRPr lang="pl-PL" altLang="pl-P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</a:rPr>
              <a:t>Negocjacje</a:t>
            </a:r>
          </a:p>
        </p:txBody>
      </p:sp>
      <p:sp>
        <p:nvSpPr>
          <p:cNvPr id="4" name="Prostokąt 3"/>
          <p:cNvSpPr/>
          <p:nvPr/>
        </p:nvSpPr>
        <p:spPr>
          <a:xfrm>
            <a:off x="323528" y="908720"/>
            <a:ext cx="8229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endParaRPr lang="pl-PL" sz="2000" b="1" dirty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pl-PL" sz="2000" b="1" dirty="0">
                <a:solidFill>
                  <a:schemeClr val="tx2"/>
                </a:solidFill>
              </a:rPr>
              <a:t>Kryterium spełnienia warunków postawionych przez KOP lub przewodniczącego KOP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997152"/>
          </a:xfrm>
        </p:spPr>
        <p:txBody>
          <a:bodyPr/>
          <a:lstStyle/>
          <a:p>
            <a:pPr marL="0" indent="0"/>
            <a:endParaRPr lang="pl-PL" sz="1600" dirty="0"/>
          </a:p>
          <a:p>
            <a:pPr marL="265113" indent="0">
              <a:buNone/>
            </a:pPr>
            <a:endParaRPr lang="pl-PL" sz="2000" dirty="0"/>
          </a:p>
          <a:p>
            <a:pPr marL="265113" indent="0">
              <a:buNone/>
            </a:pPr>
            <a:r>
              <a:rPr lang="pl-PL" sz="2000" dirty="0"/>
              <a:t>Kryterium jest obligatoryjnie stosowane jedynie w przypadku skierowania projektu do etapu </a:t>
            </a:r>
            <a:r>
              <a:rPr lang="pl-PL" sz="2000" dirty="0" smtClean="0"/>
              <a:t>negocjacji</a:t>
            </a:r>
            <a:r>
              <a:rPr lang="pl-PL" sz="2000" dirty="0"/>
              <a:t>, jego spełnienie jest wówczas konieczne do otrzymania dofinansowania. </a:t>
            </a:r>
          </a:p>
          <a:p>
            <a:pPr marL="265113" indent="0">
              <a:buNone/>
            </a:pPr>
            <a:endParaRPr lang="pl-PL" sz="2000" dirty="0"/>
          </a:p>
          <a:p>
            <a:pPr marL="265113" indent="0">
              <a:buNone/>
            </a:pPr>
            <a:r>
              <a:rPr lang="pl-PL" sz="2000" dirty="0"/>
              <a:t>W ramach kryterium nie ma możliwości poprawy/uzupełnienia wniosku. </a:t>
            </a:r>
          </a:p>
          <a:p>
            <a:pPr marL="265113" indent="0">
              <a:buNone/>
            </a:pPr>
            <a:endParaRPr lang="pl-PL" sz="2000" dirty="0"/>
          </a:p>
          <a:p>
            <a:pPr marL="265113" indent="0">
              <a:buNone/>
            </a:pPr>
            <a:r>
              <a:rPr lang="pl-PL" sz="2000" dirty="0"/>
              <a:t>Ocena polega na przypisaniu wartości logicznej „tak” albo „nie”, albo stwierdzeniu, że kryterium nie dotyczy danego projektu (w przypadku projektów, których nie skierowano do negocjacji). 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="" xmlns:a16="http://schemas.microsoft.com/office/drawing/2014/main" id="{243F6F44-DA99-42F8-8961-AFFA8FAF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27</a:t>
            </a:fld>
            <a:endParaRPr lang="pl-PL" altLang="pl-PL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99087"/>
          </a:xfrm>
        </p:spPr>
        <p:txBody>
          <a:bodyPr>
            <a:normAutofit/>
          </a:bodyPr>
          <a:lstStyle/>
          <a:p>
            <a:pPr eaLnBrk="1" hangingPunct="1">
              <a:buFont typeface="Arial" pitchFamily="34" charset="0"/>
              <a:buNone/>
              <a:defRPr/>
            </a:pPr>
            <a:endParaRPr lang="pl-PL" sz="18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 eaLnBrk="1" hangingPunct="1">
              <a:spcAft>
                <a:spcPts val="600"/>
              </a:spcAft>
              <a:buFont typeface="Arial" pitchFamily="34" charset="0"/>
              <a:buNone/>
              <a:defRPr/>
            </a:pPr>
            <a:endParaRPr lang="pl-PL" sz="1800" dirty="0"/>
          </a:p>
          <a:p>
            <a:pPr eaLnBrk="1" hangingPunct="1">
              <a:buFont typeface="Arial" pitchFamily="34" charset="0"/>
              <a:buNone/>
              <a:defRPr/>
            </a:pPr>
            <a:endParaRPr lang="pl-PL" sz="1800" dirty="0"/>
          </a:p>
          <a:p>
            <a:pPr algn="just" eaLnBrk="1" hangingPunct="1">
              <a:spcAft>
                <a:spcPts val="600"/>
              </a:spcAft>
              <a:defRPr/>
            </a:pPr>
            <a:endParaRPr lang="pl-PL" sz="1800" dirty="0"/>
          </a:p>
          <a:p>
            <a:pPr eaLnBrk="1" hangingPunct="1">
              <a:buFont typeface="Arial" pitchFamily="34" charset="0"/>
              <a:buNone/>
              <a:defRPr/>
            </a:pPr>
            <a:endParaRPr lang="pl-PL" sz="1800" dirty="0"/>
          </a:p>
          <a:p>
            <a:pPr eaLnBrk="1" hangingPunct="1">
              <a:buFont typeface="Arial" pitchFamily="34" charset="0"/>
              <a:buNone/>
              <a:defRPr/>
            </a:pPr>
            <a:endParaRPr lang="pl-PL" sz="1800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Negocjacje</a:t>
            </a:r>
          </a:p>
        </p:txBody>
      </p:sp>
      <p:sp>
        <p:nvSpPr>
          <p:cNvPr id="4" name="Prostokąt 3"/>
          <p:cNvSpPr/>
          <p:nvPr/>
        </p:nvSpPr>
        <p:spPr>
          <a:xfrm>
            <a:off x="611188" y="1052513"/>
            <a:ext cx="8208962" cy="22161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24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pl-PL" sz="24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pl-PL" sz="24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pl-PL" sz="24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pl-PL" sz="24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pl-PL" dirty="0"/>
          </a:p>
        </p:txBody>
      </p:sp>
      <p:sp>
        <p:nvSpPr>
          <p:cNvPr id="7" name="Prostokąt zaokrąglony 6"/>
          <p:cNvSpPr/>
          <p:nvPr/>
        </p:nvSpPr>
        <p:spPr>
          <a:xfrm>
            <a:off x="463370" y="1052513"/>
            <a:ext cx="8198768" cy="358327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l-PL" sz="20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pl-PL" sz="2000" b="1" dirty="0">
                <a:solidFill>
                  <a:schemeClr val="tx1"/>
                </a:solidFill>
              </a:rPr>
              <a:t>Niespełnienie zerojedynkowego kryterium w zakresie</a:t>
            </a:r>
          </a:p>
          <a:p>
            <a:pPr algn="ctr" eaLnBrk="1" hangingPunct="1">
              <a:defRPr/>
            </a:pPr>
            <a:r>
              <a:rPr lang="pl-PL" sz="2000" b="1" dirty="0">
                <a:solidFill>
                  <a:schemeClr val="tx1"/>
                </a:solidFill>
              </a:rPr>
              <a:t> spełnienia warunków postawionych przez KOP lub przewodniczącego KOP - negatywny wynik negocjacji</a:t>
            </a:r>
          </a:p>
          <a:p>
            <a:pPr algn="ctr" eaLnBrk="1" hangingPunct="1">
              <a:defRPr/>
            </a:pPr>
            <a:endParaRPr lang="pl-PL" sz="2000" b="1" dirty="0">
              <a:solidFill>
                <a:schemeClr val="tx1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l-PL" b="1" dirty="0">
                <a:solidFill>
                  <a:schemeClr val="tx1"/>
                </a:solidFill>
              </a:rPr>
              <a:t> </a:t>
            </a:r>
            <a:r>
              <a:rPr lang="pl-PL" dirty="0">
                <a:solidFill>
                  <a:schemeClr val="tx1"/>
                </a:solidFill>
              </a:rPr>
              <a:t>jeśli Wnioskodawca nie wprowadza wskazanych przez oceniających lub przewodniczącego korekt </a:t>
            </a:r>
            <a:r>
              <a:rPr lang="pl-PL" dirty="0"/>
              <a:t>lub innych zmian wynikających z ustaleń dokonanych podczas </a:t>
            </a:r>
            <a:r>
              <a:rPr lang="pl-PL" dirty="0" smtClean="0"/>
              <a:t>negocjacji,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KOP </a:t>
            </a:r>
            <a:r>
              <a:rPr lang="pl-PL" dirty="0">
                <a:solidFill>
                  <a:schemeClr val="tx1"/>
                </a:solidFill>
              </a:rPr>
              <a:t>nie uzyskała od Wnioskodawcy uzasadnień dotyczących zapisów we wniosku, wskazanych przez oceniających lub przewodniczącego </a:t>
            </a:r>
            <a:r>
              <a:rPr lang="pl-PL" dirty="0" smtClean="0">
                <a:solidFill>
                  <a:schemeClr val="tx1"/>
                </a:solidFill>
              </a:rPr>
              <a:t>KOP </a:t>
            </a:r>
            <a:r>
              <a:rPr lang="pl-PL" u="sng" dirty="0"/>
              <a:t>lub przekazane wyjaśnienia/informacje nie zostaną zaakceptowane przez </a:t>
            </a:r>
            <a:r>
              <a:rPr lang="pl-PL" u="sng" dirty="0" smtClean="0"/>
              <a:t>KOP ,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pl-PL" u="sng" dirty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do </a:t>
            </a:r>
            <a:r>
              <a:rPr lang="pl-PL" dirty="0">
                <a:solidFill>
                  <a:schemeClr val="tx1"/>
                </a:solidFill>
              </a:rPr>
              <a:t>wniosku zostaną wprowadzone inne zmiany niż wynikające z kart oceny lub uwag przewodniczącego KOP lub ustaleń wynikających z procesu negocjacji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endParaRPr lang="pl-PL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DB7155E9-3DD8-4D7A-8705-EE1250F4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28</a:t>
            </a:fld>
            <a:endParaRPr lang="pl-PL" altLang="pl-PL"/>
          </a:p>
        </p:txBody>
      </p:sp>
      <p:sp>
        <p:nvSpPr>
          <p:cNvPr id="8" name="Prostokąt 19">
            <a:extLst>
              <a:ext uri="{FF2B5EF4-FFF2-40B4-BE49-F238E27FC236}">
                <a16:creationId xmlns="" xmlns:a16="http://schemas.microsoft.com/office/drawing/2014/main" id="{A2E9967B-234C-4681-8837-A21DD0344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286" y="4719895"/>
            <a:ext cx="8204147" cy="1770698"/>
          </a:xfrm>
          <a:prstGeom prst="roundRect">
            <a:avLst/>
          </a:prstGeom>
          <a:ln>
            <a:solidFill>
              <a:schemeClr val="tx2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pl-PL" sz="1600" dirty="0"/>
              <a:t>Po zakończeniu etapu negocjacji:</a:t>
            </a:r>
          </a:p>
          <a:p>
            <a:r>
              <a:rPr lang="pl-PL" sz="1600" dirty="0" smtClean="0"/>
              <a:t>1. Lista </a:t>
            </a:r>
            <a:r>
              <a:rPr lang="pl-PL" sz="1600" dirty="0"/>
              <a:t>projektów skierowanych do oceny strategicznej ZIT </a:t>
            </a:r>
            <a:r>
              <a:rPr lang="pl-PL" sz="1600" dirty="0" smtClean="0"/>
              <a:t>AJ (ocenionych </a:t>
            </a:r>
            <a:r>
              <a:rPr lang="pl-PL" sz="1600" dirty="0"/>
              <a:t>pozytywnie na etapie oceny merytorycznej oraz na etapie negocjacji) </a:t>
            </a:r>
            <a:r>
              <a:rPr lang="pl-PL" sz="1600" dirty="0">
                <a:sym typeface="Wingdings"/>
              </a:rPr>
              <a:t> </a:t>
            </a:r>
            <a:r>
              <a:rPr lang="pl-PL" sz="1600" dirty="0" smtClean="0">
                <a:hlinkClick r:id="rId3"/>
              </a:rPr>
              <a:t>www.rpo.dolnyslask.pl</a:t>
            </a:r>
            <a:r>
              <a:rPr lang="pl-PL" sz="1600" dirty="0" smtClean="0"/>
              <a:t> oraz na stronie właściwego ZIT,</a:t>
            </a:r>
            <a:endParaRPr lang="pl-PL" sz="1600" dirty="0"/>
          </a:p>
          <a:p>
            <a:pPr>
              <a:defRPr/>
            </a:pPr>
            <a:r>
              <a:rPr lang="pl-PL" sz="1600" dirty="0" smtClean="0"/>
              <a:t>2. Do </a:t>
            </a:r>
            <a:r>
              <a:rPr lang="pl-PL" sz="1600" dirty="0"/>
              <a:t>wnioskodawców, których wniosek został oceniony negatywnie na tym etapie </a:t>
            </a:r>
            <a:r>
              <a:rPr lang="pl-PL" sz="1600" dirty="0">
                <a:sym typeface="Wingdings"/>
              </a:rPr>
              <a:t> pismo </a:t>
            </a:r>
            <a:br>
              <a:rPr lang="pl-PL" sz="1600" dirty="0">
                <a:sym typeface="Wingdings"/>
              </a:rPr>
            </a:br>
            <a:r>
              <a:rPr lang="pl-PL" sz="1600" dirty="0">
                <a:sym typeface="Wingdings"/>
              </a:rPr>
              <a:t>z wynikiem oceny.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Ocena strategiczna ZIT</a:t>
            </a:r>
          </a:p>
        </p:txBody>
      </p:sp>
      <p:sp>
        <p:nvSpPr>
          <p:cNvPr id="4" name="Prostokąt 3"/>
          <p:cNvSpPr/>
          <p:nvPr/>
        </p:nvSpPr>
        <p:spPr>
          <a:xfrm>
            <a:off x="611188" y="1052513"/>
            <a:ext cx="8208962" cy="22161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24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pl-PL" sz="24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pl-PL" sz="24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pl-PL" sz="24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pl-PL" sz="24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DB7155E9-3DD8-4D7A-8705-EE1250F4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29</a:t>
            </a:fld>
            <a:endParaRPr lang="pl-PL" altLang="pl-PL"/>
          </a:p>
        </p:txBody>
      </p:sp>
      <p:sp>
        <p:nvSpPr>
          <p:cNvPr id="10" name="Symbol zastępczy zawartości 2">
            <a:extLst>
              <a:ext uri="{FF2B5EF4-FFF2-40B4-BE49-F238E27FC236}">
                <a16:creationId xmlns="" xmlns:a16="http://schemas.microsoft.com/office/drawing/2014/main" id="{28E613B6-4861-473D-AB8E-0000D1A3D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188" y="1916833"/>
            <a:ext cx="8075612" cy="273630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l-PL" sz="1800" b="1" i="1" dirty="0">
              <a:solidFill>
                <a:srgbClr val="C105B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 eaLnBrk="1" fontAlgn="auto" hangingPunct="1">
              <a:spcAft>
                <a:spcPts val="600"/>
              </a:spcAft>
              <a:buFont typeface="Arial" pitchFamily="34" charset="0"/>
              <a:buNone/>
              <a:defRPr/>
            </a:pPr>
            <a:endParaRPr lang="pl-PL" sz="1800" dirty="0">
              <a:solidFill>
                <a:srgbClr val="C105B8"/>
              </a:solidFill>
            </a:endParaRP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pl-PL" sz="4800" b="1" dirty="0">
                <a:solidFill>
                  <a:schemeClr val="tx2"/>
                </a:solidFill>
                <a:latin typeface="Calibri" pitchFamily="34" charset="0"/>
              </a:rPr>
              <a:t>Etap oceny </a:t>
            </a:r>
            <a:r>
              <a:rPr lang="pl-PL" sz="4800" b="1" dirty="0" smtClean="0">
                <a:solidFill>
                  <a:schemeClr val="tx2"/>
                </a:solidFill>
                <a:latin typeface="Calibri" pitchFamily="34" charset="0"/>
              </a:rPr>
              <a:t>strategicznej </a:t>
            </a:r>
          </a:p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pl-PL" sz="4800" b="1" dirty="0" smtClean="0">
                <a:solidFill>
                  <a:schemeClr val="tx2"/>
                </a:solidFill>
                <a:latin typeface="Calibri" pitchFamily="34" charset="0"/>
              </a:rPr>
              <a:t>ZIT </a:t>
            </a:r>
            <a:r>
              <a:rPr lang="pl-PL" sz="4800" b="1" dirty="0" smtClean="0">
                <a:solidFill>
                  <a:schemeClr val="tx2"/>
                </a:solidFill>
                <a:latin typeface="Calibri" pitchFamily="34" charset="0"/>
              </a:rPr>
              <a:t>AJ</a:t>
            </a:r>
            <a:endParaRPr lang="pl-PL" sz="4800" b="1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156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  <a:ln>
            <a:noFill/>
          </a:ln>
        </p:spPr>
        <p:txBody>
          <a:bodyPr/>
          <a:lstStyle/>
          <a:p>
            <a:pPr marL="0" indent="0" algn="ctr">
              <a:spcBef>
                <a:spcPct val="0"/>
              </a:spcBef>
              <a:buNone/>
              <a:defRPr/>
            </a:pPr>
            <a:endParaRPr lang="pl-PL" sz="4400" b="1" dirty="0">
              <a:ln>
                <a:solidFill>
                  <a:schemeClr val="tx1"/>
                </a:solidFill>
              </a:ln>
              <a:solidFill>
                <a:srgbClr val="0070C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  <a:p>
            <a:pPr marL="0" indent="0" algn="ctr">
              <a:spcBef>
                <a:spcPct val="0"/>
              </a:spcBef>
              <a:buNone/>
              <a:defRPr/>
            </a:pPr>
            <a:endParaRPr lang="pl-PL" sz="4400" b="1" dirty="0">
              <a:ln>
                <a:solidFill>
                  <a:schemeClr val="tx1"/>
                </a:solidFill>
              </a:ln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pl-PL" sz="4800" b="1" dirty="0">
                <a:solidFill>
                  <a:schemeClr val="tx2"/>
                </a:solidFill>
                <a:latin typeface="Calibri" pitchFamily="34" charset="0"/>
              </a:rPr>
              <a:t>Jak poprawnie złożyć wniosek?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0F9105A4-DEF6-4943-BE4A-47A47655D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047316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99087"/>
          </a:xfrm>
        </p:spPr>
        <p:txBody>
          <a:bodyPr>
            <a:normAutofit/>
          </a:bodyPr>
          <a:lstStyle/>
          <a:p>
            <a:pPr eaLnBrk="1" hangingPunct="1">
              <a:buNone/>
              <a:defRPr/>
            </a:pPr>
            <a:endParaRPr lang="pl-PL" sz="2000" b="1" dirty="0" smtClean="0">
              <a:solidFill>
                <a:schemeClr val="tx2"/>
              </a:solidFill>
              <a:latin typeface="Calibri" pitchFamily="34" charset="0"/>
            </a:endParaRPr>
          </a:p>
          <a:p>
            <a:pPr eaLnBrk="1" hangingPunct="1">
              <a:buNone/>
              <a:defRPr/>
            </a:pPr>
            <a:r>
              <a:rPr lang="pl-PL" sz="2000" b="1" dirty="0" smtClean="0">
                <a:solidFill>
                  <a:schemeClr val="tx2"/>
                </a:solidFill>
                <a:latin typeface="Calibri" pitchFamily="34" charset="0"/>
              </a:rPr>
              <a:t>Kiedy</a:t>
            </a:r>
            <a:r>
              <a:rPr lang="pl-PL" sz="2000" b="1" dirty="0">
                <a:solidFill>
                  <a:schemeClr val="tx2"/>
                </a:solidFill>
                <a:latin typeface="Calibri" pitchFamily="34" charset="0"/>
              </a:rPr>
              <a:t>?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pl-PL" sz="1800" dirty="0"/>
              <a:t>Po zakończeniu etapu oceny merytorycznej oraz etapu negocjacji w ramach KOP.</a:t>
            </a:r>
          </a:p>
          <a:p>
            <a:pPr eaLnBrk="1" hangingPunct="1">
              <a:buNone/>
              <a:defRPr/>
            </a:pPr>
            <a:r>
              <a:rPr lang="pl-PL" sz="2000" b="1" dirty="0">
                <a:solidFill>
                  <a:schemeClr val="tx2"/>
                </a:solidFill>
                <a:latin typeface="Calibri" pitchFamily="34" charset="0"/>
              </a:rPr>
              <a:t>Kto?</a:t>
            </a:r>
          </a:p>
          <a:p>
            <a:pPr eaLnBrk="1" hangingPunct="1">
              <a:spcBef>
                <a:spcPct val="0"/>
              </a:spcBef>
              <a:buNone/>
              <a:defRPr/>
            </a:pPr>
            <a:r>
              <a:rPr lang="pl-PL" sz="1800" b="1" dirty="0"/>
              <a:t>       Pracownik IOK (ZIT </a:t>
            </a:r>
            <a:r>
              <a:rPr lang="pl-PL" sz="1800" b="1" dirty="0" smtClean="0"/>
              <a:t>AJ) </a:t>
            </a:r>
            <a:r>
              <a:rPr lang="pl-PL" sz="1800" b="1" dirty="0"/>
              <a:t>oraz Pracownik IOK (ZIT </a:t>
            </a:r>
            <a:r>
              <a:rPr lang="pl-PL" sz="1800" b="1" dirty="0" smtClean="0"/>
              <a:t>AJ) </a:t>
            </a:r>
            <a:r>
              <a:rPr lang="pl-PL" sz="1800" dirty="0"/>
              <a:t>- dwóch członków KOP, wybranych w drodze losowania.</a:t>
            </a:r>
          </a:p>
          <a:p>
            <a:pPr eaLnBrk="1" hangingPunct="1">
              <a:buNone/>
              <a:defRPr/>
            </a:pPr>
            <a:r>
              <a:rPr lang="pl-PL" sz="2000" b="1" dirty="0">
                <a:solidFill>
                  <a:schemeClr val="tx2"/>
                </a:solidFill>
                <a:latin typeface="Calibri" pitchFamily="34" charset="0"/>
              </a:rPr>
              <a:t>Co jest sprawdzane?</a:t>
            </a:r>
          </a:p>
          <a:p>
            <a:pPr eaLnBrk="1" hangingPunct="1">
              <a:buFont typeface="Wingdings" pitchFamily="2" charset="2"/>
              <a:buChar char="ü"/>
              <a:defRPr/>
            </a:pPr>
            <a:r>
              <a:rPr lang="pl-PL" sz="1800" b="1" dirty="0"/>
              <a:t>kryteria oceny zgodności ze strategią ZIT </a:t>
            </a:r>
            <a:r>
              <a:rPr lang="pl-PL" sz="1800" b="1" dirty="0" smtClean="0"/>
              <a:t>AJ </a:t>
            </a:r>
            <a:r>
              <a:rPr lang="pl-PL" sz="1800" dirty="0" smtClean="0"/>
              <a:t>zatwierdzone </a:t>
            </a:r>
            <a:r>
              <a:rPr lang="pl-PL" sz="1800" dirty="0"/>
              <a:t>przez KM RPO WD - obligatoryjne i punktowe (maksymalnie 50 pkt).</a:t>
            </a:r>
          </a:p>
          <a:p>
            <a:pPr algn="just" eaLnBrk="1" hangingPunct="1">
              <a:spcAft>
                <a:spcPts val="600"/>
              </a:spcAft>
              <a:defRPr/>
            </a:pPr>
            <a:endParaRPr lang="pl-PL" sz="1800" dirty="0"/>
          </a:p>
          <a:p>
            <a:pPr eaLnBrk="1" hangingPunct="1">
              <a:buNone/>
              <a:defRPr/>
            </a:pPr>
            <a:endParaRPr lang="pl-PL" sz="1800" dirty="0"/>
          </a:p>
          <a:p>
            <a:pPr eaLnBrk="1" hangingPunct="1">
              <a:buFont typeface="Arial" pitchFamily="34" charset="0"/>
              <a:buNone/>
              <a:defRPr/>
            </a:pPr>
            <a:endParaRPr lang="pl-PL" sz="1800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Ocena strategiczna ZIT</a:t>
            </a:r>
          </a:p>
        </p:txBody>
      </p:sp>
      <p:sp>
        <p:nvSpPr>
          <p:cNvPr id="4" name="Prostokąt 3"/>
          <p:cNvSpPr/>
          <p:nvPr/>
        </p:nvSpPr>
        <p:spPr>
          <a:xfrm>
            <a:off x="611188" y="1052513"/>
            <a:ext cx="8208962" cy="22161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endParaRPr lang="pl-PL" sz="24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pl-PL" sz="24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pl-PL" sz="24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pl-PL" sz="24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pl-PL" sz="2400" b="1" i="1" dirty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DB7155E9-3DD8-4D7A-8705-EE1250F44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30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293587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ole tekstowe 9"/>
          <p:cNvSpPr txBox="1">
            <a:spLocks noChangeArrowheads="1"/>
          </p:cNvSpPr>
          <p:nvPr/>
        </p:nvSpPr>
        <p:spPr bwMode="auto">
          <a:xfrm>
            <a:off x="2484438" y="5805488"/>
            <a:ext cx="4318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l-PL" altLang="pl-PL" sz="1500" b="1"/>
          </a:p>
        </p:txBody>
      </p:sp>
      <p:sp>
        <p:nvSpPr>
          <p:cNvPr id="12" name="pole tekstowe 6"/>
          <p:cNvSpPr txBox="1">
            <a:spLocks noChangeArrowheads="1"/>
          </p:cNvSpPr>
          <p:nvPr/>
        </p:nvSpPr>
        <p:spPr bwMode="auto">
          <a:xfrm>
            <a:off x="2268538" y="908050"/>
            <a:ext cx="56880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endParaRPr lang="pl-PL" altLang="pl-PL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1" name="pole tekstowe 6"/>
          <p:cNvSpPr txBox="1">
            <a:spLocks noChangeArrowheads="1"/>
          </p:cNvSpPr>
          <p:nvPr/>
        </p:nvSpPr>
        <p:spPr bwMode="auto">
          <a:xfrm>
            <a:off x="1042988" y="4797425"/>
            <a:ext cx="23526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endParaRPr lang="pl-PL" altLang="pl-PL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2" name="pole tekstowe 12"/>
          <p:cNvSpPr txBox="1">
            <a:spLocks noChangeArrowheads="1"/>
          </p:cNvSpPr>
          <p:nvPr/>
        </p:nvSpPr>
        <p:spPr bwMode="auto">
          <a:xfrm>
            <a:off x="4932363" y="4797425"/>
            <a:ext cx="37433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pl-PL" altLang="pl-PL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Tytuł 6"/>
          <p:cNvSpPr txBox="1">
            <a:spLocks/>
          </p:cNvSpPr>
          <p:nvPr/>
        </p:nvSpPr>
        <p:spPr>
          <a:xfrm>
            <a:off x="0" y="-171400"/>
            <a:ext cx="9144000" cy="1440160"/>
          </a:xfrm>
          <a:prstGeom prst="rect">
            <a:avLst/>
          </a:prstGeom>
          <a:ln>
            <a:noFill/>
          </a:ln>
        </p:spPr>
        <p:txBody>
          <a:bodyPr anchor="ctr"/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2"/>
                </a:solidFill>
              </a:rPr>
              <a:t>Ostateczna i wiążąca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pl-PL" sz="3200" b="1" dirty="0">
                <a:solidFill>
                  <a:schemeClr val="tx2"/>
                </a:solidFill>
              </a:rPr>
              <a:t>ocena projektu – ZIT AJ</a:t>
            </a:r>
          </a:p>
        </p:txBody>
      </p:sp>
      <p:sp>
        <p:nvSpPr>
          <p:cNvPr id="14" name="Prostokąt zaokrąglony 13"/>
          <p:cNvSpPr/>
          <p:nvPr/>
        </p:nvSpPr>
        <p:spPr>
          <a:xfrm>
            <a:off x="91960" y="5157788"/>
            <a:ext cx="8928992" cy="119567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>
                <a:solidFill>
                  <a:schemeClr val="tx1"/>
                </a:solidFill>
              </a:rPr>
              <a:t>Dofinansowanie może otrzymać jedynie projekt, który spełnia wszystkie kryteria obligatoryjne, w tym kryterium </a:t>
            </a:r>
            <a:r>
              <a:rPr lang="pl-PL" sz="1600" dirty="0" smtClean="0">
                <a:solidFill>
                  <a:schemeClr val="tx1"/>
                </a:solidFill>
              </a:rPr>
              <a:t>negocjacji </a:t>
            </a:r>
            <a:r>
              <a:rPr lang="pl-PL" sz="1600" dirty="0">
                <a:solidFill>
                  <a:schemeClr val="tx1"/>
                </a:solidFill>
              </a:rPr>
              <a:t>oraz otrzymał </a:t>
            </a:r>
            <a:r>
              <a:rPr lang="pl-PL" sz="1600" b="1" dirty="0">
                <a:solidFill>
                  <a:srgbClr val="C00000"/>
                </a:solidFill>
              </a:rPr>
              <a:t>co najmniej 50 punktów ogółem oraz 50% punktów </a:t>
            </a:r>
            <a:r>
              <a:rPr lang="pl-PL" sz="1600" dirty="0">
                <a:solidFill>
                  <a:schemeClr val="tx1"/>
                </a:solidFill>
              </a:rPr>
              <a:t>w każdej części oceny merytorycznej wyliczonych na podstawie średniej arytmetycznej z ocen dwóch </a:t>
            </a:r>
            <a:r>
              <a:rPr lang="pl-PL" sz="1600" dirty="0" smtClean="0">
                <a:solidFill>
                  <a:schemeClr val="tx1"/>
                </a:solidFill>
              </a:rPr>
              <a:t>oceniających.</a:t>
            </a:r>
            <a:endParaRPr lang="pl-PL" sz="1600" strike="sngStrike" dirty="0">
              <a:solidFill>
                <a:schemeClr val="tx1"/>
              </a:solidFill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D9335496-9D9A-4573-8672-4411A88F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31</a:t>
            </a:fld>
            <a:endParaRPr lang="pl-PL" altLang="pl-PL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="" xmlns:a16="http://schemas.microsoft.com/office/drawing/2014/main" id="{7DAA7A54-6D2A-47D6-A6A6-4D0A512663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2824598"/>
              </p:ext>
            </p:extLst>
          </p:nvPr>
        </p:nvGraphicFramePr>
        <p:xfrm>
          <a:off x="91960" y="1052736"/>
          <a:ext cx="8800520" cy="3594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pole tekstowe 9"/>
          <p:cNvSpPr txBox="1">
            <a:spLocks noChangeArrowheads="1"/>
          </p:cNvSpPr>
          <p:nvPr/>
        </p:nvSpPr>
        <p:spPr bwMode="auto">
          <a:xfrm>
            <a:off x="2484438" y="5805488"/>
            <a:ext cx="4318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l-PL" altLang="pl-PL" sz="1500" b="1"/>
          </a:p>
        </p:txBody>
      </p:sp>
      <p:sp>
        <p:nvSpPr>
          <p:cNvPr id="12" name="pole tekstowe 6"/>
          <p:cNvSpPr txBox="1">
            <a:spLocks noChangeArrowheads="1"/>
          </p:cNvSpPr>
          <p:nvPr/>
        </p:nvSpPr>
        <p:spPr bwMode="auto">
          <a:xfrm>
            <a:off x="2268538" y="908050"/>
            <a:ext cx="568801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defRPr/>
            </a:pPr>
            <a:endParaRPr lang="pl-PL" altLang="pl-PL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02" name="pole tekstowe 12"/>
          <p:cNvSpPr txBox="1">
            <a:spLocks noChangeArrowheads="1"/>
          </p:cNvSpPr>
          <p:nvPr/>
        </p:nvSpPr>
        <p:spPr bwMode="auto">
          <a:xfrm>
            <a:off x="4932363" y="4797425"/>
            <a:ext cx="37433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pl-PL" altLang="pl-PL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" name="pole tekstowe 32"/>
          <p:cNvSpPr txBox="1"/>
          <p:nvPr/>
        </p:nvSpPr>
        <p:spPr>
          <a:xfrm>
            <a:off x="2555875" y="0"/>
            <a:ext cx="4895850" cy="914400"/>
          </a:xfrm>
          <a:prstGeom prst="rect">
            <a:avLst/>
          </a:prstGeom>
          <a:noFill/>
        </p:spPr>
        <p:txBody>
          <a:bodyPr wrap="none">
            <a:normAutofit/>
          </a:bodyPr>
          <a:lstStyle/>
          <a:p>
            <a:pPr eaLnBrk="1" hangingPunct="1">
              <a:defRPr/>
            </a:pPr>
            <a:endParaRPr lang="pl-PL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8" name="Prostokąt 19"/>
          <p:cNvSpPr>
            <a:spLocks noChangeArrowheads="1"/>
          </p:cNvSpPr>
          <p:nvPr/>
        </p:nvSpPr>
        <p:spPr bwMode="auto">
          <a:xfrm>
            <a:off x="251520" y="3746565"/>
            <a:ext cx="8516179" cy="2009061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endParaRPr lang="pl-PL" sz="1600" b="1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pl-PL" sz="1600" dirty="0">
                <a:latin typeface="+mn-lt"/>
              </a:rPr>
              <a:t>Lista projektów, które uzyskały wymaganą liczbę punktów, z wyróżnieniem projektów wybranych do dofinansowania - nie później niż 7 dni od dnia rozstrzygnięcia konkursu </a:t>
            </a:r>
            <a:r>
              <a:rPr lang="pl-PL" sz="1600" dirty="0">
                <a:sym typeface="Wingdings"/>
              </a:rPr>
              <a:t> </a:t>
            </a:r>
            <a:r>
              <a:rPr lang="pl-PL" sz="1600" dirty="0">
                <a:hlinkClick r:id="rId3"/>
              </a:rPr>
              <a:t>www.rpo.dolnyslask.pl</a:t>
            </a:r>
            <a:r>
              <a:rPr lang="pl-PL" sz="1600" dirty="0"/>
              <a:t> </a:t>
            </a:r>
            <a:r>
              <a:rPr lang="pl-PL" sz="1600" dirty="0" smtClean="0"/>
              <a:t>+ na stronie właściwego ZIT</a:t>
            </a:r>
            <a:endParaRPr lang="pl-PL" sz="1600" b="1" dirty="0" smtClean="0"/>
          </a:p>
          <a:p>
            <a:pPr marL="342900" indent="-342900">
              <a:buFont typeface="+mj-lt"/>
              <a:buAutoNum type="arabicPeriod"/>
              <a:defRPr/>
            </a:pPr>
            <a:r>
              <a:rPr lang="pl-PL" sz="1600" dirty="0" smtClean="0"/>
              <a:t>P</a:t>
            </a:r>
            <a:r>
              <a:rPr lang="pl-PL" sz="1600" dirty="0" smtClean="0">
                <a:latin typeface="+mn-lt"/>
              </a:rPr>
              <a:t>isma z wynikami oceny (od negatywnego wyniku oceny przysługuje protest w rozumieniu rozdz. 15 ustawy)</a:t>
            </a:r>
          </a:p>
          <a:p>
            <a:pPr algn="ctr">
              <a:defRPr/>
            </a:pPr>
            <a:endParaRPr lang="pl-PL" sz="1600" b="1" dirty="0"/>
          </a:p>
        </p:txBody>
      </p:sp>
      <p:sp>
        <p:nvSpPr>
          <p:cNvPr id="11" name="Prostokąt 10"/>
          <p:cNvSpPr/>
          <p:nvPr/>
        </p:nvSpPr>
        <p:spPr>
          <a:xfrm>
            <a:off x="539552" y="2132856"/>
            <a:ext cx="842493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000" b="1" dirty="0">
                <a:solidFill>
                  <a:schemeClr val="tx2"/>
                </a:solidFill>
              </a:rPr>
              <a:t>Zatwierdzenie listy wszystkich ocenionych projektów przez</a:t>
            </a:r>
          </a:p>
          <a:p>
            <a:pPr algn="ctr">
              <a:defRPr/>
            </a:pPr>
            <a:r>
              <a:rPr lang="pl-PL" sz="1400" b="1" dirty="0"/>
              <a:t> </a:t>
            </a:r>
          </a:p>
          <a:p>
            <a:pPr algn="ctr">
              <a:defRPr/>
            </a:pPr>
            <a:r>
              <a:rPr lang="pl-PL" b="1" dirty="0"/>
              <a:t>Zarząd Województwa Dolnośląskiego </a:t>
            </a:r>
          </a:p>
          <a:p>
            <a:pPr algn="ctr">
              <a:defRPr/>
            </a:pPr>
            <a:r>
              <a:rPr lang="pl-PL" b="1" dirty="0"/>
              <a:t>i Prezydenta </a:t>
            </a:r>
            <a:r>
              <a:rPr lang="pl-PL" b="1" dirty="0" smtClean="0"/>
              <a:t>Miasta </a:t>
            </a:r>
            <a:r>
              <a:rPr lang="pl-PL" b="1" dirty="0" smtClean="0"/>
              <a:t>Jelenia Góra</a:t>
            </a:r>
            <a:endParaRPr lang="pl-PL" b="1" dirty="0"/>
          </a:p>
        </p:txBody>
      </p:sp>
      <p:sp>
        <p:nvSpPr>
          <p:cNvPr id="13" name="Prostokąt 12"/>
          <p:cNvSpPr/>
          <p:nvPr/>
        </p:nvSpPr>
        <p:spPr>
          <a:xfrm>
            <a:off x="0" y="252014"/>
            <a:ext cx="432048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pl-PL" sz="2800" b="1" dirty="0">
                <a:solidFill>
                  <a:schemeClr val="tx2"/>
                </a:solidFill>
              </a:rPr>
              <a:t>Rozstrzygnięcie konkursu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DB3BDBAB-CC12-4B4C-8439-0F70B05B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32</a:t>
            </a:fld>
            <a:endParaRPr lang="pl-PL" altLang="pl-PL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400600"/>
          </a:xfrm>
        </p:spPr>
        <p:txBody>
          <a:bodyPr>
            <a:normAutofit lnSpcReduction="10000"/>
          </a:bodyPr>
          <a:lstStyle/>
          <a:p>
            <a:pPr marL="342900" lvl="3" indent="-342900" algn="just">
              <a:spcAft>
                <a:spcPts val="600"/>
              </a:spcAft>
              <a:buNone/>
            </a:pPr>
            <a:r>
              <a:rPr lang="pl-PL" sz="2400" b="1" dirty="0">
                <a:solidFill>
                  <a:schemeClr val="tx2"/>
                </a:solidFill>
              </a:rPr>
              <a:t>Lista wszystkich projektów, które podlegały ocenie</a:t>
            </a:r>
          </a:p>
          <a:p>
            <a:pPr marL="0" lvl="3">
              <a:buFont typeface="Wingdings" pitchFamily="2" charset="2"/>
              <a:buChar char="ü"/>
            </a:pPr>
            <a:r>
              <a:rPr lang="pl-PL" sz="1600" dirty="0"/>
              <a:t>o kolejności projektów na liście decyduje liczba punktów przyznana danemu projektowi; </a:t>
            </a:r>
          </a:p>
          <a:p>
            <a:pPr marL="0" lvl="3">
              <a:buFont typeface="Wingdings" pitchFamily="2" charset="2"/>
              <a:buChar char="ü"/>
            </a:pPr>
            <a:r>
              <a:rPr lang="pl-PL" sz="1600" dirty="0"/>
              <a:t>w przypadku dwóch lub więcej projektów o równej ogólnej liczbie punktów, wyższe miejsce na liście otrzymuje ten, który uzyskał wyższą liczbę punktów za kryteria rozstrzygające, określone we właściwym Planie działania (kryteria zgodności ze strategią ZIT, </a:t>
            </a:r>
            <a:r>
              <a:rPr lang="pl-PL" sz="1600" dirty="0" smtClean="0"/>
              <a:t>kryterium </a:t>
            </a:r>
            <a:r>
              <a:rPr lang="pl-PL" sz="1600" dirty="0"/>
              <a:t>zgodność projektu z celami szczegółowymi RPO WD 2014-2020</a:t>
            </a:r>
            <a:r>
              <a:rPr lang="pl-PL" sz="1600" dirty="0" smtClean="0"/>
              <a:t>, </a:t>
            </a:r>
            <a:r>
              <a:rPr lang="pl-PL" sz="1600" dirty="0"/>
              <a:t>kryterium doświadczenia</a:t>
            </a:r>
            <a:r>
              <a:rPr lang="pl-PL" sz="1600" dirty="0" smtClean="0"/>
              <a:t>);</a:t>
            </a:r>
            <a:endParaRPr lang="pl-PL" sz="1600" strike="sngStrike" dirty="0"/>
          </a:p>
          <a:p>
            <a:pPr marL="0" lvl="3">
              <a:buFont typeface="Wingdings" pitchFamily="2" charset="2"/>
              <a:buChar char="ü"/>
            </a:pPr>
            <a:r>
              <a:rPr lang="pl-PL" sz="1600" dirty="0"/>
              <a:t>gdy wnioski uzyskały taką samą ogólną liczbę punktów oraz taką samą liczbę punktów za spełnienie </a:t>
            </a:r>
            <a:r>
              <a:rPr lang="pl-PL" sz="1600" dirty="0" smtClean="0"/>
              <a:t>kryteriów rozstrzygających, </a:t>
            </a:r>
            <a:r>
              <a:rPr lang="pl-PL" sz="1600" dirty="0"/>
              <a:t>o kolejności na liście decyduje wynik komisyjnego losowania, w którym uczestniczy min. 3 członków KOP, w tym Przewodniczący </a:t>
            </a:r>
            <a:r>
              <a:rPr lang="pl-PL" sz="1600" dirty="0" smtClean="0"/>
              <a:t>oraz</a:t>
            </a:r>
            <a:r>
              <a:rPr lang="pl-PL" sz="1600" dirty="0"/>
              <a:t>, o ile wyrażą chęć, przedstawiciele projektodawców, których wniosków dotyczy losowanie. </a:t>
            </a:r>
          </a:p>
          <a:p>
            <a:pPr marL="0" lvl="3">
              <a:buNone/>
            </a:pPr>
            <a:endParaRPr lang="pl-PL" sz="1600" dirty="0"/>
          </a:p>
          <a:p>
            <a:pPr marL="0" lvl="3">
              <a:buNone/>
            </a:pPr>
            <a:r>
              <a:rPr lang="pl-PL" sz="2400" b="1" dirty="0">
                <a:solidFill>
                  <a:schemeClr val="tx2"/>
                </a:solidFill>
              </a:rPr>
              <a:t>Negatywna ocena</a:t>
            </a:r>
          </a:p>
          <a:p>
            <a:pPr marL="0" lvl="3">
              <a:buNone/>
            </a:pPr>
            <a:r>
              <a:rPr lang="pl-PL" sz="1600" dirty="0"/>
              <a:t>Zgodnie z art. 53 ust. 2 ustawy negatywną oceną jest ocena w zakresie spełniania przez projekt kryteriów wyboru projektów, w ramach której: </a:t>
            </a:r>
          </a:p>
          <a:p>
            <a:pPr lvl="0">
              <a:buFont typeface="Wingdings" pitchFamily="2" charset="2"/>
              <a:buChar char="ü"/>
            </a:pPr>
            <a:r>
              <a:rPr lang="pl-PL" sz="1600" dirty="0"/>
              <a:t>projekt nie uzyskał wymaganej liczby punktów lub nie spełnił kryteriów wyboru projektów, na skutek czego nie może być wybrany do dofinansowania albo skierowany do kolejnego etapu oceny, </a:t>
            </a:r>
          </a:p>
          <a:p>
            <a:pPr lvl="0">
              <a:buFont typeface="Wingdings" pitchFamily="2" charset="2"/>
              <a:buChar char="ü"/>
            </a:pPr>
            <a:r>
              <a:rPr lang="pl-PL" sz="1600" dirty="0"/>
              <a:t>projekt uzyskał wymaganą liczbę punktów lub spełnił kryteria wyboru projektów, jednak kwota przeznaczona na dofinansowanie projektów w konkursie nie wystarcza na wybranie go do dofinansowania.</a:t>
            </a:r>
          </a:p>
          <a:p>
            <a:pPr algn="ctr">
              <a:buNone/>
            </a:pPr>
            <a:endParaRPr lang="pl-PL" sz="2800" b="1" i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pl-PL" sz="4000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pl-PL" sz="3200" b="1" dirty="0">
                <a:solidFill>
                  <a:schemeClr val="tx2"/>
                </a:solidFill>
              </a:rPr>
              <a:t>Lista ocenionych projektów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5B8DC83C-5967-4D2F-82B3-774EDF732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33</a:t>
            </a:fld>
            <a:endParaRPr lang="pl-PL" altLang="pl-PL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ct val="0"/>
              </a:spcBef>
              <a:buNone/>
              <a:defRPr/>
            </a:pPr>
            <a:endParaRPr lang="pl-PL" sz="4800" b="1" dirty="0">
              <a:ln>
                <a:solidFill>
                  <a:schemeClr val="tx1"/>
                </a:solidFill>
              </a:ln>
              <a:solidFill>
                <a:srgbClr val="0070C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pl-PL" sz="4800" b="1" dirty="0">
                <a:solidFill>
                  <a:schemeClr val="tx2"/>
                </a:solidFill>
                <a:latin typeface="Calibri" pitchFamily="34" charset="0"/>
              </a:rPr>
              <a:t>Najczęściej pojawiające się błędy i wskazówki, </a:t>
            </a:r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pl-PL" sz="4800" b="1" dirty="0">
                <a:solidFill>
                  <a:schemeClr val="tx2"/>
                </a:solidFill>
                <a:latin typeface="Calibri" pitchFamily="34" charset="0"/>
              </a:rPr>
              <a:t>jak ich uniknąć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5738B0A5-07AF-4662-BFA0-F1F8FC426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34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390513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183224" y="908720"/>
            <a:ext cx="47079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pl-PL" sz="3200" b="1" dirty="0">
                <a:solidFill>
                  <a:schemeClr val="tx2"/>
                </a:solidFill>
              </a:rPr>
              <a:t>Obowiązujące  dokumenty</a:t>
            </a:r>
            <a:endParaRPr lang="pl-PL" sz="3200" dirty="0">
              <a:solidFill>
                <a:schemeClr val="tx2"/>
              </a:solidFill>
            </a:endParaRPr>
          </a:p>
        </p:txBody>
      </p:sp>
      <p:sp>
        <p:nvSpPr>
          <p:cNvPr id="6" name="Prostokąt 7"/>
          <p:cNvSpPr>
            <a:spLocks noChangeArrowheads="1"/>
          </p:cNvSpPr>
          <p:nvPr/>
        </p:nvSpPr>
        <p:spPr bwMode="auto">
          <a:xfrm>
            <a:off x="323528" y="1988840"/>
            <a:ext cx="8489255" cy="393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>
              <a:spcBef>
                <a:spcPct val="0"/>
              </a:spcBef>
              <a:buFont typeface="Wingdings" pitchFamily="2" charset="2"/>
              <a:buChar char="§"/>
            </a:pPr>
            <a:r>
              <a:rPr lang="pl-PL" altLang="pl-PL" sz="1800" b="1" dirty="0"/>
              <a:t>Regulamin konkursu – poddziałanie </a:t>
            </a:r>
            <a:r>
              <a:rPr lang="pl-PL" altLang="pl-PL" sz="1800" b="1" dirty="0" smtClean="0"/>
              <a:t>10.1.3 </a:t>
            </a:r>
            <a:r>
              <a:rPr lang="pl-PL" altLang="pl-PL" sz="1800" dirty="0" smtClean="0"/>
              <a:t>z </a:t>
            </a:r>
            <a:r>
              <a:rPr lang="pl-PL" altLang="pl-PL" sz="1800" dirty="0"/>
              <a:t>załącznikami, które </a:t>
            </a:r>
            <a:r>
              <a:rPr lang="pl-PL" sz="1800" dirty="0"/>
              <a:t>zawierają wykaz kluczowych warunków, jakie musi spełnić wniosek, aby otrzymać dofinansowanie m.in.:</a:t>
            </a:r>
          </a:p>
          <a:p>
            <a:pPr marL="1028700" lvl="1">
              <a:spcBef>
                <a:spcPct val="0"/>
              </a:spcBef>
            </a:pPr>
            <a:r>
              <a:rPr lang="pl-PL" sz="1600" dirty="0"/>
              <a:t>Załącznik nr 1: Wyciąg z Kryteriów wyboru projektów, </a:t>
            </a:r>
          </a:p>
          <a:p>
            <a:pPr marL="1028700" lvl="1">
              <a:spcBef>
                <a:spcPct val="0"/>
              </a:spcBef>
            </a:pPr>
            <a:r>
              <a:rPr lang="pl-PL" sz="1600" dirty="0"/>
              <a:t>Załącznik nr 2: Lista wskaźników na poziomie projektu</a:t>
            </a:r>
          </a:p>
          <a:p>
            <a:pPr marL="1028700" lvl="1">
              <a:spcBef>
                <a:spcPct val="0"/>
              </a:spcBef>
            </a:pPr>
            <a:r>
              <a:rPr lang="pl-PL" altLang="pl-PL" sz="1600" dirty="0"/>
              <a:t>Załącznik nr 4: Standardy realizacji wybranych form wsparcia w ramach Działania 10.2</a:t>
            </a:r>
            <a:r>
              <a:rPr lang="pl-PL" altLang="pl-PL" sz="1400" dirty="0"/>
              <a:t>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sz="1800" dirty="0"/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pl-PL" altLang="pl-PL" sz="1800" b="1" dirty="0"/>
              <a:t>  Instrukcja wypełniania wniosku o dofinansowanie projektu w ramach RPO WD 2014-               2020 </a:t>
            </a:r>
            <a:r>
              <a:rPr lang="pl-PL" altLang="pl-PL" sz="1800" dirty="0"/>
              <a:t>– wersja 1.5</a:t>
            </a:r>
          </a:p>
          <a:p>
            <a:pPr>
              <a:spcBef>
                <a:spcPct val="0"/>
              </a:spcBef>
              <a:buNone/>
            </a:pPr>
            <a:endParaRPr lang="pl-PL" altLang="pl-PL" sz="1800" dirty="0"/>
          </a:p>
          <a:p>
            <a:pPr>
              <a:spcBef>
                <a:spcPct val="0"/>
              </a:spcBef>
              <a:buFont typeface="Wingdings" pitchFamily="2" charset="2"/>
              <a:buChar char="§"/>
            </a:pPr>
            <a:r>
              <a:rPr lang="pl-PL" altLang="pl-PL" sz="1800" dirty="0"/>
              <a:t> obowiązujące wytyczne, przepisy prawa (wskazane w Regulaminie konkursu)</a:t>
            </a:r>
          </a:p>
          <a:p>
            <a:pPr marL="285750" indent="-285750">
              <a:spcBef>
                <a:spcPct val="0"/>
              </a:spcBef>
            </a:pPr>
            <a:endParaRPr lang="pl-PL" altLang="pl-PL" sz="1800" dirty="0"/>
          </a:p>
          <a:p>
            <a:pPr>
              <a:spcBef>
                <a:spcPct val="0"/>
              </a:spcBef>
              <a:buNone/>
            </a:pPr>
            <a:endParaRPr lang="pl-PL" altLang="pl-PL" sz="1800" dirty="0"/>
          </a:p>
          <a:p>
            <a:pPr>
              <a:spcBef>
                <a:spcPct val="0"/>
              </a:spcBef>
              <a:buNone/>
            </a:pPr>
            <a:endParaRPr lang="pl-PL" altLang="pl-PL" sz="1800" dirty="0"/>
          </a:p>
        </p:txBody>
      </p:sp>
      <p:sp>
        <p:nvSpPr>
          <p:cNvPr id="8" name="Prostokąt 7"/>
          <p:cNvSpPr/>
          <p:nvPr/>
        </p:nvSpPr>
        <p:spPr>
          <a:xfrm>
            <a:off x="179512" y="5661248"/>
            <a:ext cx="8757481" cy="5232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l-PL" sz="2800" b="1" dirty="0" err="1">
                <a:solidFill>
                  <a:schemeClr val="tx2"/>
                </a:solidFill>
                <a:hlinkClick r:id="rId3"/>
              </a:rPr>
              <a:t>www.rpo.dolnyslask.pl</a:t>
            </a:r>
            <a:endParaRPr lang="pl-PL" sz="2800" dirty="0">
              <a:solidFill>
                <a:schemeClr val="tx2"/>
              </a:solidFill>
            </a:endParaRP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="" xmlns:a16="http://schemas.microsoft.com/office/drawing/2014/main" id="{EFF77D82-EFDF-4869-A39B-6666C81B1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35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824414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ymbol zastępczy zawartości 3"/>
          <p:cNvSpPr txBox="1">
            <a:spLocks/>
          </p:cNvSpPr>
          <p:nvPr/>
        </p:nvSpPr>
        <p:spPr bwMode="auto">
          <a:xfrm>
            <a:off x="446439" y="1772816"/>
            <a:ext cx="8229600" cy="2736304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None/>
              <a:defRPr/>
            </a:pPr>
            <a:r>
              <a:rPr lang="pl-PL" sz="2400" dirty="0">
                <a:solidFill>
                  <a:schemeClr val="tx1"/>
                </a:solidFill>
              </a:rPr>
              <a:t>Błędy </a:t>
            </a:r>
            <a:r>
              <a:rPr lang="pl-PL" sz="2400" dirty="0" smtClean="0">
                <a:solidFill>
                  <a:schemeClr val="tx1"/>
                </a:solidFill>
              </a:rPr>
              <a:t>na </a:t>
            </a:r>
            <a:r>
              <a:rPr lang="pl-PL" sz="2400" dirty="0">
                <a:solidFill>
                  <a:schemeClr val="tx1"/>
                </a:solidFill>
              </a:rPr>
              <a:t>etapie oceny formalnej w zakresie: </a:t>
            </a:r>
          </a:p>
          <a:p>
            <a:pPr>
              <a:buNone/>
              <a:defRPr/>
            </a:pPr>
            <a:endParaRPr lang="pl-PL" sz="2400" dirty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  <a:buFont typeface="Wingdings 2" pitchFamily="18" charset="2"/>
              <a:buChar char=""/>
              <a:defRPr/>
            </a:pPr>
            <a:r>
              <a:rPr lang="pl-PL" sz="2400" dirty="0">
                <a:solidFill>
                  <a:schemeClr val="tx1"/>
                </a:solidFill>
              </a:rPr>
              <a:t>kryteriów formalnych  </a:t>
            </a:r>
          </a:p>
          <a:p>
            <a:pPr>
              <a:buClr>
                <a:srgbClr val="C00000"/>
              </a:buClr>
              <a:buFont typeface="Wingdings 2" pitchFamily="18" charset="2"/>
              <a:buChar char=""/>
              <a:defRPr/>
            </a:pPr>
            <a:endParaRPr lang="pl-PL" sz="2400" dirty="0">
              <a:solidFill>
                <a:schemeClr val="tx1"/>
              </a:solidFill>
            </a:endParaRPr>
          </a:p>
          <a:p>
            <a:pPr>
              <a:buClr>
                <a:srgbClr val="C00000"/>
              </a:buClr>
              <a:buFont typeface="Wingdings 2" pitchFamily="18" charset="2"/>
              <a:buChar char=""/>
              <a:defRPr/>
            </a:pPr>
            <a:r>
              <a:rPr lang="pl-PL" sz="2400" dirty="0">
                <a:solidFill>
                  <a:schemeClr val="tx1"/>
                </a:solidFill>
              </a:rPr>
              <a:t>kryteriów dostępu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201A94A4-CDAB-4F61-B1F4-60BD562F6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36</a:t>
            </a:fld>
            <a:endParaRPr lang="pl-PL" altLang="pl-PL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323528" y="1916833"/>
            <a:ext cx="8496944" cy="249718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accent2">
                  <a:lumMod val="75000"/>
                </a:schemeClr>
              </a:buClr>
              <a:buSzPct val="200000"/>
              <a:buFont typeface="Wingdings 2" pitchFamily="18" charset="2"/>
              <a:buChar char=""/>
            </a:pPr>
            <a:r>
              <a:rPr lang="pl-PL" dirty="0">
                <a:solidFill>
                  <a:schemeClr val="tx1"/>
                </a:solidFill>
              </a:rPr>
              <a:t>W projekcie, w którym wartość wkładu publicznego (środków publicznych) nie przekracza 100 000 EUR </a:t>
            </a:r>
            <a:r>
              <a:rPr lang="pl-PL" b="1" dirty="0">
                <a:solidFill>
                  <a:schemeClr val="tx1"/>
                </a:solidFill>
              </a:rPr>
              <a:t>nie zastosowano kwot ryczałtowych</a:t>
            </a:r>
            <a:r>
              <a:rPr lang="pl-PL" dirty="0">
                <a:solidFill>
                  <a:schemeClr val="tx1"/>
                </a:solidFill>
              </a:rPr>
              <a:t>, o których mowa 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w Wytycznych w zakresie kwalifikowalności wydatków w zakresie Europejskiego Funduszu Rozwoju Regionalnego, Europejskiego Funduszu Społecznego oraz Funduszu Spójności na lata 2014-2020. </a:t>
            </a:r>
            <a:r>
              <a:rPr lang="pl-PL" dirty="0"/>
              <a:t> </a:t>
            </a:r>
          </a:p>
          <a:p>
            <a:pPr>
              <a:buClr>
                <a:schemeClr val="accent2">
                  <a:lumMod val="75000"/>
                </a:schemeClr>
              </a:buClr>
              <a:buSzPct val="200000"/>
            </a:pPr>
            <a:endParaRPr lang="pl-PL" dirty="0"/>
          </a:p>
          <a:p>
            <a:pPr>
              <a:buClr>
                <a:schemeClr val="accent2">
                  <a:lumMod val="75000"/>
                </a:schemeClr>
              </a:buClr>
              <a:buSzPct val="200000"/>
              <a:buFont typeface="Wingdings 2" pitchFamily="18" charset="2"/>
              <a:buChar char=""/>
            </a:pPr>
            <a:r>
              <a:rPr lang="pl-PL" dirty="0">
                <a:solidFill>
                  <a:schemeClr val="tx1"/>
                </a:solidFill>
              </a:rPr>
              <a:t>W projekcie, w którym wartość wkładu publicznego przekracza 100 000 EUR, </a:t>
            </a:r>
            <a:r>
              <a:rPr lang="pl-PL" b="1" dirty="0">
                <a:solidFill>
                  <a:schemeClr val="tx1"/>
                </a:solidFill>
              </a:rPr>
              <a:t>zastosowano kwoty ryczałtowe </a:t>
            </a:r>
            <a:r>
              <a:rPr lang="pl-PL" dirty="0">
                <a:solidFill>
                  <a:schemeClr val="tx1"/>
                </a:solidFill>
              </a:rPr>
              <a:t>– sytuacji tej nie dotyczy kryterium formalne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496944" cy="504056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ea typeface="+mn-ea"/>
                <a:cs typeface="+mn-cs"/>
              </a:rPr>
              <a:t/>
            </a:r>
            <a:br>
              <a:rPr lang="pl-PL" sz="3200" b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ea typeface="+mn-ea"/>
                <a:cs typeface="+mn-cs"/>
              </a:rPr>
            </a:b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KRYTERIUM UPROSZCZONYCH METOD ROZLICZANIA WYDATKÓW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323528" y="4581129"/>
            <a:ext cx="8496944" cy="1970352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503548" y="4797154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dirty="0"/>
              <a:t>Równowartość 100 000 euro jest podana w Regulaminie konkursu. </a:t>
            </a:r>
          </a:p>
          <a:p>
            <a:pPr marL="285750" indent="-285750">
              <a:buClr>
                <a:srgbClr val="008000"/>
              </a:buClr>
              <a:buSzPct val="200000"/>
            </a:pPr>
            <a:r>
              <a:rPr lang="pl-PL" dirty="0"/>
              <a:t>Należy uzupełnić punkty we wniosku, m.in.: </a:t>
            </a:r>
          </a:p>
          <a:p>
            <a:pPr>
              <a:buClr>
                <a:srgbClr val="008000"/>
              </a:buClr>
              <a:buSzPct val="200000"/>
            </a:pPr>
            <a:r>
              <a:rPr lang="pl-PL" dirty="0"/>
              <a:t>3.1.2 wskaźniki (wskaźniki projektowe)</a:t>
            </a:r>
          </a:p>
          <a:p>
            <a:pPr>
              <a:buClr>
                <a:srgbClr val="008000"/>
              </a:buClr>
              <a:buSzPct val="200000"/>
            </a:pPr>
            <a:r>
              <a:rPr lang="pl-PL" dirty="0"/>
              <a:t>4.1 zadania</a:t>
            </a:r>
          </a:p>
          <a:p>
            <a:pPr>
              <a:buClr>
                <a:srgbClr val="008000"/>
              </a:buClr>
              <a:buSzPct val="200000"/>
            </a:pPr>
            <a:r>
              <a:rPr lang="pl-PL" dirty="0"/>
              <a:t>4.2 kwoty ryczałtowe</a:t>
            </a:r>
          </a:p>
          <a:p>
            <a:pPr>
              <a:buClr>
                <a:srgbClr val="008000"/>
              </a:buClr>
              <a:buSzPct val="200000"/>
            </a:pPr>
            <a:r>
              <a:rPr lang="pl-PL" dirty="0"/>
              <a:t>7.11 uzasadnienie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="" xmlns:a16="http://schemas.microsoft.com/office/drawing/2014/main" id="{39F5E37E-D2CA-495A-9396-1E3C33072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37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942332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WYBÓR PARTNERA W PROJEKCIE - ZMIANY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endParaRPr lang="pl-PL" sz="2400" dirty="0"/>
          </a:p>
          <a:p>
            <a:pPr marL="268288" lvl="1" indent="0">
              <a:buNone/>
            </a:pPr>
            <a:r>
              <a:rPr lang="pl-PL" sz="2400" dirty="0"/>
              <a:t> 		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467544" y="1916832"/>
            <a:ext cx="8136904" cy="3744414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339933"/>
              </a:buClr>
              <a:buSzPct val="200000"/>
            </a:pPr>
            <a:r>
              <a:rPr lang="pl-PL" sz="2400" dirty="0">
                <a:solidFill>
                  <a:schemeClr val="tx1"/>
                </a:solidFill>
              </a:rPr>
              <a:t>W przypadku każdego partnerstwa wybór partnerów do projektu musi nastąpić przed złożeniem wniosku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400" dirty="0">
                <a:solidFill>
                  <a:schemeClr val="tx1"/>
                </a:solidFill>
              </a:rPr>
              <a:t>o dofinansowanie.</a:t>
            </a:r>
          </a:p>
          <a:p>
            <a:pPr>
              <a:buClr>
                <a:srgbClr val="339933"/>
              </a:buClr>
              <a:buSzPct val="200000"/>
            </a:pPr>
            <a:endParaRPr lang="pl-PL" sz="2400" dirty="0">
              <a:solidFill>
                <a:schemeClr val="tx1"/>
              </a:solidFill>
            </a:endParaRPr>
          </a:p>
          <a:p>
            <a:pPr>
              <a:buClr>
                <a:srgbClr val="339933"/>
              </a:buClr>
              <a:buSzPct val="200000"/>
            </a:pPr>
            <a:r>
              <a:rPr lang="pl-PL" sz="2400" dirty="0">
                <a:solidFill>
                  <a:schemeClr val="tx1"/>
                </a:solidFill>
              </a:rPr>
              <a:t>Kryterium będzie weryfikowane na podstawie zapisów wniosku o dofinansowanie oraz dokumentów załączonych do wniosku.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B2443211-4BA2-4229-AE13-CD4FE144B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38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71538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WYBÓR PARTNERA W </a:t>
            </a:r>
            <a:r>
              <a:rPr lang="pl-PL" sz="3200" b="1" dirty="0" smtClean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PROJEKCIE</a:t>
            </a:r>
            <a:endParaRPr lang="pl-PL" sz="3200" b="1" dirty="0">
              <a:solidFill>
                <a:schemeClr val="tx2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  <a:endParaRPr lang="pl-PL" sz="1600" dirty="0"/>
          </a:p>
          <a:p>
            <a:pPr marL="268288" lvl="1" indent="0">
              <a:buNone/>
            </a:pPr>
            <a:endParaRPr lang="pl-PL" sz="2400" dirty="0"/>
          </a:p>
          <a:p>
            <a:pPr marL="268288" lvl="1" indent="0">
              <a:buNone/>
            </a:pPr>
            <a:endParaRPr lang="pl-PL" sz="2400" dirty="0"/>
          </a:p>
          <a:p>
            <a:pPr marL="268288" lvl="1" indent="0">
              <a:buNone/>
            </a:pPr>
            <a:r>
              <a:rPr lang="pl-PL" sz="2400" dirty="0"/>
              <a:t> 		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251520" y="1628800"/>
            <a:ext cx="8589640" cy="864096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l-PL" sz="2000" dirty="0">
                <a:solidFill>
                  <a:schemeClr val="tx1"/>
                </a:solidFill>
              </a:rPr>
              <a:t>	Brak przedstawienia wymaganych i wystarczających dokumentów dotyczących wyboru Partnera projektu jako </a:t>
            </a:r>
            <a:r>
              <a:rPr lang="pl-PL" sz="2000" dirty="0" smtClean="0">
                <a:solidFill>
                  <a:schemeClr val="tx1"/>
                </a:solidFill>
              </a:rPr>
              <a:t>załączników</a:t>
            </a:r>
            <a:endParaRPr lang="pl-PL" sz="2000" i="1" dirty="0">
              <a:solidFill>
                <a:schemeClr val="tx1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51520" y="2594269"/>
            <a:ext cx="8589640" cy="4003083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2438" indent="-452438">
              <a:buClr>
                <a:srgbClr val="339933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2000" dirty="0">
                <a:solidFill>
                  <a:schemeClr val="tx1"/>
                </a:solidFill>
              </a:rPr>
              <a:t>W przypadku, gdy podmiotem inicjującym partnerstwo </a:t>
            </a:r>
            <a:r>
              <a:rPr lang="pl-PL" sz="2000" b="1" dirty="0">
                <a:solidFill>
                  <a:schemeClr val="tx1"/>
                </a:solidFill>
              </a:rPr>
              <a:t>nie jest </a:t>
            </a:r>
            <a:r>
              <a:rPr lang="pl-PL" sz="2000" dirty="0" smtClean="0">
                <a:solidFill>
                  <a:schemeClr val="tx1"/>
                </a:solidFill>
              </a:rPr>
              <a:t>podmiot z </a:t>
            </a:r>
            <a:r>
              <a:rPr lang="pl-PL" sz="2000" dirty="0">
                <a:solidFill>
                  <a:schemeClr val="tx1"/>
                </a:solidFill>
              </a:rPr>
              <a:t>sektora finansów </a:t>
            </a:r>
            <a:r>
              <a:rPr lang="pl-PL" sz="2000" dirty="0">
                <a:solidFill>
                  <a:schemeClr val="tx1"/>
                </a:solidFill>
              </a:rPr>
              <a:t>publicznych lub podmiotem inicjującym partnerstwo </a:t>
            </a:r>
            <a:r>
              <a:rPr lang="pl-PL" sz="2000" b="1" dirty="0">
                <a:solidFill>
                  <a:schemeClr val="tx1"/>
                </a:solidFill>
              </a:rPr>
              <a:t>jest podmiot z sektora finansów publicznych</a:t>
            </a:r>
            <a:r>
              <a:rPr lang="pl-PL" sz="2000" dirty="0">
                <a:solidFill>
                  <a:schemeClr val="tx1"/>
                </a:solidFill>
              </a:rPr>
              <a:t> i dokonuje on wyboru </a:t>
            </a:r>
            <a:r>
              <a:rPr lang="pl-PL" sz="2000" b="1" dirty="0">
                <a:solidFill>
                  <a:schemeClr val="tx1"/>
                </a:solidFill>
              </a:rPr>
              <a:t>partnerów</a:t>
            </a:r>
            <a:r>
              <a:rPr lang="pl-PL" sz="2000" dirty="0">
                <a:solidFill>
                  <a:schemeClr val="tx1"/>
                </a:solidFill>
              </a:rPr>
              <a:t> </a:t>
            </a:r>
            <a:r>
              <a:rPr lang="pl-PL" sz="2000" b="1" dirty="0">
                <a:solidFill>
                  <a:schemeClr val="tx1"/>
                </a:solidFill>
              </a:rPr>
              <a:t>również z sektora finansów publicznych</a:t>
            </a:r>
            <a:r>
              <a:rPr lang="pl-PL" sz="2000" dirty="0" smtClean="0">
                <a:solidFill>
                  <a:schemeClr val="tx1"/>
                </a:solidFill>
              </a:rPr>
              <a:t> </a:t>
            </a:r>
            <a:r>
              <a:rPr lang="pl-PL" sz="2000" dirty="0">
                <a:solidFill>
                  <a:schemeClr val="tx1"/>
                </a:solidFill>
              </a:rPr>
              <a:t>- minimalny zakres informacji, który powinien zawierać dokument potwierdzający prawidłowość dokonania wyboru partnerów:</a:t>
            </a:r>
          </a:p>
          <a:p>
            <a:r>
              <a:rPr lang="pl-PL" sz="2000" dirty="0">
                <a:solidFill>
                  <a:schemeClr val="tx1"/>
                </a:solidFill>
              </a:rPr>
              <a:t>       - data sporządzenia/podpisania dokumentu;</a:t>
            </a:r>
          </a:p>
          <a:p>
            <a:pPr marL="355600" indent="-355600"/>
            <a:r>
              <a:rPr lang="pl-PL" sz="2000" dirty="0">
                <a:solidFill>
                  <a:schemeClr val="tx1"/>
                </a:solidFill>
              </a:rPr>
              <a:t>       - wskazanie stron (podmiotów), które oświadczają chęć wspólnej                 </a:t>
            </a:r>
          </a:p>
          <a:p>
            <a:pPr marL="355600" indent="-355600"/>
            <a:r>
              <a:rPr lang="pl-PL" sz="2000" dirty="0">
                <a:solidFill>
                  <a:schemeClr val="tx1"/>
                </a:solidFill>
              </a:rPr>
              <a:t>	   realizacji projektu z wyróżnieniem Partnera Wiodącego;</a:t>
            </a:r>
          </a:p>
          <a:p>
            <a:r>
              <a:rPr lang="pl-PL" sz="2000" dirty="0">
                <a:solidFill>
                  <a:schemeClr val="tx1"/>
                </a:solidFill>
              </a:rPr>
              <a:t>       - tytuł projektu, który strony zdecydowały się realizować wspólnie;</a:t>
            </a:r>
          </a:p>
          <a:p>
            <a:r>
              <a:rPr lang="pl-PL" sz="2000" dirty="0">
                <a:solidFill>
                  <a:schemeClr val="tx1"/>
                </a:solidFill>
              </a:rPr>
              <a:t>       - oświadczenie o chęci wspólnej realizacji przedmiotowego projektu;</a:t>
            </a:r>
          </a:p>
          <a:p>
            <a:r>
              <a:rPr lang="pl-PL" sz="2000" dirty="0">
                <a:solidFill>
                  <a:schemeClr val="tx1"/>
                </a:solidFill>
              </a:rPr>
              <a:t>       - podpisy wszystkich stron partnerstwa.</a:t>
            </a:r>
          </a:p>
          <a:p>
            <a:r>
              <a:rPr lang="pl-PL" sz="2000" dirty="0">
                <a:solidFill>
                  <a:schemeClr val="tx1"/>
                </a:solidFill>
              </a:rPr>
              <a:t>    Dokument może mieć formę np. listu intencyjnego, oświadczenia. </a:t>
            </a:r>
            <a:endParaRPr lang="pl-PL" sz="1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AB0C7B76-45E7-4C8E-8EC4-E3D2B1D32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39</a:t>
            </a:fld>
            <a:endParaRPr lang="pl-PL" altLang="pl-PL"/>
          </a:p>
        </p:txBody>
      </p:sp>
      <p:sp>
        <p:nvSpPr>
          <p:cNvPr id="7" name="Mnożenie 6"/>
          <p:cNvSpPr/>
          <p:nvPr/>
        </p:nvSpPr>
        <p:spPr>
          <a:xfrm>
            <a:off x="611560" y="1730173"/>
            <a:ext cx="576064" cy="383041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53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</a:rPr>
              <a:t/>
            </a:r>
            <a:br>
              <a:rPr lang="pl-PL" sz="4000" b="1" dirty="0">
                <a:solidFill>
                  <a:schemeClr val="tx2"/>
                </a:solidFill>
              </a:rPr>
            </a:br>
            <a:r>
              <a:rPr lang="pl-PL" sz="3600" b="1" dirty="0">
                <a:solidFill>
                  <a:schemeClr val="tx2"/>
                </a:solidFill>
              </a:rPr>
              <a:t>Generator EFS - SOWA</a:t>
            </a:r>
            <a:r>
              <a:rPr lang="pl-PL" sz="3600" b="1" i="1" dirty="0">
                <a:ln>
                  <a:solidFill>
                    <a:schemeClr val="tx1"/>
                  </a:solidFill>
                </a:ln>
                <a:solidFill>
                  <a:srgbClr val="C105B8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l-PL" sz="3600" b="1" i="1" dirty="0">
                <a:ln>
                  <a:solidFill>
                    <a:schemeClr val="tx1"/>
                  </a:solidFill>
                </a:ln>
                <a:solidFill>
                  <a:srgbClr val="C105B8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pl-PL" sz="3600" b="1" i="1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Prostokąt zaokrąglony 3"/>
          <p:cNvSpPr/>
          <p:nvPr/>
        </p:nvSpPr>
        <p:spPr>
          <a:xfrm>
            <a:off x="251520" y="1124744"/>
            <a:ext cx="8712968" cy="280831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2400" dirty="0">
                <a:solidFill>
                  <a:schemeClr val="tx1"/>
                </a:solidFill>
              </a:rPr>
              <a:t>Wnioski o dofinansowanie w ramach Regionalnego Programu Operacyjnego Województwa Dolnośląskiego 2014-2020 należy wypełnić i złożyć poprzez narzędzie informatyczne o nazwie </a:t>
            </a:r>
            <a:br>
              <a:rPr lang="pl-PL" sz="2400" dirty="0">
                <a:solidFill>
                  <a:schemeClr val="tx1"/>
                </a:solidFill>
              </a:rPr>
            </a:br>
            <a:r>
              <a:rPr lang="pl-PL" sz="2800" b="1" dirty="0">
                <a:solidFill>
                  <a:schemeClr val="tx1"/>
                </a:solidFill>
              </a:rPr>
              <a:t>System Obsługi Wniosków Aplikacyjnych EFS (SOWA)</a:t>
            </a:r>
          </a:p>
          <a:p>
            <a:pPr algn="ctr">
              <a:defRPr/>
            </a:pPr>
            <a:r>
              <a:rPr lang="pl-PL" sz="2400" dirty="0">
                <a:solidFill>
                  <a:schemeClr val="tx1"/>
                </a:solidFill>
              </a:rPr>
              <a:t>(brak konieczności składania wersji papierowej do IOK)</a:t>
            </a:r>
          </a:p>
          <a:p>
            <a:pPr algn="ctr">
              <a:defRPr/>
            </a:pPr>
            <a:r>
              <a:rPr lang="pl-PL" sz="3200" b="1" i="1" dirty="0">
                <a:solidFill>
                  <a:schemeClr val="tx2"/>
                </a:solidFill>
              </a:rPr>
              <a:t>www.generator-efs.dolnyslask.pl</a:t>
            </a:r>
            <a:endParaRPr lang="pl-PL" sz="3200" i="1" dirty="0">
              <a:solidFill>
                <a:schemeClr val="tx2"/>
              </a:solidFill>
            </a:endParaRPr>
          </a:p>
        </p:txBody>
      </p:sp>
      <p:pic>
        <p:nvPicPr>
          <p:cNvPr id="717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55576" y="4149080"/>
            <a:ext cx="7848600" cy="2517775"/>
          </a:xfrm>
          <a:noFill/>
        </p:spPr>
      </p:pic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F804F3E6-8090-4D57-859E-D09F2756F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71378" y="6336046"/>
            <a:ext cx="2133600" cy="365125"/>
          </a:xfrm>
        </p:spPr>
        <p:txBody>
          <a:bodyPr/>
          <a:lstStyle/>
          <a:p>
            <a:fld id="{9BBA8BAD-C024-4EBD-AE8C-2F50AC709554}" type="slidenum">
              <a:rPr lang="pl-PL" altLang="pl-PL" smtClean="0"/>
              <a:pPr/>
              <a:t>4</a:t>
            </a:fld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6291552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2800" b="1" dirty="0">
                <a:solidFill>
                  <a:schemeClr val="tx2"/>
                </a:solidFill>
                <a:latin typeface="Calibri" pitchFamily="34" charset="0"/>
              </a:rPr>
              <a:t>KRYTERIUM DIAGNOZY POTRZEB EDUKACYJNYCH</a:t>
            </a:r>
            <a:endParaRPr lang="pl-PL" sz="2800" b="1" dirty="0">
              <a:solidFill>
                <a:schemeClr val="tx2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  <a:endParaRPr lang="pl-PL" sz="1600" dirty="0"/>
          </a:p>
          <a:p>
            <a:pPr marL="611188" lvl="1" indent="-342900">
              <a:buClr>
                <a:srgbClr val="339933"/>
              </a:buClr>
              <a:buSzPct val="200000"/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endParaRPr lang="pl-PL" sz="2400" dirty="0"/>
          </a:p>
          <a:p>
            <a:pPr marL="268288" lvl="1" indent="0">
              <a:buNone/>
            </a:pPr>
            <a:r>
              <a:rPr lang="pl-PL" sz="2400" dirty="0"/>
              <a:t> 		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107504" y="3933056"/>
            <a:ext cx="8856984" cy="2730274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dirty="0">
                <a:solidFill>
                  <a:schemeClr val="tx1"/>
                </a:solidFill>
              </a:rPr>
              <a:t>	</a:t>
            </a:r>
          </a:p>
          <a:p>
            <a:r>
              <a:rPr lang="pl-PL" sz="14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CCBB5842-9BEF-4B2F-85D2-CB17DCB3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40</a:t>
            </a:fld>
            <a:endParaRPr lang="pl-PL" alt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107504" y="1484784"/>
            <a:ext cx="8856984" cy="2188104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pl-PL" sz="2000" dirty="0">
                <a:solidFill>
                  <a:schemeClr val="tx1"/>
                </a:solidFill>
              </a:rPr>
              <a:t> </a:t>
            </a:r>
            <a:r>
              <a:rPr lang="pl-PL" sz="2000" dirty="0" smtClean="0">
                <a:solidFill>
                  <a:schemeClr val="tx1"/>
                </a:solidFill>
              </a:rPr>
              <a:t>            </a:t>
            </a:r>
            <a:r>
              <a:rPr lang="pl-PL" dirty="0" smtClean="0">
                <a:solidFill>
                  <a:schemeClr val="tx1"/>
                </a:solidFill>
              </a:rPr>
              <a:t>Brak </a:t>
            </a:r>
            <a:r>
              <a:rPr lang="pl-PL" dirty="0">
                <a:solidFill>
                  <a:schemeClr val="tx1"/>
                </a:solidFill>
              </a:rPr>
              <a:t>we wniosku oświadczenia wskazującego, że przeprowadzona Diagnoza zapotrzebowania na nowe miejsca przedszkolne potwierdza, że liczba nowo tworzonych w ramach projektu miejsc wychowania przedszkolnego odpowiada faktycznemu i prognozowanemu w perspektywie 3-letniej zapotrzebowaniu na tego typu usługi na obszarze realizacji projektu i została ona zatwierdzona przez organ prowadzący oraz uwzględnia plany samorządu gminnego w zakresie tworzenia nowych miejsc przedszkolnych na obszarze realizacji projektu</a:t>
            </a:r>
            <a:r>
              <a:rPr lang="pl-PL" sz="2000" dirty="0">
                <a:solidFill>
                  <a:schemeClr val="tx1"/>
                </a:solidFill>
              </a:rPr>
              <a:t> </a:t>
            </a:r>
            <a:endParaRPr lang="pl-PL" sz="2000" i="1" dirty="0">
              <a:solidFill>
                <a:schemeClr val="tx1"/>
              </a:solidFill>
            </a:endParaRPr>
          </a:p>
        </p:txBody>
      </p:sp>
      <p:sp>
        <p:nvSpPr>
          <p:cNvPr id="7" name="Mnożenie 6"/>
          <p:cNvSpPr/>
          <p:nvPr/>
        </p:nvSpPr>
        <p:spPr>
          <a:xfrm>
            <a:off x="464811" y="1533791"/>
            <a:ext cx="648072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196828" y="3981481"/>
            <a:ext cx="87642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-87313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600" dirty="0"/>
              <a:t>Wnioskodawca jest zobowiązany na etapie przygotowywania wniosku opracować </a:t>
            </a:r>
            <a:r>
              <a:rPr lang="pl-PL" sz="1600" i="1" dirty="0"/>
              <a:t>Diagnozę potrzeb edukacyjnych. </a:t>
            </a:r>
            <a:r>
              <a:rPr lang="pl-PL" sz="1600" dirty="0"/>
              <a:t>Do wniosku należy również dołączyć oświadczenie (wg wzoru  - załącznik 5 do Regulaminu), że przeprowadzono Diagnozę, która została zatwierdzona przez organ prowadzący. Najważniejsze wnioski z Diagnozy muszą zostać zawarte w treści wniosku </a:t>
            </a:r>
            <a:r>
              <a:rPr lang="pl-PL" sz="1600" dirty="0" smtClean="0"/>
              <a:t>o </a:t>
            </a:r>
            <a:r>
              <a:rPr lang="pl-PL" sz="1600" dirty="0"/>
              <a:t>dofinansowanie (kryteria merytoryczne</a:t>
            </a:r>
            <a:r>
              <a:rPr lang="pl-PL" sz="1600" dirty="0" smtClean="0"/>
              <a:t>).</a:t>
            </a:r>
            <a:endParaRPr lang="pl-PL" sz="1600" dirty="0"/>
          </a:p>
          <a:p>
            <a:pPr marL="87313" indent="-87313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600" dirty="0"/>
              <a:t>Gdy Wnioskodawca planuje zakup wyposażenia pracowni lub warsztatów, diagnoza powinna zawierać wnioski z przeprowadzonego spisu inwentarza oraz oceny stanu technicznego. Do wniosku należy dołączyć oświadczenie (wg wzoru  - załącznik nr 6 do Regulaminu), że przeprowadzona Diagnoza potrzeb edukacyjnych zawiera wnioski z przeprowadzonego spisu inwentarza oraz oceny stanu technicznego posiadanego wyposażenia.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7794810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ymbol zastępczy zawartości 3"/>
          <p:cNvSpPr txBox="1">
            <a:spLocks/>
          </p:cNvSpPr>
          <p:nvPr/>
        </p:nvSpPr>
        <p:spPr bwMode="auto">
          <a:xfrm>
            <a:off x="611560" y="1988840"/>
            <a:ext cx="8229600" cy="18002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50000"/>
              <a:buFont typeface="Wingdings 2" pitchFamily="18" charset="2"/>
              <a:buChar char="Ò"/>
              <a:defRPr/>
            </a:pPr>
            <a:r>
              <a:rPr lang="pl-PL" sz="2800" dirty="0">
                <a:solidFill>
                  <a:schemeClr val="tx1"/>
                </a:solidFill>
              </a:rPr>
              <a:t> Błędy w zakresie kryteriów horyzontalnych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18F27C00-30A1-41AB-B290-94651B77B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41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505734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ymbol zastępczy zawartości 3"/>
          <p:cNvSpPr txBox="1">
            <a:spLocks/>
          </p:cNvSpPr>
          <p:nvPr/>
        </p:nvSpPr>
        <p:spPr bwMode="auto">
          <a:xfrm>
            <a:off x="534379" y="1146448"/>
            <a:ext cx="8272703" cy="1274441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None/>
              <a:defRPr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>       </a:t>
            </a:r>
            <a:r>
              <a:rPr lang="pl-PL" dirty="0">
                <a:solidFill>
                  <a:schemeClr val="tx1"/>
                </a:solidFill>
              </a:rPr>
              <a:t>Brak konkretnych informacji na temat stosowania zasady równości szans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i niedyskryminacji w projekcie, używanie ogólnikowych zapisów, np. projekt będzie zarządzany równościowo, projekt będzie dostępny dla osób niepełnosprawnych, rekrutacja będzie uwzględniać potrzeby osób z </a:t>
            </a:r>
            <a:r>
              <a:rPr lang="pl-PL" dirty="0" err="1">
                <a:solidFill>
                  <a:schemeClr val="tx1"/>
                </a:solidFill>
              </a:rPr>
              <a:t>niepełnosprawnościami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Symbol zastępczy zawartości 3"/>
          <p:cNvSpPr txBox="1">
            <a:spLocks/>
          </p:cNvSpPr>
          <p:nvPr/>
        </p:nvSpPr>
        <p:spPr bwMode="auto">
          <a:xfrm>
            <a:off x="534379" y="2550606"/>
            <a:ext cx="8272704" cy="4046746"/>
          </a:xfrm>
          <a:prstGeom prst="roundRect">
            <a:avLst/>
          </a:prstGeom>
          <a:ln>
            <a:solidFill>
              <a:srgbClr val="339933"/>
            </a:solidFill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Clr>
                <a:srgbClr val="339933"/>
              </a:buClr>
            </a:pPr>
            <a:r>
              <a:rPr lang="pl-PL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>
              <a:buClr>
                <a:srgbClr val="339933"/>
              </a:buClr>
              <a:buFont typeface="Wingdings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Należy wskazać konkretne przykłady, które będą świadczyć o stosowaniu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w projekcie zasady równości szans i niedyskryminacji, m.in.: </a:t>
            </a:r>
          </a:p>
          <a:p>
            <a:pPr marL="355600">
              <a:buClr>
                <a:srgbClr val="339933"/>
              </a:buClr>
              <a:buFont typeface="Arial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 działania w ramach rekrutacji, które zapewnią dostępność projektu dla osób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z niepełnosprawnościami, </a:t>
            </a:r>
          </a:p>
          <a:p>
            <a:pPr marL="355600">
              <a:buClr>
                <a:srgbClr val="339933"/>
              </a:buClr>
              <a:buFont typeface="Arial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 działania w ramach rekrutacji, które będą niwelować ewentualne bariery równościowe,</a:t>
            </a:r>
          </a:p>
          <a:p>
            <a:pPr marL="355600">
              <a:buClr>
                <a:srgbClr val="339933"/>
              </a:buClr>
              <a:buFont typeface="Arial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 wskazanie barier utrudniających lub uniemożliwiających udział w projekcie osobom z </a:t>
            </a:r>
            <a:r>
              <a:rPr lang="pl-PL" dirty="0" err="1">
                <a:solidFill>
                  <a:schemeClr val="tx1"/>
                </a:solidFill>
              </a:rPr>
              <a:t>niepełnosprawnościami</a:t>
            </a:r>
            <a:r>
              <a:rPr lang="pl-PL" dirty="0">
                <a:solidFill>
                  <a:schemeClr val="tx1"/>
                </a:solidFill>
              </a:rPr>
              <a:t>, wskazanie potrzeb tych osób,</a:t>
            </a:r>
          </a:p>
          <a:p>
            <a:pPr marL="355600">
              <a:buClr>
                <a:srgbClr val="339933"/>
              </a:buClr>
              <a:buFont typeface="Arial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 opisanie konkretnych mechanizmów zapewnienia dostępności dla osób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z niepełnosprawnościami w opisie zadania,</a:t>
            </a:r>
          </a:p>
          <a:p>
            <a:pPr marL="355600">
              <a:buClr>
                <a:srgbClr val="339933"/>
              </a:buClr>
              <a:buFont typeface="Arial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 wskazanie zadań, w których będą prowadzone działania na rzecz wyrównywania szans kobiet i mężczyzn,</a:t>
            </a:r>
          </a:p>
          <a:p>
            <a:pPr marL="355600">
              <a:buClr>
                <a:srgbClr val="339933"/>
              </a:buClr>
              <a:buFont typeface="Arial" pitchFamily="34" charset="0"/>
              <a:buChar char="•"/>
            </a:pPr>
            <a:r>
              <a:rPr lang="pl-PL" dirty="0">
                <a:solidFill>
                  <a:schemeClr val="tx1"/>
                </a:solidFill>
              </a:rPr>
              <a:t> konkretne zapisy odnośnie potencjału i sposobu zarządzania projektem, które świadczą o stosowaniu zasady równości szans i niedyskryminacji</a:t>
            </a:r>
          </a:p>
          <a:p>
            <a:pPr marL="355600">
              <a:buClr>
                <a:srgbClr val="339933"/>
              </a:buClr>
              <a:buFont typeface="Arial" pitchFamily="34" charset="0"/>
              <a:buChar char="•"/>
            </a:pP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7" name="Mnożenie 6"/>
          <p:cNvSpPr/>
          <p:nvPr/>
        </p:nvSpPr>
        <p:spPr>
          <a:xfrm>
            <a:off x="683568" y="1276165"/>
            <a:ext cx="504056" cy="288032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7272EF7E-C584-44E6-AC8E-A1542DD5B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42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505734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Symbol zastępczy zawartości 3"/>
          <p:cNvSpPr txBox="1">
            <a:spLocks/>
          </p:cNvSpPr>
          <p:nvPr/>
        </p:nvSpPr>
        <p:spPr bwMode="auto">
          <a:xfrm>
            <a:off x="611560" y="1772816"/>
            <a:ext cx="8229600" cy="1872208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buNone/>
              <a:defRPr/>
            </a:pPr>
            <a:r>
              <a:rPr lang="pl-PL" sz="2800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pl-PL" sz="2800" dirty="0">
                <a:solidFill>
                  <a:schemeClr val="tx1"/>
                </a:solidFill>
              </a:rPr>
              <a:t>Błędy w zakresie kryteriów merytorycznych</a:t>
            </a:r>
          </a:p>
        </p:txBody>
      </p:sp>
      <p:sp>
        <p:nvSpPr>
          <p:cNvPr id="7" name="Mnożenie 6"/>
          <p:cNvSpPr/>
          <p:nvPr/>
        </p:nvSpPr>
        <p:spPr>
          <a:xfrm>
            <a:off x="1043608" y="2492896"/>
            <a:ext cx="648072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34EBD4E6-6D36-4F14-B6F4-B92D4DF9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43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505734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2939" y="985590"/>
            <a:ext cx="8435280" cy="364902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UZASADNIENIE POTRZEBY REALIZACJI PROJEKTU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67544" y="4000202"/>
            <a:ext cx="8229600" cy="2669158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t" hangingPunct="1">
              <a:buNone/>
              <a:defRPr/>
            </a:pPr>
            <a:r>
              <a:rPr lang="pl-PL" sz="1800" dirty="0">
                <a:solidFill>
                  <a:schemeClr val="tx1"/>
                </a:solidFill>
              </a:rPr>
              <a:t>	</a:t>
            </a:r>
          </a:p>
          <a:p>
            <a:pPr eaLnBrk="1" fontAlgn="t" hangingPunct="1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  <a:defRPr/>
            </a:pPr>
            <a:endParaRPr lang="pl-PL" sz="1500" dirty="0">
              <a:solidFill>
                <a:schemeClr val="tx1"/>
              </a:solidFill>
            </a:endParaRPr>
          </a:p>
          <a:p>
            <a:pPr eaLnBrk="1" fontAlgn="t" hangingPunct="1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  <a:defRPr/>
            </a:pPr>
            <a:r>
              <a:rPr lang="pl-PL" sz="1600" dirty="0">
                <a:solidFill>
                  <a:schemeClr val="tx1"/>
                </a:solidFill>
              </a:rPr>
              <a:t>Należy podać konkretne aktualne dane (z okresu </a:t>
            </a:r>
            <a:r>
              <a:rPr lang="pl-PL" sz="1600" u="sng" dirty="0">
                <a:solidFill>
                  <a:schemeClr val="tx1"/>
                </a:solidFill>
              </a:rPr>
              <a:t>ostatnich 3 lat</a:t>
            </a:r>
            <a:r>
              <a:rPr lang="pl-PL" sz="1600" dirty="0">
                <a:solidFill>
                  <a:schemeClr val="tx1"/>
                </a:solidFill>
              </a:rPr>
              <a:t> w stosunku do roku, </a:t>
            </a:r>
            <a:br>
              <a:rPr lang="pl-PL" sz="1600" dirty="0">
                <a:solidFill>
                  <a:schemeClr val="tx1"/>
                </a:solidFill>
              </a:rPr>
            </a:br>
            <a:r>
              <a:rPr lang="pl-PL" sz="1600" dirty="0">
                <a:solidFill>
                  <a:schemeClr val="tx1"/>
                </a:solidFill>
              </a:rPr>
              <a:t>w którym składany jest wniosek) pochodzące z wiarygodnych źródeł:</a:t>
            </a:r>
          </a:p>
          <a:p>
            <a:pPr lvl="1" eaLnBrk="1" fontAlgn="t" hangingPunct="1">
              <a:buFont typeface="Arial" pitchFamily="34" charset="0"/>
              <a:buChar char="•"/>
              <a:defRPr/>
            </a:pPr>
            <a:r>
              <a:rPr lang="pl-PL" sz="1600" dirty="0">
                <a:solidFill>
                  <a:schemeClr val="tx1"/>
                </a:solidFill>
              </a:rPr>
              <a:t>badania własne ilościowe lub jakościowe, również </a:t>
            </a:r>
            <a:r>
              <a:rPr lang="pl-PL" sz="1600" u="sng" dirty="0">
                <a:solidFill>
                  <a:schemeClr val="tx1"/>
                </a:solidFill>
              </a:rPr>
              <a:t>diagnoza potrzeb edukacyjnych</a:t>
            </a:r>
            <a:r>
              <a:rPr lang="pl-PL" sz="1600" dirty="0">
                <a:solidFill>
                  <a:schemeClr val="tx1"/>
                </a:solidFill>
              </a:rPr>
              <a:t>. Oprócz wniosków z badania powinna znaleźć się INFORMACJA: kiedy przeprowadzone, jaka próba badawcza, jaką metodą, jeśli badania przeprowadzone metodami ilościowymi – prezentacja danych w formie liczbowej/procentowej,</a:t>
            </a:r>
          </a:p>
          <a:p>
            <a:pPr lvl="1" eaLnBrk="1" fontAlgn="t" hangingPunct="1">
              <a:buFont typeface="Arial" pitchFamily="34" charset="0"/>
              <a:buChar char="•"/>
              <a:defRPr/>
            </a:pPr>
            <a:r>
              <a:rPr lang="pl-PL" sz="1600" dirty="0">
                <a:solidFill>
                  <a:schemeClr val="tx1"/>
                </a:solidFill>
              </a:rPr>
              <a:t>dane zastane: np. RPO WD 2014 – 2020, Bank Danych Lokalnych GUS, dane pozyskane z gminy/powiatu, dane z AKTUALNYCH dokumentów strategicznych gminy, powiatu, województwa. Obok wniosków z badań powinna znaleźć się INFORMACJA  na temat źródła danych, okresu z jakiego pochodzą dane.</a:t>
            </a:r>
            <a:endParaRPr lang="pl-PL" sz="1600" b="1" dirty="0">
              <a:solidFill>
                <a:schemeClr val="tx1"/>
              </a:solidFill>
            </a:endParaRPr>
          </a:p>
          <a:p>
            <a:pPr lvl="1" eaLnBrk="1" fontAlgn="t" hangingPunct="1">
              <a:buNone/>
              <a:defRPr/>
            </a:pPr>
            <a:endParaRPr lang="pl-PL" sz="1500" dirty="0">
              <a:solidFill>
                <a:schemeClr val="tx1"/>
              </a:solidFill>
            </a:endParaRPr>
          </a:p>
          <a:p>
            <a:endParaRPr lang="pl-PL" sz="1800" dirty="0">
              <a:solidFill>
                <a:schemeClr val="tx1"/>
              </a:solidFill>
            </a:endParaRPr>
          </a:p>
        </p:txBody>
      </p:sp>
      <p:sp>
        <p:nvSpPr>
          <p:cNvPr id="5" name="Symbol zastępczy zawartości 3"/>
          <p:cNvSpPr txBox="1">
            <a:spLocks/>
          </p:cNvSpPr>
          <p:nvPr/>
        </p:nvSpPr>
        <p:spPr bwMode="auto">
          <a:xfrm>
            <a:off x="455779" y="1417638"/>
            <a:ext cx="8229600" cy="2515418"/>
          </a:xfrm>
          <a:prstGeom prst="roundRect">
            <a:avLst/>
          </a:prstGeom>
          <a:noFill/>
          <a:ln w="25400" cap="flat" cmpd="sng" algn="ctr">
            <a:solidFill>
              <a:srgbClr val="C00000"/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1">
              <a:spcBef>
                <a:spcPct val="20000"/>
              </a:spcBef>
              <a:defRPr/>
            </a:pPr>
            <a:r>
              <a:rPr lang="pl-PL" sz="1600" dirty="0">
                <a:solidFill>
                  <a:schemeClr val="tx1"/>
                </a:solidFill>
              </a:rPr>
              <a:t>- o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pisy problemów lub potrzeb nie są poparte danymi,</a:t>
            </a:r>
          </a:p>
          <a:p>
            <a:pPr lvl="1">
              <a:spcBef>
                <a:spcPct val="20000"/>
              </a:spcBef>
              <a:defRPr/>
            </a:pPr>
            <a:r>
              <a:rPr lang="pl-PL" sz="1600" dirty="0">
                <a:solidFill>
                  <a:schemeClr val="tx1"/>
                </a:solidFill>
              </a:rPr>
              <a:t>- d</a:t>
            </a:r>
            <a:r>
              <a:rPr kumimoji="0" lang="pl-PL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ane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są przytaczane, ale brak wskazania ich źródeł,</a:t>
            </a:r>
          </a:p>
          <a:p>
            <a:pPr lvl="1">
              <a:spcBef>
                <a:spcPct val="20000"/>
              </a:spcBef>
              <a:defRPr/>
            </a:pPr>
            <a:r>
              <a:rPr lang="pl-PL" sz="1600" dirty="0">
                <a:solidFill>
                  <a:schemeClr val="tx1"/>
                </a:solidFill>
              </a:rPr>
              <a:t>- d</a:t>
            </a:r>
            <a:r>
              <a:rPr kumimoji="0" lang="pl-PL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ane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nie są aktualne,</a:t>
            </a:r>
            <a:r>
              <a:rPr lang="pl-PL" sz="1600" dirty="0">
                <a:solidFill>
                  <a:schemeClr val="tx1"/>
                </a:solidFill>
              </a:rPr>
              <a:t> brak przy tym informacji, że nie ma dostępnych bardziej aktualnych danych,</a:t>
            </a:r>
            <a:endParaRPr kumimoji="0" lang="pl-PL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lvl="1">
              <a:spcBef>
                <a:spcPct val="20000"/>
              </a:spcBef>
              <a:defRPr/>
            </a:pPr>
            <a:r>
              <a:rPr lang="pl-PL" sz="1600" dirty="0">
                <a:solidFill>
                  <a:schemeClr val="tx1"/>
                </a:solidFill>
              </a:rPr>
              <a:t>- d</a:t>
            </a:r>
            <a:r>
              <a:rPr kumimoji="0" lang="pl-PL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ane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określają problemy na poziomie ogólnokrajowym, brak danych opisujących problem na obszarze objętym projektem,</a:t>
            </a:r>
          </a:p>
          <a:p>
            <a:pPr lvl="1">
              <a:spcBef>
                <a:spcPct val="20000"/>
              </a:spcBef>
              <a:buFontTx/>
              <a:buChar char="-"/>
              <a:defRPr/>
            </a:pPr>
            <a:r>
              <a:rPr lang="pl-PL" sz="1600" dirty="0">
                <a:solidFill>
                  <a:schemeClr val="tx1"/>
                </a:solidFill>
              </a:rPr>
              <a:t> w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przypadku przytaczania danych z badań własnych – brak informacji na temat okresu </a:t>
            </a:r>
            <a:b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</a:b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i metodologii  przeprowadzonego badania</a:t>
            </a:r>
            <a:r>
              <a:rPr lang="pl-PL" sz="1600" dirty="0">
                <a:solidFill>
                  <a:schemeClr val="tx1"/>
                </a:solidFill>
              </a:rPr>
              <a:t>,</a:t>
            </a:r>
          </a:p>
          <a:p>
            <a:pPr lvl="1">
              <a:spcBef>
                <a:spcPct val="20000"/>
              </a:spcBef>
              <a:buFontTx/>
              <a:buChar char="-"/>
              <a:defRPr/>
            </a:pPr>
            <a:r>
              <a:rPr lang="pl-PL" sz="1600" dirty="0">
                <a:solidFill>
                  <a:schemeClr val="tx1"/>
                </a:solidFill>
              </a:rPr>
              <a:t> brak najważniejszych wniosków z diagnozy potrzeb edukacyjnych.</a:t>
            </a:r>
          </a:p>
        </p:txBody>
      </p:sp>
      <p:sp>
        <p:nvSpPr>
          <p:cNvPr id="6" name="Mnożenie 5"/>
          <p:cNvSpPr/>
          <p:nvPr/>
        </p:nvSpPr>
        <p:spPr>
          <a:xfrm>
            <a:off x="611560" y="1484784"/>
            <a:ext cx="432048" cy="360040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="" xmlns:a16="http://schemas.microsoft.com/office/drawing/2014/main" id="{3FFFC616-832A-47CB-9C3D-FEB2F8AFF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44</a:t>
            </a:fld>
            <a:endParaRPr lang="pl-PL" altLang="pl-PL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455666" y="1628800"/>
            <a:ext cx="8292797" cy="115212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04056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CEL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1872208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endParaRPr lang="pl-PL" sz="1800" dirty="0">
              <a:sym typeface="Wingdings 2"/>
            </a:endParaRPr>
          </a:p>
          <a:p>
            <a:pPr marL="0" indent="0">
              <a:buNone/>
            </a:pPr>
            <a:r>
              <a:rPr lang="pl-PL" sz="1800" dirty="0">
                <a:sym typeface="Wingdings 2"/>
              </a:rPr>
              <a:t>           </a:t>
            </a:r>
            <a:r>
              <a:rPr lang="pl-PL" sz="1600" dirty="0">
                <a:sym typeface="Wingdings 2"/>
              </a:rPr>
              <a:t>Niewłaściwie sformułowany cel projektu: </a:t>
            </a:r>
          </a:p>
          <a:p>
            <a:pPr marL="0" indent="0" defTabSz="182563">
              <a:buNone/>
            </a:pPr>
            <a:r>
              <a:rPr lang="pl-PL" sz="1600" i="1" dirty="0">
                <a:sym typeface="Wingdings 2"/>
              </a:rPr>
              <a:t>np. </a:t>
            </a:r>
            <a:r>
              <a:rPr lang="pl-PL" sz="1600" i="1" dirty="0">
                <a:sym typeface="Wingdings 2"/>
              </a:rPr>
              <a:t>Zwiększenie liczby miejsc w edukacji przedszkolnej i podniesienie kompetencji nauczycieli w ośrodku wychowania przedszkolnego.</a:t>
            </a:r>
            <a:endParaRPr lang="pl-PL" sz="1600" i="1" dirty="0">
              <a:sym typeface="Wingdings 2"/>
            </a:endParaRPr>
          </a:p>
          <a:p>
            <a:pPr marL="0" indent="0" defTabSz="182563">
              <a:buNone/>
            </a:pPr>
            <a:r>
              <a:rPr lang="pl-PL" sz="1800" i="1" dirty="0">
                <a:sym typeface="Wingdings 2"/>
              </a:rPr>
              <a:t>		</a:t>
            </a:r>
          </a:p>
          <a:p>
            <a:pPr marL="0" indent="0" defTabSz="182563">
              <a:buNone/>
            </a:pPr>
            <a:r>
              <a:rPr lang="pl-PL" sz="1800" i="1" dirty="0">
                <a:sym typeface="Wingdings 2"/>
              </a:rPr>
              <a:t>		</a:t>
            </a:r>
          </a:p>
          <a:p>
            <a:pPr marL="0" indent="0" defTabSz="182563">
              <a:buNone/>
            </a:pPr>
            <a:endParaRPr lang="pl-PL" sz="1800" i="1" dirty="0">
              <a:sym typeface="Wingdings 2"/>
            </a:endParaRPr>
          </a:p>
          <a:p>
            <a:pPr marL="0" indent="0" defTabSz="182563">
              <a:buNone/>
            </a:pPr>
            <a:r>
              <a:rPr lang="pl-PL" sz="2400" i="1" dirty="0">
                <a:sym typeface="Wingdings 2"/>
              </a:rPr>
              <a:t>	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455667" y="2996952"/>
            <a:ext cx="8292797" cy="3672408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</a:pPr>
            <a:endParaRPr lang="pl-PL" dirty="0">
              <a:solidFill>
                <a:schemeClr val="tx1"/>
              </a:solidFill>
              <a:sym typeface="Wingdings 2"/>
            </a:endParaRPr>
          </a:p>
          <a:p>
            <a:pPr>
              <a:buClr>
                <a:srgbClr val="339933"/>
              </a:buClr>
              <a:buSzPct val="200000"/>
              <a:buFont typeface="Wingdings" pitchFamily="2" charset="2"/>
              <a:buChar char="ü"/>
            </a:pPr>
            <a:r>
              <a:rPr lang="pl-PL" sz="1600" dirty="0">
                <a:solidFill>
                  <a:schemeClr val="tx1"/>
                </a:solidFill>
              </a:rPr>
              <a:t>Cel powinien: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sz="1600" dirty="0">
                <a:solidFill>
                  <a:schemeClr val="tx1"/>
                </a:solidFill>
              </a:rPr>
              <a:t>- wynikać bezpośrednio ze zdiagnozowanego/</a:t>
            </a:r>
            <a:r>
              <a:rPr lang="pl-PL" sz="1600" dirty="0" err="1">
                <a:solidFill>
                  <a:schemeClr val="tx1"/>
                </a:solidFill>
              </a:rPr>
              <a:t>ych</a:t>
            </a:r>
            <a:r>
              <a:rPr lang="pl-PL" sz="1600" dirty="0">
                <a:solidFill>
                  <a:schemeClr val="tx1"/>
                </a:solidFill>
              </a:rPr>
              <a:t> problemu/ów;</a:t>
            </a:r>
          </a:p>
          <a:p>
            <a:r>
              <a:rPr lang="pl-PL" sz="1600" dirty="0">
                <a:solidFill>
                  <a:schemeClr val="tx1"/>
                </a:solidFill>
              </a:rPr>
              <a:t>- być spójny z właściwym celem szczegółowym RPO WD;</a:t>
            </a:r>
          </a:p>
          <a:p>
            <a:r>
              <a:rPr lang="pl-PL" sz="1600" dirty="0">
                <a:solidFill>
                  <a:schemeClr val="tx1"/>
                </a:solidFill>
              </a:rPr>
              <a:t>- opisywać stan docelowy (stanowić odzwierciedlenie sytuacji pożądanej w przyszłości, która zostanie osiągnięta poprzez realizację projektu, np. wzrost…, zwiększenie…), a nie zadania do realizacji (celem projektu nie powinien być środek do jego osiągnięcia, np. przeszkolenie…, objęcie wsparciem…, pomoc…); </a:t>
            </a:r>
          </a:p>
          <a:p>
            <a:pPr>
              <a:buFontTx/>
              <a:buChar char="-"/>
            </a:pPr>
            <a:r>
              <a:rPr lang="pl-PL" sz="1600" dirty="0">
                <a:solidFill>
                  <a:schemeClr val="tx1"/>
                </a:solidFill>
              </a:rPr>
              <a:t> bezpośrednio przekładać się na zadania wskazane w części 4.1 wniosku. </a:t>
            </a:r>
          </a:p>
          <a:p>
            <a:endParaRPr lang="pl-PL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600" dirty="0">
                <a:solidFill>
                  <a:schemeClr val="tx1"/>
                </a:solidFill>
                <a:sym typeface="Wingdings 2"/>
              </a:rPr>
              <a:t>np.: </a:t>
            </a:r>
            <a:r>
              <a:rPr lang="pl-PL" sz="1600" i="1" dirty="0">
                <a:solidFill>
                  <a:schemeClr val="tx1"/>
                </a:solidFill>
                <a:sym typeface="Wingdings 2"/>
              </a:rPr>
              <a:t>Zwiększenie o 50 liczby miejsc w edukacji przedszkolnej i podniesienie kompetencji 5 nauczycieli (4 K, 1 M) w zakresie pedagogiki specjalnej w Przedszkolu Publicznym nr 1 w ………………………. w okresie od </a:t>
            </a:r>
            <a:r>
              <a:rPr lang="pl-PL" sz="1600" i="1" dirty="0" smtClean="0">
                <a:solidFill>
                  <a:schemeClr val="tx1"/>
                </a:solidFill>
                <a:sym typeface="Wingdings 2"/>
              </a:rPr>
              <a:t>01.03.2019 </a:t>
            </a:r>
            <a:r>
              <a:rPr lang="pl-PL" sz="1600" i="1" dirty="0">
                <a:solidFill>
                  <a:schemeClr val="tx1"/>
                </a:solidFill>
                <a:sym typeface="Wingdings 2"/>
              </a:rPr>
              <a:t>do 28.02.2020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6" name="Mnożenie 5"/>
          <p:cNvSpPr/>
          <p:nvPr/>
        </p:nvSpPr>
        <p:spPr>
          <a:xfrm>
            <a:off x="467544" y="1643260"/>
            <a:ext cx="720080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DFDC02EE-F4DA-43FA-B62F-94A45D860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45</a:t>
            </a:fld>
            <a:endParaRPr lang="pl-PL" altLang="pl-PL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455666" y="1628800"/>
            <a:ext cx="8292797" cy="151216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04056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GRUPA DOCELOWA - BARIERY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2232248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endParaRPr lang="pl-PL" sz="1800" dirty="0">
              <a:sym typeface="Wingdings 2"/>
            </a:endParaRPr>
          </a:p>
          <a:p>
            <a:pPr marL="0" indent="0">
              <a:buNone/>
            </a:pPr>
            <a:r>
              <a:rPr lang="pl-PL" sz="1800" dirty="0">
                <a:sym typeface="Wingdings 2"/>
              </a:rPr>
              <a:t>           </a:t>
            </a:r>
            <a:r>
              <a:rPr lang="pl-PL" sz="1600" dirty="0">
                <a:sym typeface="Wingdings 2"/>
              </a:rPr>
              <a:t>Niewłaściwie opisane zidentyfikowane bariery uczestnictwa w projekcie. </a:t>
            </a:r>
          </a:p>
          <a:p>
            <a:pPr marL="0" indent="0">
              <a:buNone/>
            </a:pPr>
            <a:r>
              <a:rPr lang="pl-PL" sz="1600" dirty="0"/>
              <a:t>Wnioskodawcy opisują błędnie problemy i potrzeby, na które ma odpowiadać projekt zamiast wskazać, jakie bariery utrudniające przystąpienie do projektu mogą napotkać jego potencjalni uczestnicy.</a:t>
            </a:r>
            <a:r>
              <a:rPr lang="pl-PL" sz="1800" i="1" dirty="0">
                <a:sym typeface="Wingdings 2"/>
              </a:rPr>
              <a:t>	</a:t>
            </a:r>
          </a:p>
          <a:p>
            <a:pPr marL="0" indent="0" defTabSz="182563">
              <a:buNone/>
            </a:pPr>
            <a:r>
              <a:rPr lang="pl-PL" sz="1800" i="1" dirty="0">
                <a:sym typeface="Wingdings 2"/>
              </a:rPr>
              <a:t>		</a:t>
            </a:r>
          </a:p>
          <a:p>
            <a:pPr marL="0" indent="0" defTabSz="182563">
              <a:buNone/>
            </a:pPr>
            <a:endParaRPr lang="pl-PL" sz="1800" i="1" dirty="0">
              <a:sym typeface="Wingdings 2"/>
            </a:endParaRPr>
          </a:p>
          <a:p>
            <a:pPr marL="0" indent="0" defTabSz="182563">
              <a:buNone/>
            </a:pPr>
            <a:r>
              <a:rPr lang="pl-PL" sz="2400" i="1" dirty="0">
                <a:sym typeface="Wingdings 2"/>
              </a:rPr>
              <a:t>	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455667" y="3429000"/>
            <a:ext cx="8292797" cy="3240360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Przy opisie barier należy brać pod uwagę bariery </a:t>
            </a:r>
            <a:r>
              <a:rPr lang="pl-PL" b="1" dirty="0">
                <a:solidFill>
                  <a:schemeClr val="tx1"/>
                </a:solidFill>
              </a:rPr>
              <a:t>uczestnictwa w danym projekcie,</a:t>
            </a:r>
            <a:r>
              <a:rPr lang="pl-PL" dirty="0">
                <a:solidFill>
                  <a:schemeClr val="tx1"/>
                </a:solidFill>
              </a:rPr>
              <a:t> czyli czynniki, które zniechęcają do wzięcia udziału w projekcie lub uniemożliwiają im udział w projekcie. Dla przykładu, jeżeli szkolenia w ramach projektu mają być organizowane w mieście wojewódzkim, a miejsce zamieszkania uczestników projektu będzie poza tym miastem, to barierą uczestnictwa w projekcie mogą być trudności z dojazdem na te szkolenia. Innymi, często spotykanymi w projektach barierami, jest brak świadomości </a:t>
            </a:r>
            <a:r>
              <a:rPr lang="pl-PL" dirty="0" smtClean="0">
                <a:solidFill>
                  <a:schemeClr val="tx1"/>
                </a:solidFill>
              </a:rPr>
              <a:t>rodziców/opiekunów dzieci o potrzebie edukacji przedszkolnej. </a:t>
            </a:r>
            <a:endParaRPr lang="pl-PL" dirty="0">
              <a:solidFill>
                <a:schemeClr val="tx1"/>
              </a:solidFill>
              <a:sym typeface="Wingdings 2"/>
            </a:endParaRPr>
          </a:p>
        </p:txBody>
      </p:sp>
      <p:sp>
        <p:nvSpPr>
          <p:cNvPr id="6" name="Mnożenie 5"/>
          <p:cNvSpPr/>
          <p:nvPr/>
        </p:nvSpPr>
        <p:spPr>
          <a:xfrm>
            <a:off x="467544" y="1643260"/>
            <a:ext cx="720080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DFDC02EE-F4DA-43FA-B62F-94A45D860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46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624623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WSKAŹNIKI OBLIGATORYJNE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</a:p>
          <a:p>
            <a:pPr>
              <a:buNone/>
            </a:pPr>
            <a:endParaRPr lang="pl-PL" sz="2000" dirty="0"/>
          </a:p>
          <a:p>
            <a:pPr>
              <a:buNone/>
            </a:pPr>
            <a:endParaRPr lang="pl-PL" sz="20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467544" y="1487420"/>
            <a:ext cx="8229600" cy="1725555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l-PL" dirty="0">
                <a:solidFill>
                  <a:schemeClr val="tx1"/>
                </a:solidFill>
              </a:rPr>
              <a:t>Brak wybranych wszystkich wskaźników obligatoryjnych dla danego  konkursu, adekwatnych do planowanych zadań.</a:t>
            </a:r>
          </a:p>
          <a:p>
            <a:pPr lvl="1"/>
            <a:endParaRPr lang="pl-PL" sz="1400" dirty="0">
              <a:solidFill>
                <a:schemeClr val="tx1"/>
              </a:solidFill>
            </a:endParaRPr>
          </a:p>
          <a:p>
            <a:pPr lvl="1"/>
            <a:r>
              <a:rPr lang="pl-PL" dirty="0">
                <a:solidFill>
                  <a:schemeClr val="tx1"/>
                </a:solidFill>
              </a:rPr>
              <a:t>Wybór wskaźników obligatoryjnych z innych działań.</a:t>
            </a:r>
          </a:p>
          <a:p>
            <a:pPr lvl="1"/>
            <a:endParaRPr lang="pl-PL" sz="1400" dirty="0">
              <a:solidFill>
                <a:schemeClr val="tx1"/>
              </a:solidFill>
            </a:endParaRPr>
          </a:p>
          <a:p>
            <a:pPr lvl="1"/>
            <a:r>
              <a:rPr lang="pl-PL" dirty="0">
                <a:solidFill>
                  <a:schemeClr val="tx1"/>
                </a:solidFill>
              </a:rPr>
              <a:t>Brak wybranych wszystkich wskaźników horyzontalnych z WLWK.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467544" y="3425809"/>
            <a:ext cx="8229600" cy="3096344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</a:pPr>
            <a:endParaRPr lang="pl-PL" dirty="0">
              <a:solidFill>
                <a:schemeClr val="tx1"/>
              </a:solidFill>
            </a:endParaRPr>
          </a:p>
          <a:p>
            <a:pPr marL="285750" indent="-285750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Wskaźniki obligatoryjne dla danego konkursu znajdują się w załączniku nr 2 do</a:t>
            </a:r>
          </a:p>
          <a:p>
            <a:r>
              <a:rPr lang="pl-PL" dirty="0">
                <a:solidFill>
                  <a:schemeClr val="tx1"/>
                </a:solidFill>
              </a:rPr>
              <a:t>Regulaminu: „Lista wskaźników na poziomie projektu dla Działania </a:t>
            </a:r>
            <a:r>
              <a:rPr lang="pl-PL" dirty="0" smtClean="0">
                <a:solidFill>
                  <a:schemeClr val="tx1"/>
                </a:solidFill>
              </a:rPr>
              <a:t>10.1”. 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Wskaźniki programowe (z listy) należy wybierać jedynie spośród tych, które są wskazane w Regulaminie danego konkursu (Załącznik nr 2), mimo technicznej możliwości wyboru w SOWA wskaźników programowych z innych działań.</a:t>
            </a:r>
          </a:p>
          <a:p>
            <a:pPr>
              <a:buFont typeface="Arial" pitchFamily="34" charset="0"/>
              <a:buChar char="•"/>
            </a:pP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Wskaźniki horyzontalne z listy WLWK – należy wskazać </a:t>
            </a:r>
            <a:r>
              <a:rPr lang="pl-PL" b="1" u="sng" dirty="0">
                <a:solidFill>
                  <a:schemeClr val="tx1"/>
                </a:solidFill>
              </a:rPr>
              <a:t>wszystkie,</a:t>
            </a:r>
            <a:r>
              <a:rPr lang="pl-PL" b="1" dirty="0">
                <a:solidFill>
                  <a:schemeClr val="tx1"/>
                </a:solidFill>
              </a:rPr>
              <a:t> </a:t>
            </a:r>
            <a:r>
              <a:rPr lang="pl-PL" dirty="0">
                <a:solidFill>
                  <a:schemeClr val="tx1"/>
                </a:solidFill>
              </a:rPr>
              <a:t>nawet jeśli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w projekcie nie są planowane działania, którym odpowiadają (wówczas wartość: 0).</a:t>
            </a:r>
          </a:p>
          <a:p>
            <a:pPr>
              <a:buFont typeface="Arial" pitchFamily="34" charset="0"/>
              <a:buChar char="•"/>
            </a:pP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" name="Mnożenie 6"/>
          <p:cNvSpPr/>
          <p:nvPr/>
        </p:nvSpPr>
        <p:spPr>
          <a:xfrm>
            <a:off x="455373" y="1583360"/>
            <a:ext cx="648072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FAF4B704-1870-4471-94B1-F8B905F7E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47</a:t>
            </a:fld>
            <a:endParaRPr lang="pl-PL" altLang="pl-PL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WSKAŹNIKI PROJEKTOWE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</a:p>
          <a:p>
            <a:pPr>
              <a:buNone/>
            </a:pPr>
            <a:endParaRPr lang="pl-PL" sz="2000" dirty="0"/>
          </a:p>
          <a:p>
            <a:pPr>
              <a:buNone/>
            </a:pPr>
            <a:endParaRPr lang="pl-PL" sz="2000" dirty="0"/>
          </a:p>
          <a:p>
            <a:pPr>
              <a:buNone/>
            </a:pP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467544" y="1743401"/>
            <a:ext cx="8229600" cy="151216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t" hangingPunct="1">
              <a:defRPr/>
            </a:pPr>
            <a:r>
              <a:rPr lang="pl-PL" dirty="0">
                <a:solidFill>
                  <a:schemeClr val="tx1"/>
                </a:solidFill>
              </a:rPr>
              <a:t>	Brak wskaźników </a:t>
            </a:r>
            <a:r>
              <a:rPr lang="pl-PL" b="1" dirty="0">
                <a:solidFill>
                  <a:schemeClr val="tx1"/>
                </a:solidFill>
              </a:rPr>
              <a:t>projektowych</a:t>
            </a:r>
            <a:r>
              <a:rPr lang="pl-PL" dirty="0">
                <a:solidFill>
                  <a:schemeClr val="tx1"/>
                </a:solidFill>
              </a:rPr>
              <a:t> umożliwiających monitoring postępu rzeczowego w projekcie, zwłaszcza w </a:t>
            </a:r>
            <a:r>
              <a:rPr lang="pl-PL" b="1" dirty="0">
                <a:solidFill>
                  <a:schemeClr val="tx1"/>
                </a:solidFill>
              </a:rPr>
              <a:t>projektach rozliczanych ryczałtowo.</a:t>
            </a:r>
          </a:p>
          <a:p>
            <a:pPr marL="342900" indent="-342900" eaLnBrk="1" fontAlgn="t" hangingPunct="1">
              <a:defRPr/>
            </a:pPr>
            <a:endParaRPr lang="pl-PL" sz="1200" b="1" dirty="0">
              <a:solidFill>
                <a:schemeClr val="tx1"/>
              </a:solidFill>
            </a:endParaRPr>
          </a:p>
          <a:p>
            <a:pPr eaLnBrk="1" fontAlgn="t" hangingPunct="1">
              <a:defRPr/>
            </a:pPr>
            <a:r>
              <a:rPr lang="pl-PL" dirty="0">
                <a:solidFill>
                  <a:schemeClr val="tx1"/>
                </a:solidFill>
              </a:rPr>
              <a:t>Nazwa i definicja wskaźników  projektowych pokrywa się z nazwami i definicjami wskaźników programowych.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467544" y="3573016"/>
            <a:ext cx="8229600" cy="2808350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W przypadku projektów rozliczanych ryczałtowo należy utworzyć wskaźniki</a:t>
            </a:r>
          </a:p>
          <a:p>
            <a:pPr>
              <a:buClr>
                <a:srgbClr val="008000"/>
              </a:buClr>
              <a:buSzPct val="200000"/>
            </a:pPr>
            <a:r>
              <a:rPr lang="pl-PL" dirty="0">
                <a:solidFill>
                  <a:schemeClr val="tx1"/>
                </a:solidFill>
              </a:rPr>
              <a:t>projektowe adekwatne do specyficznych zadań planowanych w projekcie pozwalające na monitorowanie postępu oraz rozliczanie środków w projekcie.</a:t>
            </a:r>
          </a:p>
          <a:p>
            <a:pPr>
              <a:buFont typeface="Arial" pitchFamily="34" charset="0"/>
              <a:buChar char="•"/>
            </a:pP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Wskaźniki projektowe nie powinny powielać wskaźników kluczowych z działania </a:t>
            </a:r>
            <a:r>
              <a:rPr lang="pl-PL" dirty="0" smtClean="0">
                <a:solidFill>
                  <a:schemeClr val="tx1"/>
                </a:solidFill>
              </a:rPr>
              <a:t>10.1 </a:t>
            </a:r>
            <a:r>
              <a:rPr lang="pl-PL" dirty="0">
                <a:solidFill>
                  <a:schemeClr val="tx1"/>
                </a:solidFill>
              </a:rPr>
              <a:t>oraz z innych działań.</a:t>
            </a:r>
          </a:p>
          <a:p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Wskaźniki projektowe powinny być niezbędne do prawidłowego monitorowania postępu projektu, nie należy ich wykazywać w nadmiernej </a:t>
            </a:r>
            <a:r>
              <a:rPr lang="pl-PL" dirty="0" smtClean="0">
                <a:solidFill>
                  <a:schemeClr val="tx1"/>
                </a:solidFill>
              </a:rPr>
              <a:t>liczbie.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" name="Mnożenie 6"/>
          <p:cNvSpPr/>
          <p:nvPr/>
        </p:nvSpPr>
        <p:spPr>
          <a:xfrm>
            <a:off x="583466" y="1743400"/>
            <a:ext cx="648072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7538B98-87E6-4BA0-AECF-2522A6070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366"/>
            <a:ext cx="2133600" cy="365125"/>
          </a:xfrm>
        </p:spPr>
        <p:txBody>
          <a:bodyPr/>
          <a:lstStyle/>
          <a:p>
            <a:fld id="{9BBA8BAD-C024-4EBD-AE8C-2F50AC709554}" type="slidenum">
              <a:rPr lang="pl-PL" altLang="pl-PL" smtClean="0"/>
              <a:pPr/>
              <a:t>48</a:t>
            </a:fld>
            <a:endParaRPr lang="pl-PL" altLang="pl-PL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WSKAŹNIKI - SPÓJNOŚĆ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</a:p>
          <a:p>
            <a:pPr>
              <a:buNone/>
            </a:pPr>
            <a:endParaRPr lang="pl-PL" sz="2000" dirty="0"/>
          </a:p>
          <a:p>
            <a:pPr>
              <a:buNone/>
            </a:pPr>
            <a:endParaRPr lang="pl-PL" sz="2000" dirty="0"/>
          </a:p>
          <a:p>
            <a:pPr>
              <a:buNone/>
            </a:pPr>
            <a:endParaRPr lang="pl-PL" sz="2000" dirty="0"/>
          </a:p>
          <a:p>
            <a:pPr>
              <a:buNone/>
            </a:pP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323528" y="1700808"/>
            <a:ext cx="8373616" cy="180020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pl-PL" dirty="0">
                <a:solidFill>
                  <a:schemeClr val="tx1"/>
                </a:solidFill>
              </a:rPr>
              <a:t>           Brak spójności pomiędzy wskaźnikami w  poszczególnych częściach wniosku:</a:t>
            </a:r>
          </a:p>
          <a:p>
            <a:pPr>
              <a:buNone/>
            </a:pPr>
            <a:endParaRPr lang="pl-PL" dirty="0">
              <a:solidFill>
                <a:schemeClr val="tx1"/>
              </a:solidFill>
            </a:endParaRPr>
          </a:p>
          <a:p>
            <a:pPr lvl="1"/>
            <a:r>
              <a:rPr lang="pl-PL" sz="1600" dirty="0">
                <a:solidFill>
                  <a:schemeClr val="tx1"/>
                </a:solidFill>
              </a:rPr>
              <a:t>3.1.2 CEL SZCZEGÓŁOWY OSI PRIORYTETOWEJ I WSKAŹNIKI REALIZACJI CELU,</a:t>
            </a:r>
          </a:p>
          <a:p>
            <a:pPr lvl="1"/>
            <a:r>
              <a:rPr lang="pl-PL" sz="1600" dirty="0">
                <a:solidFill>
                  <a:schemeClr val="tx1"/>
                </a:solidFill>
              </a:rPr>
              <a:t>4.1. ZADANIA,</a:t>
            </a:r>
          </a:p>
          <a:p>
            <a:pPr lvl="1"/>
            <a:r>
              <a:rPr lang="pl-PL" sz="1600" dirty="0">
                <a:solidFill>
                  <a:schemeClr val="tx1"/>
                </a:solidFill>
              </a:rPr>
              <a:t>4.2. KWOTY RYCZAŁTOWE (jeśli dotyczy).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323528" y="3640162"/>
            <a:ext cx="8373616" cy="2713302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Wskaźniki w </a:t>
            </a:r>
            <a:r>
              <a:rPr lang="pl-PL" u="sng" dirty="0">
                <a:solidFill>
                  <a:schemeClr val="tx1"/>
                </a:solidFill>
              </a:rPr>
              <a:t>każdej</a:t>
            </a:r>
            <a:r>
              <a:rPr lang="pl-PL" dirty="0">
                <a:solidFill>
                  <a:schemeClr val="tx1"/>
                </a:solidFill>
              </a:rPr>
              <a:t> części wniosku muszą być spójne</a:t>
            </a:r>
          </a:p>
          <a:p>
            <a:pPr>
              <a:buClr>
                <a:srgbClr val="008000"/>
              </a:buClr>
              <a:buSzPct val="200000"/>
            </a:pPr>
            <a:endParaRPr lang="pl-PL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lang="pl-PL" dirty="0">
                <a:solidFill>
                  <a:schemeClr val="tx1"/>
                </a:solidFill>
              </a:rPr>
              <a:t>wszystkie wskaźniki przedstawione w punkcie 3.1.2 muszą zostać przypisane do zadań – pkt 4.1 (odpowiednio), </a:t>
            </a:r>
          </a:p>
          <a:p>
            <a:pPr marL="285750" indent="-285750">
              <a:buFontTx/>
              <a:buChar char="-"/>
            </a:pPr>
            <a:r>
              <a:rPr lang="pl-PL" dirty="0">
                <a:solidFill>
                  <a:schemeClr val="tx1"/>
                </a:solidFill>
              </a:rPr>
              <a:t>wartości wskaźników w różnych częściach wniosku muszą być spójne (ale nie muszą być takie same),</a:t>
            </a:r>
          </a:p>
          <a:p>
            <a:pPr marL="285750" indent="-285750">
              <a:buFontTx/>
              <a:buChar char="-"/>
            </a:pPr>
            <a:r>
              <a:rPr lang="pl-PL" dirty="0">
                <a:solidFill>
                  <a:schemeClr val="tx1"/>
                </a:solidFill>
              </a:rPr>
              <a:t>w przypadku, gdy projekt będzie rozliczany jedynie za pomocą kwot ryczałtowych zaleca się, aby wszystkie wskaźniki wskazane w pkt. 4.1 zostały uwzględnione w pkt. 4.2 i stanowiły podstawę do rozliczenia poszczególnych kwot ryczałtowych</a:t>
            </a:r>
          </a:p>
        </p:txBody>
      </p:sp>
      <p:sp>
        <p:nvSpPr>
          <p:cNvPr id="7" name="Mnożenie 6"/>
          <p:cNvSpPr/>
          <p:nvPr/>
        </p:nvSpPr>
        <p:spPr>
          <a:xfrm>
            <a:off x="467544" y="1887813"/>
            <a:ext cx="648072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44909432-BF66-44A8-90D0-3E9182748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49</a:t>
            </a:fld>
            <a:endParaRPr lang="pl-PL" alt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zaokrąglony 6"/>
          <p:cNvSpPr/>
          <p:nvPr/>
        </p:nvSpPr>
        <p:spPr>
          <a:xfrm>
            <a:off x="251520" y="1196752"/>
            <a:ext cx="8604832" cy="5184576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Font typeface="Arial" charset="0"/>
              <a:buNone/>
              <a:defRPr/>
            </a:pPr>
            <a:r>
              <a:rPr lang="pl-PL" sz="3600" b="1" dirty="0">
                <a:solidFill>
                  <a:schemeClr val="tx1"/>
                </a:solidFill>
              </a:rPr>
              <a:t>SOWA:</a:t>
            </a:r>
          </a:p>
          <a:p>
            <a:pPr>
              <a:buFont typeface="Arial" charset="0"/>
              <a:buNone/>
              <a:defRPr/>
            </a:pPr>
            <a:r>
              <a:rPr lang="pl-PL" dirty="0">
                <a:solidFill>
                  <a:schemeClr val="tx1"/>
                </a:solidFill>
              </a:rPr>
              <a:t>• </a:t>
            </a:r>
            <a:r>
              <a:rPr lang="pl-PL" sz="2400" dirty="0">
                <a:solidFill>
                  <a:schemeClr val="tx1"/>
                </a:solidFill>
              </a:rPr>
              <a:t>przygotowanie i złożenie wniosku o dofinansowanie projektu do Instytucji Organizującej Konkurs (wyłącznie w generatorze, bez wymogu składania wersji papierowej z odręcznymi podpisami);</a:t>
            </a:r>
          </a:p>
          <a:p>
            <a:pPr>
              <a:buFont typeface="Arial" charset="0"/>
              <a:buNone/>
              <a:defRPr/>
            </a:pPr>
            <a:endParaRPr lang="pl-PL" sz="2400" dirty="0">
              <a:solidFill>
                <a:schemeClr val="tx1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pl-PL" sz="2400" dirty="0">
                <a:solidFill>
                  <a:schemeClr val="tx1"/>
                </a:solidFill>
              </a:rPr>
              <a:t>• organizacja, przechowywanie i zarządzanie dokumentami projektu;</a:t>
            </a:r>
          </a:p>
          <a:p>
            <a:pPr>
              <a:buFont typeface="Arial" charset="0"/>
              <a:buNone/>
              <a:defRPr/>
            </a:pPr>
            <a:endParaRPr lang="pl-PL" sz="2400" dirty="0">
              <a:solidFill>
                <a:schemeClr val="tx1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pl-PL" sz="2400" dirty="0">
                <a:solidFill>
                  <a:schemeClr val="tx1"/>
                </a:solidFill>
              </a:rPr>
              <a:t>• zarządzanie użytkownikami biorącymi udział w realizacji projektów;</a:t>
            </a:r>
          </a:p>
          <a:p>
            <a:pPr algn="ctr">
              <a:buFont typeface="Arial" charset="0"/>
              <a:buNone/>
              <a:defRPr/>
            </a:pPr>
            <a:endParaRPr lang="pl-PL" sz="2400" dirty="0">
              <a:solidFill>
                <a:schemeClr val="tx1"/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pl-PL" sz="2400" dirty="0">
                <a:solidFill>
                  <a:schemeClr val="tx1"/>
                </a:solidFill>
              </a:rPr>
              <a:t>• </a:t>
            </a:r>
            <a:r>
              <a:rPr lang="pl-PL" sz="2400" b="1" u="sng" dirty="0">
                <a:solidFill>
                  <a:schemeClr val="tx1"/>
                </a:solidFill>
              </a:rPr>
              <a:t>komunikacja i wymiana informacji</a:t>
            </a:r>
            <a:r>
              <a:rPr lang="pl-PL" sz="24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</a:rPr>
              <a:t/>
            </a:r>
            <a:br>
              <a:rPr lang="pl-PL" sz="4000" b="1" dirty="0">
                <a:solidFill>
                  <a:schemeClr val="tx2"/>
                </a:solidFill>
              </a:rPr>
            </a:br>
            <a:r>
              <a:rPr lang="pl-PL" sz="3600" b="1" dirty="0">
                <a:solidFill>
                  <a:schemeClr val="tx2"/>
                </a:solidFill>
              </a:rPr>
              <a:t>Generator EFS - SOWA</a:t>
            </a:r>
            <a:r>
              <a:rPr lang="pl-PL" sz="3600" b="1" i="1" dirty="0">
                <a:ln>
                  <a:solidFill>
                    <a:schemeClr val="tx1"/>
                  </a:solidFill>
                </a:ln>
                <a:solidFill>
                  <a:srgbClr val="C105B8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l-PL" sz="3600" b="1" i="1" dirty="0">
                <a:ln>
                  <a:solidFill>
                    <a:schemeClr val="tx1"/>
                  </a:solidFill>
                </a:ln>
                <a:solidFill>
                  <a:srgbClr val="C105B8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pl-PL" sz="3600" b="1" i="1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564F9E10-18FC-4616-AA63-D28285C8F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059238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WSKAŹNIKI - POMIAR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467544" y="1492694"/>
            <a:ext cx="8229600" cy="1720282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eaLnBrk="1" fontAlgn="t" hangingPunct="1">
              <a:defRPr/>
            </a:pPr>
            <a:r>
              <a:rPr lang="pl-PL" sz="1600" dirty="0">
                <a:solidFill>
                  <a:schemeClr val="tx1"/>
                </a:solidFill>
              </a:rPr>
              <a:t>Nieodpowiednia częstotliwość pomiaru, np. w przypadku wskaźników produktu: tylko na końcu realizacji projektu. </a:t>
            </a:r>
          </a:p>
          <a:p>
            <a:pPr lvl="1" eaLnBrk="1" fontAlgn="t" hangingPunct="1">
              <a:defRPr/>
            </a:pPr>
            <a:endParaRPr lang="pl-PL" sz="1400" dirty="0">
              <a:solidFill>
                <a:schemeClr val="tx1"/>
              </a:solidFill>
            </a:endParaRPr>
          </a:p>
          <a:p>
            <a:pPr lvl="1" eaLnBrk="1" fontAlgn="t" hangingPunct="1">
              <a:defRPr/>
            </a:pPr>
            <a:r>
              <a:rPr lang="pl-PL" sz="1600" dirty="0">
                <a:solidFill>
                  <a:schemeClr val="tx1"/>
                </a:solidFill>
              </a:rPr>
              <a:t>Nieprawidłowo dobrane źródła pomiaru/weryfikacji wskaźników.</a:t>
            </a:r>
          </a:p>
          <a:p>
            <a:pPr lvl="1" eaLnBrk="1" fontAlgn="t" hangingPunct="1">
              <a:defRPr/>
            </a:pPr>
            <a:endParaRPr lang="pl-PL" sz="1400" dirty="0">
              <a:solidFill>
                <a:schemeClr val="tx1"/>
              </a:solidFill>
            </a:endParaRPr>
          </a:p>
          <a:p>
            <a:pPr lvl="1" eaLnBrk="1" fontAlgn="t" hangingPunct="1">
              <a:defRPr/>
            </a:pPr>
            <a:r>
              <a:rPr lang="pl-PL" sz="1600" dirty="0">
                <a:solidFill>
                  <a:schemeClr val="tx1"/>
                </a:solidFill>
              </a:rPr>
              <a:t>Brak właściwych źródeł pomiaru/weryfikacji wskaźników przy kwotach ryczałtowych </a:t>
            </a:r>
            <a:br>
              <a:rPr lang="pl-PL" sz="1600" dirty="0">
                <a:solidFill>
                  <a:schemeClr val="tx1"/>
                </a:solidFill>
              </a:rPr>
            </a:br>
            <a:r>
              <a:rPr lang="pl-PL" sz="1600" dirty="0">
                <a:solidFill>
                  <a:schemeClr val="tx1"/>
                </a:solidFill>
              </a:rPr>
              <a:t>(pkt. 4.2 we wniosku).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467544" y="3284984"/>
            <a:ext cx="8229600" cy="3433605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008000"/>
              </a:buClr>
              <a:buSzPct val="200000"/>
            </a:pPr>
            <a:r>
              <a:rPr lang="pl-PL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600" dirty="0">
                <a:solidFill>
                  <a:schemeClr val="tx1"/>
                </a:solidFill>
              </a:rPr>
              <a:t>Wymagana częstotliwość pomiaru wskaźników produktu i rezultatu jest każdorazowo określona w załączniku do Regulaminu konkursu „Lista wskaźników na poziomie projektu dla Działania </a:t>
            </a:r>
            <a:r>
              <a:rPr lang="pl-PL" sz="1600" dirty="0" smtClean="0">
                <a:solidFill>
                  <a:schemeClr val="tx1"/>
                </a:solidFill>
              </a:rPr>
              <a:t>10.1”.</a:t>
            </a:r>
            <a:endParaRPr lang="pl-PL" sz="1600" dirty="0">
              <a:solidFill>
                <a:schemeClr val="tx1"/>
              </a:solidFill>
            </a:endParaRPr>
          </a:p>
          <a:p>
            <a:endParaRPr lang="pl-PL" sz="1600" dirty="0">
              <a:solidFill>
                <a:schemeClr val="tx1"/>
              </a:solidFill>
            </a:endParaRPr>
          </a:p>
          <a:p>
            <a:r>
              <a:rPr lang="pl-PL" sz="1600" dirty="0">
                <a:solidFill>
                  <a:schemeClr val="tx1"/>
                </a:solidFill>
              </a:rPr>
              <a:t>Należy tak dobierać dokumenty, aby była możliwość weryfikacji osiągania konkretnego wskaźnika. </a:t>
            </a:r>
          </a:p>
          <a:p>
            <a:endParaRPr lang="pl-PL" sz="1600" dirty="0">
              <a:solidFill>
                <a:schemeClr val="tx1"/>
              </a:solidFill>
            </a:endParaRPr>
          </a:p>
          <a:p>
            <a:r>
              <a:rPr lang="pl-PL" sz="1600" dirty="0">
                <a:solidFill>
                  <a:schemeClr val="tx1"/>
                </a:solidFill>
              </a:rPr>
              <a:t>Dobór właściwych dokumentów przy </a:t>
            </a:r>
            <a:r>
              <a:rPr lang="pl-PL" sz="1600" u="sng" dirty="0">
                <a:solidFill>
                  <a:schemeClr val="tx1"/>
                </a:solidFill>
              </a:rPr>
              <a:t>kwotach ryczałtowych jest bardzo ważny, </a:t>
            </a:r>
            <a:r>
              <a:rPr lang="pl-PL" sz="1600" dirty="0">
                <a:solidFill>
                  <a:schemeClr val="tx1"/>
                </a:solidFill>
              </a:rPr>
              <a:t>to na tej podstawie są rozliczane środki. Podanie jednego dokumentu często nie jest wystarczające, należy pamiętać, że w </a:t>
            </a:r>
            <a:r>
              <a:rPr lang="pl-PL" sz="1600" u="sng" dirty="0">
                <a:solidFill>
                  <a:schemeClr val="tx1"/>
                </a:solidFill>
              </a:rPr>
              <a:t>nie mogą to być faktury, rachunki</a:t>
            </a:r>
            <a:r>
              <a:rPr lang="pl-PL" sz="1600" u="sng" dirty="0" smtClean="0">
                <a:solidFill>
                  <a:schemeClr val="tx1"/>
                </a:solidFill>
              </a:rPr>
              <a:t>.</a:t>
            </a:r>
          </a:p>
          <a:p>
            <a:endParaRPr lang="pl-PL" sz="1600" b="1" u="sng" dirty="0" smtClean="0">
              <a:solidFill>
                <a:srgbClr val="339933"/>
              </a:solidFill>
            </a:endParaRPr>
          </a:p>
          <a:p>
            <a:r>
              <a:rPr lang="pl-PL" sz="1600" b="1" u="sng" dirty="0" smtClean="0">
                <a:solidFill>
                  <a:schemeClr val="tx1"/>
                </a:solidFill>
              </a:rPr>
              <a:t>NOWOŚĆ – katalog przykładowych, zalecanych dokumentów został wskazany w załączniku nr 4 do Regulaminu konkursu.</a:t>
            </a:r>
            <a:endParaRPr lang="pl-PL" sz="1600" b="1" dirty="0">
              <a:solidFill>
                <a:schemeClr val="tx1"/>
              </a:solidFill>
            </a:endParaRPr>
          </a:p>
          <a:p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" name="Mnożenie 6"/>
          <p:cNvSpPr/>
          <p:nvPr/>
        </p:nvSpPr>
        <p:spPr>
          <a:xfrm>
            <a:off x="467544" y="1508718"/>
            <a:ext cx="648072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97317002-572D-4B5D-8C0D-D0B462BB0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50</a:t>
            </a:fld>
            <a:endParaRPr lang="pl-PL" altLang="pl-PL"/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DOŚWIADCZENIE</a:t>
            </a:r>
            <a:endParaRPr lang="pl-PL" sz="3200" b="1" dirty="0">
              <a:solidFill>
                <a:schemeClr val="tx2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	Brak doświadczenia w obszarze, w którym udzielane będzie wsparcie, na rzecz grupy docelowej, do której kierowane będzie wsparcie, na określonym terytorium, którego dotyczy projekt.</a:t>
            </a: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251520" y="1492694"/>
            <a:ext cx="8589640" cy="1020154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eaLnBrk="1" fontAlgn="t" hangingPunct="1">
              <a:defRPr/>
            </a:pPr>
            <a:endParaRPr lang="pl-PL" sz="1600" dirty="0">
              <a:solidFill>
                <a:schemeClr val="tx1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251520" y="2576947"/>
            <a:ext cx="8589640" cy="4141642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008000"/>
              </a:buClr>
              <a:buSzPct val="200000"/>
            </a:pPr>
            <a:r>
              <a:rPr lang="pl-PL" dirty="0">
                <a:solidFill>
                  <a:schemeClr val="tx1"/>
                </a:solidFill>
              </a:rPr>
              <a:t> </a:t>
            </a:r>
            <a:endParaRPr lang="pl-PL" dirty="0" smtClean="0">
              <a:solidFill>
                <a:schemeClr val="tx1"/>
              </a:solidFill>
            </a:endParaRPr>
          </a:p>
          <a:p>
            <a:pPr marL="285750" lvl="0" indent="-285750">
              <a:spcAft>
                <a:spcPts val="600"/>
              </a:spcAft>
              <a:buClr>
                <a:srgbClr val="339933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dirty="0" smtClean="0">
                <a:solidFill>
                  <a:schemeClr val="tx1"/>
                </a:solidFill>
              </a:rPr>
              <a:t>Wnioskodawca składający wniosek o dofinansowanie projektu dotyczący edukacji przedszkolnej nie może wykazywać jako doświadczenia realizacji działań w innym obszarze, np. aktywizacji zawodowej. Należy też wykazać związek z działalnością statutową wnioskodawcy.</a:t>
            </a:r>
          </a:p>
          <a:p>
            <a:pPr>
              <a:spcAft>
                <a:spcPts val="600"/>
              </a:spcAft>
            </a:pPr>
            <a:r>
              <a:rPr lang="pl-PL" dirty="0" smtClean="0">
                <a:solidFill>
                  <a:schemeClr val="tx1"/>
                </a:solidFill>
              </a:rPr>
              <a:t>Wnioskodawca </a:t>
            </a:r>
            <a:r>
              <a:rPr lang="pl-PL" dirty="0">
                <a:solidFill>
                  <a:schemeClr val="tx1"/>
                </a:solidFill>
              </a:rPr>
              <a:t>składający wniosek o dofinansowanie w zakresie edukacji </a:t>
            </a:r>
            <a:r>
              <a:rPr lang="pl-PL" dirty="0" smtClean="0">
                <a:solidFill>
                  <a:schemeClr val="tx1"/>
                </a:solidFill>
              </a:rPr>
              <a:t>przedszkolnej, </a:t>
            </a:r>
            <a:r>
              <a:rPr lang="pl-PL" dirty="0">
                <a:solidFill>
                  <a:schemeClr val="tx1"/>
                </a:solidFill>
              </a:rPr>
              <a:t>powinien wykazać efekt dotychczas zrealizowanych przez siebie działań na rzecz tej grupy docelowej. </a:t>
            </a:r>
          </a:p>
          <a:p>
            <a:r>
              <a:rPr lang="pl-PL" dirty="0">
                <a:solidFill>
                  <a:schemeClr val="tx1"/>
                </a:solidFill>
              </a:rPr>
              <a:t>Wnioskodawca składający wniosek o dofinansowanie w województwie dolnośląskim w odniesieniu do danej gminy, powinien wykazać adekwatne doświadczenie co najmniej w realizacji działań w województwie dolnośląskim, a idealnie – na terenie danej gminy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Należy </a:t>
            </a:r>
            <a:r>
              <a:rPr lang="pl-PL" dirty="0">
                <a:solidFill>
                  <a:schemeClr val="tx1"/>
                </a:solidFill>
              </a:rPr>
              <a:t>wykazać d</a:t>
            </a:r>
            <a:r>
              <a:rPr lang="pl-PL" dirty="0" smtClean="0">
                <a:solidFill>
                  <a:schemeClr val="tx1"/>
                </a:solidFill>
              </a:rPr>
              <a:t>oświadczenie z ostatnich </a:t>
            </a:r>
            <a:r>
              <a:rPr lang="pl-PL" dirty="0">
                <a:solidFill>
                  <a:schemeClr val="tx1"/>
                </a:solidFill>
              </a:rPr>
              <a:t>trzech lat w stosunku do roku, w którym składany jest wniosek o </a:t>
            </a:r>
            <a:r>
              <a:rPr lang="pl-PL" dirty="0" smtClean="0">
                <a:solidFill>
                  <a:schemeClr val="tx1"/>
                </a:solidFill>
              </a:rPr>
              <a:t>dofinansowanie.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" name="Mnożenie 6"/>
          <p:cNvSpPr/>
          <p:nvPr/>
        </p:nvSpPr>
        <p:spPr>
          <a:xfrm>
            <a:off x="323528" y="1556792"/>
            <a:ext cx="648072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97317002-572D-4B5D-8C0D-D0B462BB0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51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15465129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pl-PL" sz="32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pl-PL" sz="32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pl-PL" sz="32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Informacje wynikające z SZOOP lub  standardów realizacji</a:t>
            </a:r>
            <a:endParaRPr lang="pl-PL" sz="3200" b="1" dirty="0">
              <a:solidFill>
                <a:schemeClr val="tx2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80520"/>
          </a:xfrm>
        </p:spPr>
        <p:txBody>
          <a:bodyPr/>
          <a:lstStyle/>
          <a:p>
            <a:pPr>
              <a:buNone/>
            </a:pPr>
            <a:r>
              <a:rPr lang="pl-PL" sz="1800" b="1" dirty="0" smtClean="0">
                <a:solidFill>
                  <a:srgbClr val="C00000"/>
                </a:solidFill>
              </a:rPr>
              <a:t>TYP PROJEKTU A:</a:t>
            </a:r>
            <a:endParaRPr lang="pl-PL" sz="1800" b="1" dirty="0" smtClean="0">
              <a:solidFill>
                <a:srgbClr val="FF0000"/>
              </a:solidFill>
            </a:endParaRPr>
          </a:p>
          <a:p>
            <a:r>
              <a:rPr lang="pl-PL" sz="1800" dirty="0" smtClean="0"/>
              <a:t>Diagnoza zapotrzebowania na nowe miejsca przedszkolne – najważniejsze wnioski należy umieścić w pkt. 3.1.1 wniosku.</a:t>
            </a:r>
          </a:p>
          <a:p>
            <a:r>
              <a:rPr lang="pl-PL" sz="1800" dirty="0" smtClean="0"/>
              <a:t>Korzystanie z finansowania działalności bieżącej nowoutworzonych miejsc wychowania przedszkolnego obliguje organ prowadzący OWP </a:t>
            </a:r>
            <a:r>
              <a:rPr lang="pl-PL" sz="1800" u="sng" dirty="0" smtClean="0"/>
              <a:t>do złożenia zobowiązania we wniosku</a:t>
            </a:r>
            <a:r>
              <a:rPr lang="pl-PL" sz="1800" dirty="0" smtClean="0"/>
              <a:t> do sfinansowania działalności bieżącej wyłącznie ze środków EFS lub ze środków dotacji z budżetu gminy.</a:t>
            </a:r>
          </a:p>
          <a:p>
            <a:pPr>
              <a:buNone/>
            </a:pPr>
            <a:r>
              <a:rPr lang="pl-PL" sz="1800" b="1" u="sng" dirty="0" smtClean="0">
                <a:solidFill>
                  <a:srgbClr val="C00000"/>
                </a:solidFill>
              </a:rPr>
              <a:t>UWAGA:</a:t>
            </a:r>
            <a:r>
              <a:rPr lang="pl-PL" sz="1800" b="1" u="sng" dirty="0" smtClean="0"/>
              <a:t> </a:t>
            </a:r>
            <a:endParaRPr lang="pl-PL" sz="1800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pl-PL" sz="1800" dirty="0" smtClean="0"/>
              <a:t>	Wnioskodawcy, którzy planują finansowanie działalności bieżącej ze środków EFS przez okres do 12 miesięcy, zobowiązani są do wyodrębnienia w harmonogramie rzeczowo- finansowym realizacji projektu ETAPU działalności bieżącej nowoutworzonych miejsc wychowania przedszkolnego, uwzględniającego okres finansowania działalności bieżącej nowoutworzonych miejsc przedszkolnych. </a:t>
            </a:r>
            <a:r>
              <a:rPr lang="pl-PL" sz="1800" b="1" dirty="0" smtClean="0"/>
              <a:t>Wnioskodawca zobowiązany jest do zawarcia deklaracji, dotyczącej okresu finansowania działalności bieżącej nowoutworzonych miejsc wychowania przedszkolnego.</a:t>
            </a:r>
          </a:p>
          <a:p>
            <a:pPr>
              <a:buNone/>
            </a:pPr>
            <a:endParaRPr lang="pl-PL" sz="1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66559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pl-PL" sz="32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pl-PL" sz="32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pl-PL" sz="32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pl-PL" sz="32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</a:t>
            </a: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Informacje wynikające z SZOOP lub standardów realizacji</a:t>
            </a:r>
            <a:endParaRPr lang="pl-PL" sz="3200" b="1" dirty="0">
              <a:solidFill>
                <a:schemeClr val="tx2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060848"/>
            <a:ext cx="8219256" cy="4065315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pl-PL" sz="1800" b="1" dirty="0" smtClean="0">
                <a:solidFill>
                  <a:srgbClr val="C00000"/>
                </a:solidFill>
              </a:rPr>
              <a:t>TYP PROJEKTU B (realizowany jako uzupełniający do typu A lub samodzielnie, jeśli wiodące wsparcie skierowane jest do dzieci z niepełnosprawnościami): </a:t>
            </a:r>
            <a:endParaRPr lang="pl-PL" sz="1800" b="1" dirty="0" smtClean="0">
              <a:solidFill>
                <a:srgbClr val="FF0000"/>
              </a:solidFill>
            </a:endParaRPr>
          </a:p>
          <a:p>
            <a:pPr marL="0">
              <a:spcBef>
                <a:spcPts val="0"/>
              </a:spcBef>
              <a:buNone/>
            </a:pPr>
            <a:endParaRPr lang="pl-PL" sz="1800" b="1" dirty="0" smtClean="0">
              <a:solidFill>
                <a:srgbClr val="FF0000"/>
              </a:solidFill>
            </a:endParaRPr>
          </a:p>
          <a:p>
            <a:r>
              <a:rPr lang="pl-PL" sz="1800" dirty="0" smtClean="0"/>
              <a:t>Najważniejsze wnioski wynikające z </a:t>
            </a:r>
            <a:r>
              <a:rPr lang="pl-PL" sz="1800" i="1" dirty="0" smtClean="0"/>
              <a:t>Diagnozy w zakresie zapotrzebowania na dodatkowe zajęcia </a:t>
            </a:r>
            <a:r>
              <a:rPr lang="pl-PL" sz="1800" dirty="0" smtClean="0"/>
              <a:t>powinny być zawarte w opisie projektu wraz z oświadczeniem Wnioskodawcy, że w/</a:t>
            </a:r>
            <a:r>
              <a:rPr lang="pl-PL" sz="1800" dirty="0" err="1" smtClean="0"/>
              <a:t>w</a:t>
            </a:r>
            <a:r>
              <a:rPr lang="pl-PL" sz="1800" dirty="0" smtClean="0"/>
              <a:t> Diagnoza została zatwierdzona przez organ prowadzący.</a:t>
            </a:r>
          </a:p>
          <a:p>
            <a:r>
              <a:rPr lang="pl-PL" sz="1800" dirty="0" smtClean="0"/>
              <a:t>Dodatkowe zajęcia mogą być adresowane do wszystkich dzieci danego OWP, niezależnie od liczby nowoutworzonych miejsc przedszkolnych, pod warunkiem, że w analogicznym zakresie obszarowym co do treści i odbiorców, nie były finansowane od co najmniej 12 miesięcy poprzedzających złożenie wniosku o dofinansowanie projektu (średniomiesięcznie).</a:t>
            </a:r>
          </a:p>
        </p:txBody>
      </p:sp>
    </p:spTree>
    <p:extLst>
      <p:ext uri="{BB962C8B-B14F-4D97-AF65-F5344CB8AC3E}">
        <p14:creationId xmlns:p14="http://schemas.microsoft.com/office/powerpoint/2010/main" val="41002250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pl-PL" sz="32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pl-PL" sz="32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/>
            </a:r>
            <a:br>
              <a:rPr lang="pl-PL" sz="32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</a:br>
            <a:r>
              <a:rPr lang="pl-PL" sz="3200" b="1" dirty="0" smtClean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</a:rPr>
              <a:t> </a:t>
            </a: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Informacje wynikające z SZOOP lub standardów realizacji</a:t>
            </a:r>
            <a:endParaRPr lang="pl-PL" sz="3200" b="1" dirty="0">
              <a:solidFill>
                <a:schemeClr val="tx2"/>
              </a:solidFill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2376264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pl-PL" sz="1800" b="1" dirty="0" smtClean="0">
                <a:solidFill>
                  <a:srgbClr val="C00000"/>
                </a:solidFill>
              </a:rPr>
              <a:t>TYP PROJEKTU C (realizowany jako uzupełniający, nie może stanowić wiodącego wsparcia):</a:t>
            </a:r>
            <a:endParaRPr lang="pl-PL" sz="1800" b="1" dirty="0" smtClean="0">
              <a:solidFill>
                <a:srgbClr val="FF0000"/>
              </a:solidFill>
            </a:endParaRPr>
          </a:p>
          <a:p>
            <a:pPr marL="0">
              <a:spcBef>
                <a:spcPts val="0"/>
              </a:spcBef>
              <a:buNone/>
            </a:pPr>
            <a:endParaRPr lang="pl-PL" sz="1800" b="1" dirty="0" smtClean="0">
              <a:solidFill>
                <a:srgbClr val="FF0000"/>
              </a:solidFill>
            </a:endParaRPr>
          </a:p>
          <a:p>
            <a:pPr marL="0">
              <a:spcBef>
                <a:spcPts val="0"/>
              </a:spcBef>
            </a:pPr>
            <a:r>
              <a:rPr lang="pl-PL" sz="1800" dirty="0" smtClean="0"/>
              <a:t>Najważniejsze wnioski, wynikające z </a:t>
            </a:r>
            <a:r>
              <a:rPr lang="pl-PL" sz="1800" i="1" dirty="0" smtClean="0"/>
              <a:t>Diagnozy przygotowania nauczycieli do pracy z dziećmi w wieku przedszkolnym</a:t>
            </a:r>
            <a:r>
              <a:rPr lang="pl-PL" sz="1800" dirty="0" smtClean="0"/>
              <a:t>, powinny być zawarte w opisie projektu wraz z oświadczeniem Wnioskodawcy, że w/</a:t>
            </a:r>
            <a:r>
              <a:rPr lang="pl-PL" sz="1800" dirty="0" err="1" smtClean="0"/>
              <a:t>w</a:t>
            </a:r>
            <a:r>
              <a:rPr lang="pl-PL" sz="1800" dirty="0" smtClean="0"/>
              <a:t> Diagnoza została zatwierdzona przez organ prowadzący OWP.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11088330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BUDŻET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</a:p>
          <a:p>
            <a:pPr>
              <a:buNone/>
            </a:pPr>
            <a:endParaRPr lang="pl-PL" sz="2000" dirty="0"/>
          </a:p>
          <a:p>
            <a:pPr>
              <a:buNone/>
            </a:pPr>
            <a:endParaRPr lang="pl-PL" sz="2000" dirty="0"/>
          </a:p>
          <a:p>
            <a:pPr>
              <a:buNone/>
            </a:pP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539552" y="1628800"/>
            <a:ext cx="8208912" cy="108012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eaLnBrk="1" fontAlgn="t" hangingPunct="1">
              <a:defRPr/>
            </a:pPr>
            <a:r>
              <a:rPr lang="pl-PL" dirty="0">
                <a:solidFill>
                  <a:schemeClr val="tx1"/>
                </a:solidFill>
              </a:rPr>
              <a:t>	   Przekraczanie limitów określonych w SZOOP RPO WD oraz Regulaminie konkursu (Załącznik nr 4 Standardy…).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467544" y="3104963"/>
            <a:ext cx="8280920" cy="2592288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1" indent="-285750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- 10% wartości środków unijnych na </a:t>
            </a:r>
            <a:r>
              <a:rPr lang="pl-PL" b="1" dirty="0">
                <a:solidFill>
                  <a:schemeClr val="tx1"/>
                </a:solidFill>
              </a:rPr>
              <a:t>cross-</a:t>
            </a:r>
            <a:r>
              <a:rPr lang="pl-PL" b="1" dirty="0" err="1">
                <a:solidFill>
                  <a:schemeClr val="tx1"/>
                </a:solidFill>
              </a:rPr>
              <a:t>financing</a:t>
            </a:r>
            <a:r>
              <a:rPr lang="pl-PL" dirty="0">
                <a:solidFill>
                  <a:schemeClr val="tx1"/>
                </a:solidFill>
              </a:rPr>
              <a:t>,</a:t>
            </a:r>
          </a:p>
          <a:p>
            <a:pPr eaLnBrk="1" fontAlgn="t" hangingPunct="1">
              <a:defRPr/>
            </a:pPr>
            <a:r>
              <a:rPr lang="pl-PL" dirty="0">
                <a:solidFill>
                  <a:schemeClr val="tx1"/>
                </a:solidFill>
              </a:rPr>
              <a:t>       - 30% wartości projektu łącznie na </a:t>
            </a:r>
            <a:r>
              <a:rPr lang="pl-PL" b="1" dirty="0">
                <a:solidFill>
                  <a:schemeClr val="tx1"/>
                </a:solidFill>
              </a:rPr>
              <a:t>cross-</a:t>
            </a:r>
            <a:r>
              <a:rPr lang="pl-PL" b="1" dirty="0" err="1">
                <a:solidFill>
                  <a:schemeClr val="tx1"/>
                </a:solidFill>
              </a:rPr>
              <a:t>financing</a:t>
            </a:r>
            <a:r>
              <a:rPr lang="pl-PL" b="1" dirty="0">
                <a:solidFill>
                  <a:schemeClr val="tx1"/>
                </a:solidFill>
              </a:rPr>
              <a:t> i środki trwałe (powyżej   </a:t>
            </a:r>
            <a:br>
              <a:rPr lang="pl-PL" b="1" dirty="0">
                <a:solidFill>
                  <a:schemeClr val="tx1"/>
                </a:solidFill>
              </a:rPr>
            </a:br>
            <a:r>
              <a:rPr lang="pl-PL" b="1" dirty="0">
                <a:solidFill>
                  <a:schemeClr val="tx1"/>
                </a:solidFill>
              </a:rPr>
              <a:t>        3 500 zł netto)</a:t>
            </a:r>
            <a:r>
              <a:rPr lang="pl-PL" dirty="0">
                <a:solidFill>
                  <a:schemeClr val="tx1"/>
                </a:solidFill>
              </a:rPr>
              <a:t>,</a:t>
            </a:r>
          </a:p>
          <a:p>
            <a:pPr eaLnBrk="1" fontAlgn="t" hangingPunct="1">
              <a:defRPr/>
            </a:pPr>
            <a:r>
              <a:rPr lang="pl-PL" b="1" dirty="0">
                <a:solidFill>
                  <a:schemeClr val="tx1"/>
                </a:solidFill>
              </a:rPr>
              <a:t>       </a:t>
            </a:r>
            <a:r>
              <a:rPr lang="pl-PL" dirty="0">
                <a:solidFill>
                  <a:schemeClr val="tx1"/>
                </a:solidFill>
              </a:rPr>
              <a:t>- 30% kosztów bezpośrednich projektu – wydatki na zajęcia dodatkowe (nie 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       dotyczy zajęć skierowanych do dzieci z niepełnosprawnościami).</a:t>
            </a:r>
          </a:p>
        </p:txBody>
      </p:sp>
      <p:sp>
        <p:nvSpPr>
          <p:cNvPr id="7" name="Mnożenie 6"/>
          <p:cNvSpPr/>
          <p:nvPr/>
        </p:nvSpPr>
        <p:spPr>
          <a:xfrm>
            <a:off x="496342" y="1705670"/>
            <a:ext cx="648072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31E1FFE6-04E8-4D8A-9A77-FE5FA8188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55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557253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BUDŻET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467544" y="1628800"/>
            <a:ext cx="8229600" cy="1368152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eaLnBrk="1" fontAlgn="t" hangingPunct="1">
              <a:buFont typeface="Arial" pitchFamily="34" charset="0"/>
              <a:buChar char="•"/>
              <a:defRPr/>
            </a:pPr>
            <a:endParaRPr lang="pl-PL" dirty="0">
              <a:solidFill>
                <a:schemeClr val="tx1"/>
              </a:solidFill>
            </a:endParaRPr>
          </a:p>
          <a:p>
            <a:pPr eaLnBrk="1" fontAlgn="t" hangingPunct="1">
              <a:defRPr/>
            </a:pPr>
            <a:r>
              <a:rPr lang="pl-PL" dirty="0">
                <a:solidFill>
                  <a:schemeClr val="tx1"/>
                </a:solidFill>
              </a:rPr>
              <a:t>	Brak uzasadnienia wydatków w ramach cross-</a:t>
            </a:r>
            <a:r>
              <a:rPr lang="pl-PL" dirty="0" err="1">
                <a:solidFill>
                  <a:schemeClr val="tx1"/>
                </a:solidFill>
              </a:rPr>
              <a:t>financingu</a:t>
            </a:r>
            <a:r>
              <a:rPr lang="pl-PL" dirty="0">
                <a:solidFill>
                  <a:schemeClr val="tx1"/>
                </a:solidFill>
              </a:rPr>
              <a:t> oraz środków trwałych powyżej 3500 zł netto.</a:t>
            </a:r>
          </a:p>
          <a:p>
            <a:pPr eaLnBrk="1" fontAlgn="t" hangingPunct="1">
              <a:defRPr/>
            </a:pPr>
            <a:endParaRPr lang="pl-PL" dirty="0">
              <a:solidFill>
                <a:schemeClr val="tx1"/>
              </a:solidFill>
            </a:endParaRPr>
          </a:p>
          <a:p>
            <a:pPr eaLnBrk="1" fontAlgn="t" hangingPunct="1">
              <a:defRPr/>
            </a:pPr>
            <a:r>
              <a:rPr lang="pl-PL" dirty="0">
                <a:solidFill>
                  <a:schemeClr val="tx1"/>
                </a:solidFill>
              </a:rPr>
              <a:t>Błędnie oznaczony cross-</a:t>
            </a:r>
            <a:r>
              <a:rPr lang="pl-PL" dirty="0" err="1">
                <a:solidFill>
                  <a:schemeClr val="tx1"/>
                </a:solidFill>
              </a:rPr>
              <a:t>financing</a:t>
            </a:r>
            <a:r>
              <a:rPr lang="pl-PL" dirty="0">
                <a:solidFill>
                  <a:schemeClr val="tx1"/>
                </a:solidFill>
              </a:rPr>
              <a:t> lub środki trwałe.</a:t>
            </a:r>
          </a:p>
          <a:p>
            <a:pPr eaLnBrk="1" fontAlgn="t" hangingPunct="1">
              <a:defRPr/>
            </a:pP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467544" y="3140968"/>
            <a:ext cx="8229600" cy="3312368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1" indent="-285750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Uzasadnienie dla wydatków planowanych do poniesienia w ramach cross-</a:t>
            </a:r>
            <a:r>
              <a:rPr lang="pl-PL" dirty="0" err="1">
                <a:solidFill>
                  <a:schemeClr val="tx1"/>
                </a:solidFill>
              </a:rPr>
              <a:t>financingu</a:t>
            </a:r>
            <a:r>
              <a:rPr lang="pl-PL" dirty="0">
                <a:solidFill>
                  <a:schemeClr val="tx1"/>
                </a:solidFill>
              </a:rPr>
              <a:t> oraz środków trwałych powinno znaleźć się we wniosku w części „UZASADNIENIE WYDATKÓW” pkt. 7.2 i 7.3</a:t>
            </a:r>
          </a:p>
          <a:p>
            <a:pPr marL="0" lvl="1">
              <a:buFont typeface="Arial" pitchFamily="34" charset="0"/>
              <a:buChar char="•"/>
            </a:pPr>
            <a:endParaRPr lang="pl-PL" b="1" dirty="0">
              <a:solidFill>
                <a:schemeClr val="tx1"/>
              </a:solidFill>
            </a:endParaRPr>
          </a:p>
          <a:p>
            <a:pPr marL="0" lvl="1"/>
            <a:r>
              <a:rPr lang="pl-PL" dirty="0">
                <a:solidFill>
                  <a:schemeClr val="tx1"/>
                </a:solidFill>
              </a:rPr>
              <a:t>Cross-</a:t>
            </a:r>
            <a:r>
              <a:rPr lang="pl-PL" dirty="0" err="1">
                <a:solidFill>
                  <a:schemeClr val="tx1"/>
                </a:solidFill>
              </a:rPr>
              <a:t>financing</a:t>
            </a:r>
            <a:r>
              <a:rPr lang="pl-PL" dirty="0">
                <a:solidFill>
                  <a:schemeClr val="tx1"/>
                </a:solidFill>
              </a:rPr>
              <a:t> i środki trwałe zdefiniowane są dokładnie w załączniku nr 4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do Regulaminu konkursu „Standardy realizacji wybranych form wsparcia w ramach Działania </a:t>
            </a:r>
            <a:r>
              <a:rPr lang="pl-PL" dirty="0" smtClean="0">
                <a:solidFill>
                  <a:schemeClr val="tx1"/>
                </a:solidFill>
              </a:rPr>
              <a:t>10.1 </a:t>
            </a:r>
            <a:r>
              <a:rPr lang="pl-PL" dirty="0">
                <a:solidFill>
                  <a:schemeClr val="tx1"/>
                </a:solidFill>
              </a:rPr>
              <a:t>RPO WD 2014-2020”. </a:t>
            </a:r>
          </a:p>
          <a:p>
            <a:pPr marL="0" lvl="1">
              <a:buFont typeface="Arial" pitchFamily="34" charset="0"/>
              <a:buChar char="•"/>
            </a:pPr>
            <a:endParaRPr lang="pl-PL" sz="1600" dirty="0">
              <a:solidFill>
                <a:schemeClr val="tx1"/>
              </a:solidFill>
            </a:endParaRPr>
          </a:p>
          <a:p>
            <a:pPr marL="0" lvl="1"/>
            <a:r>
              <a:rPr lang="pl-PL" dirty="0">
                <a:solidFill>
                  <a:schemeClr val="tx1"/>
                </a:solidFill>
              </a:rPr>
              <a:t>Należy pamiętać, że w budżecie oznacza się jako środki trwałe jedynie wydatki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o wartości jednostkowej </a:t>
            </a:r>
            <a:r>
              <a:rPr lang="pl-PL" b="1" dirty="0">
                <a:solidFill>
                  <a:schemeClr val="tx1"/>
                </a:solidFill>
              </a:rPr>
              <a:t>powyżej 3500 zł netto</a:t>
            </a:r>
            <a:r>
              <a:rPr lang="pl-PL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Mnożenie 6"/>
          <p:cNvSpPr/>
          <p:nvPr/>
        </p:nvSpPr>
        <p:spPr>
          <a:xfrm>
            <a:off x="683568" y="1656380"/>
            <a:ext cx="648072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DB1370AA-58B6-4B05-9477-EF956C82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56</a:t>
            </a:fld>
            <a:endParaRPr lang="pl-PL" altLang="pl-PL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BUDŻET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467544" y="1633662"/>
            <a:ext cx="8229600" cy="1723330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t" hangingPunct="1">
              <a:defRPr/>
            </a:pPr>
            <a:r>
              <a:rPr lang="pl-PL" dirty="0">
                <a:solidFill>
                  <a:schemeClr val="tx1"/>
                </a:solidFill>
              </a:rPr>
              <a:t>	Nieprawidłowe oznaczenie wkładu własnego (publicznego lub prywatnego), w tym niepieniężnego.</a:t>
            </a:r>
          </a:p>
          <a:p>
            <a:pPr eaLnBrk="1" fontAlgn="t" hangingPunct="1">
              <a:defRPr/>
            </a:pPr>
            <a:endParaRPr lang="pl-PL" dirty="0">
              <a:solidFill>
                <a:schemeClr val="tx1"/>
              </a:solidFill>
            </a:endParaRPr>
          </a:p>
          <a:p>
            <a:pPr eaLnBrk="1" fontAlgn="t" hangingPunct="1">
              <a:defRPr/>
            </a:pPr>
            <a:r>
              <a:rPr lang="pl-PL" dirty="0">
                <a:solidFill>
                  <a:schemeClr val="tx1"/>
                </a:solidFill>
              </a:rPr>
              <a:t>Brak uzasadnienia dotyczącego wkładu własnego oraz metodologii wyliczenia wkładu własnego niepieniężnego w pkt. 7.4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467544" y="3429000"/>
            <a:ext cx="8229600" cy="3168352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1" indent="-285750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</a:pPr>
            <a:endParaRPr lang="pl-PL" dirty="0">
              <a:solidFill>
                <a:schemeClr val="tx1"/>
              </a:solidFill>
            </a:endParaRPr>
          </a:p>
          <a:p>
            <a:pPr marL="285750" lvl="1" indent="-285750">
              <a:buClr>
                <a:srgbClr val="00800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W budżecie szczegółowym przy pozycjach budżetowych zawierających wydatki w ramach wkładu własnego należy odpowiednio określić, czy jest to wkład publiczny czy prywatny.</a:t>
            </a:r>
          </a:p>
          <a:p>
            <a:pPr marL="0" lvl="1"/>
            <a:endParaRPr lang="pl-PL" dirty="0">
              <a:solidFill>
                <a:schemeClr val="tx1"/>
              </a:solidFill>
            </a:endParaRPr>
          </a:p>
          <a:p>
            <a:pPr marL="0" lvl="1"/>
            <a:r>
              <a:rPr lang="pl-PL" dirty="0">
                <a:solidFill>
                  <a:schemeClr val="tx1"/>
                </a:solidFill>
              </a:rPr>
              <a:t>Wszystkie wydatki wnoszone w projekcie jako wkład własny niepieniężny należy oznaczyć odpowiednio w polu wyboru (tzw. „</a:t>
            </a:r>
            <a:r>
              <a:rPr lang="pl-PL" dirty="0" err="1">
                <a:solidFill>
                  <a:schemeClr val="tx1"/>
                </a:solidFill>
              </a:rPr>
              <a:t>checkbox</a:t>
            </a:r>
            <a:r>
              <a:rPr lang="pl-PL" dirty="0">
                <a:solidFill>
                  <a:schemeClr val="tx1"/>
                </a:solidFill>
              </a:rPr>
              <a:t>”), dopiero po wybraniu opcji wkład własny publiczny lub prywatny.</a:t>
            </a:r>
          </a:p>
          <a:p>
            <a:pPr marL="0" lvl="1">
              <a:buFont typeface="Arial" pitchFamily="34" charset="0"/>
              <a:buChar char="•"/>
            </a:pPr>
            <a:endParaRPr lang="pl-PL" dirty="0">
              <a:solidFill>
                <a:schemeClr val="tx1"/>
              </a:solidFill>
            </a:endParaRPr>
          </a:p>
          <a:p>
            <a:pPr marL="0" lvl="1"/>
            <a:r>
              <a:rPr lang="pl-PL" dirty="0">
                <a:solidFill>
                  <a:schemeClr val="tx1"/>
                </a:solidFill>
              </a:rPr>
              <a:t>W punkcie 7.4 należy opisać wydatki w ramach wkładu własnego, a także wyjaśnić, w jaki sposób, Wnioskodawca dokonał jego wyceny. </a:t>
            </a:r>
          </a:p>
        </p:txBody>
      </p:sp>
      <p:sp>
        <p:nvSpPr>
          <p:cNvPr id="7" name="Mnożenie 6"/>
          <p:cNvSpPr/>
          <p:nvPr/>
        </p:nvSpPr>
        <p:spPr>
          <a:xfrm>
            <a:off x="683568" y="1705670"/>
            <a:ext cx="648072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4FD87165-C509-4269-A95E-02130474C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57</a:t>
            </a:fld>
            <a:endParaRPr lang="pl-PL" altLang="pl-PL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BUDŻET PROJEKTU – WKŁAD WŁASNY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3212976"/>
            <a:ext cx="8352928" cy="33795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/>
              <a:t>   </a:t>
            </a:r>
            <a:endParaRPr lang="pl-PL" sz="1600" dirty="0"/>
          </a:p>
          <a:p>
            <a:pPr marL="268288" lvl="1" indent="0">
              <a:buNone/>
            </a:pPr>
            <a:endParaRPr lang="pl-PL" sz="2000" b="1" dirty="0" smtClean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marL="554038" lvl="1">
              <a:buClr>
                <a:srgbClr val="339933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sz="1800" dirty="0" smtClean="0"/>
              <a:t>Wkład własny również podlega ocenie w zakresie kwalifikowalności i racjonalności. </a:t>
            </a:r>
          </a:p>
          <a:p>
            <a:pPr marL="268288" lvl="1" indent="0">
              <a:buNone/>
            </a:pPr>
            <a:endParaRPr lang="pl-PL" sz="1800" dirty="0"/>
          </a:p>
          <a:p>
            <a:pPr marL="268288" lvl="1" indent="0">
              <a:buNone/>
            </a:pPr>
            <a:r>
              <a:rPr lang="pl-PL" sz="1800" dirty="0" smtClean="0"/>
              <a:t>Wszystkie wydatki wykazane w ramach wkładu własnego muszą:</a:t>
            </a:r>
          </a:p>
          <a:p>
            <a:pPr marL="611188" lvl="1" indent="-342900">
              <a:buFontTx/>
              <a:buChar char="-"/>
            </a:pPr>
            <a:r>
              <a:rPr lang="pl-PL" sz="1800" dirty="0"/>
              <a:t>b</a:t>
            </a:r>
            <a:r>
              <a:rPr lang="pl-PL" sz="1800" dirty="0" smtClean="0"/>
              <a:t>yć zgodne ze stawkami w Załączniku nr 4 (jeśli dotyczy),</a:t>
            </a:r>
          </a:p>
          <a:p>
            <a:pPr marL="611188" lvl="1" indent="-342900">
              <a:buFontTx/>
              <a:buChar char="-"/>
            </a:pPr>
            <a:r>
              <a:rPr lang="pl-PL" sz="1800" dirty="0" smtClean="0"/>
              <a:t>spełniać wymogi racjonalności wydatku,</a:t>
            </a:r>
          </a:p>
          <a:p>
            <a:pPr marL="611188" lvl="1" indent="-342900">
              <a:buFontTx/>
              <a:buChar char="-"/>
            </a:pPr>
            <a:r>
              <a:rPr lang="pl-PL" sz="1800" dirty="0"/>
              <a:t>być </a:t>
            </a:r>
            <a:r>
              <a:rPr lang="pl-PL" sz="1800" dirty="0" smtClean="0"/>
              <a:t>kwalifikowalne</a:t>
            </a:r>
            <a:endParaRPr lang="pl-PL" sz="1800" dirty="0"/>
          </a:p>
        </p:txBody>
      </p:sp>
      <p:sp>
        <p:nvSpPr>
          <p:cNvPr id="5" name="Prostokąt zaokrąglony 4"/>
          <p:cNvSpPr/>
          <p:nvPr/>
        </p:nvSpPr>
        <p:spPr>
          <a:xfrm>
            <a:off x="467544" y="3814010"/>
            <a:ext cx="8352928" cy="2567318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>
              <a:buClr>
                <a:srgbClr val="008000"/>
              </a:buClr>
              <a:buSzPct val="200000"/>
            </a:pP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CE1E6BB8-C853-4EA0-81AE-F6BB228E4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58</a:t>
            </a:fld>
            <a:endParaRPr lang="pl-PL" alt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467544" y="1772816"/>
            <a:ext cx="8229600" cy="1584176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t" hangingPunct="1">
              <a:defRPr/>
            </a:pPr>
            <a:r>
              <a:rPr lang="pl-PL" dirty="0">
                <a:solidFill>
                  <a:schemeClr val="tx1"/>
                </a:solidFill>
              </a:rPr>
              <a:t>	</a:t>
            </a:r>
            <a:r>
              <a:rPr lang="pl-PL" dirty="0" smtClean="0">
                <a:solidFill>
                  <a:schemeClr val="tx1"/>
                </a:solidFill>
              </a:rPr>
              <a:t>1) wykazywanie wydatków w ramach wkładu własnego, które przewyższają dopuszczalne stawki maksymalne (Załącznik nr 4 Standardy…),</a:t>
            </a:r>
          </a:p>
          <a:p>
            <a:pPr eaLnBrk="1" fontAlgn="t" hangingPunct="1">
              <a:defRPr/>
            </a:pPr>
            <a:r>
              <a:rPr lang="pl-PL" dirty="0" smtClean="0">
                <a:solidFill>
                  <a:schemeClr val="tx1"/>
                </a:solidFill>
              </a:rPr>
              <a:t>2) wykazywanie wydatków nieracjonalnych, zawyżonych,</a:t>
            </a:r>
          </a:p>
          <a:p>
            <a:pPr eaLnBrk="1" fontAlgn="t" hangingPunct="1">
              <a:defRPr/>
            </a:pPr>
            <a:r>
              <a:rPr lang="pl-PL" dirty="0" smtClean="0">
                <a:solidFill>
                  <a:schemeClr val="tx1"/>
                </a:solidFill>
              </a:rPr>
              <a:t>3) wykazywanie wydatków niekwalifikowalnych 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" name="Mnożenie 6"/>
          <p:cNvSpPr/>
          <p:nvPr/>
        </p:nvSpPr>
        <p:spPr>
          <a:xfrm>
            <a:off x="755576" y="1874047"/>
            <a:ext cx="648072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126452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BUDŻET PROJEKTU – WKŁAD WŁASNY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352928" cy="50356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/>
              <a:t>   </a:t>
            </a:r>
            <a:endParaRPr lang="pl-PL" sz="1600" dirty="0"/>
          </a:p>
          <a:p>
            <a:pPr marL="268288" lvl="1" indent="0">
              <a:buNone/>
            </a:pPr>
            <a:r>
              <a:rPr lang="pl-PL" sz="1600" i="1" dirty="0"/>
              <a:t>Wkład niepieniężny polega na wniesieniu (wykorzystaniu na rzecz projektu) nieruchomości, urządzeń, materiałów (surowców), wartości niematerialnych i prawnych, ekspertyz lub nieodpłatnej pracy wykonywanej przez wolontariuszy na podstawie ustawy z dnia 24 kwietnia 2003 r. o działalności pożytku publicznego i o wolontariacie – „</a:t>
            </a:r>
            <a:r>
              <a:rPr lang="pl-PL" sz="1600" dirty="0"/>
              <a:t>Wytyczne w zakresie kwalifikowalności wydatków (…)”</a:t>
            </a:r>
            <a:endParaRPr lang="pl-PL" sz="1600" b="1" dirty="0">
              <a:ln>
                <a:solidFill>
                  <a:schemeClr val="tx1"/>
                </a:solidFill>
              </a:ln>
              <a:solidFill>
                <a:srgbClr val="0070C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  <a:p>
            <a:pPr marL="268288" lvl="1" indent="0">
              <a:buNone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Jak wnieść wkład niepieniężny?</a:t>
            </a:r>
          </a:p>
          <a:p>
            <a:pPr marL="611188" lvl="1" indent="-342900">
              <a:buFontTx/>
              <a:buChar char="-"/>
            </a:pPr>
            <a:r>
              <a:rPr lang="pl-PL" sz="1600" dirty="0"/>
              <a:t>wkład niepieniężny stanowi część lub całość wkładu własnego prywatnego lub publicznego,</a:t>
            </a:r>
          </a:p>
          <a:p>
            <a:pPr marL="611188" lvl="1" indent="-342900">
              <a:buFontTx/>
              <a:buChar char="-"/>
            </a:pPr>
            <a:r>
              <a:rPr lang="pl-PL" sz="1600" dirty="0"/>
              <a:t>wartość wkładu niepieniężnego jest potwierdzona dokumentami – opis metodologii, wyliczenia, w pkt 7.4 wniosku</a:t>
            </a:r>
          </a:p>
          <a:p>
            <a:pPr marL="611188" lvl="1" indent="-342900">
              <a:buFontTx/>
              <a:buChar char="-"/>
            </a:pPr>
            <a:r>
              <a:rPr lang="pl-PL" sz="1600" dirty="0"/>
              <a:t>cała wartość wydatku wykazanego w ramach wkładu niepieniężnego musi stanowić wkład własny.</a:t>
            </a:r>
            <a:endParaRPr lang="pl-PL" sz="1600" u="sng" dirty="0"/>
          </a:p>
          <a:p>
            <a:pPr marL="268288" lvl="1" indent="0">
              <a:buNone/>
            </a:pP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Przykłady:</a:t>
            </a:r>
          </a:p>
          <a:p>
            <a:pPr marL="554038" lvl="1">
              <a:buFontTx/>
              <a:buChar char="-"/>
            </a:pPr>
            <a:r>
              <a:rPr lang="pl-PL" sz="1600" dirty="0"/>
              <a:t>koszty użytkowania </a:t>
            </a:r>
            <a:r>
              <a:rPr lang="pl-PL" sz="1600" dirty="0" err="1"/>
              <a:t>sal</a:t>
            </a:r>
            <a:r>
              <a:rPr lang="pl-PL" sz="1600" dirty="0"/>
              <a:t> podczas zajęć (metodologia wyliczenia kosztów, stawkę może określać np. cennik danej instytucji),</a:t>
            </a:r>
          </a:p>
          <a:p>
            <a:pPr marL="554038" lvl="1">
              <a:buFontTx/>
              <a:buChar char="-"/>
            </a:pPr>
            <a:r>
              <a:rPr lang="pl-PL" sz="1600" dirty="0"/>
              <a:t>praca wolontariuszy.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467544" y="1556792"/>
            <a:ext cx="8352928" cy="4824536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>
              <a:buClr>
                <a:srgbClr val="008000"/>
              </a:buClr>
              <a:buSzPct val="200000"/>
            </a:pP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CE1E6BB8-C853-4EA0-81AE-F6BB228E4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59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77364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1700213"/>
            <a:ext cx="6846887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e tekstowe 5"/>
          <p:cNvSpPr txBox="1"/>
          <p:nvPr/>
        </p:nvSpPr>
        <p:spPr>
          <a:xfrm>
            <a:off x="3131840" y="1124744"/>
            <a:ext cx="3312368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</a:rPr>
              <a:t>Od czego zacząć?</a:t>
            </a:r>
            <a:endParaRPr lang="pl-PL" sz="3200" dirty="0">
              <a:solidFill>
                <a:schemeClr val="tx2"/>
              </a:solidFill>
            </a:endParaRPr>
          </a:p>
        </p:txBody>
      </p:sp>
      <p:sp>
        <p:nvSpPr>
          <p:cNvPr id="7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</a:rPr>
              <a:t/>
            </a:r>
            <a:br>
              <a:rPr lang="pl-PL" sz="4000" b="1" dirty="0">
                <a:solidFill>
                  <a:schemeClr val="tx2"/>
                </a:solidFill>
              </a:rPr>
            </a:br>
            <a:r>
              <a:rPr lang="pl-PL" sz="3600" b="1" dirty="0">
                <a:solidFill>
                  <a:schemeClr val="tx2"/>
                </a:solidFill>
              </a:rPr>
              <a:t>Generator EFS - SOWA</a:t>
            </a:r>
            <a:r>
              <a:rPr lang="pl-PL" sz="3600" b="1" i="1" dirty="0">
                <a:ln>
                  <a:solidFill>
                    <a:schemeClr val="tx1"/>
                  </a:solidFill>
                </a:ln>
                <a:solidFill>
                  <a:srgbClr val="C105B8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l-PL" sz="3600" b="1" i="1" dirty="0">
                <a:ln>
                  <a:solidFill>
                    <a:schemeClr val="tx1"/>
                  </a:solidFill>
                </a:ln>
                <a:solidFill>
                  <a:srgbClr val="C105B8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pl-PL" sz="3600" b="1" i="1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77F30DF4-9C12-4418-92E5-FD20A9947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6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2219870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BUDŻET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endParaRPr lang="pl-PL" sz="2400" dirty="0"/>
          </a:p>
          <a:p>
            <a:pPr marL="268288" lvl="1" indent="0">
              <a:buNone/>
            </a:pPr>
            <a:r>
              <a:rPr lang="pl-PL" sz="2400" dirty="0"/>
              <a:t> 		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467544" y="1484784"/>
            <a:ext cx="8136904" cy="2016224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t" hangingPunct="1">
              <a:defRPr/>
            </a:pPr>
            <a:r>
              <a:rPr lang="pl-PL" dirty="0">
                <a:solidFill>
                  <a:schemeClr val="tx1"/>
                </a:solidFill>
              </a:rPr>
              <a:t>	</a:t>
            </a:r>
          </a:p>
          <a:p>
            <a:pPr eaLnBrk="1" fontAlgn="t" hangingPunct="1">
              <a:defRPr/>
            </a:pPr>
            <a:r>
              <a:rPr lang="pl-PL" dirty="0">
                <a:solidFill>
                  <a:schemeClr val="tx1"/>
                </a:solidFill>
              </a:rPr>
              <a:t>	Brak zaznaczenia w budżecie kolumny „usługi zlecone” przy wydatkach 	będących usługą zleconą,</a:t>
            </a:r>
          </a:p>
          <a:p>
            <a:pPr eaLnBrk="1" fontAlgn="t" hangingPunct="1">
              <a:defRPr/>
            </a:pPr>
            <a:endParaRPr lang="pl-PL" dirty="0">
              <a:solidFill>
                <a:schemeClr val="tx1"/>
              </a:solidFill>
            </a:endParaRPr>
          </a:p>
          <a:p>
            <a:pPr eaLnBrk="1" fontAlgn="t" hangingPunct="1">
              <a:defRPr/>
            </a:pPr>
            <a:r>
              <a:rPr lang="pl-PL" dirty="0">
                <a:solidFill>
                  <a:schemeClr val="tx1"/>
                </a:solidFill>
              </a:rPr>
              <a:t>	Brak uzasadnienia wydatków w ramach usług zleconych</a:t>
            </a:r>
          </a:p>
          <a:p>
            <a:pPr eaLnBrk="1" fontAlgn="t" hangingPunct="1">
              <a:defRPr/>
            </a:pP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467544" y="3645023"/>
            <a:ext cx="8136904" cy="2304257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1" indent="-285750">
              <a:buClr>
                <a:srgbClr val="00B050"/>
              </a:buClr>
              <a:buSzPct val="200000"/>
              <a:buFont typeface="Wingdings" panose="05000000000000000000" pitchFamily="2" charset="2"/>
              <a:buChar char="ü"/>
            </a:pPr>
            <a:endParaRPr lang="pl-PL" dirty="0">
              <a:solidFill>
                <a:schemeClr val="tx1"/>
              </a:solidFill>
            </a:endParaRPr>
          </a:p>
          <a:p>
            <a:pPr marL="285750" lvl="1" indent="-285750">
              <a:buClr>
                <a:srgbClr val="00B05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W budżecie projektu należy oznaczyć wydatki w ramach usług zleconych,</a:t>
            </a:r>
          </a:p>
          <a:p>
            <a:pPr marL="0" lvl="1">
              <a:buClr>
                <a:srgbClr val="00B050"/>
              </a:buClr>
              <a:buSzPct val="200000"/>
            </a:pPr>
            <a:r>
              <a:rPr lang="pl-PL" dirty="0">
                <a:solidFill>
                  <a:schemeClr val="tx1"/>
                </a:solidFill>
              </a:rPr>
              <a:t> </a:t>
            </a:r>
          </a:p>
          <a:p>
            <a:pPr marL="285750" lvl="1" indent="-285750">
              <a:buClr>
                <a:srgbClr val="00B05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W punkcie 7.1 wniosku „Usługa zlecona” należy rozpisać wydatki wchodzące            w skład usług zleconych</a:t>
            </a:r>
          </a:p>
          <a:p>
            <a:pPr marL="0" lvl="1">
              <a:buClr>
                <a:srgbClr val="00B050"/>
              </a:buClr>
              <a:buSzPct val="200000"/>
            </a:pP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" name="Mnożenie 6"/>
          <p:cNvSpPr/>
          <p:nvPr/>
        </p:nvSpPr>
        <p:spPr>
          <a:xfrm>
            <a:off x="794085" y="1819263"/>
            <a:ext cx="648072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602" y="2702328"/>
            <a:ext cx="427037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AED48C5D-C516-4A46-BE35-6D979C7AD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60</a:t>
            </a:fld>
            <a:endParaRPr lang="pl-PL" altLang="pl-PL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BUDŻET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endParaRPr lang="pl-PL" sz="2400" dirty="0"/>
          </a:p>
          <a:p>
            <a:pPr marL="268288" lvl="1" indent="0">
              <a:buNone/>
            </a:pPr>
            <a:r>
              <a:rPr lang="pl-PL" sz="2400" dirty="0"/>
              <a:t> 		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467544" y="1739243"/>
            <a:ext cx="8136904" cy="1008112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t" hangingPunct="1">
              <a:defRPr/>
            </a:pPr>
            <a:r>
              <a:rPr lang="pl-PL" dirty="0">
                <a:solidFill>
                  <a:schemeClr val="tx1"/>
                </a:solidFill>
              </a:rPr>
              <a:t>	W nazwie wydatku dotyczącego personelu projektu brak informacji na temat formy zaangażowania i szacunkowego wymiaru czasu pracy danej osoby</a:t>
            </a:r>
          </a:p>
          <a:p>
            <a:pPr eaLnBrk="1" fontAlgn="t" hangingPunct="1">
              <a:defRPr/>
            </a:pPr>
            <a:r>
              <a:rPr lang="pl-PL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467544" y="2773889"/>
            <a:ext cx="8136904" cy="3345940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1" indent="-285750">
              <a:buClr>
                <a:srgbClr val="00B05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W przypadku kosztów personelu należy wskazać formę zaangażowania (stosunek pracy, samozatrudnienie, osoby współpracujące, wolontariat)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i szacunkowy wymiar czasu pracy danej osoby (np. wymiar etatu/liczba godzin) niezbędny do realizacji zadań merytorycznych </a:t>
            </a:r>
            <a:endParaRPr lang="pl-PL" dirty="0" smtClean="0">
              <a:solidFill>
                <a:schemeClr val="tx1"/>
              </a:solidFill>
            </a:endParaRPr>
          </a:p>
          <a:p>
            <a:pPr marL="285750" lvl="1" indent="-285750">
              <a:buClr>
                <a:srgbClr val="00B050"/>
              </a:buClr>
              <a:buSzPct val="200000"/>
              <a:buFont typeface="Wingdings" panose="05000000000000000000" pitchFamily="2" charset="2"/>
              <a:buChar char="ü"/>
            </a:pPr>
            <a:endParaRPr lang="pl-PL" dirty="0" smtClean="0">
              <a:solidFill>
                <a:schemeClr val="tx1"/>
              </a:solidFill>
            </a:endParaRPr>
          </a:p>
          <a:p>
            <a:pPr marL="285750" lvl="1" indent="-285750">
              <a:buClr>
                <a:srgbClr val="00B05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dirty="0" smtClean="0">
                <a:solidFill>
                  <a:schemeClr val="tx1"/>
                </a:solidFill>
              </a:rPr>
              <a:t>Od 1 </a:t>
            </a:r>
            <a:r>
              <a:rPr lang="pl-PL" dirty="0">
                <a:solidFill>
                  <a:schemeClr val="tx1"/>
                </a:solidFill>
              </a:rPr>
              <a:t>września 2018 r. </a:t>
            </a:r>
            <a:r>
              <a:rPr lang="pl-PL" dirty="0" smtClean="0">
                <a:solidFill>
                  <a:schemeClr val="tx1"/>
                </a:solidFill>
              </a:rPr>
              <a:t>obowiązuje </a:t>
            </a:r>
            <a:r>
              <a:rPr lang="pl-PL" dirty="0">
                <a:solidFill>
                  <a:schemeClr val="tx1"/>
                </a:solidFill>
              </a:rPr>
              <a:t>przepis, zgodnie z którym, w przedszkolach, innych formach wychowania przedszkolnego, szkołach i placówkach prowadzonych przez osoby fizyczne lub osoby prawne niebędące jednostkami samorządu terytorialnego nauczycieli zatrudnia się na podstawie umowy o pracę, zgodnie z ustawą – Kodeks pracy (art. 10a Karty Nauczyciela, dodany ustawą o finansowaniu zadań oświatowych).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" name="Mnożenie 6"/>
          <p:cNvSpPr/>
          <p:nvPr/>
        </p:nvSpPr>
        <p:spPr>
          <a:xfrm>
            <a:off x="755576" y="1765777"/>
            <a:ext cx="648072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E768C609-C155-4D1E-8ABE-6D5655170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61</a:t>
            </a:fld>
            <a:endParaRPr lang="pl-PL" altLang="pl-PL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BUDŻET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endParaRPr lang="pl-PL" sz="2400" dirty="0"/>
          </a:p>
          <a:p>
            <a:pPr marL="268288" lvl="1" indent="0">
              <a:buNone/>
            </a:pPr>
            <a:r>
              <a:rPr lang="pl-PL" sz="2400" dirty="0"/>
              <a:t> 		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467544" y="1739243"/>
            <a:ext cx="8136904" cy="969677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8288" lvl="1" indent="0">
              <a:buNone/>
            </a:pPr>
            <a:r>
              <a:rPr lang="pl-PL" dirty="0">
                <a:solidFill>
                  <a:schemeClr val="tx1"/>
                </a:solidFill>
              </a:rPr>
              <a:t>	Stosowanie takich samych nazw wydatków w budżecie szczegółowym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w ramach jednego zadania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463049" y="2973660"/>
            <a:ext cx="8136904" cy="2687588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1" indent="-285750">
              <a:buClr>
                <a:srgbClr val="00B05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W związku ze specyfiką funkcjonowania systemu SL2014 należy stosować unikalne nazwy wydatków przypisane do tej samej kategorii kosztów (np. w ramach tej samej kategorii kosztów „Inne” nie mogą pojawić się we wniosku dwa wydatki o identycznej nazwie) w ramach jednego zadania. Należy pamiętać, aby wydatki wykazywane w ramach jednego zadania miały różne nazwy.</a:t>
            </a:r>
          </a:p>
        </p:txBody>
      </p:sp>
      <p:sp>
        <p:nvSpPr>
          <p:cNvPr id="7" name="Mnożenie 6"/>
          <p:cNvSpPr/>
          <p:nvPr/>
        </p:nvSpPr>
        <p:spPr>
          <a:xfrm>
            <a:off x="683568" y="1720607"/>
            <a:ext cx="648072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5C473352-8FF4-47F1-8B0A-C1CDE189B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62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2597868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985" y="933828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KRYTERIUM NEGOCJACJI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endParaRPr lang="pl-PL" sz="2400" dirty="0"/>
          </a:p>
          <a:p>
            <a:pPr marL="268288" lvl="1" indent="0">
              <a:buNone/>
            </a:pPr>
            <a:r>
              <a:rPr lang="pl-PL" sz="2400" dirty="0"/>
              <a:t> 		</a:t>
            </a:r>
          </a:p>
        </p:txBody>
      </p:sp>
      <p:sp>
        <p:nvSpPr>
          <p:cNvPr id="6" name="Prostokąt zaokrąglony 5"/>
          <p:cNvSpPr/>
          <p:nvPr/>
        </p:nvSpPr>
        <p:spPr>
          <a:xfrm>
            <a:off x="179512" y="1484786"/>
            <a:ext cx="8784975" cy="2160238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8288" lvl="1"/>
            <a:r>
              <a:rPr lang="pl-PL" dirty="0">
                <a:solidFill>
                  <a:schemeClr val="tx1"/>
                </a:solidFill>
              </a:rPr>
              <a:t>	1) złożenie wniosku po terminie, złożenie jedynie wniosku lub pisma,</a:t>
            </a:r>
          </a:p>
          <a:p>
            <a:pPr marL="268288" lvl="1"/>
            <a:r>
              <a:rPr lang="pl-PL" dirty="0">
                <a:solidFill>
                  <a:schemeClr val="tx1"/>
                </a:solidFill>
              </a:rPr>
              <a:t>2) rozbieżność pomiędzy pismem negocjacyjnym a wnioskiem,</a:t>
            </a:r>
          </a:p>
          <a:p>
            <a:pPr marL="268288" lvl="1"/>
            <a:r>
              <a:rPr lang="pl-PL" dirty="0">
                <a:solidFill>
                  <a:schemeClr val="tx1"/>
                </a:solidFill>
              </a:rPr>
              <a:t>3) brak odniesienia się we wniosku i w piśmie do wszystkich uwag 	stawianych przez KOP – uwzględnienie uwag wybiórczo,</a:t>
            </a:r>
          </a:p>
          <a:p>
            <a:pPr marL="268288" lvl="1" indent="0">
              <a:buNone/>
            </a:pPr>
            <a:r>
              <a:rPr lang="pl-PL" dirty="0">
                <a:solidFill>
                  <a:schemeClr val="tx1"/>
                </a:solidFill>
              </a:rPr>
              <a:t>4) </a:t>
            </a:r>
            <a:r>
              <a:rPr lang="pl-PL" dirty="0">
                <a:solidFill>
                  <a:schemeClr val="tx1"/>
                </a:solidFill>
              </a:rPr>
              <a:t>p</a:t>
            </a:r>
            <a:r>
              <a:rPr lang="pl-PL" dirty="0" smtClean="0">
                <a:solidFill>
                  <a:schemeClr val="tx1"/>
                </a:solidFill>
              </a:rPr>
              <a:t>odtrzymanie stanowiska w przypadku </a:t>
            </a:r>
            <a:r>
              <a:rPr lang="pl-PL" dirty="0">
                <a:solidFill>
                  <a:schemeClr val="tx1"/>
                </a:solidFill>
              </a:rPr>
              <a:t>uwag KOP, które </a:t>
            </a:r>
            <a:r>
              <a:rPr lang="pl-PL" dirty="0" smtClean="0">
                <a:solidFill>
                  <a:schemeClr val="tx1"/>
                </a:solidFill>
              </a:rPr>
              <a:t>dotyczyły </a:t>
            </a:r>
            <a:r>
              <a:rPr lang="pl-PL" dirty="0">
                <a:solidFill>
                  <a:schemeClr val="tx1"/>
                </a:solidFill>
              </a:rPr>
              <a:t>usunięcia zapisów/wydatków z wniosku, np. w stawek niezgodnych z katalogiem,</a:t>
            </a:r>
          </a:p>
          <a:p>
            <a:pPr marL="268288" lvl="1" indent="0">
              <a:buNone/>
            </a:pPr>
            <a:r>
              <a:rPr lang="pl-PL" dirty="0">
                <a:solidFill>
                  <a:schemeClr val="tx1"/>
                </a:solidFill>
              </a:rPr>
              <a:t>5) wprowadzenie do wniosku zmian niewynikających z uwag KOP – „dodatkowych”.</a:t>
            </a:r>
          </a:p>
          <a:p>
            <a:pPr marL="268288" lvl="1" indent="0">
              <a:buNone/>
            </a:pPr>
            <a:r>
              <a:rPr lang="pl-PL" dirty="0">
                <a:solidFill>
                  <a:schemeClr val="tx1"/>
                </a:solidFill>
              </a:rPr>
              <a:t>		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179512" y="3771282"/>
            <a:ext cx="8784975" cy="2947307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>
              <a:buClr>
                <a:srgbClr val="00B050"/>
              </a:buClr>
              <a:buSzPct val="200000"/>
            </a:pPr>
            <a:endParaRPr lang="pl-PL" dirty="0">
              <a:solidFill>
                <a:schemeClr val="tx1"/>
              </a:solidFill>
            </a:endParaRPr>
          </a:p>
          <a:p>
            <a:pPr marL="285750" lvl="1" indent="-285750">
              <a:buClr>
                <a:srgbClr val="00B050"/>
              </a:buClr>
              <a:buSzPct val="200000"/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tx1"/>
                </a:solidFill>
              </a:rPr>
              <a:t>Podczas negocjacji należy:</a:t>
            </a:r>
          </a:p>
          <a:p>
            <a:pPr marL="0" lvl="1">
              <a:buClr>
                <a:srgbClr val="00B050"/>
              </a:buClr>
              <a:buSzPct val="200000"/>
            </a:pPr>
            <a:r>
              <a:rPr lang="pl-PL" dirty="0">
                <a:solidFill>
                  <a:schemeClr val="tx1"/>
                </a:solidFill>
              </a:rPr>
              <a:t>1) złożyć wniosek i skan podpisanego pisma w systemie SOWA w wyznaczonym  terminie,</a:t>
            </a:r>
          </a:p>
          <a:p>
            <a:pPr marL="0" lvl="1">
              <a:buClr>
                <a:srgbClr val="00B050"/>
              </a:buClr>
              <a:buSzPct val="200000"/>
            </a:pPr>
            <a:r>
              <a:rPr lang="pl-PL" dirty="0">
                <a:solidFill>
                  <a:schemeClr val="tx1"/>
                </a:solidFill>
              </a:rPr>
              <a:t>2) zwrócić uwagę, by pismo i wniosek składane jako stanowisko negocjacyjne były spójne, tzn. wniosek musi zawierać wszystkie zmiany, o których wprowadzeniu jest informacja w piśmie,</a:t>
            </a:r>
          </a:p>
          <a:p>
            <a:pPr marL="0" lvl="1">
              <a:buClr>
                <a:srgbClr val="00B050"/>
              </a:buClr>
              <a:buSzPct val="200000"/>
            </a:pPr>
            <a:r>
              <a:rPr lang="pl-PL" dirty="0">
                <a:solidFill>
                  <a:schemeClr val="tx1"/>
                </a:solidFill>
              </a:rPr>
              <a:t>3) odnieść się do wszystkich uwag stawianych przez KOP,</a:t>
            </a:r>
          </a:p>
          <a:p>
            <a:pPr marL="0" lvl="1">
              <a:buClr>
                <a:srgbClr val="00B050"/>
              </a:buClr>
              <a:buSzPct val="200000"/>
            </a:pPr>
            <a:r>
              <a:rPr lang="pl-PL" dirty="0">
                <a:solidFill>
                  <a:schemeClr val="tx1"/>
                </a:solidFill>
              </a:rPr>
              <a:t>4) w przypadku uwagi, która odnosi się do usunięcia zapisów/wydatków zalecamy ich usunięcie, nie przedstawianie </a:t>
            </a:r>
            <a:r>
              <a:rPr lang="pl-PL" dirty="0" smtClean="0">
                <a:solidFill>
                  <a:schemeClr val="tx1"/>
                </a:solidFill>
              </a:rPr>
              <a:t>wyjaśnień,</a:t>
            </a:r>
            <a:endParaRPr lang="pl-PL" dirty="0">
              <a:solidFill>
                <a:schemeClr val="tx1"/>
              </a:solidFill>
            </a:endParaRPr>
          </a:p>
          <a:p>
            <a:pPr marL="0" lvl="1">
              <a:buClr>
                <a:srgbClr val="00B050"/>
              </a:buClr>
              <a:buSzPct val="200000"/>
            </a:pPr>
            <a:r>
              <a:rPr lang="pl-PL" dirty="0">
                <a:solidFill>
                  <a:schemeClr val="tx1"/>
                </a:solidFill>
              </a:rPr>
              <a:t>5) Wprowadzić jedynie zmiany wynikające z uwag KOP (i niezbędne, będące ich konsekwencją)</a:t>
            </a:r>
          </a:p>
          <a:p>
            <a:pPr marL="285750" lvl="1" indent="-285750">
              <a:buClr>
                <a:srgbClr val="00B050"/>
              </a:buClr>
              <a:buSzPct val="200000"/>
              <a:buFont typeface="Wingdings" panose="05000000000000000000" pitchFamily="2" charset="2"/>
              <a:buChar char="ü"/>
            </a:pP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" name="Mnożenie 6"/>
          <p:cNvSpPr/>
          <p:nvPr/>
        </p:nvSpPr>
        <p:spPr>
          <a:xfrm>
            <a:off x="611560" y="1496996"/>
            <a:ext cx="648072" cy="432048"/>
          </a:xfrm>
          <a:prstGeom prst="mathMultiply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5C473352-8FF4-47F1-8B0A-C1CDE189B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63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9549654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436910"/>
          </a:xfrm>
        </p:spPr>
        <p:txBody>
          <a:bodyPr/>
          <a:lstStyle/>
          <a:p>
            <a:pPr>
              <a:defRPr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  <a:ea typeface="+mn-ea"/>
                <a:cs typeface="+mn-cs"/>
              </a:rPr>
              <a:t>POMOC DLA WNIOSKODAWCÓW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916832"/>
            <a:ext cx="8352928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</a:p>
          <a:p>
            <a:pPr>
              <a:buClr>
                <a:srgbClr val="008000"/>
              </a:buClr>
              <a:buSzPct val="100000"/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chemeClr val="tx2"/>
                </a:solidFill>
                <a:latin typeface="Calibri" pitchFamily="34" charset="0"/>
              </a:rPr>
              <a:t>Spotkania informacyjne dla wnioskodawców </a:t>
            </a:r>
          </a:p>
          <a:p>
            <a:pPr marL="0" indent="0">
              <a:spcBef>
                <a:spcPts val="0"/>
              </a:spcBef>
              <a:buClr>
                <a:srgbClr val="008000"/>
              </a:buClr>
              <a:buSzPct val="100000"/>
              <a:buNone/>
            </a:pPr>
            <a:endParaRPr lang="pl-PL" sz="2000" dirty="0"/>
          </a:p>
          <a:p>
            <a:pPr>
              <a:spcBef>
                <a:spcPts val="0"/>
              </a:spcBef>
              <a:buClr>
                <a:srgbClr val="008000"/>
              </a:buClr>
              <a:buSzPct val="100000"/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rgbClr val="0070C0"/>
                </a:solidFill>
                <a:latin typeface="Calibri" pitchFamily="34" charset="0"/>
              </a:rPr>
              <a:t> </a:t>
            </a:r>
            <a:r>
              <a:rPr lang="pl-PL" sz="2400" b="1" dirty="0">
                <a:solidFill>
                  <a:schemeClr val="tx2"/>
                </a:solidFill>
                <a:latin typeface="Calibri" pitchFamily="34" charset="0"/>
              </a:rPr>
              <a:t>Punkt Informacyjny Funduszy Europejskich (PIFE) </a:t>
            </a:r>
            <a:r>
              <a:rPr lang="pl-PL" sz="2000" dirty="0"/>
              <a:t>zapytania można kierować na adres: </a:t>
            </a:r>
            <a:r>
              <a:rPr lang="pl-PL" sz="1800" u="sng" dirty="0">
                <a:hlinkClick r:id="rId3"/>
              </a:rPr>
              <a:t>pife@dolnyslask.pl</a:t>
            </a:r>
            <a:r>
              <a:rPr lang="pl-PL" sz="1800" dirty="0"/>
              <a:t> </a:t>
            </a:r>
          </a:p>
          <a:p>
            <a:pPr marL="0" indent="0">
              <a:spcBef>
                <a:spcPts val="0"/>
              </a:spcBef>
              <a:buClr>
                <a:srgbClr val="008000"/>
              </a:buClr>
              <a:buSzPct val="100000"/>
              <a:buNone/>
            </a:pPr>
            <a:endParaRPr lang="pl-PL" sz="1800" dirty="0"/>
          </a:p>
          <a:p>
            <a:pPr>
              <a:spcBef>
                <a:spcPts val="0"/>
              </a:spcBef>
              <a:buClr>
                <a:srgbClr val="008000"/>
              </a:buClr>
              <a:buSzPct val="100000"/>
              <a:buFont typeface="Wingdings" panose="05000000000000000000" pitchFamily="2" charset="2"/>
              <a:buChar char="ü"/>
            </a:pPr>
            <a:r>
              <a:rPr lang="pl-PL" sz="2400" b="1" dirty="0">
                <a:solidFill>
                  <a:schemeClr val="tx2"/>
                </a:solidFill>
                <a:latin typeface="Calibri" pitchFamily="34" charset="0"/>
              </a:rPr>
              <a:t>Odpowiedzi na najczęściej zadawane pytania oraz niezbędne dokumenty </a:t>
            </a:r>
            <a:r>
              <a:rPr lang="pl-PL" sz="1800" dirty="0"/>
              <a:t>są zamieszczane na stronach internetowych:</a:t>
            </a:r>
            <a:endParaRPr lang="pl-PL" sz="2400" b="1" dirty="0">
              <a:solidFill>
                <a:srgbClr val="0070C0"/>
              </a:solidFill>
              <a:latin typeface="Calibri" pitchFamily="34" charset="0"/>
            </a:endParaRPr>
          </a:p>
          <a:p>
            <a:pPr marL="360000" indent="0">
              <a:spcBef>
                <a:spcPts val="0"/>
              </a:spcBef>
              <a:buClr>
                <a:srgbClr val="008000"/>
              </a:buClr>
              <a:buSzPct val="100000"/>
              <a:buNone/>
            </a:pPr>
            <a:r>
              <a:rPr lang="pl-PL" sz="1800" dirty="0">
                <a:hlinkClick r:id="rId4"/>
              </a:rPr>
              <a:t>www.rpo.dolnyslask.pl</a:t>
            </a:r>
            <a:r>
              <a:rPr lang="pl-PL" sz="1800" dirty="0"/>
              <a:t>, </a:t>
            </a:r>
            <a:endParaRPr lang="pl-PL" sz="1800" dirty="0" smtClean="0"/>
          </a:p>
          <a:p>
            <a:pPr marL="360000" indent="0">
              <a:spcBef>
                <a:spcPts val="0"/>
              </a:spcBef>
              <a:buClr>
                <a:srgbClr val="008000"/>
              </a:buClr>
              <a:buSzPct val="100000"/>
              <a:buNone/>
            </a:pPr>
            <a:r>
              <a:rPr lang="pl-PL" sz="1800" dirty="0" smtClean="0">
                <a:hlinkClick r:id="rId5"/>
              </a:rPr>
              <a:t>https</a:t>
            </a:r>
            <a:r>
              <a:rPr lang="pl-PL" sz="1800" dirty="0">
                <a:hlinkClick r:id="rId5"/>
              </a:rPr>
              <a:t>://</a:t>
            </a:r>
            <a:r>
              <a:rPr lang="pl-PL" sz="1800" dirty="0" smtClean="0">
                <a:hlinkClick r:id="rId5"/>
              </a:rPr>
              <a:t>zitaj.jeleniagora.pl</a:t>
            </a:r>
            <a:endParaRPr lang="pl-PL" sz="1800" dirty="0"/>
          </a:p>
          <a:p>
            <a:pPr marL="0" indent="0">
              <a:buClr>
                <a:srgbClr val="008000"/>
              </a:buClr>
              <a:buSzPct val="100000"/>
              <a:buNone/>
            </a:pPr>
            <a:r>
              <a:rPr lang="pl-PL" sz="2000" dirty="0"/>
              <a:t> </a:t>
            </a:r>
          </a:p>
          <a:p>
            <a:pPr>
              <a:buNone/>
            </a:pPr>
            <a:endParaRPr lang="pl-PL" sz="1600" dirty="0"/>
          </a:p>
          <a:p>
            <a:pPr marL="268288" lvl="1" indent="0">
              <a:buNone/>
            </a:pPr>
            <a:endParaRPr lang="pl-PL" sz="1600" dirty="0"/>
          </a:p>
          <a:p>
            <a:pPr marL="268288" lvl="1" indent="0">
              <a:buNone/>
            </a:pPr>
            <a:r>
              <a:rPr lang="pl-PL" sz="2400" dirty="0"/>
              <a:t>	</a:t>
            </a:r>
          </a:p>
          <a:p>
            <a:pPr marL="268288" lvl="1" indent="0">
              <a:buNone/>
            </a:pPr>
            <a:r>
              <a:rPr lang="pl-PL" sz="2400" dirty="0"/>
              <a:t> 		</a:t>
            </a:r>
          </a:p>
        </p:txBody>
      </p:sp>
      <p:sp>
        <p:nvSpPr>
          <p:cNvPr id="5" name="Prostokąt zaokrąglony 4"/>
          <p:cNvSpPr/>
          <p:nvPr/>
        </p:nvSpPr>
        <p:spPr>
          <a:xfrm>
            <a:off x="323528" y="1916831"/>
            <a:ext cx="8496944" cy="4176465"/>
          </a:xfrm>
          <a:prstGeom prst="roundRect">
            <a:avLst/>
          </a:prstGeom>
          <a:noFill/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>
              <a:buClr>
                <a:srgbClr val="008000"/>
              </a:buClr>
              <a:buSzPct val="200000"/>
            </a:pP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384D572E-5FDF-4EA5-A875-E7292B078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64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187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608511"/>
          </a:xfrm>
        </p:spPr>
        <p:txBody>
          <a:bodyPr/>
          <a:lstStyle/>
          <a:p>
            <a:pPr>
              <a:buNone/>
            </a:pPr>
            <a:r>
              <a:rPr lang="pl-PL" sz="2000" dirty="0"/>
              <a:t>   </a:t>
            </a:r>
            <a:endParaRPr lang="pl-PL" sz="1600" dirty="0"/>
          </a:p>
          <a:p>
            <a:pPr marL="268288" lvl="1" indent="0">
              <a:buNone/>
            </a:pPr>
            <a:endParaRPr lang="pl-PL" sz="2400" dirty="0"/>
          </a:p>
          <a:p>
            <a:pPr marL="268288" lvl="1" indent="0" algn="ctr">
              <a:buNone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</a:rPr>
              <a:t>Dziękuję za uwagę</a:t>
            </a:r>
          </a:p>
          <a:p>
            <a:pPr marL="268288" lvl="1" indent="0" algn="ctr">
              <a:buNone/>
            </a:pPr>
            <a:r>
              <a:rPr lang="pl-PL" sz="3200" b="1" dirty="0">
                <a:solidFill>
                  <a:schemeClr val="tx2"/>
                </a:solidFill>
                <a:latin typeface="Calibri" pitchFamily="34" charset="0"/>
              </a:rPr>
              <a:t/>
            </a:r>
            <a:br>
              <a:rPr lang="pl-PL" sz="32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pl-PL" b="1" dirty="0">
                <a:solidFill>
                  <a:schemeClr val="tx2"/>
                </a:solidFill>
                <a:latin typeface="Calibri" pitchFamily="34" charset="0"/>
              </a:rPr>
              <a:t>Wydział Wdrażania EFS</a:t>
            </a:r>
            <a:br>
              <a:rPr lang="pl-PL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pl-PL" b="1" dirty="0">
                <a:solidFill>
                  <a:schemeClr val="tx2"/>
                </a:solidFill>
                <a:latin typeface="Calibri" pitchFamily="34" charset="0"/>
              </a:rPr>
              <a:t>Departament Funduszy Europejskich</a:t>
            </a:r>
            <a:br>
              <a:rPr lang="pl-PL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pl-PL" b="1" dirty="0">
                <a:solidFill>
                  <a:schemeClr val="tx2"/>
                </a:solidFill>
                <a:latin typeface="Calibri" pitchFamily="34" charset="0"/>
              </a:rPr>
              <a:t>Urząd Marszałkowski Województwa Dolnośląskiego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58D53309-3C26-4CC5-A726-DEC635CCA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65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14910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251520" y="1052736"/>
            <a:ext cx="84249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800" b="1" dirty="0">
                <a:solidFill>
                  <a:schemeClr val="tx2"/>
                </a:solidFill>
              </a:rPr>
              <a:t>Dokumenty pomocne przy wypełnianiu wniosku:</a:t>
            </a:r>
          </a:p>
        </p:txBody>
      </p:sp>
      <p:sp>
        <p:nvSpPr>
          <p:cNvPr id="9220" name="Prostokąt 6"/>
          <p:cNvSpPr>
            <a:spLocks noChangeArrowheads="1"/>
          </p:cNvSpPr>
          <p:nvPr/>
        </p:nvSpPr>
        <p:spPr bwMode="auto">
          <a:xfrm>
            <a:off x="467544" y="2204864"/>
            <a:ext cx="820891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altLang="pl-PL" sz="2000" b="1" dirty="0"/>
              <a:t> </a:t>
            </a:r>
            <a:r>
              <a:rPr lang="pl-PL" altLang="pl-PL" sz="2800" b="1" dirty="0"/>
              <a:t>Instrukcja użytkownika </a:t>
            </a:r>
            <a:r>
              <a:rPr lang="pl-PL" altLang="pl-PL" sz="2000" b="1" dirty="0"/>
              <a:t>Systemu Obsługi Wniosków Aplikacyjnych EFS  (SOWA) w ramach Regionalnego Programu Operacyjnego Województwa Dolnośląskiego 2014-2020 dla Wnioskodawców / Beneficjentów</a:t>
            </a:r>
          </a:p>
        </p:txBody>
      </p:sp>
      <p:sp>
        <p:nvSpPr>
          <p:cNvPr id="9221" name="Prostokąt 7"/>
          <p:cNvSpPr>
            <a:spLocks noChangeArrowheads="1"/>
          </p:cNvSpPr>
          <p:nvPr/>
        </p:nvSpPr>
        <p:spPr bwMode="auto">
          <a:xfrm>
            <a:off x="395536" y="4221088"/>
            <a:ext cx="849764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l-PL" altLang="pl-PL" b="1" dirty="0"/>
              <a:t> </a:t>
            </a:r>
            <a:r>
              <a:rPr lang="pl-PL" altLang="pl-PL" sz="2800" b="1" dirty="0"/>
              <a:t>Instrukcja wypełniania wniosku </a:t>
            </a:r>
            <a:r>
              <a:rPr lang="pl-PL" altLang="pl-PL" sz="2000" b="1" dirty="0"/>
              <a:t>o dofinansowanie projektu EFS w ramach Regionalnego Programu Operacyjnego Województwa Dolnośląskiego 2014 – 2020 (wersja 1.5 z dnia 7 maja 2018 r. obowiązuje we wszystkich konkursach ogłoszonych w ramach Osi Priorytetowych 8, 9 i 10 RPO WD od 8 maja 2018 r.) </a:t>
            </a:r>
          </a:p>
        </p:txBody>
      </p:sp>
      <p:sp>
        <p:nvSpPr>
          <p:cNvPr id="13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4000" b="1" dirty="0">
                <a:solidFill>
                  <a:schemeClr val="tx2"/>
                </a:solidFill>
              </a:rPr>
              <a:t/>
            </a:r>
            <a:br>
              <a:rPr lang="pl-PL" sz="4000" b="1" dirty="0">
                <a:solidFill>
                  <a:schemeClr val="tx2"/>
                </a:solidFill>
              </a:rPr>
            </a:br>
            <a:r>
              <a:rPr lang="pl-PL" sz="3600" b="1" dirty="0">
                <a:solidFill>
                  <a:schemeClr val="tx2"/>
                </a:solidFill>
              </a:rPr>
              <a:t>Generator EFS - SOWA</a:t>
            </a:r>
            <a:r>
              <a:rPr lang="pl-PL" sz="3600" b="1" i="1" dirty="0">
                <a:ln>
                  <a:solidFill>
                    <a:schemeClr val="tx1"/>
                  </a:solidFill>
                </a:ln>
                <a:solidFill>
                  <a:srgbClr val="C105B8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pl-PL" sz="3600" b="1" i="1" dirty="0">
                <a:ln>
                  <a:solidFill>
                    <a:schemeClr val="tx1"/>
                  </a:solidFill>
                </a:ln>
                <a:solidFill>
                  <a:srgbClr val="C105B8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</a:br>
            <a:endParaRPr lang="pl-PL" sz="3600" b="1" i="1" dirty="0">
              <a:ln>
                <a:solidFill>
                  <a:schemeClr val="tx1"/>
                </a:solidFill>
              </a:ln>
              <a:solidFill>
                <a:srgbClr val="C105B8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9626FA9D-E826-4259-A8D6-D256A86D2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7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27663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107504" y="1268760"/>
            <a:ext cx="4392488" cy="4968552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l-PL" sz="3200" u="sng" dirty="0">
                <a:solidFill>
                  <a:schemeClr val="tx1"/>
                </a:solidFill>
              </a:rPr>
              <a:t>Wsparcie techniczne SOWA:</a:t>
            </a:r>
          </a:p>
          <a:p>
            <a:pPr>
              <a:defRPr/>
            </a:pPr>
            <a:endParaRPr lang="pl-PL" sz="32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pl-PL" sz="3200" b="1" dirty="0">
                <a:solidFill>
                  <a:schemeClr val="tx1"/>
                </a:solidFill>
              </a:rPr>
              <a:t>PONIEDZIAŁEK – PIĄTEK</a:t>
            </a:r>
            <a:br>
              <a:rPr lang="pl-PL" sz="3200" b="1" dirty="0">
                <a:solidFill>
                  <a:schemeClr val="tx1"/>
                </a:solidFill>
              </a:rPr>
            </a:br>
            <a:r>
              <a:rPr lang="pl-PL" sz="3200" b="1" dirty="0">
                <a:solidFill>
                  <a:schemeClr val="tx1"/>
                </a:solidFill>
              </a:rPr>
              <a:t>7:30-15:30</a:t>
            </a:r>
          </a:p>
          <a:p>
            <a:pPr algn="ctr">
              <a:defRPr/>
            </a:pPr>
            <a:endParaRPr lang="pl-PL" sz="3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pl-PL" sz="3200" b="1" dirty="0">
                <a:solidFill>
                  <a:schemeClr val="tx1"/>
                </a:solidFill>
              </a:rPr>
              <a:t>Tel: (71) 700 04 84</a:t>
            </a:r>
          </a:p>
          <a:p>
            <a:pPr algn="ctr">
              <a:defRPr/>
            </a:pPr>
            <a:r>
              <a:rPr lang="pl-PL" sz="3200" b="1" dirty="0">
                <a:solidFill>
                  <a:schemeClr val="tx1"/>
                </a:solidFill>
              </a:rPr>
              <a:t>Fax: (71) 700 04 86</a:t>
            </a:r>
          </a:p>
        </p:txBody>
      </p:sp>
      <p:pic>
        <p:nvPicPr>
          <p:cNvPr id="12293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3438" y="1916113"/>
            <a:ext cx="4378325" cy="3330575"/>
          </a:xfrm>
          <a:effectLst>
            <a:outerShdw dist="139700" dir="2700000" algn="tl" rotWithShape="0">
              <a:srgbClr val="333333">
                <a:alpha val="64998"/>
              </a:srgbClr>
            </a:outerShdw>
          </a:effectLst>
        </p:spPr>
      </p:pic>
      <p:sp>
        <p:nvSpPr>
          <p:cNvPr id="6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3600" b="1" dirty="0">
                <a:solidFill>
                  <a:schemeClr val="tx2"/>
                </a:solidFill>
              </a:rPr>
              <a:t/>
            </a:r>
            <a:br>
              <a:rPr lang="pl-PL" sz="3600" b="1" dirty="0">
                <a:solidFill>
                  <a:schemeClr val="tx2"/>
                </a:solidFill>
              </a:rPr>
            </a:br>
            <a:r>
              <a:rPr lang="pl-PL" sz="3600" b="1" dirty="0">
                <a:solidFill>
                  <a:schemeClr val="tx2"/>
                </a:solidFill>
              </a:rPr>
              <a:t>Generator EFS - SOWA</a:t>
            </a:r>
            <a:r>
              <a:rPr lang="pl-PL" sz="32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ea typeface="+mn-ea"/>
                <a:cs typeface="+mn-cs"/>
              </a:rPr>
              <a:t/>
            </a:r>
            <a:br>
              <a:rPr lang="pl-PL" sz="3200" b="1" i="1" dirty="0">
                <a:ln>
                  <a:solidFill>
                    <a:schemeClr val="tx1"/>
                  </a:solidFill>
                </a:ln>
                <a:solidFill>
                  <a:srgbClr val="0070C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alibri" pitchFamily="34" charset="0"/>
                <a:ea typeface="+mn-ea"/>
                <a:cs typeface="+mn-cs"/>
              </a:rPr>
            </a:br>
            <a:endParaRPr lang="pl-PL" sz="3200" b="1" i="1" dirty="0">
              <a:ln>
                <a:solidFill>
                  <a:schemeClr val="tx1"/>
                </a:solidFill>
              </a:ln>
              <a:solidFill>
                <a:srgbClr val="0070C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F3964B64-D830-443D-A009-73EAA1D36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8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40251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ct val="0"/>
              </a:spcBef>
              <a:buNone/>
              <a:defRPr/>
            </a:pPr>
            <a:endParaRPr lang="pl-PL" sz="4400" b="1" dirty="0">
              <a:ln>
                <a:solidFill>
                  <a:schemeClr val="tx1"/>
                </a:solidFill>
              </a:ln>
              <a:solidFill>
                <a:srgbClr val="0070C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Calibri" pitchFamily="34" charset="0"/>
            </a:endParaRPr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pl-PL" sz="4800" b="1" dirty="0">
                <a:solidFill>
                  <a:schemeClr val="tx2"/>
                </a:solidFill>
                <a:latin typeface="Calibri" pitchFamily="34" charset="0"/>
              </a:rPr>
              <a:t>Korespondencja </a:t>
            </a:r>
            <a:br>
              <a:rPr lang="pl-PL" sz="4800" b="1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pl-PL" sz="4800" b="1" dirty="0">
                <a:solidFill>
                  <a:schemeClr val="tx2"/>
                </a:solidFill>
                <a:latin typeface="Calibri" pitchFamily="34" charset="0"/>
              </a:rPr>
              <a:t>z Wnioskodawcą podczas oceny projektu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="" xmlns:a16="http://schemas.microsoft.com/office/drawing/2014/main" id="{F5F19AD9-BB5B-4200-BA9A-FB3DF8AC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A8BAD-C024-4EBD-AE8C-2F50AC709554}" type="slidenum">
              <a:rPr lang="pl-PL" altLang="pl-PL" smtClean="0"/>
              <a:pPr/>
              <a:t>9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3905137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14794</TotalTime>
  <Words>5217</Words>
  <Application>Microsoft Office PowerPoint</Application>
  <PresentationFormat>Pokaz na ekranie (4:3)</PresentationFormat>
  <Paragraphs>809</Paragraphs>
  <Slides>65</Slides>
  <Notes>62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65</vt:i4>
      </vt:variant>
    </vt:vector>
  </HeadingPairs>
  <TitlesOfParts>
    <vt:vector size="73" baseType="lpstr">
      <vt:lpstr>Arial</vt:lpstr>
      <vt:lpstr>Calibri</vt:lpstr>
      <vt:lpstr>Calibri Light</vt:lpstr>
      <vt:lpstr>Mangal</vt:lpstr>
      <vt:lpstr>Wingdings</vt:lpstr>
      <vt:lpstr>Wingdings 2</vt:lpstr>
      <vt:lpstr>Motyw pakietu Office</vt:lpstr>
      <vt:lpstr>Projekt niestandardowy</vt:lpstr>
      <vt:lpstr>Ocena wniosku o dofinansowanie,  w tym najczęściej popełniane błędy na podstawie dotychczasowych doświadczeń</vt:lpstr>
      <vt:lpstr>O czym będziemy mówić?</vt:lpstr>
      <vt:lpstr>Prezentacja programu PowerPoint</vt:lpstr>
      <vt:lpstr> Generator EFS - SOWA </vt:lpstr>
      <vt:lpstr> Generator EFS - SOWA </vt:lpstr>
      <vt:lpstr> Generator EFS - SOWA </vt:lpstr>
      <vt:lpstr> Generator EFS - SOWA </vt:lpstr>
      <vt:lpstr> Generator EFS - SOWA </vt:lpstr>
      <vt:lpstr>Prezentacja programu PowerPoint</vt:lpstr>
      <vt:lpstr>Prezentacja programu PowerPoint</vt:lpstr>
      <vt:lpstr>Prezentacja programu PowerPoint</vt:lpstr>
      <vt:lpstr>Prezentacja programu PowerPoint</vt:lpstr>
      <vt:lpstr>Etapy oceny wniosków  w ramach KOP</vt:lpstr>
      <vt:lpstr>Terminy</vt:lpstr>
      <vt:lpstr>Prezentacja programu PowerPoint</vt:lpstr>
      <vt:lpstr>Weryfikacja warunków formalnych</vt:lpstr>
      <vt:lpstr>Weryfikacja warunków  formalnych</vt:lpstr>
      <vt:lpstr>Weryfikacja warunków formalnych</vt:lpstr>
      <vt:lpstr>Prezentacja programu PowerPoint</vt:lpstr>
      <vt:lpstr>Ocena formalna</vt:lpstr>
      <vt:lpstr>Prezentacja programu PowerPoint</vt:lpstr>
      <vt:lpstr>Prezentacja programu PowerPoint</vt:lpstr>
      <vt:lpstr>Prezentacja programu PowerPoint</vt:lpstr>
      <vt:lpstr>Negocjacje</vt:lpstr>
      <vt:lpstr>    Negocjacje</vt:lpstr>
      <vt:lpstr>Negocjacje</vt:lpstr>
      <vt:lpstr>Negocjacje</vt:lpstr>
      <vt:lpstr>Negocjacje</vt:lpstr>
      <vt:lpstr>Ocena strategiczna ZIT</vt:lpstr>
      <vt:lpstr>Ocena strategiczna ZIT</vt:lpstr>
      <vt:lpstr>Prezentacja programu PowerPoint</vt:lpstr>
      <vt:lpstr>Prezentacja programu PowerPoint</vt:lpstr>
      <vt:lpstr>Lista ocenionych projektów</vt:lpstr>
      <vt:lpstr>Prezentacja programu PowerPoint</vt:lpstr>
      <vt:lpstr>Prezentacja programu PowerPoint</vt:lpstr>
      <vt:lpstr>Prezentacja programu PowerPoint</vt:lpstr>
      <vt:lpstr> KRYTERIUM UPROSZCZONYCH METOD ROZLICZANIA WYDATKÓW</vt:lpstr>
      <vt:lpstr>WYBÓR PARTNERA W PROJEKCIE - ZMIANY</vt:lpstr>
      <vt:lpstr>WYBÓR PARTNERA W PROJEKCIE</vt:lpstr>
      <vt:lpstr>KRYTERIUM DIAGNOZY POTRZEB EDUKACYJNYCH</vt:lpstr>
      <vt:lpstr>Prezentacja programu PowerPoint</vt:lpstr>
      <vt:lpstr>Prezentacja programu PowerPoint</vt:lpstr>
      <vt:lpstr>Prezentacja programu PowerPoint</vt:lpstr>
      <vt:lpstr>UZASADNIENIE POTRZEBY REALIZACJI PROJEKTU</vt:lpstr>
      <vt:lpstr>CEL PROJEKTU</vt:lpstr>
      <vt:lpstr>GRUPA DOCELOWA - BARIERY</vt:lpstr>
      <vt:lpstr>WSKAŹNIKI OBLIGATORYJNE</vt:lpstr>
      <vt:lpstr>WSKAŹNIKI PROJEKTOWE</vt:lpstr>
      <vt:lpstr>WSKAŹNIKI - SPÓJNOŚĆ</vt:lpstr>
      <vt:lpstr>WSKAŹNIKI - POMIAR</vt:lpstr>
      <vt:lpstr>DOŚWIADCZENIE</vt:lpstr>
      <vt:lpstr>  Informacje wynikające z SZOOP lub  standardów realizacji</vt:lpstr>
      <vt:lpstr>   Informacje wynikające z SZOOP lub standardów realizacji</vt:lpstr>
      <vt:lpstr>   Informacje wynikające z SZOOP lub standardów realizacji</vt:lpstr>
      <vt:lpstr>BUDŻET PROJEKTU</vt:lpstr>
      <vt:lpstr>BUDŻET PROJEKTU</vt:lpstr>
      <vt:lpstr>BUDŻET PROJEKTU</vt:lpstr>
      <vt:lpstr>BUDŻET PROJEKTU – WKŁAD WŁASNY</vt:lpstr>
      <vt:lpstr>BUDŻET PROJEKTU – WKŁAD WŁASNY</vt:lpstr>
      <vt:lpstr>BUDŻET PROJEKTU</vt:lpstr>
      <vt:lpstr>BUDŻET PROJEKTU</vt:lpstr>
      <vt:lpstr>BUDŻET PROJEKTU</vt:lpstr>
      <vt:lpstr>KRYTERIUM NEGOCJACJI</vt:lpstr>
      <vt:lpstr>POMOC DLA WNIOSKODAWCÓW</vt:lpstr>
      <vt:lpstr>Prezentacja programu PowerPoint</vt:lpstr>
    </vt:vector>
  </TitlesOfParts>
  <Company>Urząd Marszałkowski Województwa Dolnośląskiego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ekaczmarek</dc:creator>
  <cp:lastModifiedBy>Emilia Kaczmarek</cp:lastModifiedBy>
  <cp:revision>1773</cp:revision>
  <cp:lastPrinted>2018-03-01T12:47:46Z</cp:lastPrinted>
  <dcterms:created xsi:type="dcterms:W3CDTF">2015-05-22T10:45:54Z</dcterms:created>
  <dcterms:modified xsi:type="dcterms:W3CDTF">2018-10-18T10:26:42Z</dcterms:modified>
</cp:coreProperties>
</file>