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4"/>
  </p:notesMasterIdLst>
  <p:sldIdLst>
    <p:sldId id="256" r:id="rId3"/>
    <p:sldId id="426" r:id="rId4"/>
    <p:sldId id="425" r:id="rId5"/>
    <p:sldId id="284" r:id="rId6"/>
    <p:sldId id="295" r:id="rId7"/>
    <p:sldId id="310" r:id="rId8"/>
    <p:sldId id="459" r:id="rId9"/>
    <p:sldId id="463" r:id="rId10"/>
    <p:sldId id="461" r:id="rId11"/>
    <p:sldId id="450" r:id="rId12"/>
    <p:sldId id="451" r:id="rId13"/>
    <p:sldId id="434" r:id="rId14"/>
    <p:sldId id="412" r:id="rId15"/>
    <p:sldId id="440" r:id="rId16"/>
    <p:sldId id="464" r:id="rId17"/>
    <p:sldId id="465" r:id="rId18"/>
    <p:sldId id="466" r:id="rId19"/>
    <p:sldId id="467" r:id="rId20"/>
    <p:sldId id="468" r:id="rId21"/>
    <p:sldId id="469" r:id="rId22"/>
    <p:sldId id="470" r:id="rId23"/>
    <p:sldId id="471" r:id="rId24"/>
    <p:sldId id="473" r:id="rId25"/>
    <p:sldId id="474" r:id="rId26"/>
    <p:sldId id="475" r:id="rId27"/>
    <p:sldId id="477" r:id="rId28"/>
    <p:sldId id="478" r:id="rId29"/>
    <p:sldId id="454" r:id="rId30"/>
    <p:sldId id="455" r:id="rId31"/>
    <p:sldId id="456" r:id="rId32"/>
    <p:sldId id="457"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501" autoAdjust="0"/>
  </p:normalViewPr>
  <p:slideViewPr>
    <p:cSldViewPr>
      <p:cViewPr varScale="1">
        <p:scale>
          <a:sx n="88" d="100"/>
          <a:sy n="88" d="100"/>
        </p:scale>
        <p:origin x="1470" y="84"/>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custT="1"/>
      <dgm:spPr>
        <a:ln>
          <a:solidFill>
            <a:schemeClr val="tx1"/>
          </a:solidFill>
        </a:ln>
      </dgm:spPr>
      <dgm:t>
        <a:bodyPr/>
        <a:lstStyle/>
        <a:p>
          <a:pPr algn="just"/>
          <a:r>
            <a:rPr lang="pl-PL" sz="2000" u="none" dirty="0" smtClean="0"/>
            <a:t>Sprawdzana  będzie zbieżność zapisów dokumentacji aplikacyjnej z zapisami Strategii ZIT AJ. </a:t>
          </a:r>
          <a:endParaRPr lang="pl-PL" sz="2000"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custT="1"/>
      <dgm:spPr>
        <a:ln>
          <a:solidFill>
            <a:schemeClr val="tx1"/>
          </a:solidFill>
        </a:ln>
      </dgm:spPr>
      <dgm:t>
        <a:bodyPr/>
        <a:lstStyle/>
        <a:p>
          <a:r>
            <a:rPr lang="pl-PL" sz="2000" dirty="0" smtClean="0"/>
            <a:t>Kryterium obligatoryjne</a:t>
          </a:r>
          <a:endParaRPr lang="pl-PL" sz="2000"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9EF1F389-BA63-486E-B50A-CC3714F020AF}">
      <dgm:prSet custT="1"/>
      <dgm:spPr>
        <a:ln>
          <a:solidFill>
            <a:schemeClr val="tx1"/>
          </a:solidFill>
        </a:ln>
      </dgm:spPr>
      <dgm:t>
        <a:bodyPr/>
        <a:lstStyle/>
        <a:p>
          <a:r>
            <a:rPr lang="pl-PL" sz="2000" u="sng" dirty="0" smtClean="0"/>
            <a:t>Niespełnienie oznacza odrzucenie wniosku</a:t>
          </a:r>
          <a:endParaRPr lang="pl-PL" sz="2000" u="sng" dirty="0"/>
        </a:p>
      </dgm:t>
    </dgm:pt>
    <dgm:pt modelId="{38559EC9-C588-4A35-83A4-1F3417C0A218}" type="parTrans" cxnId="{C5AC7A7D-1969-4D8B-BB20-A7F8EF3A3A5B}">
      <dgm:prSet/>
      <dgm:spPr/>
      <dgm:t>
        <a:bodyPr/>
        <a:lstStyle/>
        <a:p>
          <a:endParaRPr lang="pl-PL"/>
        </a:p>
      </dgm:t>
    </dgm:pt>
    <dgm:pt modelId="{0CA609CD-AB2F-4596-B109-03A051AA16EA}" type="sibTrans" cxnId="{C5AC7A7D-1969-4D8B-BB20-A7F8EF3A3A5B}">
      <dgm:prSet/>
      <dgm:spPr/>
      <dgm:t>
        <a:bodyPr/>
        <a:lstStyle/>
        <a:p>
          <a:endParaRPr lang="pl-PL"/>
        </a:p>
      </dgm:t>
    </dgm:pt>
    <dgm:pt modelId="{CDDA82B6-7484-451F-BBCF-7B1FD0E31617}">
      <dgm:prSet phldrT="[Tekst]" custT="1"/>
      <dgm:spPr>
        <a:ln>
          <a:solidFill>
            <a:schemeClr val="tx1"/>
          </a:solidFill>
        </a:ln>
      </dgm:spPr>
      <dgm:t>
        <a:bodyPr/>
        <a:lstStyle/>
        <a:p>
          <a:r>
            <a:rPr lang="pl-PL" sz="2000" dirty="0" smtClean="0"/>
            <a:t>TAK/NIE</a:t>
          </a:r>
          <a:endParaRPr lang="pl-PL" sz="2000" dirty="0"/>
        </a:p>
      </dgm:t>
    </dgm:pt>
    <dgm:pt modelId="{D4805B1F-12A8-4E4C-A4E7-53F729350BFF}" type="parTrans" cxnId="{291EFE5F-E610-483C-AB42-8361D108B7D0}">
      <dgm:prSet/>
      <dgm:spPr/>
      <dgm:t>
        <a:bodyPr/>
        <a:lstStyle/>
        <a:p>
          <a:endParaRPr lang="pl-PL"/>
        </a:p>
      </dgm:t>
    </dgm:pt>
    <dgm:pt modelId="{3915D2A5-B8EE-4E81-9450-78A3429C961F}" type="sibTrans" cxnId="{291EFE5F-E610-483C-AB42-8361D108B7D0}">
      <dgm:prSet/>
      <dgm:spPr/>
      <dgm:t>
        <a:bodyPr/>
        <a:lstStyle/>
        <a:p>
          <a:endParaRPr lang="pl-PL"/>
        </a:p>
      </dgm:t>
    </dgm:pt>
    <dgm:pt modelId="{5E7F6E0F-4E87-45BB-A853-21F1AA76AD59}">
      <dgm:prSet custT="1"/>
      <dgm:spPr>
        <a:ln>
          <a:solidFill>
            <a:schemeClr val="tx1"/>
          </a:solidFill>
        </a:ln>
      </dgm:spPr>
      <dgm:t>
        <a:bodyPr/>
        <a:lstStyle/>
        <a:p>
          <a:r>
            <a:rPr lang="pl-PL" sz="2000" u="none" dirty="0" smtClean="0"/>
            <a:t>Brak możliwości korekty</a:t>
          </a:r>
          <a:endParaRPr lang="pl-PL" sz="2000" u="none" dirty="0"/>
        </a:p>
      </dgm:t>
    </dgm:pt>
    <dgm:pt modelId="{408DEE54-BDF2-4438-BA80-6C612CF173AF}" type="parTrans" cxnId="{E4F8EF37-DC7B-4833-8308-B8C12428A9DA}">
      <dgm:prSet/>
      <dgm:spPr/>
      <dgm:t>
        <a:bodyPr/>
        <a:lstStyle/>
        <a:p>
          <a:endParaRPr lang="pl-PL"/>
        </a:p>
      </dgm:t>
    </dgm:pt>
    <dgm:pt modelId="{D018BE10-940C-43C4-9DC5-A971395ED1D9}" type="sibTrans" cxnId="{E4F8EF37-DC7B-4833-8308-B8C12428A9DA}">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649">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649">
        <dgm:presLayoutVars>
          <dgm:bulletEnabled val="1"/>
        </dgm:presLayoutVars>
      </dgm:prSet>
      <dgm:spPr/>
      <dgm:t>
        <a:bodyPr/>
        <a:lstStyle/>
        <a:p>
          <a:endParaRPr lang="pl-PL"/>
        </a:p>
      </dgm:t>
    </dgm:pt>
  </dgm:ptLst>
  <dgm:cxnLst>
    <dgm:cxn modelId="{00DB6209-E06D-4743-BB78-941E18E999D9}" type="presOf" srcId="{8976246F-F3B0-4AAE-882F-B4D107DF824D}" destId="{F191104C-2BDE-4FBA-96AE-E978FA566A32}" srcOrd="0" destOrd="0" presId="urn:microsoft.com/office/officeart/2005/8/layout/list1"/>
    <dgm:cxn modelId="{863DE910-9528-455D-B803-D67A6783D396}" type="presOf" srcId="{AC11E5B2-9D1B-4CEA-8787-93B3A572CA17}" destId="{FCD44274-ECF4-45BF-990A-74DB8DFD38D5}" srcOrd="1" destOrd="0" presId="urn:microsoft.com/office/officeart/2005/8/layout/list1"/>
    <dgm:cxn modelId="{144F615D-9252-4EEA-9D9E-128A340A91AF}" type="presOf" srcId="{BCB00146-15EA-4502-B121-C0AC5C88B1C6}" destId="{9A67E940-DC68-49E9-9F76-2A257833123E}" srcOrd="0" destOrd="0" presId="urn:microsoft.com/office/officeart/2005/8/layout/list1"/>
    <dgm:cxn modelId="{5D73A7F5-3C4A-483A-9E03-EEEF579D1C9A}" type="presOf" srcId="{CDDA82B6-7484-451F-BBCF-7B1FD0E31617}" destId="{F191104C-2BDE-4FBA-96AE-E978FA566A32}" srcOrd="0" destOrd="1" presId="urn:microsoft.com/office/officeart/2005/8/layout/list1"/>
    <dgm:cxn modelId="{99DAAF4C-8769-4ACE-8BDE-CF38B5842F42}" type="presOf" srcId="{5E7F6E0F-4E87-45BB-A853-21F1AA76AD59}" destId="{F191104C-2BDE-4FBA-96AE-E978FA566A32}" srcOrd="0" destOrd="3"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291EFE5F-E610-483C-AB42-8361D108B7D0}" srcId="{AC11E5B2-9D1B-4CEA-8787-93B3A572CA17}" destId="{CDDA82B6-7484-451F-BBCF-7B1FD0E31617}" srcOrd="1" destOrd="0" parTransId="{D4805B1F-12A8-4E4C-A4E7-53F729350BFF}" sibTransId="{3915D2A5-B8EE-4E81-9450-78A3429C961F}"/>
    <dgm:cxn modelId="{C5AC7A7D-1969-4D8B-BB20-A7F8EF3A3A5B}" srcId="{AC11E5B2-9D1B-4CEA-8787-93B3A572CA17}" destId="{9EF1F389-BA63-486E-B50A-CC3714F020AF}" srcOrd="2" destOrd="0" parTransId="{38559EC9-C588-4A35-83A4-1F3417C0A218}" sibTransId="{0CA609CD-AB2F-4596-B109-03A051AA16EA}"/>
    <dgm:cxn modelId="{0FA2408E-85DB-4147-A313-7AF2407AD1EE}" srcId="{AC11E5B2-9D1B-4CEA-8787-93B3A572CA17}" destId="{8976246F-F3B0-4AAE-882F-B4D107DF824D}" srcOrd="0" destOrd="0" parTransId="{20F06422-DAA4-4C9E-9A54-0DAEEAF672E2}" sibTransId="{D5412429-D550-4DEB-96FC-FF697C57CA8C}"/>
    <dgm:cxn modelId="{27ACDA02-4D9B-4792-9E22-FE55F4DE5712}" type="presOf" srcId="{9EF1F389-BA63-486E-B50A-CC3714F020AF}" destId="{F191104C-2BDE-4FBA-96AE-E978FA566A32}" srcOrd="0" destOrd="2" presId="urn:microsoft.com/office/officeart/2005/8/layout/list1"/>
    <dgm:cxn modelId="{C566D8D6-F9C1-4A38-8BF3-9AE97BC30D8D}" type="presOf" srcId="{16BD0E0C-ADA1-4445-8BF0-C698A4E279F4}" destId="{9E68C8B4-653B-41CD-8867-6D4B76C4AEDF}" srcOrd="0" destOrd="0" presId="urn:microsoft.com/office/officeart/2005/8/layout/list1"/>
    <dgm:cxn modelId="{E4F8EF37-DC7B-4833-8308-B8C12428A9DA}" srcId="{AC11E5B2-9D1B-4CEA-8787-93B3A572CA17}" destId="{5E7F6E0F-4E87-45BB-A853-21F1AA76AD59}" srcOrd="3" destOrd="0" parTransId="{408DEE54-BDF2-4438-BA80-6C612CF173AF}" sibTransId="{D018BE10-940C-43C4-9DC5-A971395ED1D9}"/>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56154938-C789-4C48-BDB6-133EBED1756C}" type="presOf" srcId="{BCB00146-15EA-4502-B121-C0AC5C88B1C6}" destId="{A6EDCFBE-EC3C-4383-9D19-EDF7E94187B5}" srcOrd="1" destOrd="0" presId="urn:microsoft.com/office/officeart/2005/8/layout/list1"/>
    <dgm:cxn modelId="{ACF7799A-4FF8-431B-860A-A9AAF886440E}" type="presOf" srcId="{AC11E5B2-9D1B-4CEA-8787-93B3A572CA17}" destId="{DE9E6EEB-4AF0-4DB7-80FB-A591A75D03FF}" srcOrd="0" destOrd="0" presId="urn:microsoft.com/office/officeart/2005/8/layout/list1"/>
    <dgm:cxn modelId="{31759687-B472-4405-B5C5-8D510B5DF402}" type="presOf" srcId="{B33F0227-4069-43AE-89E5-21C5E9CE53EF}" destId="{2661486B-247C-4E1A-8F02-C344A09BFA1B}" srcOrd="0" destOrd="0" presId="urn:microsoft.com/office/officeart/2005/8/layout/list1"/>
    <dgm:cxn modelId="{5D7ACDCE-080B-4D58-B900-E56B71CF15D9}" type="presParOf" srcId="{2661486B-247C-4E1A-8F02-C344A09BFA1B}" destId="{38BAB1D6-9210-41D9-AB04-72A22BE50FE1}" srcOrd="0" destOrd="0" presId="urn:microsoft.com/office/officeart/2005/8/layout/list1"/>
    <dgm:cxn modelId="{2AD36A0F-AA42-43CF-8176-A473960AEE8F}" type="presParOf" srcId="{38BAB1D6-9210-41D9-AB04-72A22BE50FE1}" destId="{9A67E940-DC68-49E9-9F76-2A257833123E}" srcOrd="0" destOrd="0" presId="urn:microsoft.com/office/officeart/2005/8/layout/list1"/>
    <dgm:cxn modelId="{D433FD7E-EF33-4E06-BF60-278E0ADA7A3B}" type="presParOf" srcId="{38BAB1D6-9210-41D9-AB04-72A22BE50FE1}" destId="{A6EDCFBE-EC3C-4383-9D19-EDF7E94187B5}" srcOrd="1" destOrd="0" presId="urn:microsoft.com/office/officeart/2005/8/layout/list1"/>
    <dgm:cxn modelId="{67933408-9426-48D9-9D9F-CD964426ACBB}" type="presParOf" srcId="{2661486B-247C-4E1A-8F02-C344A09BFA1B}" destId="{B5923B0E-96F0-466B-A2DE-E64160E8D0EC}" srcOrd="1" destOrd="0" presId="urn:microsoft.com/office/officeart/2005/8/layout/list1"/>
    <dgm:cxn modelId="{6D49C5E9-955C-406C-99AD-A202D0BEBACD}" type="presParOf" srcId="{2661486B-247C-4E1A-8F02-C344A09BFA1B}" destId="{9E68C8B4-653B-41CD-8867-6D4B76C4AEDF}" srcOrd="2" destOrd="0" presId="urn:microsoft.com/office/officeart/2005/8/layout/list1"/>
    <dgm:cxn modelId="{2828760E-B2F4-4D45-97CF-178E77EBCA22}" type="presParOf" srcId="{2661486B-247C-4E1A-8F02-C344A09BFA1B}" destId="{5091387F-5935-4B64-9AC7-9049D59AB1B4}" srcOrd="3" destOrd="0" presId="urn:microsoft.com/office/officeart/2005/8/layout/list1"/>
    <dgm:cxn modelId="{C23C4062-0390-4191-91A3-3C96197910D4}" type="presParOf" srcId="{2661486B-247C-4E1A-8F02-C344A09BFA1B}" destId="{26D7D6FE-38A6-4A0A-A2AE-05D6E860276D}" srcOrd="4" destOrd="0" presId="urn:microsoft.com/office/officeart/2005/8/layout/list1"/>
    <dgm:cxn modelId="{0D04052E-AFCB-4750-8414-F85FFE87C233}" type="presParOf" srcId="{26D7D6FE-38A6-4A0A-A2AE-05D6E860276D}" destId="{DE9E6EEB-4AF0-4DB7-80FB-A591A75D03FF}" srcOrd="0" destOrd="0" presId="urn:microsoft.com/office/officeart/2005/8/layout/list1"/>
    <dgm:cxn modelId="{8E2A8057-DD1D-453F-A860-D589B082A7A2}" type="presParOf" srcId="{26D7D6FE-38A6-4A0A-A2AE-05D6E860276D}" destId="{FCD44274-ECF4-45BF-990A-74DB8DFD38D5}" srcOrd="1" destOrd="0" presId="urn:microsoft.com/office/officeart/2005/8/layout/list1"/>
    <dgm:cxn modelId="{C4AB0DF7-08A8-4C12-BDBC-117121513E42}" type="presParOf" srcId="{2661486B-247C-4E1A-8F02-C344A09BFA1B}" destId="{A63C9A7B-375C-4323-8A88-3A712AA71CB3}" srcOrd="5" destOrd="0" presId="urn:microsoft.com/office/officeart/2005/8/layout/list1"/>
    <dgm:cxn modelId="{A462F6DB-069F-4137-83F0-BA532A00DBD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20</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649">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649" custLinFactNeighborY="-6894">
        <dgm:presLayoutVars>
          <dgm:bulletEnabled val="1"/>
        </dgm:presLayoutVars>
      </dgm:prSet>
      <dgm:spPr/>
      <dgm:t>
        <a:bodyPr/>
        <a:lstStyle/>
        <a:p>
          <a:endParaRPr lang="pl-PL"/>
        </a:p>
      </dgm:t>
    </dgm:pt>
  </dgm:ptLst>
  <dgm:cxnLst>
    <dgm:cxn modelId="{2AE4A12F-3F49-4D1B-873F-D5A96D91FF88}" type="presOf" srcId="{BCB00146-15EA-4502-B121-C0AC5C88B1C6}" destId="{9A67E940-DC68-49E9-9F76-2A257833123E}" srcOrd="0" destOrd="0" presId="urn:microsoft.com/office/officeart/2005/8/layout/list1"/>
    <dgm:cxn modelId="{CE62EE62-F08E-49E0-A601-12BD047E751B}" srcId="{AC11E5B2-9D1B-4CEA-8787-93B3A572CA17}" destId="{152F61CE-44C8-4404-AB38-EF183EE6435F}" srcOrd="1" destOrd="0" parTransId="{CEFD83A3-C56B-47CD-A80F-89485F453E65}" sibTransId="{C6330451-EE47-4BE8-8D51-874B8C443241}"/>
    <dgm:cxn modelId="{ED1BF0FC-6C5C-4511-A182-39869018F66A}" type="presOf" srcId="{348A5473-0D5C-4A76-ACFD-97DEE8026BE3}" destId="{F191104C-2BDE-4FBA-96AE-E978FA566A32}" srcOrd="0" destOrd="2" presId="urn:microsoft.com/office/officeart/2005/8/layout/list1"/>
    <dgm:cxn modelId="{5F1D7825-7E4A-4185-B397-6CC83AEC61C9}" type="presOf" srcId="{AC11E5B2-9D1B-4CEA-8787-93B3A572CA17}" destId="{DE9E6EEB-4AF0-4DB7-80FB-A591A75D03FF}"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552C3646-604F-4838-8E73-687D3B6D20B0}" type="presOf" srcId="{16BD0E0C-ADA1-4445-8BF0-C698A4E279F4}" destId="{9E68C8B4-653B-41CD-8867-6D4B76C4AEDF}" srcOrd="0" destOrd="0" presId="urn:microsoft.com/office/officeart/2005/8/layout/list1"/>
    <dgm:cxn modelId="{7FF0F836-6D01-4917-8BDD-C7E12AE9AD9E}"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436B802A-3D8F-4C72-95B6-418518E3C9FA}"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014E8FBD-8DBD-4E7C-AFAE-2BA97E3AB1F2}" type="presOf" srcId="{AC11E5B2-9D1B-4CEA-8787-93B3A572CA17}" destId="{FCD44274-ECF4-45BF-990A-74DB8DFD38D5}" srcOrd="1"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3EA89DB2-C0CC-49CF-851D-341D31341538}" type="presOf" srcId="{152F61CE-44C8-4404-AB38-EF183EE6435F}" destId="{F191104C-2BDE-4FBA-96AE-E978FA566A32}" srcOrd="0" destOrd="1" presId="urn:microsoft.com/office/officeart/2005/8/layout/list1"/>
    <dgm:cxn modelId="{04900BFA-1960-487A-927A-CE73BA1B6D0F}" type="presOf" srcId="{B33F0227-4069-43AE-89E5-21C5E9CE53EF}" destId="{2661486B-247C-4E1A-8F02-C344A09BFA1B}" srcOrd="0" destOrd="0" presId="urn:microsoft.com/office/officeart/2005/8/layout/list1"/>
    <dgm:cxn modelId="{7B93630C-A7BA-4D89-8F42-9EC9E1B41168}" type="presParOf" srcId="{2661486B-247C-4E1A-8F02-C344A09BFA1B}" destId="{38BAB1D6-9210-41D9-AB04-72A22BE50FE1}" srcOrd="0" destOrd="0" presId="urn:microsoft.com/office/officeart/2005/8/layout/list1"/>
    <dgm:cxn modelId="{42C4296D-E65B-4D5E-80F7-E860EECD2597}" type="presParOf" srcId="{38BAB1D6-9210-41D9-AB04-72A22BE50FE1}" destId="{9A67E940-DC68-49E9-9F76-2A257833123E}" srcOrd="0" destOrd="0" presId="urn:microsoft.com/office/officeart/2005/8/layout/list1"/>
    <dgm:cxn modelId="{C72AACA1-F355-47E9-AECA-7264636E5D49}" type="presParOf" srcId="{38BAB1D6-9210-41D9-AB04-72A22BE50FE1}" destId="{A6EDCFBE-EC3C-4383-9D19-EDF7E94187B5}" srcOrd="1" destOrd="0" presId="urn:microsoft.com/office/officeart/2005/8/layout/list1"/>
    <dgm:cxn modelId="{F88394C1-C30B-40E1-853B-EDD0C6B5AC53}" type="presParOf" srcId="{2661486B-247C-4E1A-8F02-C344A09BFA1B}" destId="{B5923B0E-96F0-466B-A2DE-E64160E8D0EC}" srcOrd="1" destOrd="0" presId="urn:microsoft.com/office/officeart/2005/8/layout/list1"/>
    <dgm:cxn modelId="{04DD0561-477A-47B3-8053-C1B2666E7598}" type="presParOf" srcId="{2661486B-247C-4E1A-8F02-C344A09BFA1B}" destId="{9E68C8B4-653B-41CD-8867-6D4B76C4AEDF}" srcOrd="2" destOrd="0" presId="urn:microsoft.com/office/officeart/2005/8/layout/list1"/>
    <dgm:cxn modelId="{49102D74-2C6E-41CF-A13C-5C7903B86053}" type="presParOf" srcId="{2661486B-247C-4E1A-8F02-C344A09BFA1B}" destId="{5091387F-5935-4B64-9AC7-9049D59AB1B4}" srcOrd="3" destOrd="0" presId="urn:microsoft.com/office/officeart/2005/8/layout/list1"/>
    <dgm:cxn modelId="{1345B2B0-4476-45EE-9ED5-2E30BD71FBD3}" type="presParOf" srcId="{2661486B-247C-4E1A-8F02-C344A09BFA1B}" destId="{26D7D6FE-38A6-4A0A-A2AE-05D6E860276D}" srcOrd="4" destOrd="0" presId="urn:microsoft.com/office/officeart/2005/8/layout/list1"/>
    <dgm:cxn modelId="{82C9DF9C-094A-436B-9286-DAC5144CC1B7}" type="presParOf" srcId="{26D7D6FE-38A6-4A0A-A2AE-05D6E860276D}" destId="{DE9E6EEB-4AF0-4DB7-80FB-A591A75D03FF}" srcOrd="0" destOrd="0" presId="urn:microsoft.com/office/officeart/2005/8/layout/list1"/>
    <dgm:cxn modelId="{4753D3C7-845B-4A5A-8E9A-CA01ABA4A974}" type="presParOf" srcId="{26D7D6FE-38A6-4A0A-A2AE-05D6E860276D}" destId="{FCD44274-ECF4-45BF-990A-74DB8DFD38D5}" srcOrd="1" destOrd="0" presId="urn:microsoft.com/office/officeart/2005/8/layout/list1"/>
    <dgm:cxn modelId="{FBE64CEA-B2AA-4D25-913D-94BF7E2CCCF3}" type="presParOf" srcId="{2661486B-247C-4E1A-8F02-C344A09BFA1B}" destId="{A63C9A7B-375C-4323-8A88-3A712AA71CB3}" srcOrd="5" destOrd="0" presId="urn:microsoft.com/office/officeart/2005/8/layout/list1"/>
    <dgm:cxn modelId="{72F11EC4-3007-4F34-A83E-2C52ACA65328}"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t>Ocenie będzie podlegać wspomaganie w ramach projektu rozwoju dzieci ze specjalnymi  potrzebami rozwojowymi i edukacyjnymi z obszaru ZIT AJ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12</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553"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553"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220E9B19-4BE1-4146-BC84-1D79B62A8B5B}" type="presOf" srcId="{348A5473-0D5C-4A76-ACFD-97DEE8026BE3}" destId="{F191104C-2BDE-4FBA-96AE-E978FA566A32}" srcOrd="0" destOrd="2"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5F2696C3-693E-4D3C-9CE5-30C16C1FB42C}" type="presOf" srcId="{16BD0E0C-ADA1-4445-8BF0-C698A4E279F4}" destId="{9E68C8B4-653B-41CD-8867-6D4B76C4AEDF}"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92CAF306-35CD-4C62-B352-BB717088930F}" type="presOf" srcId="{B33F0227-4069-43AE-89E5-21C5E9CE53EF}" destId="{2661486B-247C-4E1A-8F02-C344A09BFA1B}"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AAA7E40-68BC-47BD-8638-51C9E6A5EC62}" type="presOf" srcId="{8976246F-F3B0-4AAE-882F-B4D107DF824D}" destId="{F191104C-2BDE-4FBA-96AE-E978FA566A32}" srcOrd="0" destOrd="0" presId="urn:microsoft.com/office/officeart/2005/8/layout/list1"/>
    <dgm:cxn modelId="{97073A24-2C8C-4C45-8066-DCDBD9D921C7}" type="presOf" srcId="{BCB00146-15EA-4502-B121-C0AC5C88B1C6}" destId="{A6EDCFBE-EC3C-4383-9D19-EDF7E94187B5}" srcOrd="1" destOrd="0" presId="urn:microsoft.com/office/officeart/2005/8/layout/list1"/>
    <dgm:cxn modelId="{038491A3-A5A8-4338-918F-7564B1D9DEBD}" type="presOf" srcId="{AC11E5B2-9D1B-4CEA-8787-93B3A572CA17}" destId="{DE9E6EEB-4AF0-4DB7-80FB-A591A75D03FF}" srcOrd="0" destOrd="0" presId="urn:microsoft.com/office/officeart/2005/8/layout/list1"/>
    <dgm:cxn modelId="{A3335C74-C465-475C-A4CF-2D0580E39C7F}" type="presOf" srcId="{152F61CE-44C8-4404-AB38-EF183EE6435F}" destId="{F191104C-2BDE-4FBA-96AE-E978FA566A32}" srcOrd="0" destOrd="1"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CBFA1D4E-568D-4B64-AE3A-3FA559CC2968}" type="presOf" srcId="{BCB00146-15EA-4502-B121-C0AC5C88B1C6}" destId="{9A67E940-DC68-49E9-9F76-2A257833123E}" srcOrd="0" destOrd="0" presId="urn:microsoft.com/office/officeart/2005/8/layout/list1"/>
    <dgm:cxn modelId="{B43A08BF-246F-45D6-8DAD-C65FF0351F8A}" type="presOf" srcId="{AC11E5B2-9D1B-4CEA-8787-93B3A572CA17}" destId="{FCD44274-ECF4-45BF-990A-74DB8DFD38D5}" srcOrd="1" destOrd="0" presId="urn:microsoft.com/office/officeart/2005/8/layout/list1"/>
    <dgm:cxn modelId="{80FA2B94-1DD2-4830-9745-B2EC6B2DE286}" type="presParOf" srcId="{2661486B-247C-4E1A-8F02-C344A09BFA1B}" destId="{38BAB1D6-9210-41D9-AB04-72A22BE50FE1}" srcOrd="0" destOrd="0" presId="urn:microsoft.com/office/officeart/2005/8/layout/list1"/>
    <dgm:cxn modelId="{0571CB2A-513F-4C58-AB6F-EAAE7C04FC5B}" type="presParOf" srcId="{38BAB1D6-9210-41D9-AB04-72A22BE50FE1}" destId="{9A67E940-DC68-49E9-9F76-2A257833123E}" srcOrd="0" destOrd="0" presId="urn:microsoft.com/office/officeart/2005/8/layout/list1"/>
    <dgm:cxn modelId="{885BC7E1-F1A1-4A43-AC58-B457678AFC34}" type="presParOf" srcId="{38BAB1D6-9210-41D9-AB04-72A22BE50FE1}" destId="{A6EDCFBE-EC3C-4383-9D19-EDF7E94187B5}" srcOrd="1" destOrd="0" presId="urn:microsoft.com/office/officeart/2005/8/layout/list1"/>
    <dgm:cxn modelId="{D847A62D-7399-4644-B8A6-C3B741AF6EB5}" type="presParOf" srcId="{2661486B-247C-4E1A-8F02-C344A09BFA1B}" destId="{B5923B0E-96F0-466B-A2DE-E64160E8D0EC}" srcOrd="1" destOrd="0" presId="urn:microsoft.com/office/officeart/2005/8/layout/list1"/>
    <dgm:cxn modelId="{1BEBFC6B-A0E1-46B6-9A57-8D2AA4345623}" type="presParOf" srcId="{2661486B-247C-4E1A-8F02-C344A09BFA1B}" destId="{9E68C8B4-653B-41CD-8867-6D4B76C4AEDF}" srcOrd="2" destOrd="0" presId="urn:microsoft.com/office/officeart/2005/8/layout/list1"/>
    <dgm:cxn modelId="{7B34166D-838C-427D-908B-2C5FDFF3CE33}" type="presParOf" srcId="{2661486B-247C-4E1A-8F02-C344A09BFA1B}" destId="{5091387F-5935-4B64-9AC7-9049D59AB1B4}" srcOrd="3" destOrd="0" presId="urn:microsoft.com/office/officeart/2005/8/layout/list1"/>
    <dgm:cxn modelId="{95612531-9927-4961-ADF3-28CA58827D3F}" type="presParOf" srcId="{2661486B-247C-4E1A-8F02-C344A09BFA1B}" destId="{26D7D6FE-38A6-4A0A-A2AE-05D6E860276D}" srcOrd="4" destOrd="0" presId="urn:microsoft.com/office/officeart/2005/8/layout/list1"/>
    <dgm:cxn modelId="{6864231A-BD97-40D8-9CDC-AFE17B7AB514}" type="presParOf" srcId="{26D7D6FE-38A6-4A0A-A2AE-05D6E860276D}" destId="{DE9E6EEB-4AF0-4DB7-80FB-A591A75D03FF}" srcOrd="0" destOrd="0" presId="urn:microsoft.com/office/officeart/2005/8/layout/list1"/>
    <dgm:cxn modelId="{2B952119-1382-4285-9335-E11B2A52868A}" type="presParOf" srcId="{26D7D6FE-38A6-4A0A-A2AE-05D6E860276D}" destId="{FCD44274-ECF4-45BF-990A-74DB8DFD38D5}" srcOrd="1" destOrd="0" presId="urn:microsoft.com/office/officeart/2005/8/layout/list1"/>
    <dgm:cxn modelId="{B56B70C9-2BD9-46C7-98C6-BA1159696F07}" type="presParOf" srcId="{2661486B-247C-4E1A-8F02-C344A09BFA1B}" destId="{A63C9A7B-375C-4323-8A88-3A712AA71CB3}" srcOrd="5" destOrd="0" presId="urn:microsoft.com/office/officeart/2005/8/layout/list1"/>
    <dgm:cxn modelId="{D25DB0EC-8714-47E3-92D5-1A9384A5337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t>Ocenie będzie podlegać stopień wykorzystania doposażenia w sprzęt TIK oraz/lub przeszkolenia kadry nauczycielskiej w zakresie TIK na poziomie nauczania w szkole/placówce</a:t>
          </a:r>
          <a:r>
            <a:rPr lang="pl-PL" b="1" u="sng" dirty="0" smtClean="0"/>
            <a:t>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12</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7553"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7553" custLinFactNeighborY="-6894">
        <dgm:presLayoutVars>
          <dgm:bulletEnabled val="1"/>
        </dgm:presLayoutVars>
      </dgm:prSet>
      <dgm:spPr/>
      <dgm:t>
        <a:bodyPr/>
        <a:lstStyle/>
        <a:p>
          <a:endParaRPr lang="pl-PL"/>
        </a:p>
      </dgm:t>
    </dgm:pt>
  </dgm:ptLst>
  <dgm:cxnLst>
    <dgm:cxn modelId="{BF68926B-CB59-4E5F-A11C-ACF8B6E9A481}" srcId="{BCB00146-15EA-4502-B121-C0AC5C88B1C6}" destId="{16BD0E0C-ADA1-4445-8BF0-C698A4E279F4}" srcOrd="0" destOrd="0" parTransId="{E81FB411-CB02-4D66-AF65-72BB48472C42}" sibTransId="{1BE449CE-6CD4-4BF1-A7B5-D03C698AF724}"/>
    <dgm:cxn modelId="{0FA2408E-85DB-4147-A313-7AF2407AD1EE}" srcId="{AC11E5B2-9D1B-4CEA-8787-93B3A572CA17}" destId="{8976246F-F3B0-4AAE-882F-B4D107DF824D}" srcOrd="0" destOrd="0" parTransId="{20F06422-DAA4-4C9E-9A54-0DAEEAF672E2}" sibTransId="{D5412429-D550-4DEB-96FC-FF697C57CA8C}"/>
    <dgm:cxn modelId="{1D16DB55-B74D-44BC-9CE3-4055B770753F}" type="presOf" srcId="{AC11E5B2-9D1B-4CEA-8787-93B3A572CA17}" destId="{FCD44274-ECF4-45BF-990A-74DB8DFD38D5}" srcOrd="1" destOrd="0" presId="urn:microsoft.com/office/officeart/2005/8/layout/list1"/>
    <dgm:cxn modelId="{C3E261B4-19DD-448E-AEE8-CFC9DE53797E}" type="presOf" srcId="{BCB00146-15EA-4502-B121-C0AC5C88B1C6}" destId="{A6EDCFBE-EC3C-4383-9D19-EDF7E94187B5}" srcOrd="1" destOrd="0" presId="urn:microsoft.com/office/officeart/2005/8/layout/list1"/>
    <dgm:cxn modelId="{8FCE926D-CCB6-4BDE-B6E8-445D07E410CF}" type="presOf" srcId="{8976246F-F3B0-4AAE-882F-B4D107DF824D}" destId="{F191104C-2BDE-4FBA-96AE-E978FA566A32}" srcOrd="0" destOrd="0" presId="urn:microsoft.com/office/officeart/2005/8/layout/list1"/>
    <dgm:cxn modelId="{BC961BB6-442A-42EA-BB29-374E091E02A0}" type="presOf" srcId="{BCB00146-15EA-4502-B121-C0AC5C88B1C6}" destId="{9A67E940-DC68-49E9-9F76-2A257833123E}"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B9ED263D-28EB-473F-A04C-94E148A355F2}" type="presOf" srcId="{348A5473-0D5C-4A76-ACFD-97DEE8026BE3}" destId="{F191104C-2BDE-4FBA-96AE-E978FA566A32}" srcOrd="0" destOrd="2"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50195007-9898-465C-B1B9-7A83465AD6F9}" type="presOf" srcId="{AC11E5B2-9D1B-4CEA-8787-93B3A572CA17}" destId="{DE9E6EEB-4AF0-4DB7-80FB-A591A75D03FF}" srcOrd="0" destOrd="0" presId="urn:microsoft.com/office/officeart/2005/8/layout/list1"/>
    <dgm:cxn modelId="{AE480448-DC6E-4B3B-8CD5-CB7B7B1FAB30}" type="presOf" srcId="{B33F0227-4069-43AE-89E5-21C5E9CE53EF}" destId="{2661486B-247C-4E1A-8F02-C344A09BFA1B}" srcOrd="0" destOrd="0" presId="urn:microsoft.com/office/officeart/2005/8/layout/list1"/>
    <dgm:cxn modelId="{0EA3BD04-0A2F-456C-8CC9-1740A9D970AC}" srcId="{B33F0227-4069-43AE-89E5-21C5E9CE53EF}" destId="{AC11E5B2-9D1B-4CEA-8787-93B3A572CA17}" srcOrd="1" destOrd="0" parTransId="{B5409B3A-D305-4BD1-975D-860E4B9A6ED7}" sibTransId="{0357C9B5-C55F-4CE0-953F-9BC5E9F6A3C3}"/>
    <dgm:cxn modelId="{97B796AF-A1A8-49B5-9EEF-CFDE9EAE622C}" type="presOf" srcId="{152F61CE-44C8-4404-AB38-EF183EE6435F}" destId="{F191104C-2BDE-4FBA-96AE-E978FA566A32}" srcOrd="0" destOrd="1" presId="urn:microsoft.com/office/officeart/2005/8/layout/list1"/>
    <dgm:cxn modelId="{E24A72EF-C619-4E3A-86DC-286A8DA5E964}" type="presOf" srcId="{16BD0E0C-ADA1-4445-8BF0-C698A4E279F4}" destId="{9E68C8B4-653B-41CD-8867-6D4B76C4AEDF}" srcOrd="0" destOrd="0" presId="urn:microsoft.com/office/officeart/2005/8/layout/list1"/>
    <dgm:cxn modelId="{CE62EE62-F08E-49E0-A601-12BD047E751B}" srcId="{AC11E5B2-9D1B-4CEA-8787-93B3A572CA17}" destId="{152F61CE-44C8-4404-AB38-EF183EE6435F}" srcOrd="1" destOrd="0" parTransId="{CEFD83A3-C56B-47CD-A80F-89485F453E65}" sibTransId="{C6330451-EE47-4BE8-8D51-874B8C443241}"/>
    <dgm:cxn modelId="{126721CF-DFF7-45BD-85E1-F6E761CD67A6}" type="presParOf" srcId="{2661486B-247C-4E1A-8F02-C344A09BFA1B}" destId="{38BAB1D6-9210-41D9-AB04-72A22BE50FE1}" srcOrd="0" destOrd="0" presId="urn:microsoft.com/office/officeart/2005/8/layout/list1"/>
    <dgm:cxn modelId="{6AD8184A-E509-41CA-A216-F6F49ED6D9CA}" type="presParOf" srcId="{38BAB1D6-9210-41D9-AB04-72A22BE50FE1}" destId="{9A67E940-DC68-49E9-9F76-2A257833123E}" srcOrd="0" destOrd="0" presId="urn:microsoft.com/office/officeart/2005/8/layout/list1"/>
    <dgm:cxn modelId="{FF54F4BC-7D39-4DE0-AE46-077AE15F133C}" type="presParOf" srcId="{38BAB1D6-9210-41D9-AB04-72A22BE50FE1}" destId="{A6EDCFBE-EC3C-4383-9D19-EDF7E94187B5}" srcOrd="1" destOrd="0" presId="urn:microsoft.com/office/officeart/2005/8/layout/list1"/>
    <dgm:cxn modelId="{93647D94-AD9C-4FD3-A309-F68EE2FC733E}" type="presParOf" srcId="{2661486B-247C-4E1A-8F02-C344A09BFA1B}" destId="{B5923B0E-96F0-466B-A2DE-E64160E8D0EC}" srcOrd="1" destOrd="0" presId="urn:microsoft.com/office/officeart/2005/8/layout/list1"/>
    <dgm:cxn modelId="{A4EC2CAA-118B-458F-83EB-80E5B33B354C}" type="presParOf" srcId="{2661486B-247C-4E1A-8F02-C344A09BFA1B}" destId="{9E68C8B4-653B-41CD-8867-6D4B76C4AEDF}" srcOrd="2" destOrd="0" presId="urn:microsoft.com/office/officeart/2005/8/layout/list1"/>
    <dgm:cxn modelId="{CA23849F-4103-4124-8215-D3CB602388AB}" type="presParOf" srcId="{2661486B-247C-4E1A-8F02-C344A09BFA1B}" destId="{5091387F-5935-4B64-9AC7-9049D59AB1B4}" srcOrd="3" destOrd="0" presId="urn:microsoft.com/office/officeart/2005/8/layout/list1"/>
    <dgm:cxn modelId="{C842B16F-142B-4481-AEF8-2F139BB6A8D0}" type="presParOf" srcId="{2661486B-247C-4E1A-8F02-C344A09BFA1B}" destId="{26D7D6FE-38A6-4A0A-A2AE-05D6E860276D}" srcOrd="4" destOrd="0" presId="urn:microsoft.com/office/officeart/2005/8/layout/list1"/>
    <dgm:cxn modelId="{D2BC4E0E-1A21-49BB-8691-335A7C915D6C}" type="presParOf" srcId="{26D7D6FE-38A6-4A0A-A2AE-05D6E860276D}" destId="{DE9E6EEB-4AF0-4DB7-80FB-A591A75D03FF}" srcOrd="0" destOrd="0" presId="urn:microsoft.com/office/officeart/2005/8/layout/list1"/>
    <dgm:cxn modelId="{33D3C12B-19A2-4C5E-A04C-E9BA3C367763}" type="presParOf" srcId="{26D7D6FE-38A6-4A0A-A2AE-05D6E860276D}" destId="{FCD44274-ECF4-45BF-990A-74DB8DFD38D5}" srcOrd="1" destOrd="0" presId="urn:microsoft.com/office/officeart/2005/8/layout/list1"/>
    <dgm:cxn modelId="{56E400B0-859C-4998-895B-9B7DD33B818E}" type="presParOf" srcId="{2661486B-247C-4E1A-8F02-C344A09BFA1B}" destId="{A63C9A7B-375C-4323-8A88-3A712AA71CB3}" srcOrd="5" destOrd="0" presId="urn:microsoft.com/office/officeart/2005/8/layout/list1"/>
    <dgm:cxn modelId="{F2980EB7-3D71-4C6A-A04F-0EFE2EA04E30}"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a:ln>
          <a:solidFill>
            <a:schemeClr val="tx2">
              <a:lumMod val="50000"/>
            </a:schemeClr>
          </a:solidFill>
        </a:ln>
      </dgm:spPr>
      <dgm:t>
        <a:bodyPr/>
        <a:lstStyle/>
        <a:p>
          <a:r>
            <a:rPr lang="pl-PL"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Ocenie będzie podlegać ilość typów projektów przewidzianych do realizacji (zgodnie z zapisami </a:t>
          </a:r>
          <a:r>
            <a:rPr lang="pl-PL"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SzOOP</a:t>
          </a:r>
          <a:r>
            <a:rPr lang="pl-PL"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RPO WD 2014-2020, aktualnymi na dzień przyjęcia kryterium)</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a:ln>
          <a:solidFill>
            <a:schemeClr val="tx2">
              <a:lumMod val="50000"/>
            </a:schemeClr>
          </a:solidFill>
        </a:ln>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a:ln>
          <a:solidFill>
            <a:schemeClr val="tx2">
              <a:lumMod val="50000"/>
            </a:schemeClr>
          </a:solidFill>
        </a:ln>
      </dgm:spPr>
      <dgm:t>
        <a:bodyPr/>
        <a:lstStyle/>
        <a:p>
          <a:r>
            <a:rPr lang="pl-PL" dirty="0" smtClean="0"/>
            <a:t>skala punktowa od 0 do 4</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a:ln>
          <a:solidFill>
            <a:schemeClr val="tx2">
              <a:lumMod val="50000"/>
            </a:schemeClr>
          </a:solidFill>
        </a:ln>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4498"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5297"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EECC6484-1A8C-4695-A938-92AFCA22292B}" type="presOf" srcId="{16BD0E0C-ADA1-4445-8BF0-C698A4E279F4}" destId="{9E68C8B4-653B-41CD-8867-6D4B76C4AEDF}" srcOrd="0" destOrd="0" presId="urn:microsoft.com/office/officeart/2005/8/layout/list1"/>
    <dgm:cxn modelId="{D7473D10-80B6-4526-BB02-1DCC2FF0ACCD}" type="presOf" srcId="{348A5473-0D5C-4A76-ACFD-97DEE8026BE3}" destId="{F191104C-2BDE-4FBA-96AE-E978FA566A32}" srcOrd="0" destOrd="2" presId="urn:microsoft.com/office/officeart/2005/8/layout/list1"/>
    <dgm:cxn modelId="{83F1A144-9E4C-4BEB-BCDA-DA292F2C6483}" type="presOf" srcId="{AC11E5B2-9D1B-4CEA-8787-93B3A572CA17}" destId="{FCD44274-ECF4-45BF-990A-74DB8DFD38D5}" srcOrd="1"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7DEB6FD6-4AB1-49C1-B87F-2427AAF9F26B}" type="presOf" srcId="{AC11E5B2-9D1B-4CEA-8787-93B3A572CA17}" destId="{DE9E6EEB-4AF0-4DB7-80FB-A591A75D03FF}"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8C6522A0-7F8F-4681-97B5-6BC808B4A681}" type="presOf" srcId="{BCB00146-15EA-4502-B121-C0AC5C88B1C6}" destId="{A6EDCFBE-EC3C-4383-9D19-EDF7E94187B5}" srcOrd="1" destOrd="0" presId="urn:microsoft.com/office/officeart/2005/8/layout/list1"/>
    <dgm:cxn modelId="{C210A29E-E972-44BE-8E7D-DC46392A2DF6}" type="presOf" srcId="{BCB00146-15EA-4502-B121-C0AC5C88B1C6}" destId="{9A67E940-DC68-49E9-9F76-2A257833123E}" srcOrd="0" destOrd="0" presId="urn:microsoft.com/office/officeart/2005/8/layout/list1"/>
    <dgm:cxn modelId="{4EB5A120-3179-442B-82A8-C740F9800990}" type="presOf" srcId="{B33F0227-4069-43AE-89E5-21C5E9CE53EF}" destId="{2661486B-247C-4E1A-8F02-C344A09BFA1B}"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4BBFBFFE-89C3-4D43-A90C-66E0975DCD42}" type="presOf" srcId="{152F61CE-44C8-4404-AB38-EF183EE6435F}" destId="{F191104C-2BDE-4FBA-96AE-E978FA566A32}" srcOrd="0" destOrd="1"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98E0A1CF-DB73-45FA-8450-7908C1CE1B0E}" type="presOf" srcId="{8976246F-F3B0-4AAE-882F-B4D107DF824D}" destId="{F191104C-2BDE-4FBA-96AE-E978FA566A32}" srcOrd="0" destOrd="0" presId="urn:microsoft.com/office/officeart/2005/8/layout/list1"/>
    <dgm:cxn modelId="{E4415346-4F2E-4593-A403-A15878C5DBC3}" type="presParOf" srcId="{2661486B-247C-4E1A-8F02-C344A09BFA1B}" destId="{38BAB1D6-9210-41D9-AB04-72A22BE50FE1}" srcOrd="0" destOrd="0" presId="urn:microsoft.com/office/officeart/2005/8/layout/list1"/>
    <dgm:cxn modelId="{25671A5E-D3A3-4107-A933-4DDDFE848D7C}" type="presParOf" srcId="{38BAB1D6-9210-41D9-AB04-72A22BE50FE1}" destId="{9A67E940-DC68-49E9-9F76-2A257833123E}" srcOrd="0" destOrd="0" presId="urn:microsoft.com/office/officeart/2005/8/layout/list1"/>
    <dgm:cxn modelId="{BBFAF73E-6CF3-4DAC-908F-18CA22F46E3D}" type="presParOf" srcId="{38BAB1D6-9210-41D9-AB04-72A22BE50FE1}" destId="{A6EDCFBE-EC3C-4383-9D19-EDF7E94187B5}" srcOrd="1" destOrd="0" presId="urn:microsoft.com/office/officeart/2005/8/layout/list1"/>
    <dgm:cxn modelId="{BD660133-19B7-44A7-9DCA-4523244693D6}" type="presParOf" srcId="{2661486B-247C-4E1A-8F02-C344A09BFA1B}" destId="{B5923B0E-96F0-466B-A2DE-E64160E8D0EC}" srcOrd="1" destOrd="0" presId="urn:microsoft.com/office/officeart/2005/8/layout/list1"/>
    <dgm:cxn modelId="{BDFF09F2-66AE-4492-89F3-B4E6921E246E}" type="presParOf" srcId="{2661486B-247C-4E1A-8F02-C344A09BFA1B}" destId="{9E68C8B4-653B-41CD-8867-6D4B76C4AEDF}" srcOrd="2" destOrd="0" presId="urn:microsoft.com/office/officeart/2005/8/layout/list1"/>
    <dgm:cxn modelId="{D77C4341-2168-44C9-94F3-0341DC3D2982}" type="presParOf" srcId="{2661486B-247C-4E1A-8F02-C344A09BFA1B}" destId="{5091387F-5935-4B64-9AC7-9049D59AB1B4}" srcOrd="3" destOrd="0" presId="urn:microsoft.com/office/officeart/2005/8/layout/list1"/>
    <dgm:cxn modelId="{67876C41-262A-45DA-8632-A61499E10C9E}" type="presParOf" srcId="{2661486B-247C-4E1A-8F02-C344A09BFA1B}" destId="{26D7D6FE-38A6-4A0A-A2AE-05D6E860276D}" srcOrd="4" destOrd="0" presId="urn:microsoft.com/office/officeart/2005/8/layout/list1"/>
    <dgm:cxn modelId="{46AFC169-95BC-4C76-9055-E032EF424A74}" type="presParOf" srcId="{26D7D6FE-38A6-4A0A-A2AE-05D6E860276D}" destId="{DE9E6EEB-4AF0-4DB7-80FB-A591A75D03FF}" srcOrd="0" destOrd="0" presId="urn:microsoft.com/office/officeart/2005/8/layout/list1"/>
    <dgm:cxn modelId="{AB84D90A-E7BA-4812-B596-94728B42DC9C}" type="presParOf" srcId="{26D7D6FE-38A6-4A0A-A2AE-05D6E860276D}" destId="{FCD44274-ECF4-45BF-990A-74DB8DFD38D5}" srcOrd="1" destOrd="0" presId="urn:microsoft.com/office/officeart/2005/8/layout/list1"/>
    <dgm:cxn modelId="{57DCCDE8-D776-4C6E-9F9A-DDDAC9E129AC}" type="presParOf" srcId="{2661486B-247C-4E1A-8F02-C344A09BFA1B}" destId="{A63C9A7B-375C-4323-8A88-3A712AA71CB3}" srcOrd="5" destOrd="0" presId="urn:microsoft.com/office/officeart/2005/8/layout/list1"/>
    <dgm:cxn modelId="{5A77A75B-1074-4440-B894-ED3D07205503}"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custT="1"/>
      <dgm:spPr>
        <a:ln>
          <a:solidFill>
            <a:schemeClr val="tx2">
              <a:lumMod val="50000"/>
            </a:schemeClr>
          </a:solidFill>
        </a:ln>
      </dgm:spPr>
      <dgm:t>
        <a:bodyPr/>
        <a:lstStyle/>
        <a:p>
          <a:r>
            <a:rPr lang="pl-PL" sz="1800" dirty="0" smtClean="0"/>
            <a:t>W ramach tego kryterium będzie weryfikowane czy wnioskowany projekt jest powiązany  z realizacją projektów, które otrzymały dofinansowanie w ramach Poddziałań 7.1.3 lub 7.2.3</a:t>
          </a:r>
          <a:endParaRPr lang="pl-PL" sz="1800"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custT="1"/>
      <dgm:spPr>
        <a:ln>
          <a:solidFill>
            <a:schemeClr val="tx2">
              <a:lumMod val="50000"/>
            </a:schemeClr>
          </a:solidFill>
        </a:ln>
      </dgm:spPr>
      <dgm:t>
        <a:bodyPr/>
        <a:lstStyle/>
        <a:p>
          <a:r>
            <a:rPr lang="pl-PL" sz="1800" dirty="0" smtClean="0"/>
            <a:t>Kryterium punktowe</a:t>
          </a:r>
          <a:endParaRPr lang="pl-PL" sz="1800"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custT="1"/>
      <dgm:spPr>
        <a:ln>
          <a:solidFill>
            <a:schemeClr val="tx2">
              <a:lumMod val="50000"/>
            </a:schemeClr>
          </a:solidFill>
        </a:ln>
      </dgm:spPr>
      <dgm:t>
        <a:bodyPr/>
        <a:lstStyle/>
        <a:p>
          <a:r>
            <a:rPr lang="pl-PL" sz="1800" dirty="0" smtClean="0"/>
            <a:t>skala punktowa od 0 do 2</a:t>
          </a:r>
          <a:endParaRPr lang="pl-PL" sz="1800"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custT="1"/>
      <dgm:spPr>
        <a:ln>
          <a:solidFill>
            <a:schemeClr val="tx2">
              <a:lumMod val="50000"/>
            </a:schemeClr>
          </a:solidFill>
        </a:ln>
      </dgm:spPr>
      <dgm:t>
        <a:bodyPr/>
        <a:lstStyle/>
        <a:p>
          <a:r>
            <a:rPr lang="pl-PL" sz="1800" dirty="0" smtClean="0"/>
            <a:t>0 punktów nie oznacza odrzucenia wniosku</a:t>
          </a:r>
          <a:endParaRPr lang="pl-PL" sz="1800"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369F1F9A-3D37-414E-86BA-B61A7FAEC8AE}">
      <dgm:prSet phldrT="[Tekst]" custT="1"/>
      <dgm:spPr>
        <a:ln>
          <a:solidFill>
            <a:schemeClr val="tx2">
              <a:lumMod val="50000"/>
            </a:schemeClr>
          </a:solidFill>
        </a:ln>
      </dgm:spPr>
      <dgm:t>
        <a:bodyPr/>
        <a:lstStyle/>
        <a:p>
          <a:r>
            <a:rPr lang="pl-PL" sz="1800" dirty="0" smtClean="0"/>
            <a:t>Powiązanie projektów może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1800" dirty="0"/>
        </a:p>
      </dgm:t>
    </dgm:pt>
    <dgm:pt modelId="{C9FDD1B4-76D0-41CD-8297-0193A96866BA}" type="parTrans" cxnId="{F4C62CF1-7C40-49D2-B0C2-0AA068625E60}">
      <dgm:prSet/>
      <dgm:spPr/>
      <dgm:t>
        <a:bodyPr/>
        <a:lstStyle/>
        <a:p>
          <a:endParaRPr lang="pl-PL"/>
        </a:p>
      </dgm:t>
    </dgm:pt>
    <dgm:pt modelId="{2D913888-45B0-4E7A-B77A-72E2FC07D498}" type="sibTrans" cxnId="{F4C62CF1-7C40-49D2-B0C2-0AA068625E60}">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custScaleX="94498" custLinFactNeighborX="-48" custLinFactNeighborY="8608">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X="95297" custLinFactNeighborX="-1176" custLinFactNeighborY="-29098">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2C652A1-10A7-47FD-9702-5CD8D1E6B70B}" type="presOf" srcId="{16BD0E0C-ADA1-4445-8BF0-C698A4E279F4}" destId="{9E68C8B4-653B-41CD-8867-6D4B76C4AEDF}" srcOrd="0" destOrd="0" presId="urn:microsoft.com/office/officeart/2005/8/layout/list1"/>
    <dgm:cxn modelId="{090E57C7-BD43-4D77-94D1-17F150840EC4}" type="presOf" srcId="{AC11E5B2-9D1B-4CEA-8787-93B3A572CA17}" destId="{FCD44274-ECF4-45BF-990A-74DB8DFD38D5}" srcOrd="1" destOrd="0" presId="urn:microsoft.com/office/officeart/2005/8/layout/list1"/>
    <dgm:cxn modelId="{12195D74-0AD8-42A3-9CA9-A9F14817DC01}" type="presOf" srcId="{BCB00146-15EA-4502-B121-C0AC5C88B1C6}" destId="{9A67E940-DC68-49E9-9F76-2A257833123E}"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62864DA2-7170-4CD6-99F1-FC227BB86DE0}" type="presOf" srcId="{152F61CE-44C8-4404-AB38-EF183EE6435F}" destId="{F191104C-2BDE-4FBA-96AE-E978FA566A32}" srcOrd="0" destOrd="1"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F4C62CF1-7C40-49D2-B0C2-0AA068625E60}" srcId="{BCB00146-15EA-4502-B121-C0AC5C88B1C6}" destId="{369F1F9A-3D37-414E-86BA-B61A7FAEC8AE}" srcOrd="1" destOrd="0" parTransId="{C9FDD1B4-76D0-41CD-8297-0193A96866BA}" sibTransId="{2D913888-45B0-4E7A-B77A-72E2FC07D498}"/>
    <dgm:cxn modelId="{0FA2408E-85DB-4147-A313-7AF2407AD1EE}" srcId="{AC11E5B2-9D1B-4CEA-8787-93B3A572CA17}" destId="{8976246F-F3B0-4AAE-882F-B4D107DF824D}" srcOrd="0" destOrd="0" parTransId="{20F06422-DAA4-4C9E-9A54-0DAEEAF672E2}" sibTransId="{D5412429-D550-4DEB-96FC-FF697C57CA8C}"/>
    <dgm:cxn modelId="{106A2314-BA7D-496F-98C5-2C8045FA0EC3}" type="presOf" srcId="{B33F0227-4069-43AE-89E5-21C5E9CE53EF}" destId="{2661486B-247C-4E1A-8F02-C344A09BFA1B}" srcOrd="0" destOrd="0" presId="urn:microsoft.com/office/officeart/2005/8/layout/list1"/>
    <dgm:cxn modelId="{687AE365-7898-476A-BD6B-AC8B18EA9B51}" type="presOf" srcId="{BCB00146-15EA-4502-B121-C0AC5C88B1C6}" destId="{A6EDCFBE-EC3C-4383-9D19-EDF7E94187B5}" srcOrd="1" destOrd="0" presId="urn:microsoft.com/office/officeart/2005/8/layout/list1"/>
    <dgm:cxn modelId="{11F94352-4231-4E6E-95C4-C18E82B8BAAC}"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63712AF7-193D-43E2-9497-3DD64D281AFA}" type="presOf" srcId="{348A5473-0D5C-4A76-ACFD-97DEE8026BE3}" destId="{F191104C-2BDE-4FBA-96AE-E978FA566A32}" srcOrd="0" destOrd="2" presId="urn:microsoft.com/office/officeart/2005/8/layout/list1"/>
    <dgm:cxn modelId="{E611190E-5A48-4279-A0E4-FDA7A9FB5B90}" type="presOf" srcId="{369F1F9A-3D37-414E-86BA-B61A7FAEC8AE}" destId="{9E68C8B4-653B-41CD-8867-6D4B76C4AEDF}" srcOrd="0" destOrd="1" presId="urn:microsoft.com/office/officeart/2005/8/layout/list1"/>
    <dgm:cxn modelId="{9F43DDF0-4E21-43BA-B362-ABEE59511C50}" type="presOf" srcId="{8976246F-F3B0-4AAE-882F-B4D107DF824D}" destId="{F191104C-2BDE-4FBA-96AE-E978FA566A32}" srcOrd="0" destOrd="0" presId="urn:microsoft.com/office/officeart/2005/8/layout/list1"/>
    <dgm:cxn modelId="{18D7C0EB-53BF-4CB6-BF9D-3BCDDEF752E4}" type="presParOf" srcId="{2661486B-247C-4E1A-8F02-C344A09BFA1B}" destId="{38BAB1D6-9210-41D9-AB04-72A22BE50FE1}" srcOrd="0" destOrd="0" presId="urn:microsoft.com/office/officeart/2005/8/layout/list1"/>
    <dgm:cxn modelId="{D5E04A6B-C97D-4ADE-860C-F5650D36E437}" type="presParOf" srcId="{38BAB1D6-9210-41D9-AB04-72A22BE50FE1}" destId="{9A67E940-DC68-49E9-9F76-2A257833123E}" srcOrd="0" destOrd="0" presId="urn:microsoft.com/office/officeart/2005/8/layout/list1"/>
    <dgm:cxn modelId="{C0C25B83-A8B7-4301-9AC9-E16ACACE26E4}" type="presParOf" srcId="{38BAB1D6-9210-41D9-AB04-72A22BE50FE1}" destId="{A6EDCFBE-EC3C-4383-9D19-EDF7E94187B5}" srcOrd="1" destOrd="0" presId="urn:microsoft.com/office/officeart/2005/8/layout/list1"/>
    <dgm:cxn modelId="{7D66B90D-4E09-4D7E-B02D-DBAE30239A0C}" type="presParOf" srcId="{2661486B-247C-4E1A-8F02-C344A09BFA1B}" destId="{B5923B0E-96F0-466B-A2DE-E64160E8D0EC}" srcOrd="1" destOrd="0" presId="urn:microsoft.com/office/officeart/2005/8/layout/list1"/>
    <dgm:cxn modelId="{775C6D55-2022-432D-91B6-C4004F2736DA}" type="presParOf" srcId="{2661486B-247C-4E1A-8F02-C344A09BFA1B}" destId="{9E68C8B4-653B-41CD-8867-6D4B76C4AEDF}" srcOrd="2" destOrd="0" presId="urn:microsoft.com/office/officeart/2005/8/layout/list1"/>
    <dgm:cxn modelId="{379591B9-CEFC-43F1-85BD-8CD6FCB9C478}" type="presParOf" srcId="{2661486B-247C-4E1A-8F02-C344A09BFA1B}" destId="{5091387F-5935-4B64-9AC7-9049D59AB1B4}" srcOrd="3" destOrd="0" presId="urn:microsoft.com/office/officeart/2005/8/layout/list1"/>
    <dgm:cxn modelId="{88EEEC03-9583-42A9-A80B-0F75DC18E672}" type="presParOf" srcId="{2661486B-247C-4E1A-8F02-C344A09BFA1B}" destId="{26D7D6FE-38A6-4A0A-A2AE-05D6E860276D}" srcOrd="4" destOrd="0" presId="urn:microsoft.com/office/officeart/2005/8/layout/list1"/>
    <dgm:cxn modelId="{59B5B8C4-8A71-4F31-98F4-12DB126FE9B3}" type="presParOf" srcId="{26D7D6FE-38A6-4A0A-A2AE-05D6E860276D}" destId="{DE9E6EEB-4AF0-4DB7-80FB-A591A75D03FF}" srcOrd="0" destOrd="0" presId="urn:microsoft.com/office/officeart/2005/8/layout/list1"/>
    <dgm:cxn modelId="{B49555B3-F650-4553-8593-BA135D1D2361}" type="presParOf" srcId="{26D7D6FE-38A6-4A0A-A2AE-05D6E860276D}" destId="{FCD44274-ECF4-45BF-990A-74DB8DFD38D5}" srcOrd="1" destOrd="0" presId="urn:microsoft.com/office/officeart/2005/8/layout/list1"/>
    <dgm:cxn modelId="{679DA4BF-0FCD-47B0-A140-73DB686165FF}" type="presParOf" srcId="{2661486B-247C-4E1A-8F02-C344A09BFA1B}" destId="{A63C9A7B-375C-4323-8A88-3A712AA71CB3}" srcOrd="5" destOrd="0" presId="urn:microsoft.com/office/officeart/2005/8/layout/list1"/>
    <dgm:cxn modelId="{9585BCA9-8597-4621-9410-F0E74D86DE72}"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a:ln>
          <a:solidFill>
            <a:schemeClr val="tx2">
              <a:lumMod val="50000"/>
            </a:schemeClr>
          </a:solidFill>
        </a:ln>
      </dgm:spPr>
      <dgm:t>
        <a:bodyPr/>
        <a:lstStyle/>
        <a:p>
          <a:r>
            <a:rPr lang="pl-PL" dirty="0" smtClean="0"/>
            <a:t>W ramach tego kryterium będzie sprawdzane czy, projekt otrzymał co najmniej 50 % możliwych do uzyskania punktów na tym etapie oceny </a:t>
          </a:r>
          <a:r>
            <a:rPr lang="pl-PL" dirty="0" smtClean="0">
              <a:solidFill>
                <a:schemeClr val="tx1"/>
              </a:solidFill>
            </a:rPr>
            <a:t>(</a:t>
          </a:r>
          <a:r>
            <a:rPr lang="pl-PL" b="1" dirty="0" smtClean="0">
              <a:solidFill>
                <a:schemeClr val="tx1"/>
              </a:solidFill>
            </a:rPr>
            <a:t>25 pkt</a:t>
          </a:r>
          <a:r>
            <a:rPr lang="pl-PL" dirty="0" smtClean="0">
              <a:solidFill>
                <a:schemeClr val="tx1"/>
              </a:solidFill>
            </a:rPr>
            <a:t>)</a:t>
          </a:r>
          <a:endParaRPr lang="pl-PL" dirty="0">
            <a:solidFill>
              <a:schemeClr val="tx1"/>
            </a:solidFill>
          </a:endParaRPr>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a:ln>
          <a:solidFill>
            <a:schemeClr val="tx2">
              <a:lumMod val="50000"/>
            </a:schemeClr>
          </a:solidFill>
        </a:ln>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a:ln>
          <a:solidFill>
            <a:schemeClr val="tx2">
              <a:lumMod val="50000"/>
            </a:schemeClr>
          </a:solidFill>
        </a:ln>
      </dgm:spPr>
      <dgm:t>
        <a:bodyPr/>
        <a:lstStyle/>
        <a:p>
          <a:r>
            <a:rPr lang="pl-PL" dirty="0" smtClean="0"/>
            <a:t>Kryterium obligatoryjne (kluczowe)</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A5DE6BFD-78C2-4EA9-9A8C-EC307A535A6A}">
      <dgm:prSet phldrT="[Tekst]"/>
      <dgm:spPr>
        <a:ln>
          <a:solidFill>
            <a:schemeClr val="tx2">
              <a:lumMod val="50000"/>
            </a:schemeClr>
          </a:solidFill>
        </a:ln>
      </dgm:spPr>
      <dgm:t>
        <a:bodyPr/>
        <a:lstStyle/>
        <a:p>
          <a:r>
            <a:rPr lang="pl-PL" dirty="0" smtClean="0"/>
            <a:t>Niespełnienie oznacza odrzucenia wniosku</a:t>
          </a:r>
          <a:endParaRPr lang="pl-PL" dirty="0"/>
        </a:p>
      </dgm:t>
    </dgm:pt>
    <dgm:pt modelId="{72F53C51-FB4E-4E11-9447-A62EA9BAC714}" type="parTrans" cxnId="{869C256E-C2DF-4680-AF15-AC554701890C}">
      <dgm:prSet/>
      <dgm:spPr/>
    </dgm:pt>
    <dgm:pt modelId="{28D0A295-55A0-4F6A-92C8-D8880AC12E4B}" type="sibTrans" cxnId="{869C256E-C2DF-4680-AF15-AC554701890C}">
      <dgm:prSet/>
      <dgm:spPr/>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CE4FE5F2-E661-46D1-B619-28AB5170A622}" type="presOf" srcId="{A5DE6BFD-78C2-4EA9-9A8C-EC307A535A6A}" destId="{CE649629-D04F-4C6A-B647-F0EB0256D431}" srcOrd="0" destOrd="2" presId="urn:microsoft.com/office/officeart/2005/8/layout/list1"/>
    <dgm:cxn modelId="{A33AB6C0-6059-4EB9-A1A2-0861DD12DBB9}" type="presOf" srcId="{4F47F3D5-32FB-431E-BCB4-D7CB4639981B}" destId="{7F32496B-A637-412C-B2A8-153E048FC2A3}" srcOrd="0" destOrd="0" presId="urn:microsoft.com/office/officeart/2005/8/layout/list1"/>
    <dgm:cxn modelId="{D2BE68BC-1521-4771-A0D8-EEE641FA59F4}" type="presOf" srcId="{B5413946-9DFF-405B-94E6-1BFBA25C922E}" destId="{CE649629-D04F-4C6A-B647-F0EB0256D431}" srcOrd="0" destOrd="1" presId="urn:microsoft.com/office/officeart/2005/8/layout/list1"/>
    <dgm:cxn modelId="{9460A717-9F43-4F1C-A0EE-76C3446A3CE0}" srcId="{369EB52A-0305-44AE-B671-F0D41254EE9E}" destId="{F9775753-8A03-44AE-99A5-572FE98EBA6F}" srcOrd="1" destOrd="0" parTransId="{964822F2-1551-4AB0-A9CF-E8141568E59B}" sibTransId="{399399C1-2F4F-4425-87AF-384D3A4DF1C6}"/>
    <dgm:cxn modelId="{BACA66FA-6158-46A4-931A-D14A6DC713E9}" srcId="{4F47F3D5-32FB-431E-BCB4-D7CB4639981B}" destId="{D1CB20E5-8734-4C39-AF6F-A625C8F3ABDF}" srcOrd="0" destOrd="0" parTransId="{5BA123B3-D308-458E-8203-EB86256244D2}" sibTransId="{1B4518B0-FCCD-4E90-AF4F-F80E00376B10}"/>
    <dgm:cxn modelId="{5C420063-5F14-40A6-8482-E9EC808E8BEC}" srcId="{F9775753-8A03-44AE-99A5-572FE98EBA6F}" destId="{B3370285-A742-48A4-97A6-CF7FFB69A51C}" srcOrd="0" destOrd="0" parTransId="{66735042-A616-42BA-89CB-6EAAA55E097A}" sibTransId="{4FD5E80A-C656-46AD-A793-1FFFC1848CA4}"/>
    <dgm:cxn modelId="{869C256E-C2DF-4680-AF15-AC554701890C}" srcId="{F9775753-8A03-44AE-99A5-572FE98EBA6F}" destId="{A5DE6BFD-78C2-4EA9-9A8C-EC307A535A6A}" srcOrd="2" destOrd="0" parTransId="{72F53C51-FB4E-4E11-9447-A62EA9BAC714}" sibTransId="{28D0A295-55A0-4F6A-92C8-D8880AC12E4B}"/>
    <dgm:cxn modelId="{F407099C-B3CC-4D94-8759-71F23B76DA72}" srcId="{369EB52A-0305-44AE-B671-F0D41254EE9E}" destId="{4F47F3D5-32FB-431E-BCB4-D7CB4639981B}" srcOrd="0" destOrd="0" parTransId="{81B5E689-F82B-47B1-B377-26ADE0D99DAE}" sibTransId="{4C095125-1476-40A0-BBDA-D37F2C982097}"/>
    <dgm:cxn modelId="{CA1C436E-5C2A-4BCD-95AC-CD654142C750}" type="presOf" srcId="{D1CB20E5-8734-4C39-AF6F-A625C8F3ABDF}" destId="{361F29E8-2516-4D26-8726-B7B64CD43233}" srcOrd="0" destOrd="0" presId="urn:microsoft.com/office/officeart/2005/8/layout/list1"/>
    <dgm:cxn modelId="{BC3EABC8-69CF-4B81-858D-839E10BFD8CF}" type="presOf" srcId="{4F47F3D5-32FB-431E-BCB4-D7CB4639981B}" destId="{C176DD39-EFDD-428B-805F-1A01238BAD0C}" srcOrd="1" destOrd="0" presId="urn:microsoft.com/office/officeart/2005/8/layout/list1"/>
    <dgm:cxn modelId="{71927F4F-CD1E-4D89-A197-9734648DC003}" type="presOf" srcId="{F9775753-8A03-44AE-99A5-572FE98EBA6F}" destId="{B3071EC1-899D-4FBD-B74B-BC32E5BC52B8}" srcOrd="0" destOrd="0" presId="urn:microsoft.com/office/officeart/2005/8/layout/list1"/>
    <dgm:cxn modelId="{45F33D6F-0BF8-4296-8D62-AA912EEE58F5}" srcId="{F9775753-8A03-44AE-99A5-572FE98EBA6F}" destId="{B5413946-9DFF-405B-94E6-1BFBA25C922E}" srcOrd="1" destOrd="0" parTransId="{E84745C2-C3EC-4096-9434-2894A651D09F}" sibTransId="{88FF4CCF-7731-4BFF-AA14-808A56D20BD0}"/>
    <dgm:cxn modelId="{74873100-2D47-4D9D-AA91-5A8DACB2863A}" type="presOf" srcId="{B3370285-A742-48A4-97A6-CF7FFB69A51C}" destId="{CE649629-D04F-4C6A-B647-F0EB0256D431}" srcOrd="0" destOrd="0" presId="urn:microsoft.com/office/officeart/2005/8/layout/list1"/>
    <dgm:cxn modelId="{56B4BD77-B1AD-4DD9-9CE1-CDB6774F27ED}" type="presOf" srcId="{369EB52A-0305-44AE-B671-F0D41254EE9E}" destId="{5B37F077-D944-43FF-AF61-540E5139F9C4}" srcOrd="0" destOrd="0" presId="urn:microsoft.com/office/officeart/2005/8/layout/list1"/>
    <dgm:cxn modelId="{7C1A2058-D146-4BCE-A343-A6AC66F7F630}" type="presOf" srcId="{F9775753-8A03-44AE-99A5-572FE98EBA6F}" destId="{2D38F825-5927-4837-992D-CAD51DAFE4D9}" srcOrd="1" destOrd="0" presId="urn:microsoft.com/office/officeart/2005/8/layout/list1"/>
    <dgm:cxn modelId="{B79520DB-D49F-4E11-8672-6B39827E065B}" type="presParOf" srcId="{5B37F077-D944-43FF-AF61-540E5139F9C4}" destId="{22FBF7C0-9C13-4845-B629-74F081F47322}" srcOrd="0" destOrd="0" presId="urn:microsoft.com/office/officeart/2005/8/layout/list1"/>
    <dgm:cxn modelId="{5D119BE6-0516-4228-8542-BA20DE760F22}" type="presParOf" srcId="{22FBF7C0-9C13-4845-B629-74F081F47322}" destId="{7F32496B-A637-412C-B2A8-153E048FC2A3}" srcOrd="0" destOrd="0" presId="urn:microsoft.com/office/officeart/2005/8/layout/list1"/>
    <dgm:cxn modelId="{AD997B97-9942-4CE7-BA3B-93B24FBBC058}" type="presParOf" srcId="{22FBF7C0-9C13-4845-B629-74F081F47322}" destId="{C176DD39-EFDD-428B-805F-1A01238BAD0C}" srcOrd="1" destOrd="0" presId="urn:microsoft.com/office/officeart/2005/8/layout/list1"/>
    <dgm:cxn modelId="{523DD624-CCD5-4C16-A74B-31607B717ADB}" type="presParOf" srcId="{5B37F077-D944-43FF-AF61-540E5139F9C4}" destId="{A8C3DF4F-1AA8-4B1C-8AEF-8EF698307A05}" srcOrd="1" destOrd="0" presId="urn:microsoft.com/office/officeart/2005/8/layout/list1"/>
    <dgm:cxn modelId="{6EBA5D46-7CBC-4A7C-A6BC-8FA9E8D4EFAA}" type="presParOf" srcId="{5B37F077-D944-43FF-AF61-540E5139F9C4}" destId="{361F29E8-2516-4D26-8726-B7B64CD43233}" srcOrd="2" destOrd="0" presId="urn:microsoft.com/office/officeart/2005/8/layout/list1"/>
    <dgm:cxn modelId="{64FDF1DA-DB7B-4C54-B549-0BFB02EFC5CC}" type="presParOf" srcId="{5B37F077-D944-43FF-AF61-540E5139F9C4}" destId="{46855683-6F5F-48E8-B336-0D461F7C60C5}" srcOrd="3" destOrd="0" presId="urn:microsoft.com/office/officeart/2005/8/layout/list1"/>
    <dgm:cxn modelId="{4B42C566-2F77-4662-A2E9-2BA656B90469}" type="presParOf" srcId="{5B37F077-D944-43FF-AF61-540E5139F9C4}" destId="{3035ADF1-B46B-45D5-94E8-D7DD92622F91}" srcOrd="4" destOrd="0" presId="urn:microsoft.com/office/officeart/2005/8/layout/list1"/>
    <dgm:cxn modelId="{88E10690-F632-4582-BB0E-46EAC0A87BBC}" type="presParOf" srcId="{3035ADF1-B46B-45D5-94E8-D7DD92622F91}" destId="{B3071EC1-899D-4FBD-B74B-BC32E5BC52B8}" srcOrd="0" destOrd="0" presId="urn:microsoft.com/office/officeart/2005/8/layout/list1"/>
    <dgm:cxn modelId="{8AF292CE-9D09-4426-B3B3-AEC9958D09D0}" type="presParOf" srcId="{3035ADF1-B46B-45D5-94E8-D7DD92622F91}" destId="{2D38F825-5927-4837-992D-CAD51DAFE4D9}" srcOrd="1" destOrd="0" presId="urn:microsoft.com/office/officeart/2005/8/layout/list1"/>
    <dgm:cxn modelId="{3894A155-E70E-4E60-A603-54ABF518B24F}" type="presParOf" srcId="{5B37F077-D944-43FF-AF61-540E5139F9C4}" destId="{FB792FA7-7667-492D-BB25-CC8D36E8EF30}" srcOrd="5" destOrd="0" presId="urn:microsoft.com/office/officeart/2005/8/layout/list1"/>
    <dgm:cxn modelId="{38E7D5FD-A0D9-46F6-BA43-0AE8B2610D5A}"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a:ln>
          <a:solidFill>
            <a:schemeClr val="tx2">
              <a:lumMod val="50000"/>
            </a:schemeClr>
          </a:solidFill>
        </a:ln>
      </dgm:spPr>
      <dgm:t>
        <a:bodyPr/>
        <a:lstStyle/>
        <a:p>
          <a:r>
            <a:rPr lang="pl-PL" sz="2800" dirty="0" smtClean="0"/>
            <a:t>Za spełnianie kryteriów zgodności ze strategią ZIT AJ Wnioskodawca może otrzymać maksymalnie    </a:t>
          </a:r>
          <a:r>
            <a:rPr lang="pl-PL" sz="2800" b="1" dirty="0" smtClean="0">
              <a:solidFill>
                <a:schemeClr val="tx1"/>
              </a:solidFill>
            </a:rPr>
            <a:t>50 punktów</a:t>
          </a:r>
          <a:endParaRPr lang="pl-PL" sz="2800" b="1" dirty="0">
            <a:solidFill>
              <a:schemeClr val="tx1"/>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455" custLinFactNeighborY="-3846">
        <dgm:presLayoutVars>
          <dgm:bulletEnabled val="1"/>
        </dgm:presLayoutVars>
      </dgm:prSet>
      <dgm:spPr/>
      <dgm:t>
        <a:bodyPr/>
        <a:lstStyle/>
        <a:p>
          <a:endParaRPr lang="pl-PL"/>
        </a:p>
      </dgm:t>
    </dgm:pt>
  </dgm:ptLst>
  <dgm:cxnLst>
    <dgm:cxn modelId="{FA6107D9-F0A7-4634-914A-F07DE33AE546}" type="presOf" srcId="{B5413946-9DFF-405B-94E6-1BFBA25C922E}" destId="{410E0C83-F739-4CDA-ACEA-440E1FC081C9}" srcOrd="0" destOrd="0" presId="urn:microsoft.com/office/officeart/2005/8/layout/list1"/>
    <dgm:cxn modelId="{45F33D6F-0BF8-4296-8D62-AA912EEE58F5}" srcId="{B3370285-A742-48A4-97A6-CF7FFB69A51C}" destId="{B5413946-9DFF-405B-94E6-1BFBA25C922E}" srcOrd="0" destOrd="0" parTransId="{E84745C2-C3EC-4096-9434-2894A651D09F}" sibTransId="{88FF4CCF-7731-4BFF-AA14-808A56D20BD0}"/>
    <dgm:cxn modelId="{FC58F492-7F63-41A4-8C91-EB3AEE044C78}" type="presOf" srcId="{369EB52A-0305-44AE-B671-F0D41254EE9E}" destId="{5B37F077-D944-43FF-AF61-540E5139F9C4}" srcOrd="0" destOrd="0" presId="urn:microsoft.com/office/officeart/2005/8/layout/list1"/>
    <dgm:cxn modelId="{0775D1CD-2FA2-4232-80B2-EEEC4CEABBDC}" type="presOf" srcId="{B3370285-A742-48A4-97A6-CF7FFB69A51C}" destId="{5001B97A-2981-4ADD-89A9-B9F08430CA90}" srcOrd="0" destOrd="0" presId="urn:microsoft.com/office/officeart/2005/8/layout/list1"/>
    <dgm:cxn modelId="{5C420063-5F14-40A6-8482-E9EC808E8BEC}" srcId="{369EB52A-0305-44AE-B671-F0D41254EE9E}" destId="{B3370285-A742-48A4-97A6-CF7FFB69A51C}" srcOrd="0" destOrd="0" parTransId="{66735042-A616-42BA-89CB-6EAAA55E097A}" sibTransId="{4FD5E80A-C656-46AD-A793-1FFFC1848CA4}"/>
    <dgm:cxn modelId="{AB8535D7-E447-43D7-B8BA-977B673406F3}" type="presOf" srcId="{B3370285-A742-48A4-97A6-CF7FFB69A51C}" destId="{16C939BD-A8CC-4AB7-8EB7-26B247A12425}" srcOrd="1" destOrd="0" presId="urn:microsoft.com/office/officeart/2005/8/layout/list1"/>
    <dgm:cxn modelId="{76D6962F-E576-4272-A8F1-187367BCBAAD}" type="presParOf" srcId="{5B37F077-D944-43FF-AF61-540E5139F9C4}" destId="{DD60F75A-3431-4AA0-B3D9-5626EA937593}" srcOrd="0" destOrd="0" presId="urn:microsoft.com/office/officeart/2005/8/layout/list1"/>
    <dgm:cxn modelId="{D9D596DA-2F93-4B46-98A2-960DC4068A18}" type="presParOf" srcId="{DD60F75A-3431-4AA0-B3D9-5626EA937593}" destId="{5001B97A-2981-4ADD-89A9-B9F08430CA90}" srcOrd="0" destOrd="0" presId="urn:microsoft.com/office/officeart/2005/8/layout/list1"/>
    <dgm:cxn modelId="{C643789F-A6A5-41D3-A9C9-685A757F9E94}" type="presParOf" srcId="{DD60F75A-3431-4AA0-B3D9-5626EA937593}" destId="{16C939BD-A8CC-4AB7-8EB7-26B247A12425}" srcOrd="1" destOrd="0" presId="urn:microsoft.com/office/officeart/2005/8/layout/list1"/>
    <dgm:cxn modelId="{24059879-6968-4B3D-A6F0-3D5C4972BBE3}" type="presParOf" srcId="{5B37F077-D944-43FF-AF61-540E5139F9C4}" destId="{AB101589-B536-40AB-B401-034A8EA632A8}" srcOrd="1" destOrd="0" presId="urn:microsoft.com/office/officeart/2005/8/layout/list1"/>
    <dgm:cxn modelId="{CD244545-485A-4918-8245-497C0D7DF388}"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625274"/>
          <a:ext cx="8929024" cy="117810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458216" rIns="709676" bIns="142240" numCol="1" spcCol="1270" anchor="t" anchorCtr="0">
          <a:noAutofit/>
        </a:bodyPr>
        <a:lstStyle/>
        <a:p>
          <a:pPr marL="228600" lvl="1" indent="-228600" algn="just" defTabSz="889000">
            <a:lnSpc>
              <a:spcPct val="90000"/>
            </a:lnSpc>
            <a:spcBef>
              <a:spcPct val="0"/>
            </a:spcBef>
            <a:spcAft>
              <a:spcPct val="15000"/>
            </a:spcAft>
            <a:buChar char="••"/>
          </a:pPr>
          <a:r>
            <a:rPr lang="pl-PL" sz="2000" u="none" kern="1200" dirty="0" smtClean="0"/>
            <a:t>Sprawdzana  będzie zbieżność zapisów dokumentacji aplikacyjnej z zapisami Strategii ZIT AJ. </a:t>
          </a:r>
          <a:endParaRPr lang="pl-PL" sz="2000" kern="1200" dirty="0"/>
        </a:p>
      </dsp:txBody>
      <dsp:txXfrm>
        <a:off x="0" y="625274"/>
        <a:ext cx="8929024" cy="1178100"/>
      </dsp:txXfrm>
    </dsp:sp>
    <dsp:sp modelId="{A6EDCFBE-EC3C-4383-9D19-EDF7E94187B5}">
      <dsp:nvSpPr>
        <dsp:cNvPr id="0" name=""/>
        <dsp:cNvSpPr/>
      </dsp:nvSpPr>
      <dsp:spPr>
        <a:xfrm>
          <a:off x="457200" y="34218"/>
          <a:ext cx="6400800" cy="915775"/>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501904" y="78922"/>
        <a:ext cx="6311392" cy="826367"/>
      </dsp:txXfrm>
    </dsp:sp>
    <dsp:sp modelId="{F191104C-2BDE-4FBA-96AE-E978FA566A32}">
      <dsp:nvSpPr>
        <dsp:cNvPr id="0" name=""/>
        <dsp:cNvSpPr/>
      </dsp:nvSpPr>
      <dsp:spPr>
        <a:xfrm>
          <a:off x="0" y="2559177"/>
          <a:ext cx="8929024" cy="187110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458216" rIns="709676" bIns="142240" numCol="1" spcCol="1270" anchor="t" anchorCtr="0">
          <a:noAutofit/>
        </a:bodyPr>
        <a:lstStyle/>
        <a:p>
          <a:pPr marL="228600" lvl="1" indent="-228600" algn="l" defTabSz="889000">
            <a:lnSpc>
              <a:spcPct val="90000"/>
            </a:lnSpc>
            <a:spcBef>
              <a:spcPct val="0"/>
            </a:spcBef>
            <a:spcAft>
              <a:spcPct val="15000"/>
            </a:spcAft>
            <a:buChar char="••"/>
          </a:pPr>
          <a:r>
            <a:rPr lang="pl-PL" sz="2000" kern="1200" dirty="0" smtClean="0"/>
            <a:t>Kryterium obligatoryjne</a:t>
          </a:r>
          <a:endParaRPr lang="pl-PL" sz="2000" kern="1200" dirty="0"/>
        </a:p>
        <a:p>
          <a:pPr marL="228600" lvl="1" indent="-228600" algn="l" defTabSz="889000">
            <a:lnSpc>
              <a:spcPct val="90000"/>
            </a:lnSpc>
            <a:spcBef>
              <a:spcPct val="0"/>
            </a:spcBef>
            <a:spcAft>
              <a:spcPct val="15000"/>
            </a:spcAft>
            <a:buChar char="••"/>
          </a:pPr>
          <a:r>
            <a:rPr lang="pl-PL" sz="2000" kern="1200" dirty="0" smtClean="0"/>
            <a:t>TAK/NIE</a:t>
          </a:r>
          <a:endParaRPr lang="pl-PL" sz="2000" kern="1200" dirty="0"/>
        </a:p>
        <a:p>
          <a:pPr marL="228600" lvl="1" indent="-228600" algn="l" defTabSz="889000">
            <a:lnSpc>
              <a:spcPct val="90000"/>
            </a:lnSpc>
            <a:spcBef>
              <a:spcPct val="0"/>
            </a:spcBef>
            <a:spcAft>
              <a:spcPct val="15000"/>
            </a:spcAft>
            <a:buChar char="••"/>
          </a:pPr>
          <a:r>
            <a:rPr lang="pl-PL" sz="2000" u="sng" kern="1200" dirty="0" smtClean="0"/>
            <a:t>Niespełnienie oznacza odrzucenie wniosku</a:t>
          </a:r>
          <a:endParaRPr lang="pl-PL" sz="2000" u="sng" kern="1200" dirty="0"/>
        </a:p>
        <a:p>
          <a:pPr marL="228600" lvl="1" indent="-228600" algn="l" defTabSz="889000">
            <a:lnSpc>
              <a:spcPct val="90000"/>
            </a:lnSpc>
            <a:spcBef>
              <a:spcPct val="0"/>
            </a:spcBef>
            <a:spcAft>
              <a:spcPct val="15000"/>
            </a:spcAft>
            <a:buChar char="••"/>
          </a:pPr>
          <a:r>
            <a:rPr lang="pl-PL" sz="2000" u="none" kern="1200" dirty="0" smtClean="0"/>
            <a:t>Brak możliwości korekty</a:t>
          </a:r>
          <a:endParaRPr lang="pl-PL" sz="2000" u="none" kern="1200" dirty="0"/>
        </a:p>
      </dsp:txBody>
      <dsp:txXfrm>
        <a:off x="0" y="2559177"/>
        <a:ext cx="8929024" cy="1871100"/>
      </dsp:txXfrm>
    </dsp:sp>
    <dsp:sp modelId="{FCD44274-ECF4-45BF-990A-74DB8DFD38D5}">
      <dsp:nvSpPr>
        <dsp:cNvPr id="0" name=""/>
        <dsp:cNvSpPr/>
      </dsp:nvSpPr>
      <dsp:spPr>
        <a:xfrm>
          <a:off x="457200" y="1922174"/>
          <a:ext cx="6400800" cy="961723"/>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504147" y="1969121"/>
        <a:ext cx="6306906" cy="867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01403"/>
          <a:ext cx="8929024" cy="1346625"/>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Weryfikowany będzie poziom wpływu wskaźników zawartych w projekcie na realizację wartości docelowych wskaźników Strategii ZIT AJ wynikających z Porozumienia (wskaźników Ram Wykonania i pozostałych z RPO).  </a:t>
          </a:r>
          <a:endParaRPr lang="pl-PL" sz="1800" kern="1200" dirty="0"/>
        </a:p>
      </dsp:txBody>
      <dsp:txXfrm>
        <a:off x="0" y="501403"/>
        <a:ext cx="8929024" cy="1346625"/>
      </dsp:txXfrm>
    </dsp:sp>
    <dsp:sp modelId="{A6EDCFBE-EC3C-4383-9D19-EDF7E94187B5}">
      <dsp:nvSpPr>
        <dsp:cNvPr id="0" name=""/>
        <dsp:cNvSpPr/>
      </dsp:nvSpPr>
      <dsp:spPr>
        <a:xfrm>
          <a:off x="457200" y="220963"/>
          <a:ext cx="6400800" cy="56088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4580" y="248343"/>
        <a:ext cx="6346040" cy="506120"/>
      </dsp:txXfrm>
    </dsp:sp>
    <dsp:sp modelId="{F191104C-2BDE-4FBA-96AE-E978FA566A32}">
      <dsp:nvSpPr>
        <dsp:cNvPr id="0" name=""/>
        <dsp:cNvSpPr/>
      </dsp:nvSpPr>
      <dsp:spPr>
        <a:xfrm>
          <a:off x="0" y="2211734"/>
          <a:ext cx="8929024" cy="14364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Kryterium punktowe</a:t>
          </a:r>
          <a:endParaRPr lang="pl-PL" sz="1800" kern="1200" dirty="0"/>
        </a:p>
        <a:p>
          <a:pPr marL="171450" lvl="1" indent="-171450" algn="l" defTabSz="800100">
            <a:lnSpc>
              <a:spcPct val="90000"/>
            </a:lnSpc>
            <a:spcBef>
              <a:spcPct val="0"/>
            </a:spcBef>
            <a:spcAft>
              <a:spcPct val="15000"/>
            </a:spcAft>
            <a:buChar char="••"/>
          </a:pPr>
          <a:r>
            <a:rPr lang="pl-PL" sz="1800" kern="1200" dirty="0" smtClean="0"/>
            <a:t>skala punktowa od 0 do 20</a:t>
          </a:r>
          <a:endParaRPr lang="pl-PL" sz="1800" kern="1200" dirty="0"/>
        </a:p>
        <a:p>
          <a:pPr marL="171450" lvl="1" indent="-171450" algn="l" defTabSz="800100">
            <a:lnSpc>
              <a:spcPct val="90000"/>
            </a:lnSpc>
            <a:spcBef>
              <a:spcPct val="0"/>
            </a:spcBef>
            <a:spcAft>
              <a:spcPct val="15000"/>
            </a:spcAft>
            <a:buChar char="••"/>
          </a:pPr>
          <a:r>
            <a:rPr lang="pl-PL" sz="1800" kern="1200" dirty="0" smtClean="0"/>
            <a:t>0 punktów nie oznacza odrzucenia wniosku</a:t>
          </a:r>
          <a:endParaRPr lang="pl-PL" sz="1800" kern="1200" dirty="0"/>
        </a:p>
      </dsp:txBody>
      <dsp:txXfrm>
        <a:off x="0" y="2211734"/>
        <a:ext cx="8929024" cy="1436400"/>
      </dsp:txXfrm>
    </dsp:sp>
    <dsp:sp modelId="{FCD44274-ECF4-45BF-990A-74DB8DFD38D5}">
      <dsp:nvSpPr>
        <dsp:cNvPr id="0" name=""/>
        <dsp:cNvSpPr/>
      </dsp:nvSpPr>
      <dsp:spPr>
        <a:xfrm>
          <a:off x="457200" y="1950628"/>
          <a:ext cx="6400800" cy="56088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4580" y="1978008"/>
        <a:ext cx="634604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59289"/>
          <a:ext cx="8920246" cy="1488374"/>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437388" rIns="709676" bIns="149352" numCol="1" spcCol="1270" anchor="t" anchorCtr="0">
          <a:noAutofit/>
        </a:bodyPr>
        <a:lstStyle/>
        <a:p>
          <a:pPr marL="228600" lvl="1" indent="-228600" algn="l" defTabSz="933450">
            <a:lnSpc>
              <a:spcPct val="90000"/>
            </a:lnSpc>
            <a:spcBef>
              <a:spcPct val="0"/>
            </a:spcBef>
            <a:spcAft>
              <a:spcPct val="15000"/>
            </a:spcAft>
            <a:buChar char="••"/>
          </a:pPr>
          <a:r>
            <a:rPr lang="pl-PL" sz="2100" kern="1200" dirty="0" smtClean="0"/>
            <a:t>Ocenie będzie podlegać wspomaganie w ramach projektu rozwoju dzieci ze specjalnymi  potrzebami rozwojowymi i edukacyjnymi z obszaru ZIT AJ </a:t>
          </a:r>
          <a:endParaRPr lang="pl-PL" sz="2100" kern="1200" dirty="0"/>
        </a:p>
      </dsp:txBody>
      <dsp:txXfrm>
        <a:off x="0" y="359289"/>
        <a:ext cx="8920246" cy="1488374"/>
      </dsp:txXfrm>
    </dsp:sp>
    <dsp:sp modelId="{A6EDCFBE-EC3C-4383-9D19-EDF7E94187B5}">
      <dsp:nvSpPr>
        <dsp:cNvPr id="0" name=""/>
        <dsp:cNvSpPr/>
      </dsp:nvSpPr>
      <dsp:spPr>
        <a:xfrm>
          <a:off x="457200" y="39568"/>
          <a:ext cx="6400800" cy="61992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7462" y="69830"/>
        <a:ext cx="6340276" cy="559396"/>
      </dsp:txXfrm>
    </dsp:sp>
    <dsp:sp modelId="{F191104C-2BDE-4FBA-96AE-E978FA566A32}">
      <dsp:nvSpPr>
        <dsp:cNvPr id="0" name=""/>
        <dsp:cNvSpPr/>
      </dsp:nvSpPr>
      <dsp:spPr>
        <a:xfrm>
          <a:off x="0" y="2239894"/>
          <a:ext cx="8920246" cy="15876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437388" rIns="709676" bIns="149352" numCol="1" spcCol="1270" anchor="t" anchorCtr="0">
          <a:noAutofit/>
        </a:bodyPr>
        <a:lstStyle/>
        <a:p>
          <a:pPr marL="228600" lvl="1" indent="-228600" algn="l" defTabSz="933450">
            <a:lnSpc>
              <a:spcPct val="90000"/>
            </a:lnSpc>
            <a:spcBef>
              <a:spcPct val="0"/>
            </a:spcBef>
            <a:spcAft>
              <a:spcPct val="15000"/>
            </a:spcAft>
            <a:buChar char="••"/>
          </a:pPr>
          <a:r>
            <a:rPr lang="pl-PL" sz="2100" kern="1200" dirty="0" smtClean="0"/>
            <a:t>Kryterium punktowe</a:t>
          </a:r>
          <a:endParaRPr lang="pl-PL" sz="2100" kern="1200" dirty="0"/>
        </a:p>
        <a:p>
          <a:pPr marL="228600" lvl="1" indent="-228600" algn="l" defTabSz="933450">
            <a:lnSpc>
              <a:spcPct val="90000"/>
            </a:lnSpc>
            <a:spcBef>
              <a:spcPct val="0"/>
            </a:spcBef>
            <a:spcAft>
              <a:spcPct val="15000"/>
            </a:spcAft>
            <a:buChar char="••"/>
          </a:pPr>
          <a:r>
            <a:rPr lang="pl-PL" sz="2100" kern="1200" dirty="0" smtClean="0"/>
            <a:t>skala punktowa od 0 do 12</a:t>
          </a:r>
          <a:endParaRPr lang="pl-PL" sz="2100" kern="1200" dirty="0"/>
        </a:p>
        <a:p>
          <a:pPr marL="228600" lvl="1" indent="-228600" algn="l" defTabSz="933450">
            <a:lnSpc>
              <a:spcPct val="90000"/>
            </a:lnSpc>
            <a:spcBef>
              <a:spcPct val="0"/>
            </a:spcBef>
            <a:spcAft>
              <a:spcPct val="15000"/>
            </a:spcAft>
            <a:buChar char="••"/>
          </a:pPr>
          <a:r>
            <a:rPr lang="pl-PL" sz="2100" kern="1200" dirty="0" smtClean="0"/>
            <a:t>0 punktów nie oznacza odrzucenia wniosku</a:t>
          </a:r>
          <a:endParaRPr lang="pl-PL" sz="2100" kern="1200" dirty="0"/>
        </a:p>
      </dsp:txBody>
      <dsp:txXfrm>
        <a:off x="0" y="2239894"/>
        <a:ext cx="8920246" cy="1587600"/>
      </dsp:txXfrm>
    </dsp:sp>
    <dsp:sp modelId="{FCD44274-ECF4-45BF-990A-74DB8DFD38D5}">
      <dsp:nvSpPr>
        <dsp:cNvPr id="0" name=""/>
        <dsp:cNvSpPr/>
      </dsp:nvSpPr>
      <dsp:spPr>
        <a:xfrm>
          <a:off x="457200" y="1951303"/>
          <a:ext cx="6400800" cy="61992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7462" y="1981565"/>
        <a:ext cx="634027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59289"/>
          <a:ext cx="8920246" cy="1488374"/>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437388" rIns="709676" bIns="149352" numCol="1" spcCol="1270" anchor="t" anchorCtr="0">
          <a:noAutofit/>
        </a:bodyPr>
        <a:lstStyle/>
        <a:p>
          <a:pPr marL="228600" lvl="1" indent="-228600" algn="l" defTabSz="933450">
            <a:lnSpc>
              <a:spcPct val="90000"/>
            </a:lnSpc>
            <a:spcBef>
              <a:spcPct val="0"/>
            </a:spcBef>
            <a:spcAft>
              <a:spcPct val="15000"/>
            </a:spcAft>
            <a:buChar char="••"/>
          </a:pPr>
          <a:r>
            <a:rPr lang="pl-PL" sz="2100" kern="1200" dirty="0" smtClean="0"/>
            <a:t>Ocenie będzie podlegać stopień wykorzystania doposażenia w sprzęt TIK oraz/lub przeszkolenia kadry nauczycielskiej w zakresie TIK na poziomie nauczania w szkole/placówce</a:t>
          </a:r>
          <a:r>
            <a:rPr lang="pl-PL" sz="2100" b="1" u="sng" kern="1200" dirty="0" smtClean="0"/>
            <a:t> </a:t>
          </a:r>
          <a:endParaRPr lang="pl-PL" sz="2100" kern="1200" dirty="0"/>
        </a:p>
      </dsp:txBody>
      <dsp:txXfrm>
        <a:off x="0" y="359289"/>
        <a:ext cx="8920246" cy="1488374"/>
      </dsp:txXfrm>
    </dsp:sp>
    <dsp:sp modelId="{A6EDCFBE-EC3C-4383-9D19-EDF7E94187B5}">
      <dsp:nvSpPr>
        <dsp:cNvPr id="0" name=""/>
        <dsp:cNvSpPr/>
      </dsp:nvSpPr>
      <dsp:spPr>
        <a:xfrm>
          <a:off x="457200" y="39568"/>
          <a:ext cx="6400800" cy="61992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7462" y="69830"/>
        <a:ext cx="6340276" cy="559396"/>
      </dsp:txXfrm>
    </dsp:sp>
    <dsp:sp modelId="{F191104C-2BDE-4FBA-96AE-E978FA566A32}">
      <dsp:nvSpPr>
        <dsp:cNvPr id="0" name=""/>
        <dsp:cNvSpPr/>
      </dsp:nvSpPr>
      <dsp:spPr>
        <a:xfrm>
          <a:off x="0" y="2239894"/>
          <a:ext cx="8920246" cy="15876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437388" rIns="709676" bIns="149352" numCol="1" spcCol="1270" anchor="t" anchorCtr="0">
          <a:noAutofit/>
        </a:bodyPr>
        <a:lstStyle/>
        <a:p>
          <a:pPr marL="228600" lvl="1" indent="-228600" algn="l" defTabSz="933450">
            <a:lnSpc>
              <a:spcPct val="90000"/>
            </a:lnSpc>
            <a:spcBef>
              <a:spcPct val="0"/>
            </a:spcBef>
            <a:spcAft>
              <a:spcPct val="15000"/>
            </a:spcAft>
            <a:buChar char="••"/>
          </a:pPr>
          <a:r>
            <a:rPr lang="pl-PL" sz="2100" kern="1200" dirty="0" smtClean="0"/>
            <a:t>Kryterium punktowe</a:t>
          </a:r>
          <a:endParaRPr lang="pl-PL" sz="2100" kern="1200" dirty="0"/>
        </a:p>
        <a:p>
          <a:pPr marL="228600" lvl="1" indent="-228600" algn="l" defTabSz="933450">
            <a:lnSpc>
              <a:spcPct val="90000"/>
            </a:lnSpc>
            <a:spcBef>
              <a:spcPct val="0"/>
            </a:spcBef>
            <a:spcAft>
              <a:spcPct val="15000"/>
            </a:spcAft>
            <a:buChar char="••"/>
          </a:pPr>
          <a:r>
            <a:rPr lang="pl-PL" sz="2100" kern="1200" dirty="0" smtClean="0"/>
            <a:t>skala punktowa od 0 do 12</a:t>
          </a:r>
          <a:endParaRPr lang="pl-PL" sz="2100" kern="1200" dirty="0"/>
        </a:p>
        <a:p>
          <a:pPr marL="228600" lvl="1" indent="-228600" algn="l" defTabSz="933450">
            <a:lnSpc>
              <a:spcPct val="90000"/>
            </a:lnSpc>
            <a:spcBef>
              <a:spcPct val="0"/>
            </a:spcBef>
            <a:spcAft>
              <a:spcPct val="15000"/>
            </a:spcAft>
            <a:buChar char="••"/>
          </a:pPr>
          <a:r>
            <a:rPr lang="pl-PL" sz="2100" kern="1200" dirty="0" smtClean="0"/>
            <a:t>0 punktów nie oznacza odrzucenia wniosku</a:t>
          </a:r>
          <a:endParaRPr lang="pl-PL" sz="2100" kern="1200" dirty="0"/>
        </a:p>
      </dsp:txBody>
      <dsp:txXfrm>
        <a:off x="0" y="2239894"/>
        <a:ext cx="8920246" cy="1587600"/>
      </dsp:txXfrm>
    </dsp:sp>
    <dsp:sp modelId="{FCD44274-ECF4-45BF-990A-74DB8DFD38D5}">
      <dsp:nvSpPr>
        <dsp:cNvPr id="0" name=""/>
        <dsp:cNvSpPr/>
      </dsp:nvSpPr>
      <dsp:spPr>
        <a:xfrm>
          <a:off x="457200" y="1951303"/>
          <a:ext cx="6400800" cy="61992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7462" y="1981565"/>
        <a:ext cx="6340276"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59289"/>
          <a:ext cx="8640897" cy="1488374"/>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437388" rIns="709676" bIns="149352" numCol="1" spcCol="1270" anchor="t" anchorCtr="0">
          <a:noAutofit/>
        </a:bodyPr>
        <a:lstStyle/>
        <a:p>
          <a:pPr marL="228600" lvl="1" indent="-228600" algn="l" defTabSz="933450">
            <a:lnSpc>
              <a:spcPct val="90000"/>
            </a:lnSpc>
            <a:spcBef>
              <a:spcPct val="0"/>
            </a:spcBef>
            <a:spcAft>
              <a:spcPct val="15000"/>
            </a:spcAft>
            <a:buChar char="••"/>
          </a:pPr>
          <a:r>
            <a:rPr lang="pl-PL" sz="21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Ocenie będzie podlegać ilość typów projektów przewidzianych do realizacji (zgodnie z zapisami </a:t>
          </a:r>
          <a:r>
            <a:rPr lang="pl-PL" sz="2100" kern="120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SzOOP</a:t>
          </a:r>
          <a:r>
            <a:rPr lang="pl-PL" sz="2100" kern="12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RPO WD 2014-2020, aktualnymi na dzień przyjęcia kryterium)</a:t>
          </a:r>
          <a:endParaRPr lang="pl-PL" sz="2100" kern="1200" dirty="0"/>
        </a:p>
      </dsp:txBody>
      <dsp:txXfrm>
        <a:off x="0" y="359289"/>
        <a:ext cx="8640897" cy="1488374"/>
      </dsp:txXfrm>
    </dsp:sp>
    <dsp:sp modelId="{A6EDCFBE-EC3C-4383-9D19-EDF7E94187B5}">
      <dsp:nvSpPr>
        <dsp:cNvPr id="0" name=""/>
        <dsp:cNvSpPr/>
      </dsp:nvSpPr>
      <dsp:spPr>
        <a:xfrm>
          <a:off x="457200" y="39568"/>
          <a:ext cx="6400800" cy="61992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7462" y="69830"/>
        <a:ext cx="6340276" cy="559396"/>
      </dsp:txXfrm>
    </dsp:sp>
    <dsp:sp modelId="{F191104C-2BDE-4FBA-96AE-E978FA566A32}">
      <dsp:nvSpPr>
        <dsp:cNvPr id="0" name=""/>
        <dsp:cNvSpPr/>
      </dsp:nvSpPr>
      <dsp:spPr>
        <a:xfrm>
          <a:off x="0" y="2239894"/>
          <a:ext cx="8713957" cy="15876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437388" rIns="709676" bIns="149352" numCol="1" spcCol="1270" anchor="t" anchorCtr="0">
          <a:noAutofit/>
        </a:bodyPr>
        <a:lstStyle/>
        <a:p>
          <a:pPr marL="228600" lvl="1" indent="-228600" algn="l" defTabSz="933450">
            <a:lnSpc>
              <a:spcPct val="90000"/>
            </a:lnSpc>
            <a:spcBef>
              <a:spcPct val="0"/>
            </a:spcBef>
            <a:spcAft>
              <a:spcPct val="15000"/>
            </a:spcAft>
            <a:buChar char="••"/>
          </a:pPr>
          <a:r>
            <a:rPr lang="pl-PL" sz="2100" kern="1200" dirty="0" smtClean="0"/>
            <a:t>Kryterium punktowe</a:t>
          </a:r>
          <a:endParaRPr lang="pl-PL" sz="2100" kern="1200" dirty="0"/>
        </a:p>
        <a:p>
          <a:pPr marL="228600" lvl="1" indent="-228600" algn="l" defTabSz="933450">
            <a:lnSpc>
              <a:spcPct val="90000"/>
            </a:lnSpc>
            <a:spcBef>
              <a:spcPct val="0"/>
            </a:spcBef>
            <a:spcAft>
              <a:spcPct val="15000"/>
            </a:spcAft>
            <a:buChar char="••"/>
          </a:pPr>
          <a:r>
            <a:rPr lang="pl-PL" sz="2100" kern="1200" dirty="0" smtClean="0"/>
            <a:t>skala punktowa od 0 do 4</a:t>
          </a:r>
          <a:endParaRPr lang="pl-PL" sz="2100" kern="1200" dirty="0"/>
        </a:p>
        <a:p>
          <a:pPr marL="228600" lvl="1" indent="-228600" algn="l" defTabSz="933450">
            <a:lnSpc>
              <a:spcPct val="90000"/>
            </a:lnSpc>
            <a:spcBef>
              <a:spcPct val="0"/>
            </a:spcBef>
            <a:spcAft>
              <a:spcPct val="15000"/>
            </a:spcAft>
            <a:buChar char="••"/>
          </a:pPr>
          <a:r>
            <a:rPr lang="pl-PL" sz="2100" kern="1200" dirty="0" smtClean="0"/>
            <a:t>0 punktów nie oznacza odrzucenia wniosku</a:t>
          </a:r>
          <a:endParaRPr lang="pl-PL" sz="2100" kern="1200" dirty="0"/>
        </a:p>
      </dsp:txBody>
      <dsp:txXfrm>
        <a:off x="0" y="2239894"/>
        <a:ext cx="8713957" cy="1587600"/>
      </dsp:txXfrm>
    </dsp:sp>
    <dsp:sp modelId="{FCD44274-ECF4-45BF-990A-74DB8DFD38D5}">
      <dsp:nvSpPr>
        <dsp:cNvPr id="0" name=""/>
        <dsp:cNvSpPr/>
      </dsp:nvSpPr>
      <dsp:spPr>
        <a:xfrm>
          <a:off x="457200" y="1951303"/>
          <a:ext cx="6400800" cy="61992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7462" y="1981565"/>
        <a:ext cx="6340276"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274134"/>
          <a:ext cx="8640897" cy="28350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W ramach tego kryterium będzie weryfikowane czy wnioskowany projekt jest powiązany  z realizacją projektów, które otrzymały dofinansowanie w ramach Poddziałań 7.1.3 lub 7.2.3</a:t>
          </a:r>
          <a:endParaRPr lang="pl-PL" sz="1800" kern="1200" dirty="0"/>
        </a:p>
        <a:p>
          <a:pPr marL="171450" lvl="1" indent="-171450" algn="l" defTabSz="800100">
            <a:lnSpc>
              <a:spcPct val="90000"/>
            </a:lnSpc>
            <a:spcBef>
              <a:spcPct val="0"/>
            </a:spcBef>
            <a:spcAft>
              <a:spcPct val="15000"/>
            </a:spcAft>
            <a:buChar char="••"/>
          </a:pPr>
          <a:r>
            <a:rPr lang="pl-PL" sz="1800" kern="1200" dirty="0" smtClean="0"/>
            <a:t>Powiązanie projektów może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1800" kern="1200" dirty="0"/>
        </a:p>
      </dsp:txBody>
      <dsp:txXfrm>
        <a:off x="0" y="274134"/>
        <a:ext cx="8640897" cy="2835000"/>
      </dsp:txXfrm>
    </dsp:sp>
    <dsp:sp modelId="{A6EDCFBE-EC3C-4383-9D19-EDF7E94187B5}">
      <dsp:nvSpPr>
        <dsp:cNvPr id="0" name=""/>
        <dsp:cNvSpPr/>
      </dsp:nvSpPr>
      <dsp:spPr>
        <a:xfrm>
          <a:off x="457200" y="87"/>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3139" y="26026"/>
        <a:ext cx="6348922" cy="479482"/>
      </dsp:txXfrm>
    </dsp:sp>
    <dsp:sp modelId="{F191104C-2BDE-4FBA-96AE-E978FA566A32}">
      <dsp:nvSpPr>
        <dsp:cNvPr id="0" name=""/>
        <dsp:cNvSpPr/>
      </dsp:nvSpPr>
      <dsp:spPr>
        <a:xfrm>
          <a:off x="0" y="3386340"/>
          <a:ext cx="8713957" cy="13608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Kryterium punktowe</a:t>
          </a:r>
          <a:endParaRPr lang="pl-PL" sz="1800" kern="1200" dirty="0"/>
        </a:p>
        <a:p>
          <a:pPr marL="171450" lvl="1" indent="-171450" algn="l" defTabSz="800100">
            <a:lnSpc>
              <a:spcPct val="90000"/>
            </a:lnSpc>
            <a:spcBef>
              <a:spcPct val="0"/>
            </a:spcBef>
            <a:spcAft>
              <a:spcPct val="15000"/>
            </a:spcAft>
            <a:buChar char="••"/>
          </a:pPr>
          <a:r>
            <a:rPr lang="pl-PL" sz="1800" kern="1200" dirty="0" smtClean="0"/>
            <a:t>skala punktowa od 0 do 2</a:t>
          </a:r>
          <a:endParaRPr lang="pl-PL" sz="1800" kern="1200" dirty="0"/>
        </a:p>
        <a:p>
          <a:pPr marL="171450" lvl="1" indent="-171450" algn="l" defTabSz="800100">
            <a:lnSpc>
              <a:spcPct val="90000"/>
            </a:lnSpc>
            <a:spcBef>
              <a:spcPct val="0"/>
            </a:spcBef>
            <a:spcAft>
              <a:spcPct val="15000"/>
            </a:spcAft>
            <a:buChar char="••"/>
          </a:pPr>
          <a:r>
            <a:rPr lang="pl-PL" sz="1800" kern="1200" dirty="0" smtClean="0"/>
            <a:t>0 punktów nie oznacza odrzucenia wniosku</a:t>
          </a:r>
          <a:endParaRPr lang="pl-PL" sz="1800" kern="1200" dirty="0"/>
        </a:p>
      </dsp:txBody>
      <dsp:txXfrm>
        <a:off x="0" y="3386340"/>
        <a:ext cx="8713957" cy="1360800"/>
      </dsp:txXfrm>
    </dsp:sp>
    <dsp:sp modelId="{FCD44274-ECF4-45BF-990A-74DB8DFD38D5}">
      <dsp:nvSpPr>
        <dsp:cNvPr id="0" name=""/>
        <dsp:cNvSpPr/>
      </dsp:nvSpPr>
      <dsp:spPr>
        <a:xfrm>
          <a:off x="457200" y="3197968"/>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3139" y="3223907"/>
        <a:ext cx="634892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F29E8-2516-4D26-8726-B7B64CD43233}">
      <dsp:nvSpPr>
        <dsp:cNvPr id="0" name=""/>
        <dsp:cNvSpPr/>
      </dsp:nvSpPr>
      <dsp:spPr>
        <a:xfrm>
          <a:off x="0" y="362032"/>
          <a:ext cx="8435280" cy="155925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W ramach tego kryterium będzie sprawdzane czy, projekt otrzymał co najmniej 50 % możliwych do uzyskania punktów na tym etapie oceny </a:t>
          </a:r>
          <a:r>
            <a:rPr lang="pl-PL" sz="2200" kern="1200" dirty="0" smtClean="0">
              <a:solidFill>
                <a:schemeClr val="tx1"/>
              </a:solidFill>
            </a:rPr>
            <a:t>(</a:t>
          </a:r>
          <a:r>
            <a:rPr lang="pl-PL" sz="2200" b="1" kern="1200" dirty="0" smtClean="0">
              <a:solidFill>
                <a:schemeClr val="tx1"/>
              </a:solidFill>
            </a:rPr>
            <a:t>25 pkt</a:t>
          </a:r>
          <a:r>
            <a:rPr lang="pl-PL" sz="2200" kern="1200" dirty="0" smtClean="0">
              <a:solidFill>
                <a:schemeClr val="tx1"/>
              </a:solidFill>
            </a:rPr>
            <a:t>)</a:t>
          </a:r>
          <a:endParaRPr lang="pl-PL" sz="2200" kern="1200" dirty="0">
            <a:solidFill>
              <a:schemeClr val="tx1"/>
            </a:solidFill>
          </a:endParaRPr>
        </a:p>
      </dsp:txBody>
      <dsp:txXfrm>
        <a:off x="0" y="362032"/>
        <a:ext cx="8435280" cy="1559250"/>
      </dsp:txXfrm>
    </dsp:sp>
    <dsp:sp modelId="{C176DD39-EFDD-428B-805F-1A01238BAD0C}">
      <dsp:nvSpPr>
        <dsp:cNvPr id="0" name=""/>
        <dsp:cNvSpPr/>
      </dsp:nvSpPr>
      <dsp:spPr>
        <a:xfrm>
          <a:off x="421764" y="3731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Definicja kryterium </a:t>
          </a:r>
          <a:endParaRPr lang="pl-PL" sz="2200" kern="1200" dirty="0"/>
        </a:p>
      </dsp:txBody>
      <dsp:txXfrm>
        <a:off x="453467" y="69015"/>
        <a:ext cx="5841290" cy="586034"/>
      </dsp:txXfrm>
    </dsp:sp>
    <dsp:sp modelId="{CE649629-D04F-4C6A-B647-F0EB0256D431}">
      <dsp:nvSpPr>
        <dsp:cNvPr id="0" name=""/>
        <dsp:cNvSpPr/>
      </dsp:nvSpPr>
      <dsp:spPr>
        <a:xfrm>
          <a:off x="0" y="2364802"/>
          <a:ext cx="8435280" cy="1663200"/>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TAK/NIE</a:t>
          </a:r>
          <a:endParaRPr lang="pl-PL" sz="2200" kern="1200" dirty="0"/>
        </a:p>
        <a:p>
          <a:pPr marL="228600" lvl="1" indent="-228600" algn="l" defTabSz="977900">
            <a:lnSpc>
              <a:spcPct val="90000"/>
            </a:lnSpc>
            <a:spcBef>
              <a:spcPct val="0"/>
            </a:spcBef>
            <a:spcAft>
              <a:spcPct val="15000"/>
            </a:spcAft>
            <a:buChar char="••"/>
          </a:pPr>
          <a:r>
            <a:rPr lang="pl-PL" sz="2200" kern="1200" dirty="0" smtClean="0"/>
            <a:t>Kryterium obligatoryjne (kluczowe)</a:t>
          </a:r>
          <a:endParaRPr lang="pl-PL" sz="2200" kern="1200" dirty="0"/>
        </a:p>
        <a:p>
          <a:pPr marL="228600" lvl="1" indent="-228600" algn="l" defTabSz="977900">
            <a:lnSpc>
              <a:spcPct val="90000"/>
            </a:lnSpc>
            <a:spcBef>
              <a:spcPct val="0"/>
            </a:spcBef>
            <a:spcAft>
              <a:spcPct val="15000"/>
            </a:spcAft>
            <a:buChar char="••"/>
          </a:pPr>
          <a:r>
            <a:rPr lang="pl-PL" sz="2200" kern="1200" dirty="0" smtClean="0"/>
            <a:t>Niespełnienie oznacza odrzucenia wniosku</a:t>
          </a:r>
          <a:endParaRPr lang="pl-PL" sz="2200" kern="1200" dirty="0"/>
        </a:p>
      </dsp:txBody>
      <dsp:txXfrm>
        <a:off x="0" y="2364802"/>
        <a:ext cx="8435280" cy="1663200"/>
      </dsp:txXfrm>
    </dsp:sp>
    <dsp:sp modelId="{2D38F825-5927-4837-992D-CAD51DAFE4D9}">
      <dsp:nvSpPr>
        <dsp:cNvPr id="0" name=""/>
        <dsp:cNvSpPr/>
      </dsp:nvSpPr>
      <dsp:spPr>
        <a:xfrm>
          <a:off x="421764" y="204008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Opis znaczenia kryterium </a:t>
          </a:r>
          <a:endParaRPr lang="pl-PL" sz="2200" kern="1200" dirty="0"/>
        </a:p>
      </dsp:txBody>
      <dsp:txXfrm>
        <a:off x="453467" y="2071785"/>
        <a:ext cx="5841290"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E0C83-F739-4CDA-ACEA-440E1FC081C9}">
      <dsp:nvSpPr>
        <dsp:cNvPr id="0" name=""/>
        <dsp:cNvSpPr/>
      </dsp:nvSpPr>
      <dsp:spPr>
        <a:xfrm>
          <a:off x="0" y="1080124"/>
          <a:ext cx="8784976" cy="4449522"/>
        </a:xfrm>
        <a:prstGeom prst="rect">
          <a:avLst/>
        </a:prstGeom>
        <a:solidFill>
          <a:schemeClr val="lt1">
            <a:alpha val="90000"/>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1812" tIns="1353820" rIns="681812" bIns="199136" numCol="1" spcCol="1270" anchor="t" anchorCtr="0">
          <a:noAutofit/>
        </a:bodyPr>
        <a:lstStyle/>
        <a:p>
          <a:pPr marL="285750" lvl="1" indent="-285750" algn="l" defTabSz="1244600">
            <a:lnSpc>
              <a:spcPct val="90000"/>
            </a:lnSpc>
            <a:spcBef>
              <a:spcPct val="0"/>
            </a:spcBef>
            <a:spcAft>
              <a:spcPct val="15000"/>
            </a:spcAft>
            <a:buChar char="••"/>
          </a:pPr>
          <a:r>
            <a:rPr lang="pl-PL" sz="2800" kern="1200" dirty="0" smtClean="0"/>
            <a:t>Za spełnianie kryteriów zgodności ze strategią ZIT AJ Wnioskodawca może otrzymać maksymalnie    </a:t>
          </a:r>
          <a:r>
            <a:rPr lang="pl-PL" sz="2800" b="1" kern="1200" dirty="0" smtClean="0">
              <a:solidFill>
                <a:schemeClr val="tx1"/>
              </a:solidFill>
            </a:rPr>
            <a:t>50 punktów</a:t>
          </a:r>
          <a:endParaRPr lang="pl-PL" sz="2800" b="1" kern="1200" dirty="0">
            <a:solidFill>
              <a:schemeClr val="tx1"/>
            </a:solidFill>
          </a:endParaRPr>
        </a:p>
      </dsp:txBody>
      <dsp:txXfrm>
        <a:off x="0" y="1080124"/>
        <a:ext cx="8784976" cy="4449522"/>
      </dsp:txXfrm>
    </dsp:sp>
    <dsp:sp modelId="{16C939BD-A8CC-4AB7-8EB7-26B247A12425}">
      <dsp:nvSpPr>
        <dsp:cNvPr id="0" name=""/>
        <dsp:cNvSpPr/>
      </dsp:nvSpPr>
      <dsp:spPr>
        <a:xfrm>
          <a:off x="439248" y="122086"/>
          <a:ext cx="6702936" cy="1954336"/>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2436" tIns="0" rIns="232436" bIns="0" numCol="1" spcCol="1270" anchor="ctr" anchorCtr="0">
          <a:noAutofit/>
        </a:bodyPr>
        <a:lstStyle/>
        <a:p>
          <a:pPr lvl="0" algn="l" defTabSz="1600200">
            <a:lnSpc>
              <a:spcPct val="90000"/>
            </a:lnSpc>
            <a:spcBef>
              <a:spcPct val="0"/>
            </a:spcBef>
            <a:spcAft>
              <a:spcPct val="35000"/>
            </a:spcAft>
          </a:pPr>
          <a:r>
            <a:rPr lang="pl-PL" sz="3600" kern="1200" dirty="0" smtClean="0"/>
            <a:t>Waga oceny w zakresie zgodności ze Strategią ZIT AJ</a:t>
          </a:r>
          <a:endParaRPr lang="pl-PL" sz="3600" kern="1200" dirty="0"/>
        </a:p>
      </dsp:txBody>
      <dsp:txXfrm>
        <a:off x="534651" y="217489"/>
        <a:ext cx="6512130" cy="17635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2018-05-22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17</a:t>
            </a:fld>
            <a:endParaRPr lang="pl-PL">
              <a:solidFill>
                <a:prstClr val="black"/>
              </a:solidFill>
            </a:endParaRPr>
          </a:p>
        </p:txBody>
      </p:sp>
    </p:spTree>
    <p:extLst>
      <p:ext uri="{BB962C8B-B14F-4D97-AF65-F5344CB8AC3E}">
        <p14:creationId xmlns:p14="http://schemas.microsoft.com/office/powerpoint/2010/main" val="16133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20</a:t>
            </a:fld>
            <a:endParaRPr lang="pl-PL">
              <a:solidFill>
                <a:prstClr val="black"/>
              </a:solidFill>
            </a:endParaRPr>
          </a:p>
        </p:txBody>
      </p:sp>
    </p:spTree>
    <p:extLst>
      <p:ext uri="{BB962C8B-B14F-4D97-AF65-F5344CB8AC3E}">
        <p14:creationId xmlns:p14="http://schemas.microsoft.com/office/powerpoint/2010/main" val="386012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23</a:t>
            </a:fld>
            <a:endParaRPr lang="pl-PL">
              <a:solidFill>
                <a:prstClr val="black"/>
              </a:solidFill>
            </a:endParaRPr>
          </a:p>
        </p:txBody>
      </p:sp>
    </p:spTree>
    <p:extLst>
      <p:ext uri="{BB962C8B-B14F-4D97-AF65-F5344CB8AC3E}">
        <p14:creationId xmlns:p14="http://schemas.microsoft.com/office/powerpoint/2010/main" val="175833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solidFill>
                  <a:prstClr val="black"/>
                </a:solidFill>
              </a:rPr>
              <a:pPr/>
              <a:t>26</a:t>
            </a:fld>
            <a:endParaRPr lang="pl-PL">
              <a:solidFill>
                <a:prstClr val="black"/>
              </a:solidFill>
            </a:endParaRPr>
          </a:p>
        </p:txBody>
      </p:sp>
    </p:spTree>
    <p:extLst>
      <p:ext uri="{BB962C8B-B14F-4D97-AF65-F5344CB8AC3E}">
        <p14:creationId xmlns:p14="http://schemas.microsoft.com/office/powerpoint/2010/main" val="1043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2018-05-22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2018-05-22</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2018-05-22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mailto:zitaj@jeleniagora.p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3"/>
          <a:stretch>
            <a:fillRect/>
          </a:stretch>
        </p:blipFill>
        <p:spPr>
          <a:xfrm>
            <a:off x="2555776" y="4437112"/>
            <a:ext cx="5761219" cy="798645"/>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useBgFill="1">
        <p:nvSpPr>
          <p:cNvPr id="3" name="Prostokąt 2"/>
          <p:cNvSpPr/>
          <p:nvPr/>
        </p:nvSpPr>
        <p:spPr>
          <a:xfrm>
            <a:off x="1619673" y="4437112"/>
            <a:ext cx="6938460" cy="830997"/>
          </a:xfrm>
          <a:prstGeom prst="rect">
            <a:avLst/>
          </a:prstGeom>
        </p:spPr>
        <p:txBody>
          <a:bodyPr wrap="square">
            <a:spAutoFit/>
          </a:bodyPr>
          <a:lstStyle/>
          <a:p>
            <a:pPr algn="r"/>
            <a:r>
              <a:rPr lang="pl-PL" sz="2400" dirty="0"/>
              <a:t>Wydział Zarządzania Zintegrowanymi Inwestycjami Terytorialnymi Aglomeracji Jeleniogórskiej</a:t>
            </a:r>
          </a:p>
        </p:txBody>
      </p:sp>
      <p:pic>
        <p:nvPicPr>
          <p:cNvPr id="2" name="Obraz 1"/>
          <p:cNvPicPr>
            <a:picLocks noChangeAspect="1"/>
          </p:cNvPicPr>
          <p:nvPr/>
        </p:nvPicPr>
        <p:blipFill>
          <a:blip r:embed="rId3"/>
          <a:stretch>
            <a:fillRect/>
          </a:stretch>
        </p:blipFill>
        <p:spPr>
          <a:xfrm>
            <a:off x="179512" y="0"/>
            <a:ext cx="5761219" cy="798645"/>
          </a:xfrm>
          <a:prstGeom prst="rect">
            <a:avLst/>
          </a:prstGeom>
        </p:spPr>
      </p:pic>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2</a:t>
            </a:r>
            <a:r>
              <a:rPr lang="pl-PL" sz="3100" dirty="0"/>
              <a:t/>
            </a:r>
            <a:br>
              <a:rPr lang="pl-PL" sz="3100" dirty="0"/>
            </a:br>
            <a:r>
              <a:rPr lang="pl-PL" sz="3100" b="1" dirty="0"/>
              <a:t>Wpływ realizacji projektu na realizację wartości docelowej wskaźników monitoringu </a:t>
            </a:r>
            <a:r>
              <a:rPr lang="pl-PL" sz="3100" b="1" dirty="0" smtClean="0"/>
              <a:t/>
            </a:r>
            <a:br>
              <a:rPr lang="pl-PL" sz="3100" b="1" dirty="0" smtClean="0"/>
            </a:br>
            <a:r>
              <a:rPr lang="pl-PL" sz="3100" b="1" dirty="0" smtClean="0"/>
              <a:t>realizacji </a:t>
            </a:r>
            <a:r>
              <a:rPr lang="pl-PL" sz="3100" b="1" dirty="0"/>
              <a:t>celów Strategii ZIT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639070490"/>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74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1206961278"/>
              </p:ext>
            </p:extLst>
          </p:nvPr>
        </p:nvGraphicFramePr>
        <p:xfrm>
          <a:off x="0" y="1124744"/>
          <a:ext cx="9144000" cy="5112778"/>
        </p:xfrm>
        <a:graphic>
          <a:graphicData uri="http://schemas.openxmlformats.org/drawingml/2006/table">
            <a:tbl>
              <a:tblPr firstRow="1" firstCol="1" bandRow="1">
                <a:tableStyleId>{5C22544A-7EE6-4342-B048-85BDC9FD1C3A}</a:tableStyleId>
              </a:tblPr>
              <a:tblGrid>
                <a:gridCol w="7240869"/>
                <a:gridCol w="1903131"/>
              </a:tblGrid>
              <a:tr h="648072">
                <a:tc>
                  <a:txBody>
                    <a:bodyPr/>
                    <a:lstStyle/>
                    <a:p>
                      <a:pPr algn="ctr">
                        <a:spcAft>
                          <a:spcPts val="0"/>
                        </a:spcAft>
                      </a:pPr>
                      <a:r>
                        <a:rPr lang="pl-PL" sz="2200" dirty="0">
                          <a:effectLst/>
                        </a:rPr>
                        <a:t>Nazwa wskaźnika</a:t>
                      </a:r>
                      <a:endParaRPr lang="pl-P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50000"/>
                      </a:schemeClr>
                    </a:solidFill>
                  </a:tcPr>
                </a:tc>
                <a:tc>
                  <a:txBody>
                    <a:bodyPr/>
                    <a:lstStyle/>
                    <a:p>
                      <a:pPr algn="ctr">
                        <a:spcAft>
                          <a:spcPts val="0"/>
                        </a:spcAft>
                      </a:pPr>
                      <a:r>
                        <a:rPr lang="pl-PL" sz="2200" dirty="0">
                          <a:effectLst/>
                        </a:rPr>
                        <a:t>Typ </a:t>
                      </a:r>
                      <a:r>
                        <a:rPr lang="pl-PL" sz="2200" dirty="0" smtClean="0">
                          <a:effectLst/>
                        </a:rPr>
                        <a:t>wskaźnika</a:t>
                      </a:r>
                      <a:endParaRPr lang="pl-PL" sz="2200" dirty="0">
                        <a:effectLst/>
                      </a:endParaRPr>
                    </a:p>
                  </a:txBody>
                  <a:tcPr marL="34290" marR="34925" marT="34925" marB="34925" anchor="ctr">
                    <a:solidFill>
                      <a:schemeClr val="tx2">
                        <a:lumMod val="50000"/>
                      </a:schemeClr>
                    </a:solidFill>
                  </a:tcPr>
                </a:tc>
              </a:tr>
              <a:tr h="834283">
                <a:tc>
                  <a:txBody>
                    <a:bodyPr/>
                    <a:lstStyle/>
                    <a:p>
                      <a:pPr algn="ctr">
                        <a:spcAft>
                          <a:spcPts val="0"/>
                        </a:spcAft>
                      </a:pPr>
                      <a:r>
                        <a:rPr lang="pl-PL" sz="2400" dirty="0" smtClean="0"/>
                        <a:t>Liczba uczniów objętych wsparciem w zakresie rozwijania kompetencji kluczowych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200" dirty="0" smtClean="0">
                          <a:effectLst/>
                        </a:rPr>
                        <a:t>Produktu</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713607">
                <a:tc>
                  <a:txBody>
                    <a:bodyPr/>
                    <a:lstStyle/>
                    <a:p>
                      <a:pPr algn="ctr"/>
                      <a:r>
                        <a:rPr lang="pl-PL" sz="2400" dirty="0" smtClean="0"/>
                        <a:t>Liczba nauczycieli objętych wsparciem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75000"/>
                      </a:schemeClr>
                    </a:solidFill>
                  </a:tcPr>
                </a:tc>
                <a:tc>
                  <a:txBody>
                    <a:bodyPr/>
                    <a:lstStyle/>
                    <a:p>
                      <a:pPr algn="ctr">
                        <a:spcAft>
                          <a:spcPts val="0"/>
                        </a:spcAft>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8342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nauczycieli objętych wsparciem z zakresu TIK w programie</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p>
                  </a:txBody>
                  <a:tcPr marL="34290" marR="34925" marT="34925" marB="34925" anchor="ctr"/>
                </a:tc>
              </a:tr>
              <a:tr h="770820">
                <a:tc>
                  <a:txBody>
                    <a:bodyPr/>
                    <a:lstStyle/>
                    <a:p>
                      <a:pPr algn="ct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których pracownie przedmiotowe zostały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doposażone w programie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13117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wyposażonych w ramach programu w sprzęt TIK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dirty="0" smtClean="0">
                          <a:effectLst/>
                        </a:rPr>
                        <a:t>Produktu</a:t>
                      </a:r>
                      <a:endParaRPr lang="pl-PL" sz="2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bl>
          </a:graphicData>
        </a:graphic>
      </p:graphicFrame>
      <p:pic>
        <p:nvPicPr>
          <p:cNvPr id="6"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99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1872208123"/>
              </p:ext>
            </p:extLst>
          </p:nvPr>
        </p:nvGraphicFramePr>
        <p:xfrm>
          <a:off x="1" y="1052735"/>
          <a:ext cx="9144000" cy="5216569"/>
        </p:xfrm>
        <a:graphic>
          <a:graphicData uri="http://schemas.openxmlformats.org/drawingml/2006/table">
            <a:tbl>
              <a:tblPr firstRow="1" firstCol="1" bandRow="1">
                <a:tableStyleId>{5C22544A-7EE6-4342-B048-85BDC9FD1C3A}</a:tableStyleId>
              </a:tblPr>
              <a:tblGrid>
                <a:gridCol w="7240869"/>
                <a:gridCol w="1903131"/>
              </a:tblGrid>
              <a:tr h="700735">
                <a:tc>
                  <a:txBody>
                    <a:bodyPr/>
                    <a:lstStyle/>
                    <a:p>
                      <a:pPr algn="ctr">
                        <a:spcAft>
                          <a:spcPts val="0"/>
                        </a:spcAft>
                      </a:pPr>
                      <a:r>
                        <a:rPr lang="pl-PL" sz="2200" dirty="0">
                          <a:effectLst/>
                        </a:rPr>
                        <a:t>Nazwa wskaźnika</a:t>
                      </a:r>
                      <a:endParaRPr lang="pl-PL"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50000"/>
                      </a:schemeClr>
                    </a:solidFill>
                  </a:tcPr>
                </a:tc>
                <a:tc>
                  <a:txBody>
                    <a:bodyPr/>
                    <a:lstStyle/>
                    <a:p>
                      <a:pPr algn="ctr">
                        <a:spcAft>
                          <a:spcPts val="0"/>
                        </a:spcAft>
                      </a:pPr>
                      <a:r>
                        <a:rPr lang="pl-PL" sz="2200" dirty="0">
                          <a:effectLst/>
                        </a:rPr>
                        <a:t>Typ </a:t>
                      </a:r>
                      <a:r>
                        <a:rPr lang="pl-PL" sz="2200" dirty="0" smtClean="0">
                          <a:effectLst/>
                        </a:rPr>
                        <a:t>wskaźnika</a:t>
                      </a:r>
                      <a:endParaRPr lang="pl-PL" sz="2200" dirty="0">
                        <a:effectLst/>
                      </a:endParaRPr>
                    </a:p>
                  </a:txBody>
                  <a:tcPr marL="34290" marR="34925" marT="34925" marB="34925" anchor="ctr">
                    <a:solidFill>
                      <a:schemeClr val="tx2">
                        <a:lumMod val="50000"/>
                      </a:schemeClr>
                    </a:solidFill>
                  </a:tcPr>
                </a:tc>
              </a:tr>
              <a:tr h="985620">
                <a:tc>
                  <a:txBody>
                    <a:bodyPr/>
                    <a:lstStyle/>
                    <a:p>
                      <a:pPr algn="ctr">
                        <a:spcAft>
                          <a:spcPts val="0"/>
                        </a:spcAft>
                      </a:pPr>
                      <a:r>
                        <a:rPr lang="pl-PL" sz="2400" dirty="0" smtClean="0"/>
                        <a:t>Liczba uczniów, którzy nabyli kompetencje kluczowe</a:t>
                      </a:r>
                      <a:r>
                        <a:rPr lang="pl-PL" sz="2400" baseline="0" dirty="0" smtClean="0"/>
                        <a:t> </a:t>
                      </a:r>
                      <a:r>
                        <a:rPr lang="pl-PL" sz="2400" dirty="0" smtClean="0"/>
                        <a:t>po</a:t>
                      </a:r>
                      <a:r>
                        <a:rPr lang="pl-PL" sz="2400" baseline="0" dirty="0" smtClean="0"/>
                        <a:t> opuszczeniu programu</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75000"/>
                      </a:schemeClr>
                    </a:solidFill>
                  </a:tcPr>
                </a:tc>
                <a:tc>
                  <a:txBody>
                    <a:bodyPr/>
                    <a:lstStyle/>
                    <a:p>
                      <a:pPr algn="ctr">
                        <a:spcAft>
                          <a:spcPts val="0"/>
                        </a:spcAft>
                      </a:pPr>
                      <a:r>
                        <a:rPr lang="pl-PL" sz="2000" b="0" dirty="0" smtClean="0">
                          <a:solidFill>
                            <a:schemeClr val="tx1"/>
                          </a:solidFill>
                          <a:effectLst/>
                        </a:rPr>
                        <a:t>Rezultatu bezpośredniego/RS</a:t>
                      </a:r>
                      <a:endParaRPr lang="pl-PL"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98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nauczycieli, którzy uzyskali kwalifikacje lub nabyli kompetencje </a:t>
                      </a:r>
                      <a:r>
                        <a:rPr kumimoji="0" lang="pl-PL" sz="2400" b="1" i="0" u="none" strike="noStrike" kern="1200" cap="none" spc="0" normalizeH="0" baseline="0" noProof="0" dirty="0" smtClean="0">
                          <a:ln>
                            <a:noFill/>
                          </a:ln>
                          <a:solidFill>
                            <a:prstClr val="white"/>
                          </a:solidFill>
                          <a:effectLst/>
                          <a:uLnTx/>
                          <a:uFillTx/>
                          <a:latin typeface="+mn-lt"/>
                          <a:ea typeface="+mn-ea"/>
                          <a:cs typeface="+mn-cs"/>
                        </a:rPr>
                        <a:t>po opuszczeniu programu</a:t>
                      </a:r>
                      <a:endParaRPr kumimoji="0" lang="pl-PL" sz="2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75000"/>
                      </a:schemeClr>
                    </a:solidFill>
                  </a:tcPr>
                </a:tc>
                <a:tc>
                  <a:txBody>
                    <a:bodyPr/>
                    <a:lstStyle/>
                    <a:p>
                      <a:pPr algn="ctr">
                        <a:spcAft>
                          <a:spcPts val="0"/>
                        </a:spcAft>
                      </a:pPr>
                      <a:r>
                        <a:rPr lang="pl-PL" sz="2000" b="0" dirty="0" smtClean="0">
                          <a:solidFill>
                            <a:schemeClr val="tx1"/>
                          </a:solidFill>
                          <a:effectLst/>
                        </a:rPr>
                        <a:t>Rezultatu bezpośredniego/RS</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tc>
              </a:tr>
              <a:tr h="12537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400" dirty="0" smtClean="0"/>
                        <a:t>Liczba szkół, w których pracownie przedmiotowe wykorzystują doposażenie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solidFill>
                      <a:schemeClr val="tx2">
                        <a:lumMod val="75000"/>
                      </a:schemeClr>
                    </a:solidFill>
                  </a:tcPr>
                </a:tc>
                <a:tc>
                  <a:txBody>
                    <a:bodyPr/>
                    <a:lstStyle/>
                    <a:p>
                      <a:pPr algn="ctr">
                        <a:spcAft>
                          <a:spcPts val="0"/>
                        </a:spcAft>
                      </a:pPr>
                      <a:r>
                        <a:rPr lang="pl-PL" sz="2000" b="0" dirty="0" smtClean="0">
                          <a:solidFill>
                            <a:schemeClr val="tx1"/>
                          </a:solidFill>
                          <a:effectLst/>
                        </a:rPr>
                        <a:t>Rezultatu bezpośredniego</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r h="1290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2200" b="1" baseline="0" dirty="0" smtClean="0">
                          <a:effectLst/>
                          <a:latin typeface="Calibri" panose="020F0502020204030204" pitchFamily="34" charset="0"/>
                          <a:ea typeface="Calibri" panose="020F0502020204030204" pitchFamily="34" charset="0"/>
                          <a:cs typeface="Times New Roman" panose="02020603050405020304" pitchFamily="18" charset="0"/>
                        </a:rPr>
                        <a:t> wykorzystujących sprzęt TIK do prowadzenia zajęć edukacyjnych</a:t>
                      </a:r>
                      <a:endParaRPr lang="pl-PL" sz="2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0" dirty="0" smtClean="0">
                          <a:solidFill>
                            <a:schemeClr val="tx1"/>
                          </a:solidFill>
                          <a:effectLst/>
                        </a:rPr>
                        <a:t>Rezultatu bezpośredniego/RS</a:t>
                      </a:r>
                      <a:endParaRPr lang="pl-PL"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925" marT="34925" marB="34925" anchor="ctr"/>
                </a:tc>
              </a:tr>
            </a:tbl>
          </a:graphicData>
        </a:graphic>
      </p:graphicFrame>
      <p:pic>
        <p:nvPicPr>
          <p:cNvPr id="5"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76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455397456"/>
              </p:ext>
            </p:extLst>
          </p:nvPr>
        </p:nvGraphicFramePr>
        <p:xfrm>
          <a:off x="0" y="870872"/>
          <a:ext cx="9126712" cy="2249959"/>
        </p:xfrm>
        <a:graphic>
          <a:graphicData uri="http://schemas.openxmlformats.org/drawingml/2006/table">
            <a:tbl>
              <a:tblPr firstRow="1" firstCol="1" bandRow="1">
                <a:tableStyleId>{5C22544A-7EE6-4342-B048-85BDC9FD1C3A}</a:tableStyleId>
              </a:tblPr>
              <a:tblGrid>
                <a:gridCol w="1459633"/>
                <a:gridCol w="1724925"/>
                <a:gridCol w="1293694"/>
                <a:gridCol w="1437437"/>
                <a:gridCol w="1437437"/>
                <a:gridCol w="1773586"/>
              </a:tblGrid>
              <a:tr h="2249959">
                <a:tc>
                  <a:txBody>
                    <a:bodyPr/>
                    <a:lstStyle/>
                    <a:p>
                      <a:pPr algn="ctr">
                        <a:lnSpc>
                          <a:spcPts val="1600"/>
                        </a:lnSpc>
                        <a:spcBef>
                          <a:spcPts val="1000"/>
                        </a:spcBef>
                        <a:spcAft>
                          <a:spcPts val="0"/>
                        </a:spcAft>
                      </a:pPr>
                      <a:endParaRPr lang="pl-PL" sz="14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Wyszczególnienie</a:t>
                      </a:r>
                    </a:p>
                    <a:p>
                      <a:pPr algn="ctr">
                        <a:lnSpc>
                          <a:spcPts val="1600"/>
                        </a:lnSpc>
                        <a:spcBef>
                          <a:spcPts val="1000"/>
                        </a:spcBef>
                        <a:spcAft>
                          <a:spcPts val="0"/>
                        </a:spcAft>
                      </a:pPr>
                      <a:r>
                        <a:rPr lang="pl-PL" sz="1600" b="0" kern="50" dirty="0" smtClean="0">
                          <a:solidFill>
                            <a:schemeClr val="bg1"/>
                          </a:solidFill>
                          <a:effectLst/>
                        </a:rPr>
                        <a:t>(wskaźniki produktu)</a:t>
                      </a:r>
                    </a:p>
                    <a:p>
                      <a:pPr algn="ctr">
                        <a:lnSpc>
                          <a:spcPts val="1600"/>
                        </a:lnSpc>
                        <a:spcBef>
                          <a:spcPts val="1000"/>
                        </a:spcBef>
                        <a:spcAft>
                          <a:spcPts val="0"/>
                        </a:spcAft>
                      </a:pPr>
                      <a:endParaRPr lang="pl-PL"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nchor="ctr">
                    <a:solidFill>
                      <a:schemeClr val="tx2">
                        <a:lumMod val="50000"/>
                      </a:schemeClr>
                    </a:solidFill>
                  </a:tcPr>
                </a:tc>
                <a:tc>
                  <a:txBody>
                    <a:bodyPr/>
                    <a:lstStyle/>
                    <a:p>
                      <a:pPr algn="ctr">
                        <a:spcAft>
                          <a:spcPts val="0"/>
                        </a:spcAft>
                      </a:pPr>
                      <a:endParaRPr lang="pl-PL" sz="1600" dirty="0" smtClean="0"/>
                    </a:p>
                    <a:p>
                      <a:pPr algn="ctr">
                        <a:spcAft>
                          <a:spcPts val="0"/>
                        </a:spcAft>
                      </a:pPr>
                      <a:r>
                        <a:rPr lang="pl-PL" sz="1600" dirty="0" smtClean="0"/>
                        <a:t>Liczba uczniów objętych wsparciem w zakresie rozwijania kompetencji kluczowych w programie</a:t>
                      </a:r>
                      <a:r>
                        <a:rPr lang="pl-PL" sz="1600" b="1" kern="1200" dirty="0" smtClean="0">
                          <a:solidFill>
                            <a:schemeClr val="lt1"/>
                          </a:solidFill>
                          <a:effectLst/>
                          <a:latin typeface="+mn-lt"/>
                          <a:ea typeface="+mn-ea"/>
                          <a:cs typeface="+mn-cs"/>
                        </a:rPr>
                        <a:t> /osoby/</a:t>
                      </a:r>
                      <a:endParaRPr lang="pl-PL" sz="1600" kern="50" dirty="0" smtClean="0">
                        <a:solidFill>
                          <a:schemeClr val="bg1"/>
                        </a:solidFill>
                        <a:effectLst/>
                        <a:latin typeface="+mn-lt"/>
                      </a:endParaRPr>
                    </a:p>
                  </a:txBody>
                  <a:tcPr marL="58205" marR="58205" marT="0" marB="0">
                    <a:solidFill>
                      <a:schemeClr val="tx2">
                        <a:lumMod val="50000"/>
                      </a:schemeClr>
                    </a:solidFill>
                  </a:tcPr>
                </a:tc>
                <a:tc>
                  <a:txBody>
                    <a:bodyPr/>
                    <a:lstStyle/>
                    <a:p>
                      <a:pPr algn="ctr">
                        <a:lnSpc>
                          <a:spcPts val="1600"/>
                        </a:lnSpc>
                        <a:spcBef>
                          <a:spcPts val="1000"/>
                        </a:spcBef>
                        <a:spcAft>
                          <a:spcPts val="0"/>
                        </a:spcAft>
                      </a:pPr>
                      <a:endParaRPr lang="pl-PL" sz="1600" kern="50" dirty="0" smtClean="0">
                        <a:solidFill>
                          <a:schemeClr val="bg1"/>
                        </a:solidFill>
                        <a:effectLst/>
                        <a:latin typeface="+mn-lt"/>
                      </a:endParaRPr>
                    </a:p>
                    <a:p>
                      <a:pPr algn="ctr"/>
                      <a:r>
                        <a:rPr lang="pl-PL" sz="1600" dirty="0" smtClean="0"/>
                        <a:t>Liczba nauczycieli objętych wsparciem w programie</a:t>
                      </a:r>
                    </a:p>
                    <a:p>
                      <a:pPr algn="ctr">
                        <a:spcAft>
                          <a:spcPts val="0"/>
                        </a:spcAft>
                      </a:pPr>
                      <a:r>
                        <a:rPr lang="pl-PL" sz="1600" b="1" kern="1200" dirty="0" smtClean="0">
                          <a:solidFill>
                            <a:schemeClr val="lt1"/>
                          </a:solidFill>
                          <a:effectLst/>
                          <a:latin typeface="+mn-lt"/>
                          <a:ea typeface="+mn-ea"/>
                          <a:cs typeface="+mn-cs"/>
                        </a:rPr>
                        <a:t>/osoby/</a:t>
                      </a:r>
                      <a:endParaRPr lang="pl-PL" sz="1600" kern="50" dirty="0" smtClean="0">
                        <a:solidFill>
                          <a:schemeClr val="bg1"/>
                        </a:solidFill>
                        <a:effectLst/>
                        <a:latin typeface="+mn-lt"/>
                      </a:endParaRPr>
                    </a:p>
                  </a:txBody>
                  <a:tcPr marL="58205" marR="58205" marT="0" marB="0" anchor="ctr">
                    <a:solidFill>
                      <a:schemeClr val="tx2">
                        <a:lumMod val="50000"/>
                      </a:schemeClr>
                    </a:solidFill>
                  </a:tcPr>
                </a:tc>
                <a:tc>
                  <a:txBody>
                    <a:bodyPr/>
                    <a:lstStyle/>
                    <a:p>
                      <a:pPr algn="ctr">
                        <a:lnSpc>
                          <a:spcPts val="1600"/>
                        </a:lnSpc>
                        <a:spcBef>
                          <a:spcPts val="1000"/>
                        </a:spcBef>
                        <a:spcAft>
                          <a:spcPts val="0"/>
                        </a:spcAft>
                      </a:pPr>
                      <a:endParaRPr lang="pl-PL" sz="1600" b="1"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nauczycieli objętych wsparciem z zakresu TIK w programie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effectLst/>
                          <a:latin typeface="+mn-lt"/>
                          <a:ea typeface="+mn-ea"/>
                          <a:cs typeface="+mn-cs"/>
                        </a:rPr>
                        <a:t>/osoby/</a:t>
                      </a:r>
                      <a:endParaRPr lang="pl-PL" sz="1600" kern="50" dirty="0" smtClean="0">
                        <a:solidFill>
                          <a:schemeClr val="bg1"/>
                        </a:solidFill>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których pracownie przedmiotowe zostały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doposażone w programie </a:t>
                      </a:r>
                      <a:r>
                        <a:rPr lang="pl-PL" sz="1600" b="1" kern="1200" dirty="0" smtClean="0">
                          <a:solidFill>
                            <a:schemeClr val="lt1"/>
                          </a:solidFill>
                          <a:effectLst/>
                          <a:latin typeface="+mn-lt"/>
                          <a:ea typeface="+mn-ea"/>
                          <a:cs typeface="+mn-cs"/>
                        </a:rPr>
                        <a:t>/sztuka/</a:t>
                      </a:r>
                      <a:endParaRPr lang="pl-PL" sz="1600" kern="50" dirty="0" smtClean="0">
                        <a:solidFill>
                          <a:schemeClr val="bg1"/>
                        </a:solidFill>
                        <a:effectLst/>
                        <a:latin typeface="+mn-lt"/>
                      </a:endParaRPr>
                    </a:p>
                  </a:txBody>
                  <a:tcPr marL="58205" marR="58205" marT="0" marB="0" anchor="ctr">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wyposażonych w ramach programu w sprzęt TIK do prowadzenia zajęć edukacyjnych</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dirty="0" smtClean="0">
                          <a:solidFill>
                            <a:schemeClr val="lt1"/>
                          </a:solidFill>
                          <a:effectLst/>
                          <a:latin typeface="+mn-lt"/>
                          <a:ea typeface="+mn-ea"/>
                          <a:cs typeface="+mn-cs"/>
                        </a:rPr>
                        <a:t>/sztuka/</a:t>
                      </a:r>
                      <a:endParaRPr lang="pl-PL" sz="1600" kern="50" dirty="0" smtClean="0">
                        <a:solidFill>
                          <a:schemeClr val="bg1"/>
                        </a:solidFill>
                        <a:effectLst/>
                        <a:latin typeface="+mn-lt"/>
                      </a:endParaRP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2059541192"/>
              </p:ext>
            </p:extLst>
          </p:nvPr>
        </p:nvGraphicFramePr>
        <p:xfrm>
          <a:off x="0" y="3140968"/>
          <a:ext cx="9144000" cy="3611705"/>
        </p:xfrm>
        <a:graphic>
          <a:graphicData uri="http://schemas.openxmlformats.org/drawingml/2006/table">
            <a:tbl>
              <a:tblPr firstRow="1" firstCol="1" bandRow="1">
                <a:tableStyleId>{5C22544A-7EE6-4342-B048-85BDC9FD1C3A}</a:tableStyleId>
              </a:tblPr>
              <a:tblGrid>
                <a:gridCol w="1475656"/>
                <a:gridCol w="1728192"/>
                <a:gridCol w="1296144"/>
                <a:gridCol w="1440160"/>
                <a:gridCol w="1440160"/>
                <a:gridCol w="1763688"/>
              </a:tblGrid>
              <a:tr h="740626">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latin typeface="+mn-lt"/>
                        </a:rPr>
                        <a:t>0</a:t>
                      </a:r>
                      <a:r>
                        <a:rPr lang="pl-PL" sz="1400" kern="50" baseline="0" dirty="0" smtClean="0">
                          <a:solidFill>
                            <a:schemeClr val="bg1"/>
                          </a:solidFill>
                          <a:effectLst/>
                          <a:latin typeface="+mn-lt"/>
                        </a:rPr>
                        <a:t> pkt </a:t>
                      </a:r>
                      <a:r>
                        <a:rPr lang="pl-PL" sz="1400" kern="50" dirty="0" smtClean="0">
                          <a:solidFill>
                            <a:schemeClr val="bg1"/>
                          </a:solidFill>
                          <a:effectLst/>
                          <a:latin typeface="+mn-lt"/>
                        </a:rPr>
                        <a:t>(brak wpływu i wpływ nieznaczący)</a:t>
                      </a:r>
                      <a:endParaRPr lang="pl-PL" sz="14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nchor="ctr">
                    <a:solidFill>
                      <a:schemeClr val="tx2">
                        <a:lumMod val="75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20/</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2/</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2/</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/0/</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/0/</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991684">
                <a:tc>
                  <a:txBody>
                    <a:bodyPr/>
                    <a:lstStyle/>
                    <a:p>
                      <a:pPr algn="ctr">
                        <a:lnSpc>
                          <a:spcPts val="1600"/>
                        </a:lnSpc>
                        <a:spcBef>
                          <a:spcPts val="1000"/>
                        </a:spcBef>
                        <a:spcAft>
                          <a:spcPts val="0"/>
                        </a:spcAft>
                      </a:pPr>
                      <a:r>
                        <a:rPr lang="pl-PL" sz="1400" kern="50" dirty="0" smtClean="0">
                          <a:solidFill>
                            <a:schemeClr val="bg1"/>
                          </a:solidFill>
                          <a:effectLst/>
                        </a:rPr>
                        <a:t>25% maksymalnej oceny  (niski 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1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/20-39/</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/2-4/</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/2/</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/n/d/</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/n/d/</a:t>
                      </a:r>
                    </a:p>
                  </a:txBody>
                  <a:tcPr marL="68580" marR="68580" marT="0" marB="0" anchor="ctr">
                    <a:solidFill>
                      <a:schemeClr val="tx2">
                        <a:lumMod val="20000"/>
                        <a:lumOff val="80000"/>
                      </a:schemeClr>
                    </a:solidFill>
                  </a:tcPr>
                </a:tc>
              </a:tr>
              <a:tr h="887711">
                <a:tc>
                  <a:txBody>
                    <a:bodyPr/>
                    <a:lstStyle/>
                    <a:p>
                      <a:pPr marL="0" marR="0" lvl="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rPr>
                        <a:t>50</a:t>
                      </a:r>
                      <a:r>
                        <a:rPr lang="pl-PL" sz="1400" kern="50" baseline="0" dirty="0" smtClean="0">
                          <a:solidFill>
                            <a:schemeClr val="bg1"/>
                          </a:solidFill>
                          <a:effectLst/>
                        </a:rPr>
                        <a:t> </a:t>
                      </a:r>
                      <a:r>
                        <a:rPr lang="pl-PL" sz="1400" kern="50" dirty="0" smtClean="0">
                          <a:solidFill>
                            <a:schemeClr val="bg1"/>
                          </a:solidFill>
                          <a:effectLst/>
                        </a:rPr>
                        <a:t>% maksymalnej oceny (średni wpływ)</a:t>
                      </a:r>
                    </a:p>
                  </a:txBody>
                  <a:tcPr marL="0" marR="0" marT="0" marB="0" anchor="ctr">
                    <a:solidFill>
                      <a:schemeClr val="tx2">
                        <a:lumMod val="75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algn="ctr">
                        <a:lnSpc>
                          <a:spcPct val="115000"/>
                        </a:lnSpc>
                        <a:spcAft>
                          <a:spcPts val="0"/>
                        </a:spcAft>
                      </a:pPr>
                      <a:r>
                        <a:rPr lang="pl-PL" sz="2000" b="1" kern="50" dirty="0" smtClean="0">
                          <a:solidFill>
                            <a:schemeClr val="tx1"/>
                          </a:solidFill>
                          <a:effectLst/>
                          <a:latin typeface="+mn-lt"/>
                          <a:ea typeface="+mn-ea"/>
                          <a:cs typeface="+mn-cs"/>
                        </a:rPr>
                        <a:t>/40-80/</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/5-12/</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/3-6/</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/1/</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algn="ctr">
                        <a:lnSpc>
                          <a:spcPct val="100000"/>
                        </a:lnSpc>
                        <a:spcAft>
                          <a:spcPts val="0"/>
                        </a:spcAft>
                      </a:pPr>
                      <a:r>
                        <a:rPr lang="pl-PL" sz="2000" b="1" kern="50" dirty="0" smtClean="0">
                          <a:solidFill>
                            <a:schemeClr val="tx1"/>
                          </a:solidFill>
                          <a:effectLst/>
                          <a:latin typeface="+mn-lt"/>
                          <a:ea typeface="+mn-ea"/>
                          <a:cs typeface="+mn-cs"/>
                        </a:rPr>
                        <a:t>/1/</a:t>
                      </a:r>
                    </a:p>
                  </a:txBody>
                  <a:tcPr marL="0" marR="0" marT="0" marB="0" anchor="ctr">
                    <a:solidFill>
                      <a:schemeClr val="tx2">
                        <a:lumMod val="40000"/>
                        <a:lumOff val="60000"/>
                      </a:schemeClr>
                    </a:solidFill>
                  </a:tcPr>
                </a:tc>
              </a:tr>
              <a:tr h="991684">
                <a:tc>
                  <a:txBody>
                    <a:bodyPr/>
                    <a:lstStyle/>
                    <a:p>
                      <a:pPr marL="0" marR="0" lvl="0" indent="0" algn="ctr" defTabSz="914400" rtl="0" eaLnBrk="1" fontAlgn="auto" latinLnBrk="0" hangingPunct="1">
                        <a:lnSpc>
                          <a:spcPts val="1600"/>
                        </a:lnSpc>
                        <a:spcBef>
                          <a:spcPts val="600"/>
                        </a:spcBef>
                        <a:spcAft>
                          <a:spcPts val="0"/>
                        </a:spcAft>
                        <a:buClrTx/>
                        <a:buSzTx/>
                        <a:buFontTx/>
                        <a:buNone/>
                        <a:tabLst/>
                        <a:defRPr/>
                      </a:pPr>
                      <a:r>
                        <a:rPr kumimoji="0" lang="pl-PL" sz="1400" b="1" i="0" u="none" strike="noStrike" kern="50" cap="none" spc="0" normalizeH="0" baseline="0" noProof="0" dirty="0" smtClean="0">
                          <a:ln>
                            <a:noFill/>
                          </a:ln>
                          <a:solidFill>
                            <a:prstClr val="white"/>
                          </a:solidFill>
                          <a:effectLst/>
                          <a:uLnTx/>
                          <a:uFillTx/>
                          <a:latin typeface="+mn-lt"/>
                          <a:ea typeface="+mn-ea"/>
                          <a:cs typeface="+mn-cs"/>
                        </a:rPr>
                        <a:t>100 % maksymalnej oceny (wysoki wpływ)</a:t>
                      </a:r>
                    </a:p>
                  </a:txBody>
                  <a:tcPr marL="58205" marR="58205" marT="0" marB="0" anchor="ctr">
                    <a:solidFill>
                      <a:schemeClr val="tx2">
                        <a:lumMod val="75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4 pkt</a:t>
                      </a:r>
                    </a:p>
                    <a:p>
                      <a:pPr algn="ctr">
                        <a:lnSpc>
                          <a:spcPct val="115000"/>
                        </a:lnSpc>
                        <a:spcAft>
                          <a:spcPts val="0"/>
                        </a:spcAft>
                      </a:pPr>
                      <a:r>
                        <a:rPr lang="pl-PL" sz="2000" b="1" kern="50" dirty="0" smtClean="0">
                          <a:solidFill>
                            <a:schemeClr val="tx1"/>
                          </a:solidFill>
                          <a:effectLst/>
                          <a:latin typeface="+mn-lt"/>
                          <a:ea typeface="+mn-ea"/>
                          <a:cs typeface="+mn-cs"/>
                        </a:rPr>
                        <a:t>/pow. 80/</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12/</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6/</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1/</a:t>
                      </a:r>
                    </a:p>
                  </a:txBody>
                  <a:tcPr marL="0" marR="0" marT="0" marB="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1/</a:t>
                      </a:r>
                    </a:p>
                  </a:txBody>
                  <a:tcPr marL="0" marR="0" marT="0" marB="0" anchor="ctr">
                    <a:solidFill>
                      <a:schemeClr val="tx2">
                        <a:lumMod val="60000"/>
                        <a:lumOff val="40000"/>
                      </a:schemeClr>
                    </a:solidFill>
                  </a:tcPr>
                </a:tc>
              </a:tr>
            </a:tbl>
          </a:graphicData>
        </a:graphic>
      </p:graphicFrame>
      <p:pic>
        <p:nvPicPr>
          <p:cNvPr id="9"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84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477585980"/>
              </p:ext>
            </p:extLst>
          </p:nvPr>
        </p:nvGraphicFramePr>
        <p:xfrm>
          <a:off x="-1" y="980730"/>
          <a:ext cx="9144000" cy="1950720"/>
        </p:xfrm>
        <a:graphic>
          <a:graphicData uri="http://schemas.openxmlformats.org/drawingml/2006/table">
            <a:tbl>
              <a:tblPr firstRow="1" firstCol="1" bandRow="1">
                <a:tableStyleId>{5C22544A-7EE6-4342-B048-85BDC9FD1C3A}</a:tableStyleId>
              </a:tblPr>
              <a:tblGrid>
                <a:gridCol w="1259633"/>
                <a:gridCol w="1584176"/>
                <a:gridCol w="1944216"/>
                <a:gridCol w="2314784"/>
                <a:gridCol w="2041191"/>
              </a:tblGrid>
              <a:tr h="1368150">
                <a:tc>
                  <a:txBody>
                    <a:bodyPr/>
                    <a:lstStyle/>
                    <a:p>
                      <a:pPr algn="ctr">
                        <a:lnSpc>
                          <a:spcPts val="1600"/>
                        </a:lnSpc>
                        <a:spcBef>
                          <a:spcPts val="1000"/>
                        </a:spcBef>
                        <a:spcAft>
                          <a:spcPts val="0"/>
                        </a:spcAft>
                      </a:pPr>
                      <a:endParaRPr lang="pl-PL" sz="1600" kern="50" dirty="0" smtClean="0">
                        <a:solidFill>
                          <a:schemeClr val="bg1"/>
                        </a:solidFill>
                        <a:effectLst/>
                      </a:endParaRPr>
                    </a:p>
                    <a:p>
                      <a:pPr algn="ctr">
                        <a:lnSpc>
                          <a:spcPts val="1600"/>
                        </a:lnSpc>
                        <a:spcBef>
                          <a:spcPts val="1000"/>
                        </a:spcBef>
                        <a:spcAft>
                          <a:spcPts val="0"/>
                        </a:spcAft>
                      </a:pPr>
                      <a:r>
                        <a:rPr lang="pl-PL" sz="1600" kern="50" dirty="0" smtClean="0">
                          <a:solidFill>
                            <a:schemeClr val="bg1"/>
                          </a:solidFill>
                          <a:effectLst/>
                        </a:rPr>
                        <a:t>Wyszczególnienie</a:t>
                      </a:r>
                      <a:br>
                        <a:rPr lang="pl-PL" sz="1600" kern="50" dirty="0" smtClean="0">
                          <a:solidFill>
                            <a:schemeClr val="bg1"/>
                          </a:solidFill>
                          <a:effectLst/>
                        </a:rPr>
                      </a:br>
                      <a:r>
                        <a:rPr lang="pl-PL" sz="1600" b="0" kern="50" dirty="0" smtClean="0">
                          <a:solidFill>
                            <a:schemeClr val="bg1"/>
                          </a:solidFill>
                          <a:effectLst/>
                          <a:latin typeface="+mn-lt"/>
                          <a:ea typeface="Times New Roman" panose="02020603050405020304" pitchFamily="18" charset="0"/>
                          <a:cs typeface="Times New Roman" panose="02020603050405020304" pitchFamily="18" charset="0"/>
                        </a:rPr>
                        <a:t>(wskaźniki</a:t>
                      </a:r>
                      <a:r>
                        <a:rPr lang="pl-PL" sz="1600" b="0" kern="50" baseline="0" dirty="0" smtClean="0">
                          <a:solidFill>
                            <a:schemeClr val="bg1"/>
                          </a:solidFill>
                          <a:effectLst/>
                          <a:latin typeface="+mn-lt"/>
                          <a:ea typeface="Times New Roman" panose="02020603050405020304" pitchFamily="18" charset="0"/>
                          <a:cs typeface="Times New Roman" panose="02020603050405020304" pitchFamily="18" charset="0"/>
                        </a:rPr>
                        <a:t> rezultatu bezpośredniego</a:t>
                      </a:r>
                      <a:r>
                        <a:rPr lang="pl-PL" sz="1600" b="0" kern="50" baseline="0"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pl-PL" sz="16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205" marR="58205" marT="0" marB="0">
                    <a:solidFill>
                      <a:schemeClr val="tx2">
                        <a:lumMod val="50000"/>
                      </a:schemeClr>
                    </a:solidFill>
                  </a:tcPr>
                </a:tc>
                <a:tc>
                  <a:txBody>
                    <a:bodyPr/>
                    <a:lstStyle/>
                    <a:p>
                      <a:pPr algn="ctr">
                        <a:spcAft>
                          <a:spcPts val="0"/>
                        </a:spcAft>
                      </a:pPr>
                      <a:endParaRPr lang="pl-PL" sz="1600" dirty="0" smtClean="0"/>
                    </a:p>
                    <a:p>
                      <a:pPr algn="ctr">
                        <a:spcAft>
                          <a:spcPts val="0"/>
                        </a:spcAft>
                      </a:pPr>
                      <a:r>
                        <a:rPr lang="pl-PL" sz="1600" dirty="0" smtClean="0"/>
                        <a:t>Liczba uczniów, którzy nabyli kompetencje kluczowe</a:t>
                      </a:r>
                      <a:r>
                        <a:rPr lang="pl-PL" sz="1600" baseline="0" dirty="0" smtClean="0"/>
                        <a:t> </a:t>
                      </a:r>
                      <a:r>
                        <a:rPr lang="pl-PL" sz="1600" dirty="0" smtClean="0"/>
                        <a:t>po</a:t>
                      </a:r>
                      <a:r>
                        <a:rPr lang="pl-PL" sz="1600" baseline="0" dirty="0" smtClean="0"/>
                        <a:t> opuszczeniu programu</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6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nauczycieli, którzy uzyskali kwalifikacje lub nabyli kompetencje </a:t>
                      </a:r>
                      <a:r>
                        <a:rPr kumimoji="0" lang="pl-PL" sz="1600" b="1" i="0" u="none" strike="noStrike" kern="1200" cap="none" spc="0" normalizeH="0" baseline="0" noProof="0" dirty="0" smtClean="0">
                          <a:ln>
                            <a:noFill/>
                          </a:ln>
                          <a:solidFill>
                            <a:prstClr val="white"/>
                          </a:solidFill>
                          <a:effectLst/>
                          <a:uLnTx/>
                          <a:uFillTx/>
                          <a:latin typeface="+mn-lt"/>
                          <a:ea typeface="+mn-ea"/>
                          <a:cs typeface="+mn-cs"/>
                        </a:rPr>
                        <a:t>po opuszczeniu programu</a:t>
                      </a:r>
                      <a:endParaRPr kumimoji="0" lang="pl-PL" sz="16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smtClean="0"/>
                        <a:t>Liczba szkół, w których pracownie przedmiotowe wykorzystują doposażenie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l-PL" sz="1600" b="1" kern="1200" dirty="0" smtClean="0">
                        <a:solidFill>
                          <a:schemeClr val="lt1"/>
                        </a:solidFill>
                        <a:effectLst/>
                        <a:latin typeface="+mn-lt"/>
                        <a:ea typeface="+mn-ea"/>
                        <a:cs typeface="+mn-cs"/>
                      </a:endParaRPr>
                    </a:p>
                  </a:txBody>
                  <a:tcPr marL="58205" marR="58205" marT="0" marB="0">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Liczba szkół i placówek systemu oświaty</a:t>
                      </a:r>
                      <a:r>
                        <a:rPr lang="pl-PL" sz="1600" b="1" baseline="0" dirty="0" smtClean="0">
                          <a:effectLst/>
                          <a:latin typeface="Calibri" panose="020F0502020204030204" pitchFamily="34" charset="0"/>
                          <a:ea typeface="Calibri" panose="020F0502020204030204" pitchFamily="34" charset="0"/>
                          <a:cs typeface="Times New Roman" panose="02020603050405020304" pitchFamily="18" charset="0"/>
                        </a:rPr>
                        <a:t> wykorzystujących sprzęt TIK do prowadzenia zajęć edukacyjnych</a:t>
                      </a:r>
                      <a:endParaRPr lang="pl-PL"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8205" marR="58205" marT="0" marB="0">
                    <a:solidFill>
                      <a:schemeClr val="tx2">
                        <a:lumMod val="5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555839353"/>
              </p:ext>
            </p:extLst>
          </p:nvPr>
        </p:nvGraphicFramePr>
        <p:xfrm>
          <a:off x="0" y="2836136"/>
          <a:ext cx="9144001" cy="3761216"/>
        </p:xfrm>
        <a:graphic>
          <a:graphicData uri="http://schemas.openxmlformats.org/drawingml/2006/table">
            <a:tbl>
              <a:tblPr firstRow="1" firstCol="1" bandRow="1">
                <a:tableStyleId>{5C22544A-7EE6-4342-B048-85BDC9FD1C3A}</a:tableStyleId>
              </a:tblPr>
              <a:tblGrid>
                <a:gridCol w="1259632"/>
                <a:gridCol w="1584176"/>
                <a:gridCol w="1944216"/>
                <a:gridCol w="2304256"/>
                <a:gridCol w="2051721"/>
              </a:tblGrid>
              <a:tr h="891668">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latin typeface="+mn-lt"/>
                        </a:rPr>
                        <a:t>0</a:t>
                      </a:r>
                      <a:r>
                        <a:rPr lang="pl-PL" sz="1400" kern="50" baseline="0" dirty="0" smtClean="0">
                          <a:solidFill>
                            <a:schemeClr val="bg1"/>
                          </a:solidFill>
                          <a:effectLst/>
                          <a:latin typeface="+mn-lt"/>
                        </a:rPr>
                        <a:t> pkt </a:t>
                      </a:r>
                      <a:r>
                        <a:rPr lang="pl-PL" sz="1400" kern="50" dirty="0" smtClean="0">
                          <a:solidFill>
                            <a:schemeClr val="bg1"/>
                          </a:solidFill>
                          <a:effectLst/>
                          <a:latin typeface="+mn-lt"/>
                        </a:rPr>
                        <a:t>(brak wpływu i wpływ nieznaczący)</a:t>
                      </a:r>
                      <a:endParaRPr lang="pl-PL" sz="1400" dirty="0" smtClean="0">
                        <a:solidFill>
                          <a:schemeClr val="bg1"/>
                        </a:solidFill>
                        <a:effectLst/>
                        <a:latin typeface="+mn-lt"/>
                        <a:ea typeface="Times New Roman" panose="02020603050405020304" pitchFamily="18" charset="0"/>
                        <a:cs typeface="Times New Roman" panose="02020603050405020304" pitchFamily="18" charset="0"/>
                      </a:endParaRPr>
                    </a:p>
                  </a:txBody>
                  <a:tcPr marL="58205" marR="58205" marT="0" marB="0">
                    <a:solidFill>
                      <a:schemeClr val="tx2">
                        <a:lumMod val="75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67%</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73%</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pon. 93%</a:t>
                      </a:r>
                    </a:p>
                  </a:txBody>
                  <a:tcPr marL="68580" marR="68580" marT="0" marB="0"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pl-PL" sz="2000" b="1" kern="50" dirty="0" smtClean="0">
                          <a:solidFill>
                            <a:schemeClr val="tx1"/>
                          </a:solidFill>
                          <a:effectLst/>
                          <a:latin typeface="+mn-lt"/>
                          <a:ea typeface="+mn-ea"/>
                          <a:cs typeface="+mn-cs"/>
                        </a:rPr>
                        <a:t>0 pkt</a:t>
                      </a:r>
                      <a:br>
                        <a:rPr lang="pl-PL" sz="2000" b="1" kern="50" dirty="0" smtClean="0">
                          <a:solidFill>
                            <a:schemeClr val="tx1"/>
                          </a:solidFill>
                          <a:effectLst/>
                          <a:latin typeface="+mn-lt"/>
                          <a:ea typeface="+mn-ea"/>
                          <a:cs typeface="+mn-cs"/>
                        </a:rPr>
                      </a:br>
                      <a:r>
                        <a:rPr kumimoji="0" lang="pl-PL" sz="2000" b="1" i="0" u="none" strike="noStrike" kern="50" cap="none" spc="0" normalizeH="0" baseline="0" noProof="0" dirty="0" smtClean="0">
                          <a:ln>
                            <a:noFill/>
                          </a:ln>
                          <a:solidFill>
                            <a:prstClr val="black"/>
                          </a:solidFill>
                          <a:effectLst/>
                          <a:uLnTx/>
                          <a:uFillTx/>
                          <a:latin typeface="+mn-lt"/>
                          <a:ea typeface="+mn-ea"/>
                          <a:cs typeface="+mn-cs"/>
                        </a:rPr>
                        <a:t>pon. 37 %</a:t>
                      </a:r>
                      <a:endParaRPr lang="pl-PL" sz="2000" b="1" kern="5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956516">
                <a:tc>
                  <a:txBody>
                    <a:bodyPr/>
                    <a:lstStyle/>
                    <a:p>
                      <a:pPr algn="ctr">
                        <a:lnSpc>
                          <a:spcPts val="1600"/>
                        </a:lnSpc>
                        <a:spcBef>
                          <a:spcPts val="1000"/>
                        </a:spcBef>
                        <a:spcAft>
                          <a:spcPts val="0"/>
                        </a:spcAft>
                      </a:pPr>
                      <a:r>
                        <a:rPr lang="pl-PL" sz="1400" kern="50" dirty="0" smtClean="0">
                          <a:solidFill>
                            <a:schemeClr val="bg1"/>
                          </a:solidFill>
                          <a:effectLst/>
                        </a:rPr>
                        <a:t>25% maksymalnej oceny  (niski wpływ)</a:t>
                      </a:r>
                    </a:p>
                  </a:txBody>
                  <a:tcPr marL="58205" marR="58205" marT="0" marB="0" anchor="ctr">
                    <a:solidFill>
                      <a:schemeClr val="tx2">
                        <a:lumMod val="75000"/>
                      </a:schemeClr>
                    </a:solidFill>
                  </a:tcPr>
                </a:tc>
                <a:tc>
                  <a:txBody>
                    <a:bodyPr/>
                    <a:lstStyle/>
                    <a:p>
                      <a:pPr algn="ctr">
                        <a:lnSpc>
                          <a:spcPct val="115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lang="pl-PL" sz="2000" b="1" kern="50" dirty="0" smtClean="0">
                          <a:solidFill>
                            <a:schemeClr val="tx1"/>
                          </a:solidFill>
                          <a:effectLst/>
                          <a:latin typeface="+mn-lt"/>
                          <a:ea typeface="+mn-ea"/>
                          <a:cs typeface="+mn-cs"/>
                        </a:rPr>
                        <a:t>67%-69%</a:t>
                      </a: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kumimoji="0" lang="pl-PL" sz="2000" b="1" i="0" u="none" strike="noStrike" kern="50" cap="none" spc="0" normalizeH="0" baseline="0" noProof="0" dirty="0" smtClean="0">
                          <a:ln>
                            <a:noFill/>
                          </a:ln>
                          <a:solidFill>
                            <a:prstClr val="black"/>
                          </a:solidFill>
                          <a:effectLst/>
                          <a:uLnTx/>
                          <a:uFillTx/>
                          <a:latin typeface="+mn-lt"/>
                          <a:ea typeface="+mn-ea"/>
                          <a:cs typeface="+mn-cs"/>
                        </a:rPr>
                        <a:t>73%-75%</a:t>
                      </a:r>
                      <a:endParaRPr lang="pl-PL" sz="2000" b="1" kern="50" dirty="0" smtClean="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algn="ctr">
                        <a:lnSpc>
                          <a:spcPct val="100000"/>
                        </a:lnSpc>
                        <a:spcAft>
                          <a:spcPts val="1000"/>
                        </a:spcAft>
                      </a:pPr>
                      <a:r>
                        <a:rPr lang="pl-PL" sz="2000" b="1" kern="50" dirty="0" smtClean="0">
                          <a:solidFill>
                            <a:schemeClr val="tx1"/>
                          </a:solidFill>
                          <a:effectLst/>
                          <a:latin typeface="+mn-lt"/>
                          <a:ea typeface="+mn-ea"/>
                          <a:cs typeface="+mn-cs"/>
                        </a:rPr>
                        <a:t>0,5 pkt</a:t>
                      </a:r>
                      <a:br>
                        <a:rPr lang="pl-PL" sz="2000" b="1" kern="50" dirty="0" smtClean="0">
                          <a:solidFill>
                            <a:schemeClr val="tx1"/>
                          </a:solidFill>
                          <a:effectLst/>
                          <a:latin typeface="+mn-lt"/>
                          <a:ea typeface="+mn-ea"/>
                          <a:cs typeface="+mn-cs"/>
                        </a:rPr>
                      </a:br>
                      <a:r>
                        <a:rPr kumimoji="0" lang="pl-PL" sz="2000" b="1" i="0" u="none" strike="noStrike" kern="50" cap="none" spc="0" normalizeH="0" baseline="0" noProof="0" dirty="0" smtClean="0">
                          <a:ln>
                            <a:noFill/>
                          </a:ln>
                          <a:solidFill>
                            <a:prstClr val="black"/>
                          </a:solidFill>
                          <a:effectLst/>
                          <a:uLnTx/>
                          <a:uFillTx/>
                          <a:latin typeface="+mn-lt"/>
                          <a:ea typeface="+mn-ea"/>
                          <a:cs typeface="+mn-cs"/>
                        </a:rPr>
                        <a:t>93% -95%</a:t>
                      </a:r>
                      <a:endParaRPr lang="pl-PL" sz="2000" b="1" kern="50" dirty="0" smtClean="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0,5 pkt</a:t>
                      </a:r>
                      <a:br>
                        <a:rPr kumimoji="0" lang="pl-PL" sz="2000" b="1" i="0" u="none" strike="noStrike" kern="50" cap="none" spc="0" normalizeH="0" baseline="0" noProof="0" dirty="0" smtClean="0">
                          <a:ln>
                            <a:noFill/>
                          </a:ln>
                          <a:solidFill>
                            <a:prstClr val="black"/>
                          </a:solidFill>
                          <a:effectLst/>
                          <a:uLnTx/>
                          <a:uFillTx/>
                          <a:latin typeface="+mn-lt"/>
                          <a:ea typeface="+mn-ea"/>
                          <a:cs typeface="+mn-cs"/>
                        </a:rPr>
                      </a:br>
                      <a:r>
                        <a:rPr kumimoji="0" lang="pl-PL" sz="2000" b="1" i="0" u="none" strike="noStrike" kern="50" cap="none" spc="0" normalizeH="0" baseline="0" noProof="0" dirty="0" smtClean="0">
                          <a:ln>
                            <a:noFill/>
                          </a:ln>
                          <a:solidFill>
                            <a:schemeClr val="tx1"/>
                          </a:solidFill>
                          <a:effectLst/>
                          <a:uLnTx/>
                          <a:uFillTx/>
                          <a:latin typeface="+mn-lt"/>
                          <a:ea typeface="+mn-ea"/>
                          <a:cs typeface="+mn-cs"/>
                        </a:rPr>
                        <a:t>3</a:t>
                      </a:r>
                      <a:r>
                        <a:rPr lang="pl-PL" sz="2000" b="1" kern="50" dirty="0" smtClean="0">
                          <a:solidFill>
                            <a:schemeClr val="tx1"/>
                          </a:solidFill>
                          <a:effectLst/>
                          <a:latin typeface="+mn-lt"/>
                          <a:ea typeface="+mn-ea"/>
                          <a:cs typeface="+mn-cs"/>
                        </a:rPr>
                        <a:t>7%-39%</a:t>
                      </a:r>
                      <a:endParaRPr kumimoji="0" lang="pl-PL" sz="2000" b="1" i="0" u="none" strike="noStrike" kern="50" cap="none" spc="0" normalizeH="0" baseline="0" noProof="0" dirty="0" smtClean="0">
                        <a:ln>
                          <a:noFill/>
                        </a:ln>
                        <a:solidFill>
                          <a:prstClr val="black"/>
                        </a:solidFill>
                        <a:effectLst/>
                        <a:uLnTx/>
                        <a:uFillTx/>
                        <a:latin typeface="+mn-lt"/>
                        <a:ea typeface="+mn-ea"/>
                        <a:cs typeface="+mn-cs"/>
                      </a:endParaRPr>
                    </a:p>
                  </a:txBody>
                  <a:tcPr marL="68580" marR="68580" marT="0" marB="0" anchor="ctr">
                    <a:solidFill>
                      <a:schemeClr val="tx2">
                        <a:lumMod val="20000"/>
                        <a:lumOff val="80000"/>
                      </a:schemeClr>
                    </a:solidFill>
                  </a:tcPr>
                </a:tc>
              </a:tr>
              <a:tr h="956516">
                <a:tc>
                  <a:txBody>
                    <a:bodyPr/>
                    <a:lstStyle/>
                    <a:p>
                      <a:pPr marL="0" marR="0" lvl="0" indent="0" algn="ctr" defTabSz="914400" rtl="0" eaLnBrk="1" fontAlgn="auto" latinLnBrk="0" hangingPunct="1">
                        <a:lnSpc>
                          <a:spcPts val="1600"/>
                        </a:lnSpc>
                        <a:spcBef>
                          <a:spcPts val="1000"/>
                        </a:spcBef>
                        <a:spcAft>
                          <a:spcPts val="0"/>
                        </a:spcAft>
                        <a:buClrTx/>
                        <a:buSzTx/>
                        <a:buFontTx/>
                        <a:buNone/>
                        <a:tabLst/>
                        <a:defRPr/>
                      </a:pPr>
                      <a:r>
                        <a:rPr lang="pl-PL" sz="1400" kern="50" dirty="0" smtClean="0">
                          <a:solidFill>
                            <a:schemeClr val="bg1"/>
                          </a:solidFill>
                          <a:effectLst/>
                        </a:rPr>
                        <a:t>50</a:t>
                      </a:r>
                      <a:r>
                        <a:rPr lang="pl-PL" sz="1400" kern="50" baseline="0" dirty="0" smtClean="0">
                          <a:solidFill>
                            <a:schemeClr val="bg1"/>
                          </a:solidFill>
                          <a:effectLst/>
                        </a:rPr>
                        <a:t> </a:t>
                      </a:r>
                      <a:r>
                        <a:rPr lang="pl-PL" sz="1400" kern="50" dirty="0" smtClean="0">
                          <a:solidFill>
                            <a:schemeClr val="bg1"/>
                          </a:solidFill>
                          <a:effectLst/>
                        </a:rPr>
                        <a:t>% maksymalnej oceny (średni wpływ)</a:t>
                      </a:r>
                    </a:p>
                  </a:txBody>
                  <a:tcPr marL="0" marR="0" marT="0" marB="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70%-72%</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76%-78%</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96%-98%</a:t>
                      </a:r>
                    </a:p>
                  </a:txBody>
                  <a:tcPr marL="0" marR="0" marT="0" marB="0" anchor="ct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kern="50" dirty="0" smtClean="0">
                          <a:solidFill>
                            <a:schemeClr val="tx1"/>
                          </a:solidFill>
                          <a:effectLst/>
                          <a:latin typeface="+mn-lt"/>
                          <a:ea typeface="+mn-ea"/>
                          <a:cs typeface="+mn-cs"/>
                        </a:rPr>
                        <a:t>1 pkt</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40%-42%</a:t>
                      </a:r>
                    </a:p>
                  </a:txBody>
                  <a:tcPr marL="0" marR="0" marT="0" marB="0" anchor="ctr">
                    <a:solidFill>
                      <a:schemeClr val="tx2">
                        <a:lumMod val="40000"/>
                        <a:lumOff val="60000"/>
                      </a:schemeClr>
                    </a:solidFill>
                  </a:tcPr>
                </a:tc>
              </a:tr>
              <a:tr h="956516">
                <a:tc>
                  <a:txBody>
                    <a:bodyPr/>
                    <a:lstStyle/>
                    <a:p>
                      <a:pPr marL="0" marR="0" lvl="0" indent="0" algn="ctr" defTabSz="914400" rtl="0" eaLnBrk="1" fontAlgn="auto" latinLnBrk="0" hangingPunct="1">
                        <a:lnSpc>
                          <a:spcPts val="1600"/>
                        </a:lnSpc>
                        <a:spcBef>
                          <a:spcPts val="600"/>
                        </a:spcBef>
                        <a:spcAft>
                          <a:spcPts val="0"/>
                        </a:spcAft>
                        <a:buClrTx/>
                        <a:buSzTx/>
                        <a:buFontTx/>
                        <a:buNone/>
                        <a:tabLst/>
                        <a:defRPr/>
                      </a:pPr>
                      <a:r>
                        <a:rPr kumimoji="0" lang="pl-PL" sz="1400" b="1" i="0" u="none" strike="noStrike" kern="50" cap="none" spc="0" normalizeH="0" baseline="0" noProof="0" dirty="0" smtClean="0">
                          <a:ln>
                            <a:noFill/>
                          </a:ln>
                          <a:solidFill>
                            <a:prstClr val="white"/>
                          </a:solidFill>
                          <a:effectLst/>
                          <a:uLnTx/>
                          <a:uFillTx/>
                          <a:latin typeface="+mn-lt"/>
                          <a:ea typeface="+mn-ea"/>
                          <a:cs typeface="+mn-cs"/>
                        </a:rPr>
                        <a:t>100 % maksymalnej oceny (wysoki wpływ)</a:t>
                      </a:r>
                    </a:p>
                  </a:txBody>
                  <a:tcPr marL="58205" marR="58205" marT="0" marB="0" anchor="ctr">
                    <a:solidFill>
                      <a:schemeClr val="tx2">
                        <a:lumMod val="75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algn="ctr">
                        <a:lnSpc>
                          <a:spcPct val="115000"/>
                        </a:lnSpc>
                        <a:spcAft>
                          <a:spcPts val="0"/>
                        </a:spcAft>
                      </a:pPr>
                      <a:r>
                        <a:rPr lang="pl-PL" sz="2000" b="1" kern="50" dirty="0" smtClean="0">
                          <a:solidFill>
                            <a:schemeClr val="tx1"/>
                          </a:solidFill>
                          <a:effectLst/>
                          <a:latin typeface="+mn-lt"/>
                          <a:ea typeface="+mn-ea"/>
                          <a:cs typeface="+mn-cs"/>
                        </a:rPr>
                        <a:t>pow. 72 %</a:t>
                      </a:r>
                    </a:p>
                  </a:txBody>
                  <a:tcPr marL="0" marR="0" marT="0" marB="0" anchor="ctr">
                    <a:solidFill>
                      <a:schemeClr val="tx2">
                        <a:lumMod val="60000"/>
                        <a:lumOff val="40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78 %</a:t>
                      </a:r>
                    </a:p>
                  </a:txBody>
                  <a:tcPr marL="0" marR="0" marT="0" marB="0" anchor="ctr">
                    <a:solidFill>
                      <a:schemeClr val="tx2">
                        <a:lumMod val="60000"/>
                        <a:lumOff val="40000"/>
                      </a:schemeClr>
                    </a:solidFill>
                  </a:tcPr>
                </a:tc>
                <a:tc>
                  <a:txBody>
                    <a:bodyPr/>
                    <a:lstStyle/>
                    <a:p>
                      <a:pPr algn="ctr">
                        <a:lnSpc>
                          <a:spcPct val="115000"/>
                        </a:lnSpc>
                        <a:spcAft>
                          <a:spcPts val="0"/>
                        </a:spcAft>
                      </a:pPr>
                      <a:r>
                        <a:rPr lang="pl-PL" sz="2000" b="1" kern="50" dirty="0" smtClean="0">
                          <a:solidFill>
                            <a:schemeClr val="tx1"/>
                          </a:solidFill>
                          <a:effectLst/>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98 %</a:t>
                      </a:r>
                    </a:p>
                  </a:txBody>
                  <a:tcPr marL="0" marR="0" marT="0" marB="0" anchor="ctr">
                    <a:solidFill>
                      <a:schemeClr val="tx2">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2 pkt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2000" b="1" i="0" u="none" strike="noStrike" kern="50" cap="none" spc="0" normalizeH="0" baseline="0" noProof="0" dirty="0" smtClean="0">
                          <a:ln>
                            <a:noFill/>
                          </a:ln>
                          <a:solidFill>
                            <a:prstClr val="black"/>
                          </a:solidFill>
                          <a:effectLst/>
                          <a:uLnTx/>
                          <a:uFillTx/>
                          <a:latin typeface="+mn-lt"/>
                          <a:ea typeface="+mn-ea"/>
                          <a:cs typeface="+mn-cs"/>
                        </a:rPr>
                        <a:t>pow. 42 %</a:t>
                      </a:r>
                    </a:p>
                  </a:txBody>
                  <a:tcPr marL="0" marR="0" marT="0" marB="0" anchor="ctr">
                    <a:solidFill>
                      <a:schemeClr val="tx2">
                        <a:lumMod val="60000"/>
                        <a:lumOff val="40000"/>
                      </a:schemeClr>
                    </a:solidFill>
                  </a:tcPr>
                </a:tc>
              </a:tr>
            </a:tbl>
          </a:graphicData>
        </a:graphic>
      </p:graphicFrame>
      <p:sp>
        <p:nvSpPr>
          <p:cNvPr id="4" name="Prostokąt 3"/>
          <p:cNvSpPr/>
          <p:nvPr/>
        </p:nvSpPr>
        <p:spPr>
          <a:xfrm>
            <a:off x="9900592" y="296362"/>
            <a:ext cx="144016" cy="688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53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Kryterium nr 3</a:t>
            </a:r>
            <a:br>
              <a:rPr lang="pl-PL" sz="5400" b="1" dirty="0" smtClean="0"/>
            </a:br>
            <a:r>
              <a:rPr lang="pl-PL" sz="5400" b="1" dirty="0"/>
              <a:t/>
            </a:r>
            <a:br>
              <a:rPr lang="pl-PL" sz="5400" b="1" dirty="0"/>
            </a:br>
            <a:r>
              <a:rPr lang="pl-PL" b="1" dirty="0"/>
              <a:t>Wpływ projektu na zapewnienie wspomagania rozwoju dzieci ze specjalnymi  potrzebami rozwojowymi i edukacyjnymi z obszaru ZIT AJ </a:t>
            </a: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3896678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922114"/>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3 </a:t>
            </a:r>
            <a:br>
              <a:rPr lang="pl-PL" sz="3100" b="1" dirty="0" smtClean="0"/>
            </a:br>
            <a:r>
              <a:rPr lang="pl-PL" sz="2200" b="1" dirty="0" smtClean="0"/>
              <a:t>Wpływ </a:t>
            </a:r>
            <a:r>
              <a:rPr lang="pl-PL" sz="2200" b="1" dirty="0"/>
              <a:t>projektu na zapewnienie wspomagania rozwoju dzieci ze specjalnymi  potrzebami rozwojowymi i edukacyjnymi z obszaru ZIT AJ </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227902010"/>
              </p:ext>
            </p:extLst>
          </p:nvPr>
        </p:nvGraphicFramePr>
        <p:xfrm>
          <a:off x="107504" y="2060848"/>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113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3613826708"/>
              </p:ext>
            </p:extLst>
          </p:nvPr>
        </p:nvGraphicFramePr>
        <p:xfrm>
          <a:off x="0" y="908719"/>
          <a:ext cx="9144000" cy="5832649"/>
        </p:xfrm>
        <a:graphic>
          <a:graphicData uri="http://schemas.openxmlformats.org/drawingml/2006/table">
            <a:tbl>
              <a:tblPr firstRow="1" bandRow="1">
                <a:tableStyleId>{5C22544A-7EE6-4342-B048-85BDC9FD1C3A}</a:tableStyleId>
              </a:tblPr>
              <a:tblGrid>
                <a:gridCol w="1259632"/>
                <a:gridCol w="7884368"/>
              </a:tblGrid>
              <a:tr h="630645">
                <a:tc gridSpan="2">
                  <a:txBody>
                    <a:bodyPr/>
                    <a:lstStyle/>
                    <a:p>
                      <a:pPr algn="l"/>
                      <a:r>
                        <a:rPr lang="pl-PL" sz="2400" dirty="0" smtClean="0">
                          <a:latin typeface="+mj-lt"/>
                        </a:rPr>
                        <a:t>Kryterium nr 3 PUNKTACJA</a:t>
                      </a:r>
                      <a:endParaRPr lang="pl-PL" sz="2400" dirty="0">
                        <a:latin typeface="+mj-lt"/>
                      </a:endParaRPr>
                    </a:p>
                  </a:txBody>
                  <a:tcPr anchor="ctr">
                    <a:solidFill>
                      <a:schemeClr val="tx2">
                        <a:lumMod val="50000"/>
                      </a:schemeClr>
                    </a:solidFill>
                  </a:tcPr>
                </a:tc>
                <a:tc hMerge="1">
                  <a:txBody>
                    <a:bodyPr/>
                    <a:lstStyle/>
                    <a:p>
                      <a:endParaRPr lang="pl-PL" dirty="0"/>
                    </a:p>
                  </a:txBody>
                  <a:tcPr/>
                </a:tc>
              </a:tr>
              <a:tr h="798348">
                <a:tc>
                  <a:txBody>
                    <a:bodyPr/>
                    <a:lstStyle/>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lvl="0"/>
                      <a:r>
                        <a:rPr lang="pl-PL" sz="2000" kern="1200" dirty="0" smtClean="0">
                          <a:solidFill>
                            <a:schemeClr val="dk1"/>
                          </a:solidFill>
                          <a:effectLst/>
                          <a:latin typeface="+mn-lt"/>
                          <a:ea typeface="+mn-ea"/>
                          <a:cs typeface="+mn-cs"/>
                        </a:rPr>
                        <a:t>Projekt </a:t>
                      </a:r>
                      <a:r>
                        <a:rPr lang="pl-PL" sz="2000" u="sng" kern="1200" dirty="0" smtClean="0">
                          <a:solidFill>
                            <a:schemeClr val="dk1"/>
                          </a:solidFill>
                          <a:effectLst/>
                          <a:latin typeface="+mn-lt"/>
                          <a:ea typeface="+mn-ea"/>
                          <a:cs typeface="+mn-cs"/>
                        </a:rPr>
                        <a:t>nie zakłada </a:t>
                      </a:r>
                      <a:r>
                        <a:rPr lang="pl-PL" sz="2000" kern="1200" dirty="0" smtClean="0">
                          <a:solidFill>
                            <a:schemeClr val="dk1"/>
                          </a:solidFill>
                          <a:effectLst/>
                          <a:latin typeface="+mn-lt"/>
                          <a:ea typeface="+mn-ea"/>
                          <a:cs typeface="+mn-cs"/>
                        </a:rPr>
                        <a:t>działań mających wpływ na  zapewnienie wspomagania rozwoju dzieci ze  specjalnymi  potrzebami rozwojowymi i edukacyjnymi</a:t>
                      </a:r>
                      <a:endParaRPr lang="pl-PL" sz="2000" kern="1200" dirty="0">
                        <a:solidFill>
                          <a:schemeClr val="dk1"/>
                        </a:solidFill>
                        <a:effectLst/>
                        <a:latin typeface="+mn-lt"/>
                        <a:ea typeface="+mn-ea"/>
                        <a:cs typeface="+mn-cs"/>
                      </a:endParaRPr>
                    </a:p>
                  </a:txBody>
                  <a:tcPr marL="68580" marR="68580" marT="0" marB="0" anchor="ctr"/>
                </a:tc>
              </a:tr>
              <a:tr h="1016687">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3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lvl="0"/>
                      <a:r>
                        <a:rPr lang="pl-PL" sz="2000" kern="1200" dirty="0" smtClean="0">
                          <a:solidFill>
                            <a:schemeClr val="dk1"/>
                          </a:solidFill>
                          <a:effectLst/>
                          <a:latin typeface="+mn-lt"/>
                          <a:ea typeface="+mn-ea"/>
                          <a:cs typeface="+mn-cs"/>
                        </a:rPr>
                        <a:t>Projekt zakłada działania mające wpływ na  zapewnienie wspomagania rozwoju dzieci ze  specjalnymi  potrzebami rozwojowymi i edukacyjnymi obejmujące </a:t>
                      </a:r>
                      <a:r>
                        <a:rPr lang="pl-PL" sz="2000" u="sng" kern="1200" dirty="0" smtClean="0">
                          <a:solidFill>
                            <a:schemeClr val="dk1"/>
                          </a:solidFill>
                          <a:effectLst/>
                          <a:latin typeface="+mn-lt"/>
                          <a:ea typeface="+mn-ea"/>
                          <a:cs typeface="+mn-cs"/>
                        </a:rPr>
                        <a:t>wsparcie dla uczniów</a:t>
                      </a:r>
                      <a:endParaRPr lang="pl-PL" sz="2000" u="sng" kern="1200" dirty="0">
                        <a:solidFill>
                          <a:schemeClr val="dk1"/>
                        </a:solidFill>
                        <a:effectLst/>
                        <a:latin typeface="+mn-lt"/>
                        <a:ea typeface="+mn-ea"/>
                        <a:cs typeface="+mn-cs"/>
                      </a:endParaRPr>
                    </a:p>
                  </a:txBody>
                  <a:tcPr marL="68580" marR="68580" marT="0" marB="0" anchor="ctr"/>
                </a:tc>
              </a:tr>
              <a:tr h="131725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6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lvl="0"/>
                      <a:r>
                        <a:rPr lang="pl-PL" sz="2000" kern="1200" dirty="0" smtClean="0">
                          <a:solidFill>
                            <a:schemeClr val="dk1"/>
                          </a:solidFill>
                          <a:effectLst/>
                          <a:latin typeface="+mn-lt"/>
                          <a:ea typeface="+mn-ea"/>
                          <a:cs typeface="+mn-cs"/>
                        </a:rPr>
                        <a:t>Projekt zakłada działania mające wpływ na  zapewnienie wspomagania rozwoju dzieci ze  specjalnymi  potrzebami rozwojowymi i edukacyjnymi obejmujące </a:t>
                      </a:r>
                      <a:r>
                        <a:rPr lang="pl-PL" sz="2000" u="sng" kern="1200" dirty="0" smtClean="0">
                          <a:solidFill>
                            <a:schemeClr val="dk1"/>
                          </a:solidFill>
                          <a:effectLst/>
                          <a:latin typeface="+mn-lt"/>
                          <a:ea typeface="+mn-ea"/>
                          <a:cs typeface="+mn-cs"/>
                        </a:rPr>
                        <a:t>wsparcie dla uczniów oraz nauczycieli/pracowników pedagogicznych</a:t>
                      </a:r>
                      <a:endParaRPr lang="pl-PL" sz="2000" u="sng" kern="1200" dirty="0">
                        <a:solidFill>
                          <a:schemeClr val="dk1"/>
                        </a:solidFill>
                        <a:effectLst/>
                        <a:latin typeface="+mn-lt"/>
                        <a:ea typeface="+mn-ea"/>
                        <a:cs typeface="+mn-cs"/>
                      </a:endParaRPr>
                    </a:p>
                  </a:txBody>
                  <a:tcPr marL="68580" marR="68580" marT="0" marB="0" anchor="ctr"/>
                </a:tc>
              </a:tr>
              <a:tr h="1407930">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lvl="0"/>
                      <a:r>
                        <a:rPr lang="pl-PL" sz="2000" kern="1200" dirty="0" smtClean="0">
                          <a:solidFill>
                            <a:schemeClr val="dk1"/>
                          </a:solidFill>
                          <a:effectLst/>
                          <a:latin typeface="+mn-lt"/>
                          <a:ea typeface="+mn-ea"/>
                          <a:cs typeface="+mn-cs"/>
                        </a:rPr>
                        <a:t>Projekt zakłada działania </a:t>
                      </a:r>
                      <a:r>
                        <a:rPr lang="pl-PL" sz="2000" b="1" kern="1200" dirty="0" smtClean="0">
                          <a:solidFill>
                            <a:schemeClr val="dk1"/>
                          </a:solidFill>
                          <a:effectLst/>
                          <a:latin typeface="+mn-lt"/>
                          <a:ea typeface="+mn-ea"/>
                          <a:cs typeface="+mn-cs"/>
                        </a:rPr>
                        <a:t> </a:t>
                      </a:r>
                      <a:r>
                        <a:rPr lang="pl-PL" sz="2000" kern="1200" dirty="0" smtClean="0">
                          <a:solidFill>
                            <a:schemeClr val="dk1"/>
                          </a:solidFill>
                          <a:effectLst/>
                          <a:latin typeface="+mn-lt"/>
                          <a:ea typeface="+mn-ea"/>
                          <a:cs typeface="+mn-cs"/>
                        </a:rPr>
                        <a:t>zapewniające wspomaganie rozwoju dzieci ze  specjalnymi  potrzebami rozwojowymi i edukacyjnymi obejmujące </a:t>
                      </a:r>
                      <a:r>
                        <a:rPr lang="pl-PL" sz="2000" u="sng" kern="1200" dirty="0" smtClean="0">
                          <a:solidFill>
                            <a:schemeClr val="dk1"/>
                          </a:solidFill>
                          <a:effectLst/>
                          <a:latin typeface="+mn-lt"/>
                          <a:ea typeface="+mn-ea"/>
                          <a:cs typeface="+mn-cs"/>
                        </a:rPr>
                        <a:t>wsparcie dla uczniów, w tym dla uczniów z niepełnosprawnościami oraz dla nauczycieli/pracowników pedagogicznych </a:t>
                      </a:r>
                      <a:endParaRPr lang="pl-PL" sz="2000" u="sng" kern="1200" dirty="0">
                        <a:solidFill>
                          <a:schemeClr val="dk1"/>
                        </a:solidFill>
                        <a:effectLst/>
                        <a:latin typeface="+mn-lt"/>
                        <a:ea typeface="+mn-ea"/>
                        <a:cs typeface="+mn-cs"/>
                      </a:endParaRPr>
                    </a:p>
                  </a:txBody>
                  <a:tcPr marL="68580" marR="68580" marT="0" marB="0" anchor="ctr"/>
                </a:tc>
              </a:tr>
              <a:tr h="661785">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12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hMerge="1">
                  <a:txBody>
                    <a:bodyPr/>
                    <a:lstStyle/>
                    <a:p>
                      <a:endParaRPr lang="pl-PL" dirty="0"/>
                    </a:p>
                  </a:txBody>
                  <a:tcPr/>
                </a:tc>
              </a:tr>
            </a:tbl>
          </a:graphicData>
        </a:graphic>
      </p:graphicFrame>
      <p:pic>
        <p:nvPicPr>
          <p:cNvPr id="7"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smtClean="0"/>
              <a:t>Kryterium nr </a:t>
            </a:r>
            <a:r>
              <a:rPr lang="pl-PL" sz="5400" b="1" dirty="0"/>
              <a:t>4</a:t>
            </a:r>
            <a:r>
              <a:rPr lang="pl-PL" sz="5400" b="1" dirty="0" smtClean="0"/>
              <a:t/>
            </a:r>
            <a:br>
              <a:rPr lang="pl-PL" sz="5400" b="1" dirty="0" smtClean="0"/>
            </a:br>
            <a:r>
              <a:rPr lang="pl-PL" sz="5400" b="1" dirty="0"/>
              <a:t/>
            </a:r>
            <a:br>
              <a:rPr lang="pl-PL" sz="5400" b="1" dirty="0"/>
            </a:br>
            <a:r>
              <a:rPr lang="pl-P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Wpływ projektu na wypełnianie luki w dostępie do technologii informatyczno-komunikacyjnych na obszarze ZIT AJ</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151245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922114"/>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4</a:t>
            </a:r>
            <a:r>
              <a:rPr lang="pl-PL" sz="3100" b="1" dirty="0" smtClean="0"/>
              <a:t> </a:t>
            </a:r>
            <a:br>
              <a:rPr lang="pl-PL" sz="3100" b="1" dirty="0" smtClean="0"/>
            </a:br>
            <a:r>
              <a:rPr lang="pl-PL"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Wpływ projektu na wypełnianie luki w dostępie do technologii informatyczno-komunikacyjnych na obszarze ZIT AJ</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4011182790"/>
              </p:ext>
            </p:extLst>
          </p:nvPr>
        </p:nvGraphicFramePr>
        <p:xfrm>
          <a:off x="107504" y="2060848"/>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966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sp>
        <p:nvSpPr>
          <p:cNvPr id="10" name="pole tekstowe 9"/>
          <p:cNvSpPr txBox="1"/>
          <p:nvPr/>
        </p:nvSpPr>
        <p:spPr>
          <a:xfrm>
            <a:off x="-396552" y="2492896"/>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297274"/>
            <a:ext cx="5616624" cy="4269227"/>
          </a:xfrm>
          <a:prstGeom prst="rect">
            <a:avLst/>
          </a:prstGeom>
        </p:spPr>
      </p:pic>
      <p:pic>
        <p:nvPicPr>
          <p:cNvPr id="8"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1046" y="358283"/>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3151474834"/>
              </p:ext>
            </p:extLst>
          </p:nvPr>
        </p:nvGraphicFramePr>
        <p:xfrm>
          <a:off x="0" y="908719"/>
          <a:ext cx="9144000" cy="5832323"/>
        </p:xfrm>
        <a:graphic>
          <a:graphicData uri="http://schemas.openxmlformats.org/drawingml/2006/table">
            <a:tbl>
              <a:tblPr firstRow="1" bandRow="1">
                <a:tableStyleId>{5C22544A-7EE6-4342-B048-85BDC9FD1C3A}</a:tableStyleId>
              </a:tblPr>
              <a:tblGrid>
                <a:gridCol w="1259632"/>
                <a:gridCol w="7884368"/>
              </a:tblGrid>
              <a:tr h="617267">
                <a:tc gridSpan="2">
                  <a:txBody>
                    <a:bodyPr/>
                    <a:lstStyle/>
                    <a:p>
                      <a:pPr algn="l"/>
                      <a:r>
                        <a:rPr lang="pl-PL" sz="2400" dirty="0" smtClean="0">
                          <a:latin typeface="+mj-lt"/>
                        </a:rPr>
                        <a:t>Kryterium nr 4 PUNKTACJA</a:t>
                      </a:r>
                      <a:endParaRPr lang="pl-PL" sz="2400" dirty="0">
                        <a:latin typeface="+mj-lt"/>
                      </a:endParaRPr>
                    </a:p>
                  </a:txBody>
                  <a:tcPr anchor="ctr">
                    <a:solidFill>
                      <a:schemeClr val="tx2">
                        <a:lumMod val="50000"/>
                      </a:schemeClr>
                    </a:solidFill>
                  </a:tcPr>
                </a:tc>
                <a:tc hMerge="1">
                  <a:txBody>
                    <a:bodyPr/>
                    <a:lstStyle/>
                    <a:p>
                      <a:endParaRPr lang="pl-PL" dirty="0"/>
                    </a:p>
                  </a:txBody>
                  <a:tcPr/>
                </a:tc>
              </a:tr>
              <a:tr h="1003785">
                <a:tc>
                  <a:txBody>
                    <a:bodyPr/>
                    <a:lstStyle/>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lvl="0"/>
                      <a:r>
                        <a:rPr lang="pl-PL" sz="2000" kern="1200" dirty="0" smtClean="0">
                          <a:solidFill>
                            <a:schemeClr val="dk1"/>
                          </a:solidFill>
                          <a:effectLst/>
                          <a:latin typeface="+mn-lt"/>
                          <a:ea typeface="+mn-ea"/>
                          <a:cs typeface="+mn-cs"/>
                        </a:rPr>
                        <a:t>Liczba  nauczycieli  prowadzących zajęcia z wykorzystaniem TIK dzięki realizacji projektu: </a:t>
                      </a:r>
                    </a:p>
                    <a:p>
                      <a:pPr marL="342900" lvl="0" indent="-342900">
                        <a:buFont typeface="Wingdings" panose="05000000000000000000" pitchFamily="2" charset="2"/>
                        <a:buChar char="Ø"/>
                      </a:pPr>
                      <a:r>
                        <a:rPr lang="pl-PL" sz="2000" u="sng" kern="1200" dirty="0" smtClean="0">
                          <a:solidFill>
                            <a:schemeClr val="dk1"/>
                          </a:solidFill>
                          <a:effectLst/>
                          <a:latin typeface="+mn-lt"/>
                          <a:ea typeface="+mn-ea"/>
                          <a:cs typeface="+mn-cs"/>
                        </a:rPr>
                        <a:t>poniżej 2 osób</a:t>
                      </a:r>
                    </a:p>
                  </a:txBody>
                  <a:tcPr marL="68580" marR="68580" marT="0" marB="0" anchor="ctr"/>
                </a:tc>
              </a:tr>
              <a:tr h="995119">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3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lvl="0"/>
                      <a:r>
                        <a:rPr lang="pl-PL" sz="2000" kern="1200" dirty="0" smtClean="0">
                          <a:solidFill>
                            <a:schemeClr val="dk1"/>
                          </a:solidFill>
                          <a:effectLst/>
                          <a:latin typeface="+mn-lt"/>
                          <a:ea typeface="+mn-ea"/>
                          <a:cs typeface="+mn-cs"/>
                        </a:rPr>
                        <a:t>Liczba  nauczycieli  prowadzących zajęcia z wykorzystaniem TIK dzięki realizacji projektu:</a:t>
                      </a:r>
                      <a:r>
                        <a:rPr lang="pl-PL" sz="2000" kern="1200" baseline="0" dirty="0" smtClean="0">
                          <a:solidFill>
                            <a:schemeClr val="dk1"/>
                          </a:solidFill>
                          <a:effectLst/>
                          <a:latin typeface="+mn-lt"/>
                          <a:ea typeface="+mn-ea"/>
                          <a:cs typeface="+mn-cs"/>
                        </a:rPr>
                        <a:t> </a:t>
                      </a:r>
                    </a:p>
                    <a:p>
                      <a:pPr marL="342900" lvl="0" indent="-342900">
                        <a:buFont typeface="Wingdings" panose="05000000000000000000" pitchFamily="2" charset="2"/>
                        <a:buChar char="Ø"/>
                      </a:pPr>
                      <a:r>
                        <a:rPr lang="pl-PL" sz="2000" u="sng" kern="1200" dirty="0" smtClean="0">
                          <a:solidFill>
                            <a:schemeClr val="dk1"/>
                          </a:solidFill>
                          <a:effectLst/>
                          <a:latin typeface="+mn-lt"/>
                          <a:ea typeface="+mn-ea"/>
                          <a:cs typeface="+mn-cs"/>
                        </a:rPr>
                        <a:t>od 2 do 4 osób</a:t>
                      </a:r>
                      <a:endParaRPr lang="pl-PL" sz="2000" u="sng" kern="1200" dirty="0">
                        <a:solidFill>
                          <a:schemeClr val="dk1"/>
                        </a:solidFill>
                        <a:effectLst/>
                        <a:latin typeface="+mn-lt"/>
                        <a:ea typeface="+mn-ea"/>
                        <a:cs typeface="+mn-cs"/>
                      </a:endParaRPr>
                    </a:p>
                  </a:txBody>
                  <a:tcPr marL="68580" marR="68580" marT="0" marB="0" anchor="ctr"/>
                </a:tc>
              </a:tr>
              <a:tr h="1289310">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6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nSpc>
                          <a:spcPct val="115000"/>
                        </a:lnSpc>
                        <a:spcAft>
                          <a:spcPts val="0"/>
                        </a:spcAft>
                        <a:buFont typeface="Wingdings" panose="05000000000000000000" pitchFamily="2" charset="2"/>
                        <a:buNone/>
                      </a:pPr>
                      <a:r>
                        <a:rPr lang="pl-PL" sz="2000"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Liczba  nauczycieli </a:t>
                      </a:r>
                      <a:r>
                        <a:rPr lang="pl-PL" sz="2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2000"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prowadzących zajęcia z wykorzystaniem TIK dzięki realizacji projektu:</a:t>
                      </a:r>
                      <a:endParaRPr lang="pl-PL"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pl-PL" sz="2000" u="sng"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od 5 do12 osób</a:t>
                      </a:r>
                      <a:endParaRPr lang="pl-PL" sz="2000" u="sng" kern="1200" dirty="0">
                        <a:solidFill>
                          <a:schemeClr val="dk1"/>
                        </a:solidFill>
                        <a:effectLst/>
                        <a:latin typeface="+mn-lt"/>
                        <a:ea typeface="+mn-ea"/>
                        <a:cs typeface="+mn-cs"/>
                      </a:endParaRPr>
                    </a:p>
                  </a:txBody>
                  <a:tcPr marL="68580" marR="68580" marT="0" marB="0" anchor="ctr"/>
                </a:tc>
              </a:tr>
              <a:tr h="127909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nSpc>
                          <a:spcPct val="115000"/>
                        </a:lnSpc>
                        <a:spcAft>
                          <a:spcPts val="0"/>
                        </a:spcAft>
                        <a:buFont typeface="Wingdings" panose="05000000000000000000" pitchFamily="2" charset="2"/>
                        <a:buNone/>
                      </a:pPr>
                      <a:r>
                        <a:rPr lang="pl-PL" sz="2000"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Liczba  nauczycieli </a:t>
                      </a:r>
                      <a:r>
                        <a:rPr lang="pl-PL" sz="2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2000"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prowadzących zajęcia z wykorzystaniem TIK dzięki realizacji projektu:</a:t>
                      </a:r>
                    </a:p>
                    <a:p>
                      <a:pPr marL="342900" lvl="0" indent="-342900">
                        <a:lnSpc>
                          <a:spcPct val="115000"/>
                        </a:lnSpc>
                        <a:spcAft>
                          <a:spcPts val="0"/>
                        </a:spcAft>
                        <a:buFont typeface="Wingdings" panose="05000000000000000000" pitchFamily="2" charset="2"/>
                        <a:buChar char="Ø"/>
                      </a:pPr>
                      <a:r>
                        <a:rPr lang="pl-PL" sz="2000" u="sng" kern="5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powyżej 12 osób</a:t>
                      </a:r>
                      <a:endParaRPr lang="pl-PL" sz="2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47746">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12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hMerge="1">
                  <a:txBody>
                    <a:bodyPr/>
                    <a:lstStyle/>
                    <a:p>
                      <a:endParaRPr lang="pl-PL" dirty="0"/>
                    </a:p>
                  </a:txBody>
                  <a:tcPr/>
                </a:tc>
              </a:tr>
            </a:tbl>
          </a:graphicData>
        </a:graphic>
      </p:graphicFrame>
      <p:pic>
        <p:nvPicPr>
          <p:cNvPr id="7"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20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smtClean="0"/>
              <a:t>Kryterium nr 5</a:t>
            </a:r>
            <a:br>
              <a:rPr lang="pl-PL" sz="5400" b="1" dirty="0" smtClean="0"/>
            </a:br>
            <a:r>
              <a:rPr lang="pl-PL" sz="5400" b="1" dirty="0"/>
              <a:t/>
            </a:r>
            <a:br>
              <a:rPr lang="pl-PL" sz="5400" b="1" dirty="0"/>
            </a:br>
            <a:r>
              <a:rPr lang="pl-PL" b="1" kern="50" dirty="0">
                <a:solidFill>
                  <a:srgbClr val="000000"/>
                </a:solidFill>
                <a:latin typeface="Calibri" panose="020F0502020204030204" pitchFamily="34" charset="0"/>
                <a:ea typeface="Calibri" panose="020F0502020204030204" pitchFamily="34" charset="0"/>
                <a:cs typeface="Arial" panose="020B0604020202020204" pitchFamily="34" charset="0"/>
              </a:rPr>
              <a:t>Kompleksowość działań </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2878596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922114"/>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5 </a:t>
            </a:r>
            <a:br>
              <a:rPr lang="pl-PL" sz="3100" b="1" dirty="0" smtClean="0"/>
            </a:br>
            <a:r>
              <a:rPr lang="pl-PL" sz="2200" b="1" kern="50" dirty="0">
                <a:solidFill>
                  <a:srgbClr val="000000"/>
                </a:solidFill>
                <a:latin typeface="Calibri" panose="020F0502020204030204" pitchFamily="34" charset="0"/>
                <a:ea typeface="Calibri" panose="020F0502020204030204" pitchFamily="34" charset="0"/>
                <a:cs typeface="Arial" panose="020B0604020202020204" pitchFamily="34" charset="0"/>
              </a:rPr>
              <a:t>Kompleksowość działań</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316792290"/>
              </p:ext>
            </p:extLst>
          </p:nvPr>
        </p:nvGraphicFramePr>
        <p:xfrm>
          <a:off x="107504" y="2060848"/>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33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1376782457"/>
              </p:ext>
            </p:extLst>
          </p:nvPr>
        </p:nvGraphicFramePr>
        <p:xfrm>
          <a:off x="0" y="908719"/>
          <a:ext cx="9144000" cy="5192820"/>
        </p:xfrm>
        <a:graphic>
          <a:graphicData uri="http://schemas.openxmlformats.org/drawingml/2006/table">
            <a:tbl>
              <a:tblPr firstRow="1" bandRow="1">
                <a:tableStyleId>{5C22544A-7EE6-4342-B048-85BDC9FD1C3A}</a:tableStyleId>
              </a:tblPr>
              <a:tblGrid>
                <a:gridCol w="1403648"/>
                <a:gridCol w="7740352"/>
              </a:tblGrid>
              <a:tr h="627724">
                <a:tc gridSpan="2">
                  <a:txBody>
                    <a:bodyPr/>
                    <a:lstStyle/>
                    <a:p>
                      <a:pPr algn="l"/>
                      <a:r>
                        <a:rPr lang="pl-PL" sz="2400" dirty="0" smtClean="0">
                          <a:latin typeface="+mj-lt"/>
                        </a:rPr>
                        <a:t>Kryterium nr 5 PUNKTACJA</a:t>
                      </a:r>
                      <a:endParaRPr lang="pl-PL" sz="2400" dirty="0">
                        <a:latin typeface="+mj-lt"/>
                      </a:endParaRPr>
                    </a:p>
                  </a:txBody>
                  <a:tcPr anchor="ctr">
                    <a:solidFill>
                      <a:schemeClr val="tx2">
                        <a:lumMod val="50000"/>
                      </a:schemeClr>
                    </a:solidFill>
                  </a:tcPr>
                </a:tc>
                <a:tc hMerge="1">
                  <a:txBody>
                    <a:bodyPr/>
                    <a:lstStyle/>
                    <a:p>
                      <a:endParaRPr lang="pl-PL" dirty="0"/>
                    </a:p>
                  </a:txBody>
                  <a:tcPr/>
                </a:tc>
              </a:tr>
              <a:tr h="1172477">
                <a:tc>
                  <a:txBody>
                    <a:bodyPr/>
                    <a:lstStyle/>
                    <a:p>
                      <a:pPr marL="0" algn="ctr" defTabSz="914400" rtl="0" eaLnBrk="1" latinLnBrk="0" hangingPunct="1">
                        <a:lnSpc>
                          <a:spcPts val="1600"/>
                        </a:lnSpc>
                        <a:spcBef>
                          <a:spcPts val="1000"/>
                        </a:spcBef>
                        <a:spcAft>
                          <a:spcPts val="0"/>
                        </a:spcAft>
                      </a:pPr>
                      <a:r>
                        <a:rPr lang="pl-PL" sz="28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8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marL="0" lvl="0" indent="0">
                        <a:lnSpc>
                          <a:spcPct val="115000"/>
                        </a:lnSpc>
                        <a:spcAft>
                          <a:spcPts val="0"/>
                        </a:spcAft>
                        <a:buFont typeface="Wingdings" panose="05000000000000000000" pitchFamily="2" charset="2"/>
                        <a:buNone/>
                      </a:pP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Wnioskodawca zamierza realizować wyłącznie </a:t>
                      </a:r>
                      <a:r>
                        <a:rPr lang="pl-PL" sz="24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typ projektu </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wskazany w </a:t>
                      </a:r>
                      <a:r>
                        <a:rPr lang="pl-PL" sz="24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SzOOP</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dla Działania 10.2</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96079">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800" b="1" kern="50" dirty="0" smtClean="0">
                          <a:effectLst/>
                          <a:latin typeface="+mj-lt"/>
                          <a:ea typeface="Times New Roman" panose="02020603050405020304" pitchFamily="18" charset="0"/>
                          <a:cs typeface="Arial" panose="020B0604020202020204" pitchFamily="34" charset="0"/>
                        </a:rPr>
                        <a:t>2 pkt</a:t>
                      </a:r>
                      <a:endParaRPr lang="pl-PL" sz="28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nSpc>
                          <a:spcPct val="115000"/>
                        </a:lnSpc>
                        <a:spcAft>
                          <a:spcPts val="0"/>
                        </a:spcAft>
                        <a:buFont typeface="Wingdings" panose="05000000000000000000" pitchFamily="2" charset="2"/>
                        <a:buNone/>
                      </a:pP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Wnioskodawca zamierza realizować </a:t>
                      </a:r>
                      <a:r>
                        <a:rPr lang="pl-PL" sz="24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typy projektów </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wskazanych w </a:t>
                      </a:r>
                      <a:r>
                        <a:rPr lang="pl-PL" sz="24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SzOOP</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dla Działania 10.2</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37821">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800" b="1" kern="50" baseline="0" dirty="0" smtClean="0">
                          <a:effectLst/>
                          <a:latin typeface="+mj-lt"/>
                          <a:ea typeface="Times New Roman" panose="02020603050405020304" pitchFamily="18" charset="0"/>
                          <a:cs typeface="Arial" panose="020B0604020202020204" pitchFamily="34" charset="0"/>
                        </a:rPr>
                        <a:t>4 </a:t>
                      </a:r>
                      <a:r>
                        <a:rPr lang="pl-PL" sz="2800" b="1" kern="50" dirty="0" smtClean="0">
                          <a:effectLst/>
                          <a:latin typeface="+mj-lt"/>
                          <a:ea typeface="Times New Roman" panose="02020603050405020304" pitchFamily="18" charset="0"/>
                          <a:cs typeface="Arial" panose="020B0604020202020204" pitchFamily="34" charset="0"/>
                        </a:rPr>
                        <a:t> pkt</a:t>
                      </a:r>
                      <a:endParaRPr lang="pl-PL" sz="28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nSpc>
                          <a:spcPct val="115000"/>
                        </a:lnSpc>
                        <a:spcAft>
                          <a:spcPts val="0"/>
                        </a:spcAft>
                        <a:buFont typeface="Wingdings" panose="05000000000000000000" pitchFamily="2" charset="2"/>
                        <a:buNone/>
                      </a:pP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Wnioskodawca zamierza realizować </a:t>
                      </a:r>
                      <a:r>
                        <a:rPr lang="pl-PL" sz="24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więcej niż 2 typy projektów </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wskazanych w </a:t>
                      </a:r>
                      <a:r>
                        <a:rPr lang="pl-PL" sz="24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SzOOP</a:t>
                      </a:r>
                      <a:r>
                        <a:rPr lang="pl-PL" sz="2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dla Działania 10.2</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58719">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4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kern="50" dirty="0" smtClean="0">
                        <a:solidFill>
                          <a:schemeClr val="bg1"/>
                        </a:solidFill>
                        <a:effectLst/>
                        <a:latin typeface="+mj-lt"/>
                        <a:ea typeface="Times New Roman" panose="02020603050405020304" pitchFamily="18" charset="0"/>
                        <a:cs typeface="Arial" panose="020B0604020202020204" pitchFamily="34" charset="0"/>
                      </a:endParaRPr>
                    </a:p>
                  </a:txBody>
                  <a:tcPr marL="68580" marR="68580" marT="0" marB="0">
                    <a:solidFill>
                      <a:schemeClr val="accent1">
                        <a:lumMod val="50000"/>
                      </a:schemeClr>
                    </a:solidFill>
                  </a:tcPr>
                </a:tc>
                <a:tc hMerge="1">
                  <a:txBody>
                    <a:bodyPr/>
                    <a:lstStyle/>
                    <a:p>
                      <a:endParaRPr lang="pl-PL" dirty="0"/>
                    </a:p>
                  </a:txBody>
                  <a:tcPr/>
                </a:tc>
              </a:tr>
            </a:tbl>
          </a:graphicData>
        </a:graphic>
      </p:graphicFrame>
      <p:pic>
        <p:nvPicPr>
          <p:cNvPr id="6"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32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smtClean="0"/>
              <a:t>Kryterium nr </a:t>
            </a:r>
            <a:r>
              <a:rPr lang="pl-PL" sz="5400" b="1" dirty="0"/>
              <a:t>6</a:t>
            </a:r>
            <a:r>
              <a:rPr lang="pl-PL" sz="5400" b="1" dirty="0" smtClean="0"/>
              <a:t/>
            </a:r>
            <a:br>
              <a:rPr lang="pl-PL" sz="5400" b="1" dirty="0" smtClean="0"/>
            </a:br>
            <a:r>
              <a:rPr lang="pl-PL" sz="5400" b="1" dirty="0"/>
              <a:t/>
            </a:r>
            <a:br>
              <a:rPr lang="pl-PL" sz="5400" b="1" dirty="0"/>
            </a:br>
            <a:r>
              <a:rPr lang="pl-PL" b="1" dirty="0"/>
              <a:t>Komplementarność projektu</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4003416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1" cy="778098"/>
          </a:xfrm>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6</a:t>
            </a:r>
            <a:r>
              <a:rPr lang="pl-PL" sz="3100" b="1" dirty="0" smtClean="0"/>
              <a:t> </a:t>
            </a:r>
            <a:br>
              <a:rPr lang="pl-PL" sz="3100" b="1" dirty="0" smtClean="0"/>
            </a:br>
            <a:r>
              <a:rPr lang="pl-PL" sz="2400" b="1" kern="50" dirty="0">
                <a:ea typeface="Times New Roman" panose="02020603050405020304" pitchFamily="18" charset="0"/>
                <a:cs typeface="Arial" panose="020B0604020202020204" pitchFamily="34" charset="0"/>
              </a:rPr>
              <a:t>Komplementarność projektu</a:t>
            </a:r>
            <a:r>
              <a:rPr lang="pl-PL" sz="2200" dirty="0"/>
              <a:t/>
            </a:r>
            <a:br>
              <a:rPr lang="pl-PL" sz="2200" dirty="0"/>
            </a:b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661462799"/>
              </p:ext>
            </p:extLst>
          </p:nvPr>
        </p:nvGraphicFramePr>
        <p:xfrm>
          <a:off x="107504" y="1844824"/>
          <a:ext cx="91440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862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graphicFrame>
        <p:nvGraphicFramePr>
          <p:cNvPr id="9" name="Tabela 8"/>
          <p:cNvGraphicFramePr>
            <a:graphicFrameLocks noGrp="1"/>
          </p:cNvGraphicFramePr>
          <p:nvPr>
            <p:extLst>
              <p:ext uri="{D42A27DB-BD31-4B8C-83A1-F6EECF244321}">
                <p14:modId xmlns:p14="http://schemas.microsoft.com/office/powerpoint/2010/main" val="2482167300"/>
              </p:ext>
            </p:extLst>
          </p:nvPr>
        </p:nvGraphicFramePr>
        <p:xfrm>
          <a:off x="0" y="908719"/>
          <a:ext cx="9144000" cy="5123216"/>
        </p:xfrm>
        <a:graphic>
          <a:graphicData uri="http://schemas.openxmlformats.org/drawingml/2006/table">
            <a:tbl>
              <a:tblPr firstRow="1" bandRow="1">
                <a:tableStyleId>{5C22544A-7EE6-4342-B048-85BDC9FD1C3A}</a:tableStyleId>
              </a:tblPr>
              <a:tblGrid>
                <a:gridCol w="1403648"/>
                <a:gridCol w="7740352"/>
              </a:tblGrid>
              <a:tr h="627724">
                <a:tc gridSpan="2">
                  <a:txBody>
                    <a:bodyPr/>
                    <a:lstStyle/>
                    <a:p>
                      <a:pPr algn="l"/>
                      <a:r>
                        <a:rPr lang="pl-PL" sz="2400" dirty="0" smtClean="0">
                          <a:latin typeface="+mj-lt"/>
                        </a:rPr>
                        <a:t>Kryterium nr 6 PUNKTACJA</a:t>
                      </a:r>
                      <a:endParaRPr lang="pl-PL" sz="2400" dirty="0">
                        <a:latin typeface="+mj-lt"/>
                      </a:endParaRPr>
                    </a:p>
                  </a:txBody>
                  <a:tcPr anchor="ctr">
                    <a:solidFill>
                      <a:schemeClr val="tx2">
                        <a:lumMod val="50000"/>
                      </a:schemeClr>
                    </a:solidFill>
                  </a:tcPr>
                </a:tc>
                <a:tc hMerge="1">
                  <a:txBody>
                    <a:bodyPr/>
                    <a:lstStyle/>
                    <a:p>
                      <a:endParaRPr lang="pl-PL" dirty="0"/>
                    </a:p>
                  </a:txBody>
                  <a:tcPr/>
                </a:tc>
              </a:tr>
              <a:tr h="2036573">
                <a:tc>
                  <a:txBody>
                    <a:bodyPr/>
                    <a:lstStyle/>
                    <a:p>
                      <a:pPr marL="0" algn="ctr" defTabSz="914400" rtl="0" eaLnBrk="1" latinLnBrk="0" hangingPunct="1">
                        <a:lnSpc>
                          <a:spcPts val="1600"/>
                        </a:lnSpc>
                        <a:spcBef>
                          <a:spcPts val="1000"/>
                        </a:spcBef>
                        <a:spcAft>
                          <a:spcPts val="0"/>
                        </a:spcAft>
                      </a:pPr>
                      <a:r>
                        <a:rPr lang="pl-PL" sz="28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800" b="1" kern="50" dirty="0">
                        <a:solidFill>
                          <a:schemeClr val="dk1"/>
                        </a:solidFill>
                        <a:effectLst/>
                        <a:latin typeface="+mj-lt"/>
                        <a:ea typeface="Times New Roman" panose="02020603050405020304" pitchFamily="18" charset="0"/>
                        <a:cs typeface="Arial" panose="020B0604020202020204" pitchFamily="34" charset="0"/>
                      </a:endParaRPr>
                    </a:p>
                  </a:txBody>
                  <a:tcPr anchor="ctr"/>
                </a:tc>
                <a:tc>
                  <a:txBody>
                    <a:bodyPr/>
                    <a:lstStyle/>
                    <a:p>
                      <a:pPr marL="0" lvl="0" indent="0">
                        <a:lnSpc>
                          <a:spcPct val="115000"/>
                        </a:lnSpc>
                        <a:spcAft>
                          <a:spcPts val="0"/>
                        </a:spcAft>
                        <a:buFont typeface="Wingdings" panose="05000000000000000000" pitchFamily="2" charset="2"/>
                        <a:buNone/>
                      </a:pPr>
                      <a:r>
                        <a:rPr lang="pl-PL" sz="2800" dirty="0" smtClean="0">
                          <a:effectLst/>
                          <a:latin typeface="Calibri" panose="020F0502020204030204" pitchFamily="34" charset="0"/>
                          <a:ea typeface="Times New Roman" panose="02020603050405020304" pitchFamily="18" charset="0"/>
                          <a:cs typeface="Times New Roman" panose="02020603050405020304" pitchFamily="18" charset="0"/>
                        </a:rPr>
                        <a:t>Projekt </a:t>
                      </a:r>
                      <a:r>
                        <a:rPr lang="pl-PL" sz="2800" u="sng" dirty="0" smtClean="0">
                          <a:effectLst/>
                          <a:latin typeface="Calibri" panose="020F0502020204030204" pitchFamily="34" charset="0"/>
                          <a:ea typeface="Times New Roman" panose="02020603050405020304" pitchFamily="18" charset="0"/>
                          <a:cs typeface="Times New Roman" panose="02020603050405020304" pitchFamily="18" charset="0"/>
                        </a:rPr>
                        <a:t>nie jest powiązany </a:t>
                      </a:r>
                      <a:r>
                        <a:rPr lang="pl-PL" sz="2800" dirty="0" smtClean="0">
                          <a:effectLst/>
                          <a:latin typeface="Calibri" panose="020F0502020204030204" pitchFamily="34" charset="0"/>
                          <a:ea typeface="Times New Roman" panose="02020603050405020304" pitchFamily="18" charset="0"/>
                          <a:cs typeface="Times New Roman" panose="02020603050405020304" pitchFamily="18" charset="0"/>
                        </a:rPr>
                        <a:t>z realizacją projektów, które otrzymały dofinansowanie w ramach Poddziałań 7.1.3 lub 7.2.3</a:t>
                      </a:r>
                    </a:p>
                  </a:txBody>
                  <a:tcPr marL="68580" marR="68580" marT="0" marB="0" anchor="ctr"/>
                </a:tc>
              </a:tr>
              <a:tr h="1800200">
                <a:tc>
                  <a:txBody>
                    <a:bodyPr/>
                    <a:lstStyle/>
                    <a:p>
                      <a:pPr algn="ctr">
                        <a:lnSpc>
                          <a:spcPts val="1600"/>
                        </a:lnSpc>
                        <a:spcBef>
                          <a:spcPts val="1000"/>
                        </a:spcBef>
                        <a:spcAft>
                          <a:spcPts val="0"/>
                        </a:spcAft>
                      </a:pPr>
                      <a:r>
                        <a:rPr lang="pl-PL" sz="2800" b="1" kern="50" dirty="0" smtClean="0">
                          <a:effectLst/>
                          <a:latin typeface="+mj-lt"/>
                          <a:ea typeface="Times New Roman" panose="02020603050405020304" pitchFamily="18" charset="0"/>
                          <a:cs typeface="Arial" panose="020B0604020202020204" pitchFamily="34" charset="0"/>
                        </a:rPr>
                        <a:t>2 pkt</a:t>
                      </a:r>
                      <a:endParaRPr lang="pl-PL" sz="28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lvl="0" indent="0">
                        <a:lnSpc>
                          <a:spcPct val="115000"/>
                        </a:lnSpc>
                        <a:spcAft>
                          <a:spcPts val="0"/>
                        </a:spcAft>
                        <a:buFont typeface="Wingdings" panose="05000000000000000000" pitchFamily="2" charset="2"/>
                        <a:buNone/>
                      </a:pPr>
                      <a:r>
                        <a:rPr lang="pl-PL" sz="2800" dirty="0" smtClean="0">
                          <a:effectLst/>
                          <a:latin typeface="Calibri" panose="020F0502020204030204" pitchFamily="34" charset="0"/>
                          <a:ea typeface="Times New Roman" panose="02020603050405020304" pitchFamily="18" charset="0"/>
                          <a:cs typeface="Times New Roman" panose="02020603050405020304" pitchFamily="18" charset="0"/>
                        </a:rPr>
                        <a:t>Projekt </a:t>
                      </a:r>
                      <a:r>
                        <a:rPr lang="pl-PL" sz="2800" u="sng" dirty="0" smtClean="0">
                          <a:effectLst/>
                          <a:latin typeface="Calibri" panose="020F0502020204030204" pitchFamily="34" charset="0"/>
                          <a:ea typeface="Times New Roman" panose="02020603050405020304" pitchFamily="18" charset="0"/>
                          <a:cs typeface="Times New Roman" panose="02020603050405020304" pitchFamily="18" charset="0"/>
                        </a:rPr>
                        <a:t>jest powiązany </a:t>
                      </a:r>
                      <a:r>
                        <a:rPr lang="pl-PL" sz="2800" dirty="0" smtClean="0">
                          <a:effectLst/>
                          <a:latin typeface="Calibri" panose="020F0502020204030204" pitchFamily="34" charset="0"/>
                          <a:ea typeface="Times New Roman" panose="02020603050405020304" pitchFamily="18" charset="0"/>
                          <a:cs typeface="Times New Roman" panose="02020603050405020304" pitchFamily="18" charset="0"/>
                        </a:rPr>
                        <a:t>z realizacją projektów, które otrzymały dofinansowanie w ramach Poddziałań 7.1.3 lub 7.2.3</a:t>
                      </a:r>
                    </a:p>
                  </a:txBody>
                  <a:tcPr marL="68580" marR="68580" marT="0" marB="0" anchor="ctr">
                    <a:solidFill>
                      <a:schemeClr val="accent1">
                        <a:lumMod val="40000"/>
                        <a:lumOff val="60000"/>
                      </a:schemeClr>
                    </a:solidFill>
                  </a:tcPr>
                </a:tc>
              </a:tr>
              <a:tr h="658719">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bg1"/>
                          </a:solidFill>
                          <a:effectLst/>
                          <a:latin typeface="+mj-lt"/>
                          <a:ea typeface="Times New Roman" panose="02020603050405020304" pitchFamily="18" charset="0"/>
                          <a:cs typeface="Arial" panose="020B0604020202020204" pitchFamily="34" charset="0"/>
                        </a:rPr>
                        <a:t>Ocena:</a:t>
                      </a:r>
                      <a:r>
                        <a:rPr lang="pl-PL" sz="2400" kern="1200" baseline="0" dirty="0">
                          <a:solidFill>
                            <a:schemeClr val="bg1"/>
                          </a:solidFill>
                          <a:effectLst/>
                          <a:latin typeface="+mj-lt"/>
                          <a:ea typeface="Times New Roman" panose="02020603050405020304" pitchFamily="18" charset="0"/>
                          <a:cs typeface="Times New Roman" panose="02020603050405020304" pitchFamily="18" charset="0"/>
                        </a:rPr>
                        <a:t>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b="1" kern="50" dirty="0">
                          <a:solidFill>
                            <a:schemeClr val="bg1"/>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2 pkt </a:t>
                      </a:r>
                      <a:r>
                        <a:rPr lang="pl-PL" sz="2400" b="1" kern="50" dirty="0">
                          <a:solidFill>
                            <a:schemeClr val="bg1"/>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bg1"/>
                          </a:solidFill>
                          <a:effectLst/>
                          <a:latin typeface="+mj-lt"/>
                          <a:ea typeface="Times New Roman" panose="02020603050405020304" pitchFamily="18" charset="0"/>
                          <a:cs typeface="Arial" panose="020B0604020202020204" pitchFamily="34" charset="0"/>
                        </a:rPr>
                        <a:t>%)</a:t>
                      </a:r>
                      <a:r>
                        <a:rPr lang="pl-PL" sz="2400" kern="50" dirty="0">
                          <a:solidFill>
                            <a:schemeClr val="bg1"/>
                          </a:solidFill>
                          <a:effectLst/>
                          <a:latin typeface="+mj-lt"/>
                          <a:ea typeface="Times New Roman" panose="02020603050405020304" pitchFamily="18" charset="0"/>
                          <a:cs typeface="Arial" panose="020B0604020202020204" pitchFamily="34" charset="0"/>
                        </a:rPr>
                        <a:t> </a:t>
                      </a:r>
                      <a:endParaRPr lang="pl-PL" sz="2400" kern="50" dirty="0" smtClean="0">
                        <a:solidFill>
                          <a:schemeClr val="bg1"/>
                        </a:solidFill>
                        <a:effectLst/>
                        <a:latin typeface="+mj-lt"/>
                        <a:ea typeface="Times New Roman" panose="02020603050405020304" pitchFamily="18" charset="0"/>
                        <a:cs typeface="Arial" panose="020B0604020202020204" pitchFamily="34" charset="0"/>
                      </a:endParaRPr>
                    </a:p>
                  </a:txBody>
                  <a:tcPr marL="68580" marR="68580" marT="0" marB="0">
                    <a:solidFill>
                      <a:schemeClr val="accent1">
                        <a:lumMod val="50000"/>
                      </a:schemeClr>
                    </a:solidFill>
                  </a:tcPr>
                </a:tc>
                <a:tc hMerge="1">
                  <a:txBody>
                    <a:bodyPr/>
                    <a:lstStyle/>
                    <a:p>
                      <a:endParaRPr lang="pl-PL" dirty="0"/>
                    </a:p>
                  </a:txBody>
                  <a:tcPr/>
                </a:tc>
              </a:tr>
            </a:tbl>
          </a:graphicData>
        </a:graphic>
      </p:graphicFrame>
      <p:pic>
        <p:nvPicPr>
          <p:cNvPr id="6"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21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nSpc>
                <a:spcPct val="115000"/>
              </a:lnSpc>
            </a:pPr>
            <a:r>
              <a:rPr lang="pl-PL" sz="5400" b="1" dirty="0" smtClean="0"/>
              <a:t/>
            </a:r>
            <a:br>
              <a:rPr lang="pl-PL" sz="5400" b="1" dirty="0" smtClean="0"/>
            </a:br>
            <a:r>
              <a:rPr lang="pl-PL" sz="5400" b="1" dirty="0"/>
              <a:t/>
            </a:r>
            <a:br>
              <a:rPr lang="pl-PL" sz="5400" b="1" dirty="0"/>
            </a:br>
            <a:r>
              <a:rPr lang="pl-PL" sz="5400" b="1" dirty="0" smtClean="0"/>
              <a:t/>
            </a:r>
            <a:br>
              <a:rPr lang="pl-PL" sz="5400" b="1" dirty="0" smtClean="0"/>
            </a:br>
            <a:r>
              <a:rPr lang="pl-PL" sz="5400" b="1" dirty="0"/>
              <a:t>MINIMUM PUNKTOWE</a:t>
            </a:r>
            <a:r>
              <a:rPr lang="pl-PL" sz="5400" dirty="0">
                <a:latin typeface="Calibri" panose="020F0502020204030204" pitchFamily="34" charset="0"/>
                <a:ea typeface="Calibri" panose="020F0502020204030204" pitchFamily="34" charset="0"/>
                <a:cs typeface="Times New Roman" panose="02020603050405020304" pitchFamily="18" charset="0"/>
              </a:rPr>
              <a:t/>
            </a:r>
            <a:br>
              <a:rPr lang="pl-PL" sz="5400" dirty="0">
                <a:latin typeface="Calibri" panose="020F0502020204030204" pitchFamily="34" charset="0"/>
                <a:ea typeface="Calibri" panose="020F0502020204030204" pitchFamily="34" charset="0"/>
                <a:cs typeface="Times New Roman" panose="02020603050405020304" pitchFamily="18" charset="0"/>
              </a:rPr>
            </a:br>
            <a:r>
              <a:rPr lang="pl-PL" dirty="0"/>
              <a:t/>
            </a:r>
            <a:br>
              <a:rPr lang="pl-PL" dirty="0"/>
            </a:b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2687826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185441808"/>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3706717465"/>
              </p:ext>
            </p:extLst>
          </p:nvPr>
        </p:nvGraphicFramePr>
        <p:xfrm>
          <a:off x="251520" y="980728"/>
          <a:ext cx="878497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az 4"/>
          <p:cNvPicPr>
            <a:picLocks noChangeAspect="1"/>
          </p:cNvPicPr>
          <p:nvPr/>
        </p:nvPicPr>
        <p:blipFill>
          <a:blip r:embed="rId8"/>
          <a:stretch>
            <a:fillRect/>
          </a:stretch>
        </p:blipFill>
        <p:spPr>
          <a:xfrm>
            <a:off x="1907704" y="5661248"/>
            <a:ext cx="4810991" cy="663736"/>
          </a:xfrm>
          <a:prstGeom prst="rect">
            <a:avLst/>
          </a:prstGeom>
        </p:spPr>
      </p:pic>
      <p:pic>
        <p:nvPicPr>
          <p:cNvPr id="4" name="Picture 2" descr="C:\Users\kpasik\AppData\Local\Microsoft\Windows\Temporary Internet Files\Content.Outlook\HFTRD3GG\FE_PR-DS-UE_EFS-poziom-PL-kolo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8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3536123301"/>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miejsko-wiejska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Gmina wiejska</a:t>
                      </a:r>
                      <a:endParaRPr lang="pl-PL" sz="1800" dirty="0" smtClean="0">
                        <a:solidFill>
                          <a:schemeClr val="bg1"/>
                        </a:solidFill>
                      </a:endParaRPr>
                    </a:p>
                    <a:p>
                      <a:endParaRPr lang="pl-PL" dirty="0">
                        <a:solidFill>
                          <a:schemeClr val="bg1"/>
                        </a:solidFill>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Arial"/>
                        </a:rPr>
                        <a:t>Miasto na prawach powiatu</a:t>
                      </a:r>
                      <a:endParaRPr lang="pl-PL" sz="1800" dirty="0" smtClean="0">
                        <a:solidFill>
                          <a:schemeClr val="bg1"/>
                        </a:solidFill>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Arial"/>
                        </a:rPr>
                        <a:t>Karpacz</a:t>
                      </a:r>
                    </a:p>
                    <a:p>
                      <a:pPr algn="just"/>
                      <a:r>
                        <a:rPr lang="pl-PL" sz="1800" strike="noStrike" dirty="0" smtClean="0">
                          <a:solidFill>
                            <a:srgbClr val="000000"/>
                          </a:solidFill>
                          <a:latin typeface="Arial"/>
                        </a:rPr>
                        <a:t>Kowary</a:t>
                      </a:r>
                      <a:endParaRPr lang="pl-PL" sz="1800" dirty="0" smtClean="0"/>
                    </a:p>
                    <a:p>
                      <a:pPr algn="just"/>
                      <a:r>
                        <a:rPr lang="pl-PL" sz="1800" strike="noStrike" dirty="0" smtClean="0">
                          <a:solidFill>
                            <a:srgbClr val="000000"/>
                          </a:solidFill>
                          <a:latin typeface="Arial"/>
                        </a:rPr>
                        <a:t>Piechowice</a:t>
                      </a:r>
                      <a:endParaRPr lang="pl-PL" sz="1800" dirty="0" smtClean="0"/>
                    </a:p>
                    <a:p>
                      <a:pPr algn="just"/>
                      <a:r>
                        <a:rPr lang="pl-PL" sz="1800" strike="noStrike" dirty="0" smtClean="0">
                          <a:solidFill>
                            <a:srgbClr val="000000"/>
                          </a:solidFill>
                          <a:latin typeface="Arial"/>
                        </a:rPr>
                        <a:t>Szklarska Poręba</a:t>
                      </a:r>
                      <a:endParaRPr lang="pl-PL" sz="1800" dirty="0" smtClean="0"/>
                    </a:p>
                    <a:p>
                      <a:pPr algn="just"/>
                      <a:r>
                        <a:rPr lang="pl-PL" sz="1800" strike="noStrike" dirty="0" smtClean="0">
                          <a:solidFill>
                            <a:srgbClr val="000000"/>
                          </a:solidFill>
                          <a:latin typeface="Arial"/>
                        </a:rPr>
                        <a:t>Wojcieszów</a:t>
                      </a:r>
                      <a:endParaRPr lang="pl-PL" sz="1800" dirty="0" smtClean="0"/>
                    </a:p>
                    <a:p>
                      <a:pPr algn="just"/>
                      <a:r>
                        <a:rPr lang="pl-PL" sz="1800" strike="noStrike" dirty="0" smtClean="0">
                          <a:solidFill>
                            <a:srgbClr val="000000"/>
                          </a:solidFill>
                          <a:latin typeface="Arial"/>
                        </a:rPr>
                        <a:t>Złotoryja</a:t>
                      </a:r>
                      <a:endParaRPr lang="pl-PL" sz="1800" dirty="0" smtClean="0"/>
                    </a:p>
                    <a:p>
                      <a:pPr algn="just"/>
                      <a:endParaRPr lang="pl-PL" dirty="0"/>
                    </a:p>
                  </a:txBody>
                  <a:tcPr/>
                </a:tc>
                <a:tc>
                  <a:txBody>
                    <a:bodyPr/>
                    <a:lstStyle/>
                    <a:p>
                      <a:pPr algn="just"/>
                      <a:r>
                        <a:rPr lang="pl-PL" sz="1800" strike="noStrike" dirty="0" smtClean="0">
                          <a:solidFill>
                            <a:srgbClr val="000000"/>
                          </a:solidFill>
                          <a:latin typeface="Arial"/>
                        </a:rPr>
                        <a:t>Gryfów Śląski</a:t>
                      </a:r>
                      <a:endParaRPr lang="pl-PL" sz="1800" dirty="0" smtClean="0"/>
                    </a:p>
                    <a:p>
                      <a:pPr algn="just"/>
                      <a:r>
                        <a:rPr lang="pl-PL" sz="1800" strike="noStrike" dirty="0" smtClean="0">
                          <a:solidFill>
                            <a:srgbClr val="000000"/>
                          </a:solidFill>
                          <a:latin typeface="Arial"/>
                        </a:rPr>
                        <a:t>Lubomierz</a:t>
                      </a:r>
                      <a:endParaRPr lang="pl-PL" sz="1800" dirty="0" smtClean="0"/>
                    </a:p>
                    <a:p>
                      <a:pPr algn="just"/>
                      <a:r>
                        <a:rPr lang="pl-PL" sz="1800" strike="noStrike" dirty="0" smtClean="0">
                          <a:solidFill>
                            <a:srgbClr val="000000"/>
                          </a:solidFill>
                          <a:latin typeface="Arial"/>
                        </a:rPr>
                        <a:t>Mirsk</a:t>
                      </a:r>
                      <a:endParaRPr lang="pl-PL" sz="1800" dirty="0" smtClean="0"/>
                    </a:p>
                    <a:p>
                      <a:pPr algn="just"/>
                      <a:r>
                        <a:rPr lang="pl-PL" sz="1800" strike="noStrike" dirty="0" smtClean="0">
                          <a:solidFill>
                            <a:srgbClr val="000000"/>
                          </a:solidFill>
                          <a:latin typeface="Arial"/>
                        </a:rPr>
                        <a:t>Wleń</a:t>
                      </a:r>
                      <a:endParaRPr lang="pl-PL" sz="1800" dirty="0" smtClean="0"/>
                    </a:p>
                    <a:p>
                      <a:pPr algn="just"/>
                      <a:r>
                        <a:rPr lang="pl-PL" sz="1800" strike="noStrike" dirty="0" smtClean="0">
                          <a:solidFill>
                            <a:srgbClr val="000000"/>
                          </a:solidFill>
                          <a:latin typeface="Arial"/>
                        </a:rPr>
                        <a:t>Świerzawa</a:t>
                      </a:r>
                      <a:endParaRPr lang="pl-PL" sz="1800" dirty="0" smtClean="0"/>
                    </a:p>
                  </a:txBody>
                  <a:tcPr/>
                </a:tc>
                <a:tc>
                  <a:txBody>
                    <a:bodyPr/>
                    <a:lstStyle/>
                    <a:p>
                      <a:pPr algn="just"/>
                      <a:r>
                        <a:rPr lang="pl-PL" sz="1800" strike="noStrike" dirty="0" smtClean="0">
                          <a:solidFill>
                            <a:srgbClr val="000000"/>
                          </a:solidFill>
                          <a:latin typeface="Arial"/>
                        </a:rPr>
                        <a:t>Janowice Wielkie</a:t>
                      </a:r>
                      <a:endParaRPr lang="pl-PL" sz="1800" dirty="0" smtClean="0"/>
                    </a:p>
                    <a:p>
                      <a:pPr algn="just"/>
                      <a:r>
                        <a:rPr lang="pl-PL" sz="1800" strike="noStrike" dirty="0" smtClean="0">
                          <a:solidFill>
                            <a:srgbClr val="000000"/>
                          </a:solidFill>
                          <a:latin typeface="Arial"/>
                        </a:rPr>
                        <a:t>Jeżów Sudecki</a:t>
                      </a:r>
                      <a:endParaRPr lang="pl-PL" sz="1800" dirty="0" smtClean="0"/>
                    </a:p>
                    <a:p>
                      <a:pPr algn="just"/>
                      <a:r>
                        <a:rPr lang="pl-PL" sz="1800" strike="noStrike" dirty="0" smtClean="0">
                          <a:solidFill>
                            <a:srgbClr val="000000"/>
                          </a:solidFill>
                          <a:latin typeface="Arial"/>
                        </a:rPr>
                        <a:t>Mysłakowice</a:t>
                      </a:r>
                      <a:endParaRPr lang="pl-PL" sz="1800" dirty="0" smtClean="0"/>
                    </a:p>
                    <a:p>
                      <a:pPr algn="just"/>
                      <a:r>
                        <a:rPr lang="pl-PL" sz="1800" strike="noStrike" dirty="0" smtClean="0">
                          <a:solidFill>
                            <a:srgbClr val="000000"/>
                          </a:solidFill>
                          <a:latin typeface="Arial"/>
                        </a:rPr>
                        <a:t>Podgórzyn</a:t>
                      </a:r>
                      <a:endParaRPr lang="pl-PL" sz="1800" dirty="0" smtClean="0"/>
                    </a:p>
                    <a:p>
                      <a:pPr algn="just"/>
                      <a:r>
                        <a:rPr lang="pl-PL" sz="1800" strike="noStrike" dirty="0" smtClean="0">
                          <a:solidFill>
                            <a:srgbClr val="000000"/>
                          </a:solidFill>
                          <a:latin typeface="Arial"/>
                        </a:rPr>
                        <a:t>Stara Kamienica</a:t>
                      </a:r>
                      <a:endParaRPr lang="pl-PL" sz="1800" dirty="0" smtClean="0"/>
                    </a:p>
                    <a:p>
                      <a:pPr algn="just"/>
                      <a:r>
                        <a:rPr lang="pl-PL" sz="1800" strike="noStrike" dirty="0" smtClean="0">
                          <a:solidFill>
                            <a:srgbClr val="000000"/>
                          </a:solidFill>
                          <a:latin typeface="Arial"/>
                        </a:rPr>
                        <a:t>Pielgrzymka</a:t>
                      </a:r>
                      <a:endParaRPr lang="pl-PL" sz="1800" dirty="0" smtClean="0"/>
                    </a:p>
                    <a:p>
                      <a:pPr algn="just"/>
                      <a:endParaRPr lang="pl-PL" sz="1800" dirty="0" smtClean="0"/>
                    </a:p>
                    <a:p>
                      <a:pPr algn="just"/>
                      <a:endParaRPr lang="pl-PL"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Arial"/>
                        </a:rPr>
                        <a:t>Jelenia Góra</a:t>
                      </a:r>
                      <a:endParaRPr lang="pl-PL" sz="1800" dirty="0" smtClean="0"/>
                    </a:p>
                    <a:p>
                      <a:pPr algn="just"/>
                      <a:endParaRPr lang="pl-PL" dirty="0"/>
                    </a:p>
                  </a:txBody>
                  <a:tcPr/>
                </a:tc>
              </a:tr>
            </a:tbl>
          </a:graphicData>
        </a:graphic>
      </p:graphicFrame>
      <p:pic>
        <p:nvPicPr>
          <p:cNvPr id="7"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496944" cy="4525963"/>
          </a:xfrm>
        </p:spPr>
        <p:txBody>
          <a:bodyPr>
            <a:normAutofit/>
          </a:bodyPr>
          <a:lstStyle/>
          <a:p>
            <a:pPr marL="0" indent="0">
              <a:buNone/>
            </a:pPr>
            <a:r>
              <a:rPr lang="pl-PL" sz="2600" dirty="0"/>
              <a:t>Wyjaśnienia o charakterze ogólnym publikowane są na stronie </a:t>
            </a:r>
            <a:r>
              <a:rPr lang="pl-PL" sz="2600" dirty="0" smtClean="0"/>
              <a:t>internetowej:</a:t>
            </a:r>
          </a:p>
          <a:p>
            <a:pPr marL="0" indent="0" algn="ctr">
              <a:buNone/>
            </a:pPr>
            <a:r>
              <a:rPr lang="pl-PL" sz="2400" dirty="0"/>
              <a:t> </a:t>
            </a:r>
            <a:r>
              <a:rPr lang="pl-PL" sz="3600" u="sng" dirty="0" smtClean="0">
                <a:hlinkClick r:id="rId3"/>
              </a:rPr>
              <a:t>www.zitaj.jeleniagora.pl</a:t>
            </a:r>
            <a:endParaRPr lang="pl-PL" sz="3600" u="sng" dirty="0" smtClean="0"/>
          </a:p>
          <a:p>
            <a:pPr marL="0" indent="0" algn="ctr">
              <a:buNone/>
            </a:pPr>
            <a:endParaRPr lang="pl-PL" sz="2400" dirty="0" smtClean="0"/>
          </a:p>
          <a:p>
            <a:pPr marL="0" indent="0">
              <a:buNone/>
            </a:pPr>
            <a:r>
              <a:rPr lang="pl-PL" sz="2600" dirty="0" smtClean="0"/>
              <a:t>Zapytania </a:t>
            </a:r>
            <a:r>
              <a:rPr lang="pl-PL" sz="2600" dirty="0"/>
              <a:t>w zakresie oceny zgodności projektu ze Strategią ZIT AJ można składać do ZIT AJ</a:t>
            </a:r>
            <a:r>
              <a:rPr lang="pl-PL" sz="2600" dirty="0" smtClean="0"/>
              <a:t>:</a:t>
            </a:r>
            <a:endParaRPr lang="pl-PL" sz="2400" dirty="0" smtClean="0"/>
          </a:p>
          <a:p>
            <a:r>
              <a:rPr lang="pl-PL" sz="2800" dirty="0" smtClean="0"/>
              <a:t>na </a:t>
            </a:r>
            <a:r>
              <a:rPr lang="pl-PL" sz="2800" dirty="0"/>
              <a:t>adres: </a:t>
            </a:r>
            <a:r>
              <a:rPr lang="pl-PL" sz="3600" dirty="0">
                <a:hlinkClick r:id="rId4"/>
              </a:rPr>
              <a:t>zitaj@jeleniagora.pl</a:t>
            </a:r>
            <a:endParaRPr lang="pl-PL" sz="3600" dirty="0"/>
          </a:p>
          <a:p>
            <a:r>
              <a:rPr lang="pl-PL" sz="2800" dirty="0"/>
              <a:t>telefonicznie: </a:t>
            </a:r>
            <a:r>
              <a:rPr lang="pl-PL" sz="3600" dirty="0"/>
              <a:t>75 75 46 </a:t>
            </a:r>
            <a:r>
              <a:rPr lang="pl-PL" sz="3600" dirty="0" smtClean="0"/>
              <a:t>255</a:t>
            </a:r>
            <a:r>
              <a:rPr lang="pl-PL" sz="3600" dirty="0"/>
              <a:t>  oraz </a:t>
            </a:r>
            <a:r>
              <a:rPr lang="pl-PL" sz="3600" b="1" dirty="0"/>
              <a:t>75 75 46 </a:t>
            </a:r>
            <a:r>
              <a:rPr lang="pl-PL" sz="3600" b="1" dirty="0" smtClean="0"/>
              <a:t>286</a:t>
            </a:r>
            <a:endParaRPr lang="pl-PL" sz="3600" b="1" dirty="0"/>
          </a:p>
          <a:p>
            <a:pPr marL="0" indent="0" algn="ctr">
              <a:buNone/>
            </a:pPr>
            <a:endParaRPr lang="pl-PL" sz="2200" dirty="0" smtClean="0"/>
          </a:p>
        </p:txBody>
      </p:sp>
      <p:pic>
        <p:nvPicPr>
          <p:cNvPr id="5" name="Picture 2" descr="C:\Users\kpasik\AppData\Local\Microsoft\Windows\Temporary Internet Files\Content.Outlook\HFTRD3GG\FE_PR-DS-UE_EFS-poziom-PL-k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8808" y="332656"/>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94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Dziękuję  za uwagę </a:t>
            </a:r>
            <a:endParaRPr lang="pl-PL" sz="6600" b="1" dirty="0"/>
          </a:p>
        </p:txBody>
      </p:sp>
      <p:pic>
        <p:nvPicPr>
          <p:cNvPr id="5" name="Obraz 4"/>
          <p:cNvPicPr>
            <a:picLocks noChangeAspect="1"/>
          </p:cNvPicPr>
          <p:nvPr/>
        </p:nvPicPr>
        <p:blipFill>
          <a:blip r:embed="rId3"/>
          <a:stretch>
            <a:fillRect/>
          </a:stretch>
        </p:blipFill>
        <p:spPr>
          <a:xfrm>
            <a:off x="251520" y="304501"/>
            <a:ext cx="4810991" cy="663736"/>
          </a:xfrm>
          <a:prstGeom prst="rect">
            <a:avLst/>
          </a:prstGeom>
        </p:spPr>
      </p:pic>
    </p:spTree>
    <p:extLst>
      <p:ext uri="{BB962C8B-B14F-4D97-AF65-F5344CB8AC3E}">
        <p14:creationId xmlns:p14="http://schemas.microsoft.com/office/powerpoint/2010/main" val="1856126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8" name="Picture 2" descr="C:\Users\kpasik\AppData\Local\Microsoft\Windows\Temporary Internet Files\Content.Outlook\HFTRD3GG\FE_PR-DS-UE_EFS-poziom-PL-k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1046" y="358283"/>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6" name="Picture 2" descr="C:\Users\kpasik\AppData\Local\Microsoft\Windows\Temporary Internet Files\Content.Outlook\HFTRD3GG\FE_PR-DS-UE_EFS-poziom-PL-k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Kryteria </a:t>
            </a:r>
            <a:r>
              <a:rPr lang="pl-PL" sz="5400" b="1" dirty="0"/>
              <a:t>oceny </a:t>
            </a:r>
            <a:r>
              <a:rPr lang="pl-PL" sz="5400" b="1" dirty="0" smtClean="0"/>
              <a:t/>
            </a:r>
            <a:br>
              <a:rPr lang="pl-PL" sz="5400" b="1" dirty="0" smtClean="0"/>
            </a:br>
            <a:r>
              <a:rPr lang="pl-PL" sz="5400" b="1" dirty="0" smtClean="0"/>
              <a:t>strategicznej </a:t>
            </a:r>
            <a:r>
              <a:rPr lang="pl-PL" sz="5400" b="1" dirty="0"/>
              <a:t>ZIT </a:t>
            </a:r>
            <a:r>
              <a:rPr lang="pl-PL" sz="5400" b="1" dirty="0" smtClean="0"/>
              <a:t>AJ</a:t>
            </a:r>
            <a:br>
              <a:rPr lang="pl-PL" sz="5400" b="1" dirty="0" smtClean="0"/>
            </a:br>
            <a:r>
              <a:rPr lang="pl-PL" sz="3600" b="1" dirty="0"/>
              <a:t>Nabór </a:t>
            </a:r>
            <a:r>
              <a:rPr lang="pl-PL" sz="3600" b="1" dirty="0" smtClean="0"/>
              <a:t>10.2.3</a:t>
            </a:r>
            <a:r>
              <a:rPr lang="pl-PL" sz="3600" dirty="0"/>
              <a:t/>
            </a:r>
            <a:br>
              <a:rPr lang="pl-PL" sz="3600" dirty="0"/>
            </a:br>
            <a:r>
              <a:rPr lang="pl-PL" sz="3600" dirty="0"/>
              <a:t> </a:t>
            </a:r>
            <a:r>
              <a:rPr lang="pl-PL" sz="3100" b="1" dirty="0" smtClean="0"/>
              <a:t>Zapewnienie </a:t>
            </a:r>
            <a:r>
              <a:rPr lang="pl-PL" sz="3100" b="1" dirty="0"/>
              <a:t>równego dostępu do wysokiej jakości edukacji podstawowej, gimnazjalnej </a:t>
            </a:r>
            <a:r>
              <a:rPr lang="pl-PL" sz="3100" b="1" dirty="0" smtClean="0"/>
              <a:t/>
            </a:r>
            <a:br>
              <a:rPr lang="pl-PL" sz="3100" b="1" dirty="0" smtClean="0"/>
            </a:br>
            <a:r>
              <a:rPr lang="pl-PL" sz="3100" b="1" dirty="0" smtClean="0"/>
              <a:t>i ponadgimnazjalnej – ZIT AJ  </a:t>
            </a:r>
            <a:br>
              <a:rPr lang="pl-PL" sz="3100" b="1" dirty="0" smtClean="0"/>
            </a:br>
            <a:r>
              <a:rPr lang="pl-PL" sz="3100" b="1" dirty="0" smtClean="0"/>
              <a:t>Alokacja: </a:t>
            </a:r>
            <a:r>
              <a:rPr lang="pl-PL" sz="4000" b="1">
                <a:solidFill>
                  <a:srgbClr val="FF0000"/>
                </a:solidFill>
              </a:rPr>
              <a:t>10 </a:t>
            </a:r>
            <a:r>
              <a:rPr lang="pl-PL" sz="4000" b="1" smtClean="0">
                <a:solidFill>
                  <a:srgbClr val="FF0000"/>
                </a:solidFill>
              </a:rPr>
              <a:t>540 250 </a:t>
            </a:r>
            <a:r>
              <a:rPr lang="pl-PL" sz="4000" b="1" dirty="0" smtClean="0">
                <a:solidFill>
                  <a:srgbClr val="FF0000"/>
                </a:solidFill>
              </a:rPr>
              <a:t>PLN</a:t>
            </a:r>
            <a:r>
              <a:rPr lang="pl-PL" sz="5400" b="1" dirty="0" smtClean="0"/>
              <a:t/>
            </a:r>
            <a:br>
              <a:rPr lang="pl-PL" sz="5400" b="1" dirty="0" smtClean="0"/>
            </a:br>
            <a:r>
              <a:rPr lang="pl-PL" sz="3600" u="sng" dirty="0" smtClean="0"/>
              <a:t>Liczba możliwych do zdobycia punktów będzie stanowić </a:t>
            </a:r>
            <a:r>
              <a:rPr lang="pl-PL" sz="3600" b="1" u="sng" dirty="0" smtClean="0"/>
              <a:t>50 %</a:t>
            </a:r>
            <a:r>
              <a:rPr lang="pl-PL" sz="3600" u="sng" dirty="0" smtClean="0"/>
              <a:t> wszystkich możliwych  do zdobycia punktów</a:t>
            </a:r>
            <a:r>
              <a:rPr lang="pl-PL" sz="5400" dirty="0" smtClean="0"/>
              <a:t/>
            </a:r>
            <a:br>
              <a:rPr lang="pl-PL" sz="5400" dirty="0" smtClean="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Kryterium nr 1</a:t>
            </a:r>
            <a:br>
              <a:rPr lang="pl-PL" sz="5400" b="1" dirty="0" smtClean="0"/>
            </a:br>
            <a:r>
              <a:rPr lang="pl-PL" sz="5400" b="1" dirty="0"/>
              <a:t/>
            </a:r>
            <a:br>
              <a:rPr lang="pl-PL" sz="5400" b="1" dirty="0"/>
            </a:br>
            <a:r>
              <a:rPr lang="pl-PL" b="1" dirty="0"/>
              <a:t>Zgodność projektu ze Strategią ZIT</a:t>
            </a: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3168702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1</a:t>
            </a:r>
            <a:r>
              <a:rPr lang="pl-PL" sz="2800" dirty="0"/>
              <a:t/>
            </a:r>
            <a:br>
              <a:rPr lang="pl-PL" sz="2800" dirty="0"/>
            </a:br>
            <a:r>
              <a:rPr lang="pl-PL" sz="3200" b="1" dirty="0" smtClean="0"/>
              <a:t>Zgodność projektu ze Strategią ZIT AJ </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291697300"/>
              </p:ext>
            </p:extLst>
          </p:nvPr>
        </p:nvGraphicFramePr>
        <p:xfrm>
          <a:off x="0" y="2060848"/>
          <a:ext cx="91440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Users\kpasik\AppData\Local\Microsoft\Windows\Temporary Internet Files\Content.Outlook\HFTRD3GG\FE_PR-DS-UE_EFS-poziom-PL-k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8808" y="278402"/>
            <a:ext cx="4248472" cy="41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76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r>
              <a:rPr lang="pl-PL" sz="5400" b="1" dirty="0" smtClean="0"/>
              <a:t/>
            </a:r>
            <a:br>
              <a:rPr lang="pl-PL" sz="5400" b="1" dirty="0" smtClean="0"/>
            </a:br>
            <a:r>
              <a:rPr lang="pl-PL" sz="5400" b="1" dirty="0" smtClean="0"/>
              <a:t>Kryterium nr 2</a:t>
            </a:r>
            <a:br>
              <a:rPr lang="pl-PL" sz="5400" b="1" dirty="0" smtClean="0"/>
            </a:br>
            <a:r>
              <a:rPr lang="pl-PL" sz="5400" b="1" dirty="0"/>
              <a:t/>
            </a:r>
            <a:br>
              <a:rPr lang="pl-PL" sz="5400" b="1" dirty="0"/>
            </a:br>
            <a:r>
              <a:rPr lang="pl-PL" b="1" dirty="0"/>
              <a:t>Wpływ realizacji projektu na realizację wartości docelowej wskaźników monitoringu </a:t>
            </a:r>
            <a:r>
              <a:rPr lang="pl-PL" b="1" dirty="0" smtClean="0"/>
              <a:t>realizacji </a:t>
            </a:r>
            <a:br>
              <a:rPr lang="pl-PL" b="1" dirty="0" smtClean="0"/>
            </a:br>
            <a:r>
              <a:rPr lang="pl-PL" b="1" dirty="0" smtClean="0"/>
              <a:t>celów </a:t>
            </a:r>
            <a:r>
              <a:rPr lang="pl-PL" b="1" dirty="0"/>
              <a:t>Strategii ZIT</a:t>
            </a:r>
            <a:r>
              <a:rPr lang="pl-PL" dirty="0"/>
              <a:t/>
            </a:r>
            <a:br>
              <a:rPr lang="pl-PL" dirty="0"/>
            </a:br>
            <a:r>
              <a:rPr lang="pl-PL" b="1" dirty="0"/>
              <a:t/>
            </a:r>
            <a:br>
              <a:rPr lang="pl-PL" b="1" dirty="0"/>
            </a:br>
            <a:r>
              <a:rPr lang="pl-PL" b="1" dirty="0"/>
              <a:t/>
            </a:r>
            <a:br>
              <a:rPr lang="pl-PL" b="1" dirty="0"/>
            </a:br>
            <a:endParaRPr lang="pl-PL" b="1" dirty="0"/>
          </a:p>
        </p:txBody>
      </p:sp>
      <p:pic>
        <p:nvPicPr>
          <p:cNvPr id="5" name="Obraz 4"/>
          <p:cNvPicPr>
            <a:picLocks noChangeAspect="1"/>
          </p:cNvPicPr>
          <p:nvPr/>
        </p:nvPicPr>
        <p:blipFill>
          <a:blip r:embed="rId3"/>
          <a:stretch>
            <a:fillRect/>
          </a:stretch>
        </p:blipFill>
        <p:spPr>
          <a:xfrm>
            <a:off x="251520" y="0"/>
            <a:ext cx="4968552" cy="688762"/>
          </a:xfrm>
          <a:prstGeom prst="rect">
            <a:avLst/>
          </a:prstGeom>
        </p:spPr>
      </p:pic>
    </p:spTree>
    <p:extLst>
      <p:ext uri="{BB962C8B-B14F-4D97-AF65-F5344CB8AC3E}">
        <p14:creationId xmlns:p14="http://schemas.microsoft.com/office/powerpoint/2010/main" val="1678657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5928</TotalTime>
  <Words>1234</Words>
  <Application>Microsoft Office PowerPoint</Application>
  <PresentationFormat>Pokaz na ekranie (4:3)</PresentationFormat>
  <Paragraphs>291</Paragraphs>
  <Slides>31</Slides>
  <Notes>5</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31</vt:i4>
      </vt:variant>
    </vt:vector>
  </HeadingPairs>
  <TitlesOfParts>
    <vt:vector size="39" baseType="lpstr">
      <vt:lpstr>Arial</vt:lpstr>
      <vt:lpstr>Calibri</vt:lpstr>
      <vt:lpstr>DejaVu Sans</vt:lpstr>
      <vt:lpstr>Times New Roman</vt:lpstr>
      <vt:lpstr>Verdana</vt:lpstr>
      <vt:lpstr>Wingdings</vt:lpstr>
      <vt:lpstr>Motyw pakietu Office</vt:lpstr>
      <vt:lpstr>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strategicznej ZIT AJ Nabór 10.2.3  Zapewnienie równego dostępu do wysokiej jakości edukacji podstawowej, gimnazjalnej  i ponadgimnazjalnej – ZIT AJ   Alokacja: 10 540 250 PLN Liczba możliwych do zdobycia punktów będzie stanowić 50 % wszystkich możliwych  do zdobycia punktów   </vt:lpstr>
      <vt:lpstr> Kryterium nr 1  Zgodność projektu ze Strategią ZIT   </vt:lpstr>
      <vt:lpstr>KRYTERIUM NR 1 Zgodność projektu ze Strategią ZIT AJ  </vt:lpstr>
      <vt:lpstr> Kryterium nr 2  Wpływ realizacji projektu na realizację wartości docelowej wskaźników monitoringu realizacji  celów Strategii ZIT   </vt:lpstr>
      <vt:lpstr>         KRYTERIUM NR 2 Wpływ realizacji projektu na realizację wartości docelowej wskaźników monitoringu  realizacji celów Strategii ZIT   </vt:lpstr>
      <vt:lpstr>Prezentacja programu PowerPoint</vt:lpstr>
      <vt:lpstr>Prezentacja programu PowerPoint</vt:lpstr>
      <vt:lpstr>Prezentacja programu PowerPoint</vt:lpstr>
      <vt:lpstr>Prezentacja programu PowerPoint</vt:lpstr>
      <vt:lpstr> Kryterium nr 3  Wpływ projektu na zapewnienie wspomagania rozwoju dzieci ze specjalnymi  potrzebami rozwojowymi i edukacyjnymi z obszaru ZIT AJ     </vt:lpstr>
      <vt:lpstr>         KRYTERIUM NR 3  Wpływ projektu na zapewnienie wspomagania rozwoju dzieci ze specjalnymi  potrzebami rozwojowymi i edukacyjnymi z obszaru ZIT AJ    </vt:lpstr>
      <vt:lpstr>Prezentacja programu PowerPoint</vt:lpstr>
      <vt:lpstr> Kryterium nr 4  Wpływ projektu na wypełnianie luki w dostępie do technologii informatyczno-komunikacyjnych na obszarze ZIT AJ     </vt:lpstr>
      <vt:lpstr>         KRYTERIUM NR 4  Wpływ projektu na wypełnianie luki w dostępie do technologii informatyczno-komunikacyjnych na obszarze ZIT AJ   </vt:lpstr>
      <vt:lpstr>Prezentacja programu PowerPoint</vt:lpstr>
      <vt:lpstr> Kryterium nr 5  Kompleksowość działań      </vt:lpstr>
      <vt:lpstr>         KRYTERIUM NR 5  Kompleksowość działań   </vt:lpstr>
      <vt:lpstr>Prezentacja programu PowerPoint</vt:lpstr>
      <vt:lpstr> Kryterium nr 6  Komplementarność projektu     </vt:lpstr>
      <vt:lpstr>         KRYTERIUM NR 6  Komplementarność projektu   </vt:lpstr>
      <vt:lpstr>Prezentacja programu PowerPoint</vt:lpstr>
      <vt:lpstr>   MINIMUM PUNKTOWE     </vt:lpstr>
      <vt:lpstr>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Aneta Płóciennik</cp:lastModifiedBy>
  <cp:revision>357</cp:revision>
  <dcterms:created xsi:type="dcterms:W3CDTF">2015-04-22T07:48:15Z</dcterms:created>
  <dcterms:modified xsi:type="dcterms:W3CDTF">2018-05-22T12:39:34Z</dcterms:modified>
</cp:coreProperties>
</file>