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7.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8.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30.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3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32.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33.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36.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37.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38.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39.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40.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41.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42.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72" r:id="rId1"/>
  </p:sldMasterIdLst>
  <p:notesMasterIdLst>
    <p:notesMasterId r:id="rId88"/>
  </p:notesMasterIdLst>
  <p:handoutMasterIdLst>
    <p:handoutMasterId r:id="rId89"/>
  </p:handoutMasterIdLst>
  <p:sldIdLst>
    <p:sldId id="373" r:id="rId2"/>
    <p:sldId id="559" r:id="rId3"/>
    <p:sldId id="560" r:id="rId4"/>
    <p:sldId id="630" r:id="rId5"/>
    <p:sldId id="565" r:id="rId6"/>
    <p:sldId id="631" r:id="rId7"/>
    <p:sldId id="723" r:id="rId8"/>
    <p:sldId id="632" r:id="rId9"/>
    <p:sldId id="633" r:id="rId10"/>
    <p:sldId id="727" r:id="rId11"/>
    <p:sldId id="634" r:id="rId12"/>
    <p:sldId id="635" r:id="rId13"/>
    <p:sldId id="636" r:id="rId14"/>
    <p:sldId id="728" r:id="rId15"/>
    <p:sldId id="638" r:id="rId16"/>
    <p:sldId id="639" r:id="rId17"/>
    <p:sldId id="640" r:id="rId18"/>
    <p:sldId id="642" r:id="rId19"/>
    <p:sldId id="643" r:id="rId20"/>
    <p:sldId id="736" r:id="rId21"/>
    <p:sldId id="644" r:id="rId22"/>
    <p:sldId id="729" r:id="rId23"/>
    <p:sldId id="645" r:id="rId24"/>
    <p:sldId id="646" r:id="rId25"/>
    <p:sldId id="648" r:id="rId26"/>
    <p:sldId id="730" r:id="rId27"/>
    <p:sldId id="650" r:id="rId28"/>
    <p:sldId id="651" r:id="rId29"/>
    <p:sldId id="653" r:id="rId30"/>
    <p:sldId id="654" r:id="rId31"/>
    <p:sldId id="732" r:id="rId32"/>
    <p:sldId id="658" r:id="rId33"/>
    <p:sldId id="659" r:id="rId34"/>
    <p:sldId id="672" r:id="rId35"/>
    <p:sldId id="668" r:id="rId36"/>
    <p:sldId id="673" r:id="rId37"/>
    <p:sldId id="725" r:id="rId38"/>
    <p:sldId id="669" r:id="rId39"/>
    <p:sldId id="675" r:id="rId40"/>
    <p:sldId id="677" r:id="rId41"/>
    <p:sldId id="678" r:id="rId42"/>
    <p:sldId id="724" r:id="rId43"/>
    <p:sldId id="726" r:id="rId44"/>
    <p:sldId id="563" r:id="rId45"/>
    <p:sldId id="718" r:id="rId46"/>
    <p:sldId id="681" r:id="rId47"/>
    <p:sldId id="683" r:id="rId48"/>
    <p:sldId id="682" r:id="rId49"/>
    <p:sldId id="686" r:id="rId50"/>
    <p:sldId id="684" r:id="rId51"/>
    <p:sldId id="685" r:id="rId52"/>
    <p:sldId id="687" r:id="rId53"/>
    <p:sldId id="688" r:id="rId54"/>
    <p:sldId id="737" r:id="rId55"/>
    <p:sldId id="689" r:id="rId56"/>
    <p:sldId id="690" r:id="rId57"/>
    <p:sldId id="691" r:id="rId58"/>
    <p:sldId id="692" r:id="rId59"/>
    <p:sldId id="694" r:id="rId60"/>
    <p:sldId id="693" r:id="rId61"/>
    <p:sldId id="696" r:id="rId62"/>
    <p:sldId id="695" r:id="rId63"/>
    <p:sldId id="697" r:id="rId64"/>
    <p:sldId id="698" r:id="rId65"/>
    <p:sldId id="699" r:id="rId66"/>
    <p:sldId id="700" r:id="rId67"/>
    <p:sldId id="705" r:id="rId68"/>
    <p:sldId id="701" r:id="rId69"/>
    <p:sldId id="703" r:id="rId70"/>
    <p:sldId id="706" r:id="rId71"/>
    <p:sldId id="707" r:id="rId72"/>
    <p:sldId id="708" r:id="rId73"/>
    <p:sldId id="709" r:id="rId74"/>
    <p:sldId id="711" r:id="rId75"/>
    <p:sldId id="713" r:id="rId76"/>
    <p:sldId id="714" r:id="rId77"/>
    <p:sldId id="715" r:id="rId78"/>
    <p:sldId id="716" r:id="rId79"/>
    <p:sldId id="717" r:id="rId80"/>
    <p:sldId id="679" r:id="rId81"/>
    <p:sldId id="719" r:id="rId82"/>
    <p:sldId id="680" r:id="rId83"/>
    <p:sldId id="665" r:id="rId84"/>
    <p:sldId id="600" r:id="rId85"/>
    <p:sldId id="601" r:id="rId86"/>
    <p:sldId id="520" r:id="rId87"/>
  </p:sldIdLst>
  <p:sldSz cx="9144000" cy="6858000" type="screen4x3"/>
  <p:notesSz cx="6743700" cy="9875838"/>
  <p:defaultTextStyle>
    <a:defPPr>
      <a:defRPr lang="pl-PL"/>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guide id="3" orient="horz" pos="3110">
          <p15:clr>
            <a:srgbClr val="A4A3A4"/>
          </p15:clr>
        </p15:guide>
        <p15:guide id="4" pos="212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in Bora" initials="MB" lastIdx="3" clrIdx="0">
    <p:extLst>
      <p:ext uri="{19B8F6BF-5375-455C-9EA6-DF929625EA0E}">
        <p15:presenceInfo xmlns:p15="http://schemas.microsoft.com/office/powerpoint/2012/main" userId="S-1-5-21-993268263-2097026863-2477634896-35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C5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Styl pośredni 1 — Ak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Styl pośredni 1 — Ak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31" autoAdjust="0"/>
    <p:restoredTop sz="85995" autoAdjust="0"/>
  </p:normalViewPr>
  <p:slideViewPr>
    <p:cSldViewPr>
      <p:cViewPr varScale="1">
        <p:scale>
          <a:sx n="98" d="100"/>
          <a:sy n="98" d="100"/>
        </p:scale>
        <p:origin x="219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350"/>
    </p:cViewPr>
  </p:sorterViewPr>
  <p:notesViewPr>
    <p:cSldViewPr>
      <p:cViewPr varScale="1">
        <p:scale>
          <a:sx n="82" d="100"/>
          <a:sy n="82" d="100"/>
        </p:scale>
        <p:origin x="3972" y="84"/>
      </p:cViewPr>
      <p:guideLst>
        <p:guide orient="horz" pos="3126"/>
        <p:guide pos="2141"/>
        <p:guide orient="horz" pos="3110"/>
        <p:guide pos="212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commentAuthors" Target="commentAuthor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diagrams/_rels/data23.xml.rels><?xml version="1.0" encoding="UTF-8" standalone="yes"?>
<Relationships xmlns="http://schemas.openxmlformats.org/package/2006/relationships"><Relationship Id="rId1" Type="http://schemas.openxmlformats.org/officeDocument/2006/relationships/hyperlink" Target="http://www.generator-efs.dolnyslask.pl/" TargetMode="External"/></Relationships>
</file>

<file path=ppt/diagrams/_rels/drawing23.xml.rels><?xml version="1.0" encoding="UTF-8" standalone="yes"?>
<Relationships xmlns="http://schemas.openxmlformats.org/package/2006/relationships"><Relationship Id="rId1" Type="http://schemas.openxmlformats.org/officeDocument/2006/relationships/hyperlink" Target="http://www.generator-efs.dolnyslask.pl/"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1. Wkład własny</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l"/>
          <a:r>
            <a:rPr lang="pl-PL" sz="1600" dirty="0"/>
            <a:t>W ramach kryterium weryfikowane będzie, czy wartość projektu wynosi co najmniej </a:t>
          </a:r>
          <a:r>
            <a:rPr lang="pl-PL" sz="1600" b="1" dirty="0">
              <a:solidFill>
                <a:srgbClr val="FF0000"/>
              </a:solidFill>
            </a:rPr>
            <a:t>50 000 PLN.</a:t>
          </a:r>
          <a:endParaRPr lang="pl-PL" sz="1600" b="1" u="sng" dirty="0">
            <a:solidFill>
              <a:srgbClr val="FF000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dirty="0">
              <a:solidFill>
                <a:schemeClr val="tx1"/>
              </a:solidFill>
            </a:rPr>
            <a:t>2. Minimalna wartość projektu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600" dirty="0"/>
            <a:t>W ramach kryterium weryfikowane będzie, czy Wnioskodawca /Beneficjent zapewnił wkład własny w wysokości co najmniej </a:t>
          </a:r>
          <a:r>
            <a:rPr lang="pl-PL" sz="1600" b="1" dirty="0">
              <a:solidFill>
                <a:srgbClr val="FF0000"/>
              </a:solidFill>
            </a:rPr>
            <a:t>5% wydatków kwalifikowalnych</a:t>
          </a:r>
          <a:r>
            <a:rPr lang="pl-PL" sz="1600" dirty="0"/>
            <a:t>. </a:t>
          </a:r>
          <a:endParaRPr lang="pl-PL" sz="16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15791"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14678">
        <dgm:presLayoutVars>
          <dgm:bulletEnabled val="1"/>
        </dgm:presLayoutVars>
      </dgm:prSet>
      <dgm:spPr/>
    </dgm:pt>
  </dgm:ptLst>
  <dgm:cxnLst>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A02EC93F-226D-401F-A2D3-D6AEB65B11CB}" type="presOf" srcId="{621AB93B-5B7B-404A-AAC6-82585374894E}" destId="{30A5BAFA-D867-4432-A555-078896BF780D}" srcOrd="0" destOrd="0" presId="urn:microsoft.com/office/officeart/2005/8/layout/vList5"/>
    <dgm:cxn modelId="{8DDFBD62-E0E5-4D28-AD96-CE4BA94BBB8B}" type="presOf" srcId="{DA6E603D-E34D-4EC6-B48D-740809166CA4}" destId="{6057DA86-162F-440C-8D5E-0A6D86B8CF0F}" srcOrd="0" destOrd="0" presId="urn:microsoft.com/office/officeart/2005/8/layout/vList5"/>
    <dgm:cxn modelId="{0837F47E-9555-4687-A14A-324DD99EBBC1}" type="presOf" srcId="{1A53B528-4B73-4476-AAA3-DA53D8694E89}" destId="{A82570EB-9047-4C30-B34C-BC41F943A042}" srcOrd="0" destOrd="0" presId="urn:microsoft.com/office/officeart/2005/8/layout/vList5"/>
    <dgm:cxn modelId="{BD265B88-B404-4F5F-8E25-11652EFA2BB1}" type="presOf" srcId="{32EE9BBF-B02B-4DE9-A826-A3930A24887B}" destId="{5DB3C171-F262-490B-B8BB-BFFA46B0586B}"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B6C807A7-A846-47FD-BE65-9166C443B42C}" srcId="{621AB93B-5B7B-404A-AAC6-82585374894E}" destId="{32EE9BBF-B02B-4DE9-A826-A3930A24887B}" srcOrd="0" destOrd="0" parTransId="{00D5B151-6E85-451D-80BE-DE7F236447A0}" sibTransId="{DC57031B-D14D-42A1-A990-761C91C4EF85}"/>
    <dgm:cxn modelId="{BD3915B8-0D84-4FBC-8C17-50C9489290C8}" type="presOf" srcId="{9C158368-C9E0-4942-8526-5CE49BCD721C}" destId="{EC26B3CA-5F55-4ED6-AEA1-83422FEC2FA3}" srcOrd="0" destOrd="0" presId="urn:microsoft.com/office/officeart/2005/8/layout/vList5"/>
    <dgm:cxn modelId="{AA76611F-CF12-42A2-AA87-510D7A476138}" type="presParOf" srcId="{A82570EB-9047-4C30-B34C-BC41F943A042}" destId="{74CEAA77-1A9F-4EE7-8009-B36DC94847D6}" srcOrd="0" destOrd="0" presId="urn:microsoft.com/office/officeart/2005/8/layout/vList5"/>
    <dgm:cxn modelId="{4F2AA72F-D9AD-489D-AE6A-8331659024D2}" type="presParOf" srcId="{74CEAA77-1A9F-4EE7-8009-B36DC94847D6}" destId="{30A5BAFA-D867-4432-A555-078896BF780D}" srcOrd="0" destOrd="0" presId="urn:microsoft.com/office/officeart/2005/8/layout/vList5"/>
    <dgm:cxn modelId="{350E36B3-47B4-45C5-AA77-803EE57431AB}" type="presParOf" srcId="{74CEAA77-1A9F-4EE7-8009-B36DC94847D6}" destId="{5DB3C171-F262-490B-B8BB-BFFA46B0586B}" srcOrd="1" destOrd="0" presId="urn:microsoft.com/office/officeart/2005/8/layout/vList5"/>
    <dgm:cxn modelId="{7E714A9F-EF91-4D63-8743-AEDA131255E2}" type="presParOf" srcId="{A82570EB-9047-4C30-B34C-BC41F943A042}" destId="{21203062-3061-4CFA-A1DC-A3C8D1B70C6A}" srcOrd="1" destOrd="0" presId="urn:microsoft.com/office/officeart/2005/8/layout/vList5"/>
    <dgm:cxn modelId="{FB57FE79-DD40-4F48-8CB6-D2E70F55E7A4}" type="presParOf" srcId="{A82570EB-9047-4C30-B34C-BC41F943A042}" destId="{AAC7EB03-0D34-4E53-AA54-FF39894E56F4}" srcOrd="2" destOrd="0" presId="urn:microsoft.com/office/officeart/2005/8/layout/vList5"/>
    <dgm:cxn modelId="{F0CDF26D-6CB2-483A-BD92-75CB18D7285D}" type="presParOf" srcId="{AAC7EB03-0D34-4E53-AA54-FF39894E56F4}" destId="{EC26B3CA-5F55-4ED6-AEA1-83422FEC2FA3}" srcOrd="0" destOrd="0" presId="urn:microsoft.com/office/officeart/2005/8/layout/vList5"/>
    <dgm:cxn modelId="{EED45D53-C779-4CB6-BA14-9C37B0852D29}"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7. Kryterium doświadczenia</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400" dirty="0"/>
            <a:t>Czy budżet projektu został sporządzony w sposób prawidłowy?</a:t>
          </a:r>
          <a:endParaRPr lang="pl-PL" sz="1400" b="0"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8. Kryterium budżetu projektu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dirty="0"/>
            <a:t>Czy Wnioskodawca/Beneficjent lub partnerzy w przypadku projektu realizowanego w partnerstwie, posiadają doświadczenie w realizacji przedsięwzięć, w tym przedsięwziąć finansowanych ze środków innych niż środki funduszu UE:</a:t>
          </a:r>
          <a:endParaRPr lang="pl-PL" sz="1200" b="0"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903452D5-41DC-4381-996A-66F3A350533E}">
      <dgm:prSet custT="1"/>
      <dgm:spPr/>
      <dgm:t>
        <a:bodyPr/>
        <a:lstStyle/>
        <a:p>
          <a:r>
            <a:rPr lang="pl-PL" sz="1200" dirty="0"/>
            <a:t>w obszarze, w którym udzielane będzie wsparcie przewidziane w ramach projektu oraz</a:t>
          </a:r>
        </a:p>
      </dgm:t>
    </dgm:pt>
    <dgm:pt modelId="{CBE07918-156B-44AF-969F-130D6D3E0E7D}" type="parTrans" cxnId="{581177FE-B331-42D9-A6A3-F12ED0F01968}">
      <dgm:prSet/>
      <dgm:spPr/>
      <dgm:t>
        <a:bodyPr/>
        <a:lstStyle/>
        <a:p>
          <a:endParaRPr lang="pl-PL"/>
        </a:p>
      </dgm:t>
    </dgm:pt>
    <dgm:pt modelId="{A1B1F579-7FE4-44DE-BBC5-7CB4645D5B0C}" type="sibTrans" cxnId="{581177FE-B331-42D9-A6A3-F12ED0F01968}">
      <dgm:prSet/>
      <dgm:spPr/>
      <dgm:t>
        <a:bodyPr/>
        <a:lstStyle/>
        <a:p>
          <a:endParaRPr lang="pl-PL"/>
        </a:p>
      </dgm:t>
    </dgm:pt>
    <dgm:pt modelId="{4EFB74F6-5E32-4AC3-A525-F782064B61A0}">
      <dgm:prSet custT="1"/>
      <dgm:spPr/>
      <dgm:t>
        <a:bodyPr/>
        <a:lstStyle/>
        <a:p>
          <a:r>
            <a:rPr lang="pl-PL" sz="1200" dirty="0"/>
            <a:t>na rzecz grupy docelowej, do której kierowane będzie wsparcie przewidziane w ramach projektu oraz</a:t>
          </a:r>
        </a:p>
      </dgm:t>
    </dgm:pt>
    <dgm:pt modelId="{B9D2249F-16CD-4687-873E-8D1A71315E11}" type="parTrans" cxnId="{5131D78B-1DAE-4FDE-9228-E51EA06E4129}">
      <dgm:prSet/>
      <dgm:spPr/>
      <dgm:t>
        <a:bodyPr/>
        <a:lstStyle/>
        <a:p>
          <a:endParaRPr lang="pl-PL"/>
        </a:p>
      </dgm:t>
    </dgm:pt>
    <dgm:pt modelId="{33C383BC-D4DE-40C4-A410-3C6CCF80A4D2}" type="sibTrans" cxnId="{5131D78B-1DAE-4FDE-9228-E51EA06E4129}">
      <dgm:prSet/>
      <dgm:spPr/>
      <dgm:t>
        <a:bodyPr/>
        <a:lstStyle/>
        <a:p>
          <a:endParaRPr lang="pl-PL"/>
        </a:p>
      </dgm:t>
    </dgm:pt>
    <dgm:pt modelId="{83F3E015-1215-4F4F-AE20-12DA23C56C72}">
      <dgm:prSet custT="1"/>
      <dgm:spPr/>
      <dgm:t>
        <a:bodyPr/>
        <a:lstStyle/>
        <a:p>
          <a:r>
            <a:rPr lang="pl-PL" sz="1200" dirty="0"/>
            <a:t>na określonym terytorium, którego dotyczyć będzie realizacja projektu</a:t>
          </a:r>
        </a:p>
      </dgm:t>
    </dgm:pt>
    <dgm:pt modelId="{7A2BAF04-5BC0-4108-87EF-8B972D48268B}" type="parTrans" cxnId="{96C6792C-BFAA-44CD-AB61-96CBD368A547}">
      <dgm:prSet/>
      <dgm:spPr/>
      <dgm:t>
        <a:bodyPr/>
        <a:lstStyle/>
        <a:p>
          <a:endParaRPr lang="pl-PL"/>
        </a:p>
      </dgm:t>
    </dgm:pt>
    <dgm:pt modelId="{E2D431AF-0266-4904-A9BE-D393C39B761E}" type="sibTrans" cxnId="{96C6792C-BFAA-44CD-AB61-96CBD368A547}">
      <dgm:prSet/>
      <dgm:spPr/>
      <dgm:t>
        <a:bodyPr/>
        <a:lstStyle/>
        <a:p>
          <a:endParaRPr lang="pl-PL"/>
        </a:p>
      </dgm:t>
    </dgm:pt>
    <dgm:pt modelId="{0FBF67D8-C172-412B-ABD3-E35466779B9E}">
      <dgm:prSet custT="1"/>
      <dgm:spPr/>
      <dgm:t>
        <a:bodyPr/>
        <a:lstStyle/>
        <a:p>
          <a:r>
            <a:rPr lang="pl-PL" sz="1200" dirty="0"/>
            <a:t>oraz czy wskazano instytucje, które mogą potwierdzić opisany potencjał społeczny Wnioskodawcy/Beneficjenta i partnerów (jeśli projekt realizowany jest w partnerstwie)?</a:t>
          </a:r>
        </a:p>
      </dgm:t>
    </dgm:pt>
    <dgm:pt modelId="{294CA9BB-6839-4BB9-B499-D8555CE059BE}" type="parTrans" cxnId="{AF3E3ACB-6372-4412-8600-33137C9BFD53}">
      <dgm:prSet/>
      <dgm:spPr/>
      <dgm:t>
        <a:bodyPr/>
        <a:lstStyle/>
        <a:p>
          <a:endParaRPr lang="pl-PL"/>
        </a:p>
      </dgm:t>
    </dgm:pt>
    <dgm:pt modelId="{EB505EDC-A3D7-4E65-A9B7-8EE80CD3CAC5}" type="sibTrans" cxnId="{AF3E3ACB-6372-4412-8600-33137C9BFD53}">
      <dgm:prSet/>
      <dgm:spPr/>
      <dgm:t>
        <a:bodyPr/>
        <a:lstStyle/>
        <a:p>
          <a:endParaRPr lang="pl-PL"/>
        </a:p>
      </dgm:t>
    </dgm:pt>
    <dgm:pt modelId="{D480067B-DA62-4996-B1CE-956AB55E20BA}">
      <dgm:prSet phldrT="[Tekst]" custT="1"/>
      <dgm:spPr>
        <a:solidFill>
          <a:srgbClr val="FFC000">
            <a:alpha val="90000"/>
          </a:srgbClr>
        </a:solidFill>
        <a:ln>
          <a:solidFill>
            <a:srgbClr val="FFC000">
              <a:alpha val="90000"/>
            </a:srgbClr>
          </a:solidFill>
        </a:ln>
      </dgm:spPr>
      <dgm:t>
        <a:bodyPr/>
        <a:lstStyle/>
        <a:p>
          <a:pPr algn="just"/>
          <a:r>
            <a:rPr lang="pl-PL" sz="1200" dirty="0"/>
            <a:t>zgodność budżetu z wymogami zawartymi w wytycznych w zakresie kwalifikowalności wydatków, regulaminie konkursu oraz zapisami instrukcji wypełniania wniosku o dofinansowanie. </a:t>
          </a:r>
          <a:endParaRPr lang="pl-PL" sz="1200" b="0" dirty="0">
            <a:solidFill>
              <a:schemeClr val="tx1"/>
            </a:solidFill>
          </a:endParaRPr>
        </a:p>
      </dgm:t>
    </dgm:pt>
    <dgm:pt modelId="{12EACF50-288C-41E3-A9AE-4A96896A97BD}" type="parTrans" cxnId="{3C344F52-5AE4-4445-9641-671EC5ADBDB6}">
      <dgm:prSet/>
      <dgm:spPr/>
      <dgm:t>
        <a:bodyPr/>
        <a:lstStyle/>
        <a:p>
          <a:endParaRPr lang="pl-PL"/>
        </a:p>
      </dgm:t>
    </dgm:pt>
    <dgm:pt modelId="{9562392B-D6AF-4216-98CF-DCC0C2DC4372}" type="sibTrans" cxnId="{3C344F52-5AE4-4445-9641-671EC5ADBDB6}">
      <dgm:prSet/>
      <dgm:spPr/>
      <dgm:t>
        <a:bodyPr/>
        <a:lstStyle/>
        <a:p>
          <a:endParaRPr lang="pl-PL"/>
        </a:p>
      </dgm:t>
    </dgm:pt>
    <dgm:pt modelId="{507D7A86-BC92-401F-90A2-C91E2F721EE1}">
      <dgm:prSet phldrT="[Tekst]" custT="1"/>
      <dgm:spPr>
        <a:solidFill>
          <a:srgbClr val="FFC000">
            <a:alpha val="90000"/>
          </a:srgbClr>
        </a:solidFill>
        <a:ln>
          <a:solidFill>
            <a:srgbClr val="FFC000">
              <a:alpha val="90000"/>
            </a:srgbClr>
          </a:solidFill>
        </a:ln>
      </dgm:spPr>
      <dgm:t>
        <a:bodyPr/>
        <a:lstStyle/>
        <a:p>
          <a:pPr algn="just"/>
          <a:r>
            <a:rPr lang="pl-PL" sz="1200" dirty="0"/>
            <a:t>prawidłowość stosowania kwot ryczałtowych</a:t>
          </a:r>
          <a:endParaRPr lang="pl-PL" sz="1200" b="0" dirty="0">
            <a:solidFill>
              <a:schemeClr val="tx1"/>
            </a:solidFill>
          </a:endParaRPr>
        </a:p>
      </dgm:t>
    </dgm:pt>
    <dgm:pt modelId="{9EDC926A-CA0A-4352-A090-FDC4E304ED34}" type="parTrans" cxnId="{2941CF1B-CDAD-4CAF-AF8E-2F80B7A9ACCF}">
      <dgm:prSet/>
      <dgm:spPr/>
      <dgm:t>
        <a:bodyPr/>
        <a:lstStyle/>
        <a:p>
          <a:endParaRPr lang="pl-PL"/>
        </a:p>
      </dgm:t>
    </dgm:pt>
    <dgm:pt modelId="{58613CA7-0B80-4023-B252-1B81FD6A5768}" type="sibTrans" cxnId="{2941CF1B-CDAD-4CAF-AF8E-2F80B7A9ACCF}">
      <dgm:prSet/>
      <dgm:spPr/>
      <dgm:t>
        <a:bodyPr/>
        <a:lstStyle/>
        <a:p>
          <a:endParaRPr lang="pl-PL"/>
        </a:p>
      </dgm:t>
    </dgm:pt>
    <dgm:pt modelId="{9A5FD9A5-B198-4AF3-B007-14C53CA8D9B6}">
      <dgm:prSet phldrT="[Tekst]" custT="1"/>
      <dgm:spPr>
        <a:solidFill>
          <a:srgbClr val="FFC000">
            <a:alpha val="90000"/>
          </a:srgbClr>
        </a:solidFill>
        <a:ln>
          <a:solidFill>
            <a:srgbClr val="FFC000">
              <a:alpha val="90000"/>
            </a:srgbClr>
          </a:solidFill>
        </a:ln>
      </dgm:spPr>
      <dgm:t>
        <a:bodyPr/>
        <a:lstStyle/>
        <a:p>
          <a:pPr algn="just"/>
          <a:r>
            <a:rPr lang="pl-PL" sz="1200" dirty="0"/>
            <a:t>czy wysokość kosztów przypadających na jednego uczestnika projektu jest adekwatna </a:t>
          </a:r>
          <a:endParaRPr lang="pl-PL" sz="1200" b="0" dirty="0">
            <a:solidFill>
              <a:schemeClr val="tx1"/>
            </a:solidFill>
          </a:endParaRPr>
        </a:p>
      </dgm:t>
    </dgm:pt>
    <dgm:pt modelId="{1B2DC949-8E28-49DC-96D2-ABC76235C3A3}" type="parTrans" cxnId="{2D9CFB6A-6B02-4563-BD39-C2DF9BADC3F1}">
      <dgm:prSet/>
      <dgm:spPr/>
      <dgm:t>
        <a:bodyPr/>
        <a:lstStyle/>
        <a:p>
          <a:endParaRPr lang="pl-PL"/>
        </a:p>
      </dgm:t>
    </dgm:pt>
    <dgm:pt modelId="{D6261D09-F3A3-4DF0-A390-2600EDC8786C}" type="sibTrans" cxnId="{2D9CFB6A-6B02-4563-BD39-C2DF9BADC3F1}">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205747" custLinFactNeighborX="271" custLinFactNeighborY="-1126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C3FED305-599A-4BF9-ADA0-25CBF7A40D1A}" type="presOf" srcId="{83F3E015-1215-4F4F-AE20-12DA23C56C72}" destId="{5DB3C171-F262-490B-B8BB-BFFA46B0586B}" srcOrd="0" destOrd="3" presId="urn:microsoft.com/office/officeart/2005/8/layout/vList5"/>
    <dgm:cxn modelId="{2941CF1B-CDAD-4CAF-AF8E-2F80B7A9ACCF}" srcId="{9C158368-C9E0-4942-8526-5CE49BCD721C}" destId="{507D7A86-BC92-401F-90A2-C91E2F721EE1}" srcOrd="2" destOrd="0" parTransId="{9EDC926A-CA0A-4352-A090-FDC4E304ED34}" sibTransId="{58613CA7-0B80-4023-B252-1B81FD6A5768}"/>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96C6792C-BFAA-44CD-AB61-96CBD368A547}" srcId="{32EE9BBF-B02B-4DE9-A826-A3930A24887B}" destId="{83F3E015-1215-4F4F-AE20-12DA23C56C72}" srcOrd="2" destOrd="0" parTransId="{7A2BAF04-5BC0-4108-87EF-8B972D48268B}" sibTransId="{E2D431AF-0266-4904-A9BE-D393C39B761E}"/>
    <dgm:cxn modelId="{5571C932-E39C-432F-A2B9-7E13EBBA3F34}" type="presOf" srcId="{9C158368-C9E0-4942-8526-5CE49BCD721C}" destId="{EC26B3CA-5F55-4ED6-AEA1-83422FEC2FA3}" srcOrd="0" destOrd="0" presId="urn:microsoft.com/office/officeart/2005/8/layout/vList5"/>
    <dgm:cxn modelId="{C11DEC38-CEF3-41A4-973E-64603821055C}" type="presOf" srcId="{0FBF67D8-C172-412B-ABD3-E35466779B9E}" destId="{5DB3C171-F262-490B-B8BB-BFFA46B0586B}" srcOrd="0" destOrd="4" presId="urn:microsoft.com/office/officeart/2005/8/layout/vList5"/>
    <dgm:cxn modelId="{2D9CFB6A-6B02-4563-BD39-C2DF9BADC3F1}" srcId="{9C158368-C9E0-4942-8526-5CE49BCD721C}" destId="{9A5FD9A5-B198-4AF3-B007-14C53CA8D9B6}" srcOrd="3" destOrd="0" parTransId="{1B2DC949-8E28-49DC-96D2-ABC76235C3A3}" sibTransId="{D6261D09-F3A3-4DF0-A390-2600EDC8786C}"/>
    <dgm:cxn modelId="{AB30F14B-0319-4D2D-A4A0-642A3882F5D8}" type="presOf" srcId="{1A53B528-4B73-4476-AAA3-DA53D8694E89}" destId="{A82570EB-9047-4C30-B34C-BC41F943A042}" srcOrd="0" destOrd="0" presId="urn:microsoft.com/office/officeart/2005/8/layout/vList5"/>
    <dgm:cxn modelId="{27997E51-D333-46EB-8F81-286C6BA541A2}" type="presOf" srcId="{DA6E603D-E34D-4EC6-B48D-740809166CA4}" destId="{6057DA86-162F-440C-8D5E-0A6D86B8CF0F}" srcOrd="0" destOrd="0" presId="urn:microsoft.com/office/officeart/2005/8/layout/vList5"/>
    <dgm:cxn modelId="{3C344F52-5AE4-4445-9641-671EC5ADBDB6}" srcId="{9C158368-C9E0-4942-8526-5CE49BCD721C}" destId="{D480067B-DA62-4996-B1CE-956AB55E20BA}" srcOrd="1" destOrd="0" parTransId="{12EACF50-288C-41E3-A9AE-4A96896A97BD}" sibTransId="{9562392B-D6AF-4216-98CF-DCC0C2DC4372}"/>
    <dgm:cxn modelId="{E1EAAC72-6E3A-49D3-96E4-4A2101275191}" type="presOf" srcId="{32EE9BBF-B02B-4DE9-A826-A3930A24887B}" destId="{5DB3C171-F262-490B-B8BB-BFFA46B0586B}" srcOrd="0" destOrd="0" presId="urn:microsoft.com/office/officeart/2005/8/layout/vList5"/>
    <dgm:cxn modelId="{9B99C377-CF9E-419A-9228-05B350A04077}" type="presOf" srcId="{903452D5-41DC-4381-996A-66F3A350533E}" destId="{5DB3C171-F262-490B-B8BB-BFFA46B0586B}" srcOrd="0" destOrd="1" presId="urn:microsoft.com/office/officeart/2005/8/layout/vList5"/>
    <dgm:cxn modelId="{5131D78B-1DAE-4FDE-9228-E51EA06E4129}" srcId="{32EE9BBF-B02B-4DE9-A826-A3930A24887B}" destId="{4EFB74F6-5E32-4AC3-A525-F782064B61A0}" srcOrd="1" destOrd="0" parTransId="{B9D2249F-16CD-4687-873E-8D1A71315E11}" sibTransId="{33C383BC-D4DE-40C4-A410-3C6CCF80A4D2}"/>
    <dgm:cxn modelId="{E117E38E-DDD3-480D-A78D-8FCB154BAC0D}" srcId="{9C158368-C9E0-4942-8526-5CE49BCD721C}" destId="{DA6E603D-E34D-4EC6-B48D-740809166CA4}" srcOrd="0" destOrd="0" parTransId="{A8A154FD-2259-47AC-AD68-19EF82000962}" sibTransId="{9F49CB28-C9A9-4FC8-82B7-C5A3A7564928}"/>
    <dgm:cxn modelId="{30DF6391-0587-449F-8F0B-099F3CD986FF}" type="presOf" srcId="{507D7A86-BC92-401F-90A2-C91E2F721EE1}" destId="{6057DA86-162F-440C-8D5E-0A6D86B8CF0F}" srcOrd="0" destOrd="2" presId="urn:microsoft.com/office/officeart/2005/8/layout/vList5"/>
    <dgm:cxn modelId="{D6CDC0A3-932A-4973-BCD2-AEF9E6EE14CA}" type="presOf" srcId="{9A5FD9A5-B198-4AF3-B007-14C53CA8D9B6}" destId="{6057DA86-162F-440C-8D5E-0A6D86B8CF0F}" srcOrd="0" destOrd="3"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FC7DE1AF-1FB0-44AF-90C6-A294FEFC3BA2}" type="presOf" srcId="{D480067B-DA62-4996-B1CE-956AB55E20BA}" destId="{6057DA86-162F-440C-8D5E-0A6D86B8CF0F}" srcOrd="0" destOrd="1" presId="urn:microsoft.com/office/officeart/2005/8/layout/vList5"/>
    <dgm:cxn modelId="{AF3E3ACB-6372-4412-8600-33137C9BFD53}" srcId="{621AB93B-5B7B-404A-AAC6-82585374894E}" destId="{0FBF67D8-C172-412B-ABD3-E35466779B9E}" srcOrd="1" destOrd="0" parTransId="{294CA9BB-6839-4BB9-B499-D8555CE059BE}" sibTransId="{EB505EDC-A3D7-4E65-A9B7-8EE80CD3CAC5}"/>
    <dgm:cxn modelId="{CF847BD4-7B07-45DB-AF98-A0752ECB1DF4}" type="presOf" srcId="{621AB93B-5B7B-404A-AAC6-82585374894E}" destId="{30A5BAFA-D867-4432-A555-078896BF780D}" srcOrd="0" destOrd="0" presId="urn:microsoft.com/office/officeart/2005/8/layout/vList5"/>
    <dgm:cxn modelId="{8CA355D5-A2B8-42D8-9B38-D723049636FD}" type="presOf" srcId="{4EFB74F6-5E32-4AC3-A525-F782064B61A0}" destId="{5DB3C171-F262-490B-B8BB-BFFA46B0586B}" srcOrd="0" destOrd="2" presId="urn:microsoft.com/office/officeart/2005/8/layout/vList5"/>
    <dgm:cxn modelId="{581177FE-B331-42D9-A6A3-F12ED0F01968}" srcId="{32EE9BBF-B02B-4DE9-A826-A3930A24887B}" destId="{903452D5-41DC-4381-996A-66F3A350533E}" srcOrd="0" destOrd="0" parTransId="{CBE07918-156B-44AF-969F-130D6D3E0E7D}" sibTransId="{A1B1F579-7FE4-44DE-BBC5-7CB4645D5B0C}"/>
    <dgm:cxn modelId="{7C471467-2AAA-4BFB-BE59-D3B8C83576B4}" type="presParOf" srcId="{A82570EB-9047-4C30-B34C-BC41F943A042}" destId="{74CEAA77-1A9F-4EE7-8009-B36DC94847D6}" srcOrd="0" destOrd="0" presId="urn:microsoft.com/office/officeart/2005/8/layout/vList5"/>
    <dgm:cxn modelId="{7FC4657B-D8C1-448F-8A3D-B5003F97F8A8}" type="presParOf" srcId="{74CEAA77-1A9F-4EE7-8009-B36DC94847D6}" destId="{30A5BAFA-D867-4432-A555-078896BF780D}" srcOrd="0" destOrd="0" presId="urn:microsoft.com/office/officeart/2005/8/layout/vList5"/>
    <dgm:cxn modelId="{387D7ACF-CE76-454C-9CF4-7F6E5E8279D8}" type="presParOf" srcId="{74CEAA77-1A9F-4EE7-8009-B36DC94847D6}" destId="{5DB3C171-F262-490B-B8BB-BFFA46B0586B}" srcOrd="1" destOrd="0" presId="urn:microsoft.com/office/officeart/2005/8/layout/vList5"/>
    <dgm:cxn modelId="{52DA23B9-DE3E-44E8-AD84-62ADB5830CAC}" type="presParOf" srcId="{A82570EB-9047-4C30-B34C-BC41F943A042}" destId="{21203062-3061-4CFA-A1DC-A3C8D1B70C6A}" srcOrd="1" destOrd="0" presId="urn:microsoft.com/office/officeart/2005/8/layout/vList5"/>
    <dgm:cxn modelId="{9A856B25-70F8-48DE-8A27-D8983E4CD090}" type="presParOf" srcId="{A82570EB-9047-4C30-B34C-BC41F943A042}" destId="{AAC7EB03-0D34-4E53-AA54-FF39894E56F4}" srcOrd="2" destOrd="0" presId="urn:microsoft.com/office/officeart/2005/8/layout/vList5"/>
    <dgm:cxn modelId="{8194B4F1-5539-49AE-AF98-6E3A3EFCCFDA}" type="presParOf" srcId="{AAC7EB03-0D34-4E53-AA54-FF39894E56F4}" destId="{EC26B3CA-5F55-4ED6-AEA1-83422FEC2FA3}" srcOrd="0" destOrd="0" presId="urn:microsoft.com/office/officeart/2005/8/layout/vList5"/>
    <dgm:cxn modelId="{2ACD934A-4781-4582-ACCE-930A3A63CD0B}"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9. Kryterium zgodności ze standardem usług i katalogiem stawek</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a:t>Czy zaplanowane w ramach projektu zadania są zgodne z określonym minimalnym standardem usług oraz czy wydatki są zgodne z katalogiem stawek, określonym dla danego konkursu?</a:t>
          </a:r>
          <a:endParaRPr lang="pl-PL" sz="1400" b="0" dirty="0">
            <a:latin typeface="+mn-lt"/>
          </a:endParaRPr>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27DC4E7E-D382-46BF-9230-B39F66C0EAC7}">
      <dgm:prSet phldrT="[Tekst]" custT="1"/>
      <dgm:spPr>
        <a:solidFill>
          <a:schemeClr val="bg1">
            <a:lumMod val="65000"/>
          </a:schemeClr>
        </a:solidFill>
      </dgm:spPr>
      <dgm:t>
        <a:bodyPr/>
        <a:lstStyle/>
        <a:p>
          <a:r>
            <a:rPr lang="pl-PL" sz="1600" b="1" dirty="0">
              <a:solidFill>
                <a:schemeClr val="tx1"/>
              </a:solidFill>
            </a:rPr>
            <a:t>10. Kryterium budżetu projektu</a:t>
          </a:r>
          <a:endParaRPr lang="pl-PL" sz="1600" b="1" u="sng" dirty="0">
            <a:solidFill>
              <a:schemeClr val="tx1"/>
            </a:solidFill>
          </a:endParaRPr>
        </a:p>
      </dgm:t>
    </dgm:pt>
    <dgm:pt modelId="{2ECCC8E2-1091-4B8B-A480-E9C4D0A9036B}" type="parTrans" cxnId="{521A2F94-10A2-4FB8-814E-D12F5CC1EC37}">
      <dgm:prSet/>
      <dgm:spPr/>
      <dgm:t>
        <a:bodyPr/>
        <a:lstStyle/>
        <a:p>
          <a:endParaRPr lang="pl-PL"/>
        </a:p>
      </dgm:t>
    </dgm:pt>
    <dgm:pt modelId="{99B57DE9-AB13-47C3-A2B5-323E301C2973}" type="sibTrans" cxnId="{521A2F94-10A2-4FB8-814E-D12F5CC1EC37}">
      <dgm:prSet/>
      <dgm:spPr/>
      <dgm:t>
        <a:bodyPr/>
        <a:lstStyle/>
        <a:p>
          <a:endParaRPr lang="pl-PL"/>
        </a:p>
      </dgm:t>
    </dgm:pt>
    <dgm:pt modelId="{52D087B1-57C8-43C6-843E-69565C099975}">
      <dgm:prSet phldrT="[Tekst]" custT="1"/>
      <dgm:spPr>
        <a:solidFill>
          <a:srgbClr val="FFC000">
            <a:alpha val="90000"/>
          </a:srgbClr>
        </a:solidFill>
        <a:ln>
          <a:solidFill>
            <a:srgbClr val="FFC000">
              <a:alpha val="90000"/>
            </a:srgbClr>
          </a:solidFill>
        </a:ln>
      </dgm:spPr>
      <dgm:t>
        <a:bodyPr/>
        <a:lstStyle/>
        <a:p>
          <a:r>
            <a:rPr lang="pl-PL" sz="1600" dirty="0"/>
            <a:t>Czy wszystkie wydatki są kwalifikowalne?</a:t>
          </a:r>
          <a:endParaRPr lang="pl-PL" sz="1600" b="0" dirty="0">
            <a:latin typeface="+mn-lt"/>
          </a:endParaRPr>
        </a:p>
      </dgm:t>
    </dgm:pt>
    <dgm:pt modelId="{9482A703-7209-4C87-85C4-019D037E6EC0}" type="parTrans" cxnId="{B62BCE1F-BAB4-465D-92C2-7CF1FC30ECBA}">
      <dgm:prSet/>
      <dgm:spPr/>
      <dgm:t>
        <a:bodyPr/>
        <a:lstStyle/>
        <a:p>
          <a:endParaRPr lang="pl-PL"/>
        </a:p>
      </dgm:t>
    </dgm:pt>
    <dgm:pt modelId="{89F681AF-DBFB-4199-9814-26397A9D254B}" type="sibTrans" cxnId="{B62BCE1F-BAB4-465D-92C2-7CF1FC30ECBA}">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ScaleY="43333" custLinFactNeighborX="208" custLinFactNeighborY="-1667">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50388" custLinFactNeighborX="544" custLinFactNeighborY="-848">
        <dgm:presLayoutVars>
          <dgm:bulletEnabled val="1"/>
        </dgm:presLayoutVars>
      </dgm:prSet>
      <dgm:spPr/>
    </dgm:pt>
    <dgm:pt modelId="{F48DBE3C-501A-4838-A630-7A0B38D6F715}" type="pres">
      <dgm:prSet presAssocID="{537A71C9-1429-45D8-846B-4BAE788264CA}" presName="sp" presStyleCnt="0"/>
      <dgm:spPr/>
    </dgm:pt>
    <dgm:pt modelId="{4496EF78-1A95-4AAA-868A-07447B397CE7}" type="pres">
      <dgm:prSet presAssocID="{27DC4E7E-D382-46BF-9230-B39F66C0EAC7}" presName="linNode" presStyleCnt="0"/>
      <dgm:spPr/>
    </dgm:pt>
    <dgm:pt modelId="{47FC63E6-99D2-4643-AC0B-359215D0A982}" type="pres">
      <dgm:prSet presAssocID="{27DC4E7E-D382-46BF-9230-B39F66C0EAC7}" presName="parentText" presStyleLbl="node1" presStyleIdx="1" presStyleCnt="2" custScaleY="43333" custLinFactNeighborX="208" custLinFactNeighborY="-1667">
        <dgm:presLayoutVars>
          <dgm:chMax val="1"/>
          <dgm:bulletEnabled val="1"/>
        </dgm:presLayoutVars>
      </dgm:prSet>
      <dgm:spPr/>
    </dgm:pt>
    <dgm:pt modelId="{DEE82E18-BDC0-49B1-804A-6D0A99B84A8E}" type="pres">
      <dgm:prSet presAssocID="{27DC4E7E-D382-46BF-9230-B39F66C0EAC7}" presName="descendantText" presStyleLbl="alignAccFollowNode1" presStyleIdx="1" presStyleCnt="2" custScaleY="50387" custLinFactNeighborX="544" custLinFactNeighborY="-848">
        <dgm:presLayoutVars>
          <dgm:bulletEnabled val="1"/>
        </dgm:presLayoutVars>
      </dgm:prSet>
      <dgm:spPr/>
    </dgm:pt>
  </dgm:ptLst>
  <dgm:cxnLst>
    <dgm:cxn modelId="{976A1C1E-6896-4915-B672-0808DD888A75}" srcId="{1A53B528-4B73-4476-AAA3-DA53D8694E89}" destId="{621AB93B-5B7B-404A-AAC6-82585374894E}" srcOrd="0" destOrd="0" parTransId="{4935FEB2-1035-40C5-9A3F-135B06D2ABF1}" sibTransId="{537A71C9-1429-45D8-846B-4BAE788264CA}"/>
    <dgm:cxn modelId="{B62BCE1F-BAB4-465D-92C2-7CF1FC30ECBA}" srcId="{27DC4E7E-D382-46BF-9230-B39F66C0EAC7}" destId="{52D087B1-57C8-43C6-843E-69565C099975}" srcOrd="0" destOrd="0" parTransId="{9482A703-7209-4C87-85C4-019D037E6EC0}" sibTransId="{89F681AF-DBFB-4199-9814-26397A9D254B}"/>
    <dgm:cxn modelId="{17D46329-C80B-4AAE-BF78-6BBDC00D4AD5}" type="presOf" srcId="{32EE9BBF-B02B-4DE9-A826-A3930A24887B}" destId="{5DB3C171-F262-490B-B8BB-BFFA46B0586B}" srcOrd="0" destOrd="0" presId="urn:microsoft.com/office/officeart/2005/8/layout/vList5"/>
    <dgm:cxn modelId="{E7B07334-28C1-4024-82E8-18DF66BC9EDC}" type="presOf" srcId="{52D087B1-57C8-43C6-843E-69565C099975}" destId="{DEE82E18-BDC0-49B1-804A-6D0A99B84A8E}" srcOrd="0" destOrd="0" presId="urn:microsoft.com/office/officeart/2005/8/layout/vList5"/>
    <dgm:cxn modelId="{8DEBC291-894C-4C99-BAFF-2CD25C8EABAF}" type="presOf" srcId="{1A53B528-4B73-4476-AAA3-DA53D8694E89}" destId="{A82570EB-9047-4C30-B34C-BC41F943A042}" srcOrd="0" destOrd="0" presId="urn:microsoft.com/office/officeart/2005/8/layout/vList5"/>
    <dgm:cxn modelId="{521A2F94-10A2-4FB8-814E-D12F5CC1EC37}" srcId="{1A53B528-4B73-4476-AAA3-DA53D8694E89}" destId="{27DC4E7E-D382-46BF-9230-B39F66C0EAC7}" srcOrd="1" destOrd="0" parTransId="{2ECCC8E2-1091-4B8B-A480-E9C4D0A9036B}" sibTransId="{99B57DE9-AB13-47C3-A2B5-323E301C2973}"/>
    <dgm:cxn modelId="{B6C807A7-A846-47FD-BE65-9166C443B42C}" srcId="{621AB93B-5B7B-404A-AAC6-82585374894E}" destId="{32EE9BBF-B02B-4DE9-A826-A3930A24887B}" srcOrd="0" destOrd="0" parTransId="{00D5B151-6E85-451D-80BE-DE7F236447A0}" sibTransId="{DC57031B-D14D-42A1-A990-761C91C4EF85}"/>
    <dgm:cxn modelId="{5D03DEB9-F153-44EE-A1E0-52C68EDD4BAF}" type="presOf" srcId="{621AB93B-5B7B-404A-AAC6-82585374894E}" destId="{30A5BAFA-D867-4432-A555-078896BF780D}" srcOrd="0" destOrd="0" presId="urn:microsoft.com/office/officeart/2005/8/layout/vList5"/>
    <dgm:cxn modelId="{A4528DBD-11DF-44DA-83A5-0A5856776AB9}" type="presOf" srcId="{27DC4E7E-D382-46BF-9230-B39F66C0EAC7}" destId="{47FC63E6-99D2-4643-AC0B-359215D0A982}" srcOrd="0" destOrd="0" presId="urn:microsoft.com/office/officeart/2005/8/layout/vList5"/>
    <dgm:cxn modelId="{E7F75E4A-7136-43BC-AF9E-8DBBC0B94D0B}" type="presParOf" srcId="{A82570EB-9047-4C30-B34C-BC41F943A042}" destId="{74CEAA77-1A9F-4EE7-8009-B36DC94847D6}" srcOrd="0" destOrd="0" presId="urn:microsoft.com/office/officeart/2005/8/layout/vList5"/>
    <dgm:cxn modelId="{2FE01952-98CC-4403-847F-AD0C656E415C}" type="presParOf" srcId="{74CEAA77-1A9F-4EE7-8009-B36DC94847D6}" destId="{30A5BAFA-D867-4432-A555-078896BF780D}" srcOrd="0" destOrd="0" presId="urn:microsoft.com/office/officeart/2005/8/layout/vList5"/>
    <dgm:cxn modelId="{FD62466B-EE4E-47C2-BCD7-C7C91DADDDBE}" type="presParOf" srcId="{74CEAA77-1A9F-4EE7-8009-B36DC94847D6}" destId="{5DB3C171-F262-490B-B8BB-BFFA46B0586B}" srcOrd="1" destOrd="0" presId="urn:microsoft.com/office/officeart/2005/8/layout/vList5"/>
    <dgm:cxn modelId="{AB65707F-7E3C-4D17-9027-9BC848F52AC7}" type="presParOf" srcId="{A82570EB-9047-4C30-B34C-BC41F943A042}" destId="{F48DBE3C-501A-4838-A630-7A0B38D6F715}" srcOrd="1" destOrd="0" presId="urn:microsoft.com/office/officeart/2005/8/layout/vList5"/>
    <dgm:cxn modelId="{085342A2-3CA4-4B76-8161-B5332372865E}" type="presParOf" srcId="{A82570EB-9047-4C30-B34C-BC41F943A042}" destId="{4496EF78-1A95-4AAA-868A-07447B397CE7}" srcOrd="2" destOrd="0" presId="urn:microsoft.com/office/officeart/2005/8/layout/vList5"/>
    <dgm:cxn modelId="{5B7A4DE1-0A42-4330-8167-3282A56B2328}" type="presParOf" srcId="{4496EF78-1A95-4AAA-868A-07447B397CE7}" destId="{47FC63E6-99D2-4643-AC0B-359215D0A982}" srcOrd="0" destOrd="0" presId="urn:microsoft.com/office/officeart/2005/8/layout/vList5"/>
    <dgm:cxn modelId="{5E0496CE-C880-40D8-8E6D-37526F56C0A7}" type="presParOf" srcId="{4496EF78-1A95-4AAA-868A-07447B397CE7}" destId="{DEE82E18-BDC0-49B1-804A-6D0A99B84A8E}"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27DC4E7E-D382-46BF-9230-B39F66C0EAC7}">
      <dgm:prSet phldrT="[Tekst]" custT="1"/>
      <dgm:spPr>
        <a:solidFill>
          <a:schemeClr val="bg1">
            <a:lumMod val="65000"/>
          </a:schemeClr>
        </a:solidFill>
      </dgm:spPr>
      <dgm:t>
        <a:bodyPr/>
        <a:lstStyle/>
        <a:p>
          <a:r>
            <a:rPr lang="pl-PL" sz="1600" b="1" dirty="0">
              <a:solidFill>
                <a:schemeClr val="tx1"/>
              </a:solidFill>
            </a:rPr>
            <a:t>11. Kryterium spełnienia minimalnych wymagań</a:t>
          </a:r>
          <a:endParaRPr lang="pl-PL" sz="1600" b="1" u="sng" dirty="0">
            <a:solidFill>
              <a:schemeClr val="tx1"/>
            </a:solidFill>
          </a:endParaRPr>
        </a:p>
      </dgm:t>
    </dgm:pt>
    <dgm:pt modelId="{2ECCC8E2-1091-4B8B-A480-E9C4D0A9036B}" type="parTrans" cxnId="{521A2F94-10A2-4FB8-814E-D12F5CC1EC37}">
      <dgm:prSet/>
      <dgm:spPr/>
      <dgm:t>
        <a:bodyPr/>
        <a:lstStyle/>
        <a:p>
          <a:endParaRPr lang="pl-PL"/>
        </a:p>
      </dgm:t>
    </dgm:pt>
    <dgm:pt modelId="{99B57DE9-AB13-47C3-A2B5-323E301C2973}" type="sibTrans" cxnId="{521A2F94-10A2-4FB8-814E-D12F5CC1EC37}">
      <dgm:prSet/>
      <dgm:spPr/>
      <dgm:t>
        <a:bodyPr/>
        <a:lstStyle/>
        <a:p>
          <a:endParaRPr lang="pl-PL"/>
        </a:p>
      </dgm:t>
    </dgm:pt>
    <dgm:pt modelId="{52D087B1-57C8-43C6-843E-69565C099975}">
      <dgm:prSet phldrT="[Tekst]" custT="1"/>
      <dgm:spPr>
        <a:solidFill>
          <a:srgbClr val="FFC000">
            <a:alpha val="90000"/>
          </a:srgbClr>
        </a:solidFill>
        <a:ln>
          <a:solidFill>
            <a:srgbClr val="FFC000">
              <a:alpha val="90000"/>
            </a:srgbClr>
          </a:solidFill>
        </a:ln>
      </dgm:spPr>
      <dgm:t>
        <a:bodyPr/>
        <a:lstStyle/>
        <a:p>
          <a:r>
            <a:rPr lang="pl-PL" sz="1600" dirty="0"/>
            <a:t>Czy projekt otrzymał:</a:t>
          </a:r>
          <a:endParaRPr lang="pl-PL" sz="1600" b="0" dirty="0">
            <a:latin typeface="+mn-lt"/>
          </a:endParaRPr>
        </a:p>
      </dgm:t>
    </dgm:pt>
    <dgm:pt modelId="{9482A703-7209-4C87-85C4-019D037E6EC0}" type="parTrans" cxnId="{B62BCE1F-BAB4-465D-92C2-7CF1FC30ECBA}">
      <dgm:prSet/>
      <dgm:spPr/>
      <dgm:t>
        <a:bodyPr/>
        <a:lstStyle/>
        <a:p>
          <a:endParaRPr lang="pl-PL"/>
        </a:p>
      </dgm:t>
    </dgm:pt>
    <dgm:pt modelId="{89F681AF-DBFB-4199-9814-26397A9D254B}" type="sibTrans" cxnId="{B62BCE1F-BAB4-465D-92C2-7CF1FC30ECBA}">
      <dgm:prSet/>
      <dgm:spPr/>
      <dgm:t>
        <a:bodyPr/>
        <a:lstStyle/>
        <a:p>
          <a:endParaRPr lang="pl-PL"/>
        </a:p>
      </dgm:t>
    </dgm:pt>
    <dgm:pt modelId="{A50A1C5A-F513-4BFE-AB7B-ABDB222E3110}">
      <dgm:prSet custT="1"/>
      <dgm:spPr/>
      <dgm:t>
        <a:bodyPr/>
        <a:lstStyle/>
        <a:p>
          <a:pPr>
            <a:buFont typeface="Symbol" panose="05050102010706020507" pitchFamily="18" charset="2"/>
            <a:buChar char=""/>
          </a:pPr>
          <a:r>
            <a:rPr lang="pl-PL" sz="1600" dirty="0"/>
            <a:t>co najmniej 50% punktów w poszczególnych kryteriach merytorycznych oraz</a:t>
          </a:r>
        </a:p>
      </dgm:t>
    </dgm:pt>
    <dgm:pt modelId="{6EC4052A-ADAD-4B2A-9060-8CE51280D73C}" type="parTrans" cxnId="{11462FD4-B812-445D-B885-D711BE8E007D}">
      <dgm:prSet/>
      <dgm:spPr/>
      <dgm:t>
        <a:bodyPr/>
        <a:lstStyle/>
        <a:p>
          <a:endParaRPr lang="pl-PL"/>
        </a:p>
      </dgm:t>
    </dgm:pt>
    <dgm:pt modelId="{B4B082F9-5781-4ACC-B6B2-0520DDB7DE64}" type="sibTrans" cxnId="{11462FD4-B812-445D-B885-D711BE8E007D}">
      <dgm:prSet/>
      <dgm:spPr/>
      <dgm:t>
        <a:bodyPr/>
        <a:lstStyle/>
        <a:p>
          <a:endParaRPr lang="pl-PL"/>
        </a:p>
      </dgm:t>
    </dgm:pt>
    <dgm:pt modelId="{24DB7C38-E9DA-4A36-A990-E5E08A7B6213}">
      <dgm:prSet custT="1"/>
      <dgm:spPr/>
      <dgm:t>
        <a:bodyPr/>
        <a:lstStyle/>
        <a:p>
          <a:r>
            <a:rPr lang="pl-PL" sz="1600" dirty="0"/>
            <a:t>otrzymał pozytywną ocenę lub został skierowany do negocjacji w zakresie spełnienia kryteriów merytorycznych specyficznych, horyzontalnych oraz kryteriów merytorycznych?</a:t>
          </a:r>
        </a:p>
      </dgm:t>
    </dgm:pt>
    <dgm:pt modelId="{83017875-5101-4D55-BA5C-AC1B62CE8AF5}" type="parTrans" cxnId="{3238563D-28A8-440B-A4BC-603E15E5B4CA}">
      <dgm:prSet/>
      <dgm:spPr/>
      <dgm:t>
        <a:bodyPr/>
        <a:lstStyle/>
        <a:p>
          <a:endParaRPr lang="pl-PL"/>
        </a:p>
      </dgm:t>
    </dgm:pt>
    <dgm:pt modelId="{F689A5CC-28E9-4202-932A-379536FEF718}" type="sibTrans" cxnId="{3238563D-28A8-440B-A4BC-603E15E5B4CA}">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4496EF78-1A95-4AAA-868A-07447B397CE7}" type="pres">
      <dgm:prSet presAssocID="{27DC4E7E-D382-46BF-9230-B39F66C0EAC7}" presName="linNode" presStyleCnt="0"/>
      <dgm:spPr/>
    </dgm:pt>
    <dgm:pt modelId="{47FC63E6-99D2-4643-AC0B-359215D0A982}" type="pres">
      <dgm:prSet presAssocID="{27DC4E7E-D382-46BF-9230-B39F66C0EAC7}" presName="parentText" presStyleLbl="node1" presStyleIdx="0" presStyleCnt="1" custScaleY="43333" custLinFactNeighborX="208" custLinFactNeighborY="-1667">
        <dgm:presLayoutVars>
          <dgm:chMax val="1"/>
          <dgm:bulletEnabled val="1"/>
        </dgm:presLayoutVars>
      </dgm:prSet>
      <dgm:spPr/>
    </dgm:pt>
    <dgm:pt modelId="{DEE82E18-BDC0-49B1-804A-6D0A99B84A8E}" type="pres">
      <dgm:prSet presAssocID="{27DC4E7E-D382-46BF-9230-B39F66C0EAC7}" presName="descendantText" presStyleLbl="alignAccFollowNode1" presStyleIdx="0" presStyleCnt="1" custScaleY="53890" custLinFactNeighborX="544" custLinFactNeighborY="-848">
        <dgm:presLayoutVars>
          <dgm:bulletEnabled val="1"/>
        </dgm:presLayoutVars>
      </dgm:prSet>
      <dgm:spPr/>
    </dgm:pt>
  </dgm:ptLst>
  <dgm:cxnLst>
    <dgm:cxn modelId="{BB19D41C-50BE-4B34-A778-8B5045077CC6}" type="presOf" srcId="{24DB7C38-E9DA-4A36-A990-E5E08A7B6213}" destId="{DEE82E18-BDC0-49B1-804A-6D0A99B84A8E}" srcOrd="0" destOrd="2" presId="urn:microsoft.com/office/officeart/2005/8/layout/vList5"/>
    <dgm:cxn modelId="{B62BCE1F-BAB4-465D-92C2-7CF1FC30ECBA}" srcId="{27DC4E7E-D382-46BF-9230-B39F66C0EAC7}" destId="{52D087B1-57C8-43C6-843E-69565C099975}" srcOrd="0" destOrd="0" parTransId="{9482A703-7209-4C87-85C4-019D037E6EC0}" sibTransId="{89F681AF-DBFB-4199-9814-26397A9D254B}"/>
    <dgm:cxn modelId="{3238563D-28A8-440B-A4BC-603E15E5B4CA}" srcId="{27DC4E7E-D382-46BF-9230-B39F66C0EAC7}" destId="{24DB7C38-E9DA-4A36-A990-E5E08A7B6213}" srcOrd="2" destOrd="0" parTransId="{83017875-5101-4D55-BA5C-AC1B62CE8AF5}" sibTransId="{F689A5CC-28E9-4202-932A-379536FEF718}"/>
    <dgm:cxn modelId="{96CEF188-E2A5-405B-A24F-0DA0D38E87AA}" type="presOf" srcId="{27DC4E7E-D382-46BF-9230-B39F66C0EAC7}" destId="{47FC63E6-99D2-4643-AC0B-359215D0A982}" srcOrd="0" destOrd="0" presId="urn:microsoft.com/office/officeart/2005/8/layout/vList5"/>
    <dgm:cxn modelId="{55E7A489-312E-4C3B-B7E8-1998625D9735}" type="presOf" srcId="{1A53B528-4B73-4476-AAA3-DA53D8694E89}" destId="{A82570EB-9047-4C30-B34C-BC41F943A042}" srcOrd="0" destOrd="0" presId="urn:microsoft.com/office/officeart/2005/8/layout/vList5"/>
    <dgm:cxn modelId="{521A2F94-10A2-4FB8-814E-D12F5CC1EC37}" srcId="{1A53B528-4B73-4476-AAA3-DA53D8694E89}" destId="{27DC4E7E-D382-46BF-9230-B39F66C0EAC7}" srcOrd="0" destOrd="0" parTransId="{2ECCC8E2-1091-4B8B-A480-E9C4D0A9036B}" sibTransId="{99B57DE9-AB13-47C3-A2B5-323E301C2973}"/>
    <dgm:cxn modelId="{11462FD4-B812-445D-B885-D711BE8E007D}" srcId="{27DC4E7E-D382-46BF-9230-B39F66C0EAC7}" destId="{A50A1C5A-F513-4BFE-AB7B-ABDB222E3110}" srcOrd="1" destOrd="0" parTransId="{6EC4052A-ADAD-4B2A-9060-8CE51280D73C}" sibTransId="{B4B082F9-5781-4ACC-B6B2-0520DDB7DE64}"/>
    <dgm:cxn modelId="{B7126FF0-2940-4DFE-AF19-8E257B141E88}" type="presOf" srcId="{52D087B1-57C8-43C6-843E-69565C099975}" destId="{DEE82E18-BDC0-49B1-804A-6D0A99B84A8E}" srcOrd="0" destOrd="0" presId="urn:microsoft.com/office/officeart/2005/8/layout/vList5"/>
    <dgm:cxn modelId="{E94EB6F3-C488-46B3-91BB-E6ED987C0233}" type="presOf" srcId="{A50A1C5A-F513-4BFE-AB7B-ABDB222E3110}" destId="{DEE82E18-BDC0-49B1-804A-6D0A99B84A8E}" srcOrd="0" destOrd="1" presId="urn:microsoft.com/office/officeart/2005/8/layout/vList5"/>
    <dgm:cxn modelId="{4E647B39-CFCD-478E-8B1F-9E406F67AD75}" type="presParOf" srcId="{A82570EB-9047-4C30-B34C-BC41F943A042}" destId="{4496EF78-1A95-4AAA-868A-07447B397CE7}" srcOrd="0" destOrd="0" presId="urn:microsoft.com/office/officeart/2005/8/layout/vList5"/>
    <dgm:cxn modelId="{85274FDC-A7BB-49EE-93BE-A3733DF25584}" type="presParOf" srcId="{4496EF78-1A95-4AAA-868A-07447B397CE7}" destId="{47FC63E6-99D2-4643-AC0B-359215D0A982}" srcOrd="0" destOrd="0" presId="urn:microsoft.com/office/officeart/2005/8/layout/vList5"/>
    <dgm:cxn modelId="{6087CA56-B561-4124-86D5-E78609EB1E49}" type="presParOf" srcId="{4496EF78-1A95-4AAA-868A-07447B397CE7}" destId="{DEE82E18-BDC0-49B1-804A-6D0A99B84A8E}"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1. Kryterium zgodności projektu z prawem</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400" dirty="0"/>
            <a:t>Czy projekt jest </a:t>
          </a:r>
          <a:r>
            <a:rPr lang="pl-PL" sz="1400" b="1" dirty="0"/>
            <a:t>zgodny z zasadą zrównoważonego rozwoju</a:t>
          </a:r>
          <a:r>
            <a:rPr lang="pl-PL" sz="1400" dirty="0"/>
            <a:t>?</a:t>
          </a:r>
          <a:endParaRPr lang="pl-PL" sz="1400" b="1"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2. Kryterium zgodności </a:t>
          </a:r>
          <a:br>
            <a:rPr lang="pl-PL" sz="1600" b="1" dirty="0">
              <a:solidFill>
                <a:schemeClr val="tx1"/>
              </a:solidFill>
            </a:rPr>
          </a:br>
          <a:r>
            <a:rPr lang="pl-PL" sz="1600" b="1" dirty="0">
              <a:solidFill>
                <a:schemeClr val="tx1"/>
              </a:solidFill>
            </a:rPr>
            <a:t>z właściwymi politykami </a:t>
          </a:r>
          <a:br>
            <a:rPr lang="pl-PL" sz="1600" b="1" dirty="0">
              <a:solidFill>
                <a:schemeClr val="tx1"/>
              </a:solidFill>
            </a:rPr>
          </a:br>
          <a:r>
            <a:rPr lang="pl-PL" sz="1600" b="1" dirty="0">
              <a:solidFill>
                <a:schemeClr val="tx1"/>
              </a:solidFill>
            </a:rPr>
            <a:t>i zasadami</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a:t>Czy projekt jest </a:t>
          </a:r>
          <a:r>
            <a:rPr lang="pl-PL" sz="1400" b="1" dirty="0"/>
            <a:t>zgodny z przepisami prawa </a:t>
          </a:r>
          <a:r>
            <a:rPr lang="pl-PL" sz="1400" dirty="0"/>
            <a:t>krajowego </a:t>
          </a:r>
          <a:br>
            <a:rPr lang="pl-PL" sz="1400" dirty="0"/>
          </a:br>
          <a:r>
            <a:rPr lang="pl-PL" sz="1400" dirty="0"/>
            <a:t>i unijnego?</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3610B3C4-8B97-414F-A8B8-DD6006498DA6}">
      <dgm:prSet phldrT="[Tekst]" custT="1"/>
      <dgm:spPr>
        <a:solidFill>
          <a:srgbClr val="FFC000">
            <a:alpha val="90000"/>
          </a:srgbClr>
        </a:solidFill>
        <a:ln>
          <a:solidFill>
            <a:srgbClr val="FFC000">
              <a:alpha val="90000"/>
            </a:srgbClr>
          </a:solidFill>
        </a:ln>
      </dgm:spPr>
      <dgm:t>
        <a:bodyPr/>
        <a:lstStyle/>
        <a:p>
          <a:pPr algn="just"/>
          <a:r>
            <a:rPr lang="pl-PL" sz="1200" dirty="0"/>
            <a:t>Projekt musi być co najmniej neutralny.</a:t>
          </a:r>
          <a:endParaRPr lang="pl-PL" sz="1200" b="1" dirty="0">
            <a:solidFill>
              <a:schemeClr val="tx1"/>
            </a:solidFill>
          </a:endParaRPr>
        </a:p>
      </dgm:t>
    </dgm:pt>
    <dgm:pt modelId="{54BD2326-A478-45C0-8CBF-C53DB0039531}" type="parTrans" cxnId="{E3A8CA48-D9B9-43E9-972D-A00161A66839}">
      <dgm:prSet/>
      <dgm:spPr/>
      <dgm:t>
        <a:bodyPr/>
        <a:lstStyle/>
        <a:p>
          <a:endParaRPr lang="pl-PL"/>
        </a:p>
      </dgm:t>
    </dgm:pt>
    <dgm:pt modelId="{5E8EA06E-363D-477A-BB51-A4C219B4E06A}" type="sibTrans" cxnId="{E3A8CA48-D9B9-43E9-972D-A00161A66839}">
      <dgm:prSet/>
      <dgm:spPr/>
      <dgm:t>
        <a:bodyPr/>
        <a:lstStyle/>
        <a:p>
          <a:endParaRPr lang="pl-PL"/>
        </a:p>
      </dgm:t>
    </dgm:pt>
    <dgm:pt modelId="{ED4AED3A-6D9E-4335-B9C6-F516AF94F98E}">
      <dgm:prSet phldrT="[Tekst]" custT="1"/>
      <dgm:spPr>
        <a:solidFill>
          <a:srgbClr val="FFC000">
            <a:alpha val="90000"/>
          </a:srgbClr>
        </a:solidFill>
        <a:ln>
          <a:solidFill>
            <a:srgbClr val="FFC000">
              <a:alpha val="90000"/>
            </a:srgbClr>
          </a:solidFill>
        </a:ln>
      </dgm:spPr>
      <dgm:t>
        <a:bodyPr/>
        <a:lstStyle/>
        <a:p>
          <a:pPr algn="just"/>
          <a:endParaRPr lang="pl-PL" sz="1400" b="1" dirty="0">
            <a:solidFill>
              <a:schemeClr val="tx1"/>
            </a:solidFill>
          </a:endParaRPr>
        </a:p>
      </dgm:t>
    </dgm:pt>
    <dgm:pt modelId="{4D322AE5-108D-4BDD-9D36-A2F078FBA617}" type="parTrans" cxnId="{5586ACC7-A916-48A3-BE4F-87ADBDCB0DE4}">
      <dgm:prSet/>
      <dgm:spPr/>
    </dgm:pt>
    <dgm:pt modelId="{450AACAE-5C0C-48C2-B60E-F283180E7009}" type="sibTrans" cxnId="{5586ACC7-A916-48A3-BE4F-87ADBDCB0DE4}">
      <dgm:prSet/>
      <dgm:spPr/>
    </dgm:pt>
    <dgm:pt modelId="{47AF0598-E0DC-4CB0-89B0-FFA18824A65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b="0" dirty="0"/>
            <a:t>m.in. z przepisami w zakresie pomocy publicznej, prawa pracy, kodeksu cywilnego, Karty Nauczyciela oraz zamówień publicznych</a:t>
          </a:r>
          <a:r>
            <a:rPr lang="pl-PL" sz="1400" b="1" dirty="0"/>
            <a:t>.</a:t>
          </a:r>
        </a:p>
      </dgm:t>
    </dgm:pt>
    <dgm:pt modelId="{4609786E-0BCA-4568-8285-6DC76D83CB2D}" type="parTrans" cxnId="{3CD70132-8003-4313-A3C3-CF92C1579C30}">
      <dgm:prSet/>
      <dgm:spPr/>
    </dgm:pt>
    <dgm:pt modelId="{53FC3D4F-D395-4891-ABE7-731889923E3B}" type="sibTrans" cxnId="{3CD70132-8003-4313-A3C3-CF92C1579C30}">
      <dgm:prSet/>
      <dgm:spPr/>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544B4425-8E80-4023-8691-3D2C07C6086E}" type="presOf" srcId="{3610B3C4-8B97-414F-A8B8-DD6006498DA6}" destId="{6057DA86-162F-440C-8D5E-0A6D86B8CF0F}" srcOrd="0" destOrd="2" presId="urn:microsoft.com/office/officeart/2005/8/layout/vList5"/>
    <dgm:cxn modelId="{3CD70132-8003-4313-A3C3-CF92C1579C30}" srcId="{32EE9BBF-B02B-4DE9-A826-A3930A24887B}" destId="{47AF0598-E0DC-4CB0-89B0-FFA18824A654}" srcOrd="0" destOrd="0" parTransId="{4609786E-0BCA-4568-8285-6DC76D83CB2D}" sibTransId="{53FC3D4F-D395-4891-ABE7-731889923E3B}"/>
    <dgm:cxn modelId="{42175B39-A66A-4D39-A4F9-C2359A2F8B71}" type="presOf" srcId="{621AB93B-5B7B-404A-AAC6-82585374894E}" destId="{30A5BAFA-D867-4432-A555-078896BF780D}" srcOrd="0" destOrd="0" presId="urn:microsoft.com/office/officeart/2005/8/layout/vList5"/>
    <dgm:cxn modelId="{1BFD243B-F2DB-46FF-8758-68D5016E0FD6}" type="presOf" srcId="{32EE9BBF-B02B-4DE9-A826-A3930A24887B}" destId="{5DB3C171-F262-490B-B8BB-BFFA46B0586B}" srcOrd="0" destOrd="0" presId="urn:microsoft.com/office/officeart/2005/8/layout/vList5"/>
    <dgm:cxn modelId="{22DF6F48-6A58-4162-917E-889328CE9F6F}" type="presOf" srcId="{ED4AED3A-6D9E-4335-B9C6-F516AF94F98E}" destId="{6057DA86-162F-440C-8D5E-0A6D86B8CF0F}" srcOrd="0" destOrd="1" presId="urn:microsoft.com/office/officeart/2005/8/layout/vList5"/>
    <dgm:cxn modelId="{E3A8CA48-D9B9-43E9-972D-A00161A66839}" srcId="{9C158368-C9E0-4942-8526-5CE49BCD721C}" destId="{3610B3C4-8B97-414F-A8B8-DD6006498DA6}" srcOrd="2" destOrd="0" parTransId="{54BD2326-A478-45C0-8CBF-C53DB0039531}" sibTransId="{5E8EA06E-363D-477A-BB51-A4C219B4E06A}"/>
    <dgm:cxn modelId="{ED00C050-66C2-44CF-B3CE-EB6674270CBB}" type="presOf" srcId="{DA6E603D-E34D-4EC6-B48D-740809166CA4}" destId="{6057DA86-162F-440C-8D5E-0A6D86B8CF0F}"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B6C807A7-A846-47FD-BE65-9166C443B42C}" srcId="{621AB93B-5B7B-404A-AAC6-82585374894E}" destId="{32EE9BBF-B02B-4DE9-A826-A3930A24887B}" srcOrd="0" destOrd="0" parTransId="{00D5B151-6E85-451D-80BE-DE7F236447A0}" sibTransId="{DC57031B-D14D-42A1-A990-761C91C4EF85}"/>
    <dgm:cxn modelId="{113331BA-6835-4148-AD14-32EA7E802B8C}" type="presOf" srcId="{1A53B528-4B73-4476-AAA3-DA53D8694E89}" destId="{A82570EB-9047-4C30-B34C-BC41F943A042}" srcOrd="0" destOrd="0" presId="urn:microsoft.com/office/officeart/2005/8/layout/vList5"/>
    <dgm:cxn modelId="{5586ACC7-A916-48A3-BE4F-87ADBDCB0DE4}" srcId="{9C158368-C9E0-4942-8526-5CE49BCD721C}" destId="{ED4AED3A-6D9E-4335-B9C6-F516AF94F98E}" srcOrd="1" destOrd="0" parTransId="{4D322AE5-108D-4BDD-9D36-A2F078FBA617}" sibTransId="{450AACAE-5C0C-48C2-B60E-F283180E7009}"/>
    <dgm:cxn modelId="{0EE9D3F7-FB9B-4449-852A-5D5504D8FB77}" type="presOf" srcId="{47AF0598-E0DC-4CB0-89B0-FFA18824A654}" destId="{5DB3C171-F262-490B-B8BB-BFFA46B0586B}" srcOrd="0" destOrd="1" presId="urn:microsoft.com/office/officeart/2005/8/layout/vList5"/>
    <dgm:cxn modelId="{1A0DDAFE-BEC3-4D50-B3B2-EE22F6078065}" type="presOf" srcId="{9C158368-C9E0-4942-8526-5CE49BCD721C}" destId="{EC26B3CA-5F55-4ED6-AEA1-83422FEC2FA3}" srcOrd="0" destOrd="0" presId="urn:microsoft.com/office/officeart/2005/8/layout/vList5"/>
    <dgm:cxn modelId="{7F479B0B-D3EF-4F1E-8804-51547F1F8A72}" type="presParOf" srcId="{A82570EB-9047-4C30-B34C-BC41F943A042}" destId="{74CEAA77-1A9F-4EE7-8009-B36DC94847D6}" srcOrd="0" destOrd="0" presId="urn:microsoft.com/office/officeart/2005/8/layout/vList5"/>
    <dgm:cxn modelId="{4D8ADF69-3FD6-4D84-B09B-E1D8B02489C6}" type="presParOf" srcId="{74CEAA77-1A9F-4EE7-8009-B36DC94847D6}" destId="{30A5BAFA-D867-4432-A555-078896BF780D}" srcOrd="0" destOrd="0" presId="urn:microsoft.com/office/officeart/2005/8/layout/vList5"/>
    <dgm:cxn modelId="{C0A8E9C3-98C6-41AC-9EFF-DCD55757F717}" type="presParOf" srcId="{74CEAA77-1A9F-4EE7-8009-B36DC94847D6}" destId="{5DB3C171-F262-490B-B8BB-BFFA46B0586B}" srcOrd="1" destOrd="0" presId="urn:microsoft.com/office/officeart/2005/8/layout/vList5"/>
    <dgm:cxn modelId="{387E1178-6089-42FD-8972-F380BC8D9CA9}" type="presParOf" srcId="{A82570EB-9047-4C30-B34C-BC41F943A042}" destId="{21203062-3061-4CFA-A1DC-A3C8D1B70C6A}" srcOrd="1" destOrd="0" presId="urn:microsoft.com/office/officeart/2005/8/layout/vList5"/>
    <dgm:cxn modelId="{B2B8D5E2-961B-46A9-9E38-451AFF5AF15C}" type="presParOf" srcId="{A82570EB-9047-4C30-B34C-BC41F943A042}" destId="{AAC7EB03-0D34-4E53-AA54-FF39894E56F4}" srcOrd="2" destOrd="0" presId="urn:microsoft.com/office/officeart/2005/8/layout/vList5"/>
    <dgm:cxn modelId="{99A6D83E-D616-40BC-9F1D-A31145EC444E}" type="presParOf" srcId="{AAC7EB03-0D34-4E53-AA54-FF39894E56F4}" destId="{EC26B3CA-5F55-4ED6-AEA1-83422FEC2FA3}" srcOrd="0" destOrd="0" presId="urn:microsoft.com/office/officeart/2005/8/layout/vList5"/>
    <dgm:cxn modelId="{641573D1-7DEF-4552-887F-0D1309E690E1}"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3. Kryterium zgodności </a:t>
          </a:r>
          <a:br>
            <a:rPr lang="pl-PL" sz="1600" b="1" dirty="0">
              <a:solidFill>
                <a:schemeClr val="tx1"/>
              </a:solidFill>
            </a:rPr>
          </a:br>
          <a:r>
            <a:rPr lang="pl-PL" sz="1600" b="1" dirty="0">
              <a:solidFill>
                <a:schemeClr val="tx1"/>
              </a:solidFill>
            </a:rPr>
            <a:t>z właściwymi politykami </a:t>
          </a:r>
          <a:br>
            <a:rPr lang="pl-PL" sz="1600" b="1" dirty="0">
              <a:solidFill>
                <a:schemeClr val="tx1"/>
              </a:solidFill>
            </a:rPr>
          </a:br>
          <a:r>
            <a:rPr lang="pl-PL" sz="1600" b="1" dirty="0">
              <a:solidFill>
                <a:schemeClr val="tx1"/>
              </a:solidFill>
            </a:rPr>
            <a:t>i zasadami</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400" dirty="0"/>
            <a:t>Czy projekt jest zgodny </a:t>
          </a:r>
          <a:r>
            <a:rPr lang="pl-PL" sz="1400" b="1" dirty="0"/>
            <a:t>z zasadą równości szans i niedyskryminacji, w tym dostępności dla osób z niepełnosprawnościami</a:t>
          </a:r>
          <a:r>
            <a:rPr lang="pl-PL" sz="1400" dirty="0"/>
            <a:t>?</a:t>
          </a:r>
          <a:endParaRPr lang="pl-PL" sz="1400" b="1"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4. Kryterium zgodności </a:t>
          </a:r>
          <a:br>
            <a:rPr lang="pl-PL" sz="1600" b="1" dirty="0">
              <a:solidFill>
                <a:schemeClr val="tx1"/>
              </a:solidFill>
            </a:rPr>
          </a:br>
          <a:r>
            <a:rPr lang="pl-PL" sz="1600" b="1" dirty="0">
              <a:solidFill>
                <a:schemeClr val="tx1"/>
              </a:solidFill>
            </a:rPr>
            <a:t>z właściwymi politykami </a:t>
          </a:r>
          <a:br>
            <a:rPr lang="pl-PL" sz="1600" b="1" dirty="0">
              <a:solidFill>
                <a:schemeClr val="tx1"/>
              </a:solidFill>
            </a:rPr>
          </a:br>
          <a:r>
            <a:rPr lang="pl-PL" sz="1600" b="1" dirty="0">
              <a:solidFill>
                <a:schemeClr val="tx1"/>
              </a:solidFill>
            </a:rPr>
            <a:t>i zasadami</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a:t>Czy projekt jest zgodny </a:t>
          </a:r>
          <a:r>
            <a:rPr lang="pl-PL" sz="1400" b="1" dirty="0"/>
            <a:t>z zasadą równości szans kobiet </a:t>
          </a:r>
          <a:br>
            <a:rPr lang="pl-PL" sz="1400" b="1" dirty="0"/>
          </a:br>
          <a:r>
            <a:rPr lang="pl-PL" sz="1400" b="1" dirty="0"/>
            <a:t>i mężczyzn</a:t>
          </a:r>
          <a:r>
            <a:rPr lang="pl-PL" sz="1400" dirty="0"/>
            <a:t>? </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3D61EB1E-E554-4406-9554-7EBDC744614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dirty="0"/>
            <a:t>Kryterium będzie oceniane według standardu minimum. Standard minimum jest załącznikiem do Wytycznych w zakresie realizacji zasady równości szans i niedyskryminacji, w tym dostępności dla osób z niepełnosprawnościami oraz zasady równości szans kobiet i mężczyzn w ramach funduszy unijnych na lata 2014-2020.</a:t>
          </a:r>
          <a:endParaRPr lang="pl-PL" sz="1200" b="1" dirty="0"/>
        </a:p>
      </dgm:t>
    </dgm:pt>
    <dgm:pt modelId="{E334EBFA-09DA-4CAD-97D0-473A92C4C70D}" type="parTrans" cxnId="{E5292642-C01B-44C1-AE71-5E5640CD4322}">
      <dgm:prSet/>
      <dgm:spPr/>
      <dgm:t>
        <a:bodyPr/>
        <a:lstStyle/>
        <a:p>
          <a:endParaRPr lang="pl-PL"/>
        </a:p>
      </dgm:t>
    </dgm:pt>
    <dgm:pt modelId="{C72AF23E-A0A1-40A8-BE43-CE1EF04451FA}" type="sibTrans" cxnId="{E5292642-C01B-44C1-AE71-5E5640CD4322}">
      <dgm:prSet/>
      <dgm:spPr/>
      <dgm:t>
        <a:bodyPr/>
        <a:lstStyle/>
        <a:p>
          <a:endParaRPr lang="pl-PL"/>
        </a:p>
      </dgm:t>
    </dgm:pt>
    <dgm:pt modelId="{3AA2B58D-F2A9-4EAE-9D29-2707B2099B25}">
      <dgm:prSet phldrT="[Tekst]" custT="1"/>
      <dgm:spPr>
        <a:solidFill>
          <a:srgbClr val="FFC000">
            <a:alpha val="90000"/>
          </a:srgbClr>
        </a:solidFill>
        <a:ln>
          <a:solidFill>
            <a:srgbClr val="FFC000">
              <a:alpha val="90000"/>
            </a:srgbClr>
          </a:solidFill>
        </a:ln>
      </dgm:spPr>
      <dgm:t>
        <a:bodyPr/>
        <a:lstStyle/>
        <a:p>
          <a:pPr algn="just"/>
          <a:endParaRPr lang="pl-PL" sz="1400" b="1" dirty="0">
            <a:solidFill>
              <a:schemeClr val="tx1"/>
            </a:solidFill>
          </a:endParaRPr>
        </a:p>
      </dgm:t>
    </dgm:pt>
    <dgm:pt modelId="{F66CB04C-162D-4424-8951-850CCB560555}" type="parTrans" cxnId="{0E588177-7E10-4FF2-B750-D3114E8E4DB3}">
      <dgm:prSet/>
      <dgm:spPr/>
      <dgm:t>
        <a:bodyPr/>
        <a:lstStyle/>
        <a:p>
          <a:endParaRPr lang="pl-PL"/>
        </a:p>
      </dgm:t>
    </dgm:pt>
    <dgm:pt modelId="{536B9BFA-5CAC-4769-A1DE-BCB21B780555}" type="sibTrans" cxnId="{0E588177-7E10-4FF2-B750-D3114E8E4DB3}">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D04B6C14-FBD8-4890-BA9C-68E8CA7F5FED}" type="presOf" srcId="{DA6E603D-E34D-4EC6-B48D-740809166CA4}" destId="{6057DA86-162F-440C-8D5E-0A6D86B8CF0F}"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69CA5E5B-3623-4F33-AAC4-F0256C51642D}" type="presOf" srcId="{621AB93B-5B7B-404A-AAC6-82585374894E}" destId="{30A5BAFA-D867-4432-A555-078896BF780D}" srcOrd="0" destOrd="0" presId="urn:microsoft.com/office/officeart/2005/8/layout/vList5"/>
    <dgm:cxn modelId="{D2133060-3920-4B31-81EA-3B99972016CB}" type="presOf" srcId="{3AA2B58D-F2A9-4EAE-9D29-2707B2099B25}" destId="{6057DA86-162F-440C-8D5E-0A6D86B8CF0F}" srcOrd="0" destOrd="1" presId="urn:microsoft.com/office/officeart/2005/8/layout/vList5"/>
    <dgm:cxn modelId="{E5292642-C01B-44C1-AE71-5E5640CD4322}" srcId="{621AB93B-5B7B-404A-AAC6-82585374894E}" destId="{3D61EB1E-E554-4406-9554-7EBDC7446144}" srcOrd="1" destOrd="0" parTransId="{E334EBFA-09DA-4CAD-97D0-473A92C4C70D}" sibTransId="{C72AF23E-A0A1-40A8-BE43-CE1EF04451FA}"/>
    <dgm:cxn modelId="{A5DE0F57-C45D-4401-B01C-FDC461A9D9C3}" type="presOf" srcId="{3D61EB1E-E554-4406-9554-7EBDC7446144}" destId="{5DB3C171-F262-490B-B8BB-BFFA46B0586B}" srcOrd="0" destOrd="1" presId="urn:microsoft.com/office/officeart/2005/8/layout/vList5"/>
    <dgm:cxn modelId="{0E588177-7E10-4FF2-B750-D3114E8E4DB3}" srcId="{9C158368-C9E0-4942-8526-5CE49BCD721C}" destId="{3AA2B58D-F2A9-4EAE-9D29-2707B2099B25}" srcOrd="1" destOrd="0" parTransId="{F66CB04C-162D-4424-8951-850CCB560555}" sibTransId="{536B9BFA-5CAC-4769-A1DE-BCB21B780555}"/>
    <dgm:cxn modelId="{3D7A947C-03B9-4C2C-9ED2-092276F52EE5}" type="presOf" srcId="{9C158368-C9E0-4942-8526-5CE49BCD721C}" destId="{EC26B3CA-5F55-4ED6-AEA1-83422FEC2FA3}"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252D0F90-63CC-422D-9840-1F9A78F0C8B6}" type="presOf" srcId="{1A53B528-4B73-4476-AAA3-DA53D8694E89}" destId="{A82570EB-9047-4C30-B34C-BC41F943A042}"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8B1779BE-0998-45DB-95FD-592395D94B6D}" type="presOf" srcId="{32EE9BBF-B02B-4DE9-A826-A3930A24887B}" destId="{5DB3C171-F262-490B-B8BB-BFFA46B0586B}" srcOrd="0" destOrd="0" presId="urn:microsoft.com/office/officeart/2005/8/layout/vList5"/>
    <dgm:cxn modelId="{7A846602-6A9D-4A45-A9B5-6AEBBA3115E3}" type="presParOf" srcId="{A82570EB-9047-4C30-B34C-BC41F943A042}" destId="{74CEAA77-1A9F-4EE7-8009-B36DC94847D6}" srcOrd="0" destOrd="0" presId="urn:microsoft.com/office/officeart/2005/8/layout/vList5"/>
    <dgm:cxn modelId="{E04F9E31-A6D3-4997-A10A-6B785ADE3097}" type="presParOf" srcId="{74CEAA77-1A9F-4EE7-8009-B36DC94847D6}" destId="{30A5BAFA-D867-4432-A555-078896BF780D}" srcOrd="0" destOrd="0" presId="urn:microsoft.com/office/officeart/2005/8/layout/vList5"/>
    <dgm:cxn modelId="{84CF3B1A-B0FE-4B28-A670-CFD0BF787B91}" type="presParOf" srcId="{74CEAA77-1A9F-4EE7-8009-B36DC94847D6}" destId="{5DB3C171-F262-490B-B8BB-BFFA46B0586B}" srcOrd="1" destOrd="0" presId="urn:microsoft.com/office/officeart/2005/8/layout/vList5"/>
    <dgm:cxn modelId="{BACF0C90-1A7B-408D-BA6C-C070356AC0D6}" type="presParOf" srcId="{A82570EB-9047-4C30-B34C-BC41F943A042}" destId="{21203062-3061-4CFA-A1DC-A3C8D1B70C6A}" srcOrd="1" destOrd="0" presId="urn:microsoft.com/office/officeart/2005/8/layout/vList5"/>
    <dgm:cxn modelId="{A831C30B-AFC9-40C5-BE9D-52EA2674E9C5}" type="presParOf" srcId="{A82570EB-9047-4C30-B34C-BC41F943A042}" destId="{AAC7EB03-0D34-4E53-AA54-FF39894E56F4}" srcOrd="2" destOrd="0" presId="urn:microsoft.com/office/officeart/2005/8/layout/vList5"/>
    <dgm:cxn modelId="{8FB88DAF-48DA-4841-A9D9-DBF0A7AC1C20}" type="presParOf" srcId="{AAC7EB03-0D34-4E53-AA54-FF39894E56F4}" destId="{EC26B3CA-5F55-4ED6-AEA1-83422FEC2FA3}" srcOrd="0" destOrd="0" presId="urn:microsoft.com/office/officeart/2005/8/layout/vList5"/>
    <dgm:cxn modelId="{B745CD49-EB33-4703-B050-AD024F3D2986}"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PRODUKTU nr 1</a:t>
          </a:r>
        </a:p>
        <a:p>
          <a:pPr algn="ctr"/>
          <a:r>
            <a:rPr lang="pl-PL" sz="1600" b="1" u="none" dirty="0">
              <a:solidFill>
                <a:srgbClr val="FF0000"/>
              </a:solidFill>
            </a:rPr>
            <a:t>Liczba uczniów</a:t>
          </a:r>
          <a:r>
            <a:rPr lang="pl-PL" sz="1600" b="1" u="none" dirty="0">
              <a:solidFill>
                <a:schemeClr val="tx1"/>
              </a:solidFill>
            </a:rPr>
            <a:t> objętych wsparciem w zakresie rozwijania kompetencji kluczowych w programie</a:t>
          </a:r>
          <a:br>
            <a:rPr lang="pl-PL" sz="1600" b="1" u="none" dirty="0"/>
          </a:b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Liczba uczniów objętych wsparciem bezpośrednim w ramach programu z zakresu rozwijania kompetencji kluczowych oraz postaw i umiejętności niezbędnych na rynku pracy.</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200" b="1" dirty="0"/>
            <a:t>Liczba nauczycieli objętych działaniami z zakresu doskonalenia kompetencji cyfrowych, w tym w zakresie wykorzystania technologii informacyjno-komunikacyjnych (TIK) oraz włączenia TIK do nauczania przedmiotowego.</a:t>
          </a:r>
          <a:endParaRPr lang="pl-PL" sz="1400" b="1" dirty="0">
            <a:solidFill>
              <a:srgbClr val="B466E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nSpc>
              <a:spcPct val="90000"/>
            </a:lnSpc>
          </a:pPr>
          <a:r>
            <a:rPr lang="pl-PL" sz="1600" b="1" u="sng" dirty="0">
              <a:solidFill>
                <a:schemeClr val="tx1"/>
              </a:solidFill>
            </a:rPr>
            <a:t>WSKAŹNIK PRODUKTU nr 2</a:t>
          </a:r>
        </a:p>
        <a:p>
          <a:pPr>
            <a:lnSpc>
              <a:spcPct val="100000"/>
            </a:lnSpc>
          </a:pPr>
          <a:r>
            <a:rPr lang="pl-PL" sz="1600" b="1" u="none" dirty="0">
              <a:solidFill>
                <a:srgbClr val="FF0000"/>
              </a:solidFill>
            </a:rPr>
            <a:t>Liczba nauczycieli</a:t>
          </a:r>
          <a:r>
            <a:rPr lang="pl-PL" sz="1600" b="1" u="none" dirty="0">
              <a:solidFill>
                <a:schemeClr val="tx1"/>
              </a:solidFill>
            </a:rPr>
            <a:t> objętych wsparciem z zakresu TIK w programie</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A8EAE37E-2430-4926-930F-DB6B60F57901}">
      <dgm:prSet custT="1"/>
      <dgm:spPr/>
      <dgm:t>
        <a:bodyPr/>
        <a:lstStyle/>
        <a:p>
          <a:r>
            <a:rPr lang="pl-PL" sz="1200" b="1" dirty="0"/>
            <a:t>Wykazywać należy wyłącznie kompetencje osiągnięte w wyniku interwencji Europejskiego Funduszu Społecznego.</a:t>
          </a:r>
        </a:p>
      </dgm:t>
    </dgm:pt>
    <dgm:pt modelId="{7956CC84-8DC4-4E6E-BAFE-BFABEDCF7418}" type="parTrans" cxnId="{980467AB-CC32-4E71-A9CF-A4197FF4106B}">
      <dgm:prSet/>
      <dgm:spPr/>
      <dgm:t>
        <a:bodyPr/>
        <a:lstStyle/>
        <a:p>
          <a:endParaRPr lang="pl-PL"/>
        </a:p>
      </dgm:t>
    </dgm:pt>
    <dgm:pt modelId="{984750DB-96CC-4FC2-AFE3-F19BE81196FA}" type="sibTrans" cxnId="{980467AB-CC32-4E71-A9CF-A4197FF4106B}">
      <dgm:prSet/>
      <dgm:spPr/>
      <dgm:t>
        <a:bodyPr/>
        <a:lstStyle/>
        <a:p>
          <a:endParaRPr lang="pl-PL"/>
        </a:p>
      </dgm:t>
    </dgm:pt>
    <dgm:pt modelId="{0E9F5BB9-BA07-4633-8F0F-95F8745D872F}">
      <dgm:prSet custT="1"/>
      <dgm:spPr/>
      <dgm:t>
        <a:bodyPr/>
        <a:lstStyle/>
        <a:p>
          <a:r>
            <a:rPr lang="pl-PL" sz="1200" b="1" dirty="0">
              <a:solidFill>
                <a:srgbClr val="FF0000"/>
              </a:solidFill>
            </a:rPr>
            <a:t>Wystąpi np. w przypadku realizacji form wsparcia w ramach typu projektu 10.2.A</a:t>
          </a:r>
        </a:p>
      </dgm:t>
    </dgm:pt>
    <dgm:pt modelId="{B5FEE21A-D184-42DF-A3C6-E9ED26CC1DAC}" type="parTrans" cxnId="{52CD8F40-E380-43E9-AD01-A457883309BB}">
      <dgm:prSet/>
      <dgm:spPr/>
    </dgm:pt>
    <dgm:pt modelId="{FAD7B86B-2201-492B-A65B-17E8BADD8573}" type="sibTrans" cxnId="{52CD8F40-E380-43E9-AD01-A457883309BB}">
      <dgm:prSet/>
      <dgm:spPr/>
    </dgm:pt>
    <dgm:pt modelId="{D8ED424D-5792-4E41-9642-CB8BF3C4D991}">
      <dgm:prSet phldrT="[Tekst]" custT="1"/>
      <dgm:spPr>
        <a:solidFill>
          <a:srgbClr val="FFC000">
            <a:alpha val="90000"/>
          </a:srgbClr>
        </a:solidFill>
        <a:ln>
          <a:solidFill>
            <a:srgbClr val="FFC000">
              <a:alpha val="90000"/>
            </a:srgbClr>
          </a:solidFill>
        </a:ln>
      </dgm:spPr>
      <dgm:t>
        <a:bodyPr/>
        <a:lstStyle/>
        <a:p>
          <a:pPr algn="just"/>
          <a:r>
            <a:rPr lang="pl-PL" sz="1200" b="1" dirty="0">
              <a:solidFill>
                <a:srgbClr val="FF0000"/>
              </a:solidFill>
            </a:rPr>
            <a:t>Wystąpi np. w przypadku realizacji form wsparcia w ramach typu projektu 10.2.G</a:t>
          </a:r>
          <a:endParaRPr lang="pl-PL" sz="1200" b="1" dirty="0">
            <a:solidFill>
              <a:srgbClr val="B466E0"/>
            </a:solidFill>
          </a:endParaRPr>
        </a:p>
      </dgm:t>
    </dgm:pt>
    <dgm:pt modelId="{FDFFFF15-AC4F-4B30-B588-DE5E15960213}" type="parTrans" cxnId="{D64A162D-F508-4DD2-AD33-FE1968C85E73}">
      <dgm:prSet/>
      <dgm:spPr/>
    </dgm:pt>
    <dgm:pt modelId="{E06533AF-66B1-4C4A-945F-96BAF9E0A1BA}" type="sibTrans" cxnId="{D64A162D-F508-4DD2-AD33-FE1968C85E73}">
      <dgm:prSet/>
      <dgm:spPr/>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2F8F3E03-35BE-4D42-8771-A4B6D2A25339}" type="presOf" srcId="{621AB93B-5B7B-404A-AAC6-82585374894E}" destId="{30A5BAFA-D867-4432-A555-078896BF780D}" srcOrd="0" destOrd="0" presId="urn:microsoft.com/office/officeart/2005/8/layout/vList5"/>
    <dgm:cxn modelId="{D9EA9603-E310-4F5D-95C8-9CD39A9DDFBE}" type="presOf" srcId="{32EE9BBF-B02B-4DE9-A826-A3930A24887B}" destId="{5DB3C171-F262-490B-B8BB-BFFA46B0586B}"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8D54D221-E3E3-4AD6-BC13-CEF0D95D82D2}" type="presOf" srcId="{D8ED424D-5792-4E41-9642-CB8BF3C4D991}" destId="{6057DA86-162F-440C-8D5E-0A6D86B8CF0F}" srcOrd="0" destOrd="1"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D64A162D-F508-4DD2-AD33-FE1968C85E73}" srcId="{DA6E603D-E34D-4EC6-B48D-740809166CA4}" destId="{D8ED424D-5792-4E41-9642-CB8BF3C4D991}" srcOrd="0" destOrd="0" parTransId="{FDFFFF15-AC4F-4B30-B588-DE5E15960213}" sibTransId="{E06533AF-66B1-4C4A-945F-96BAF9E0A1BA}"/>
    <dgm:cxn modelId="{54816630-0F21-4895-A22A-6A4CA342B0D8}" type="presOf" srcId="{DA6E603D-E34D-4EC6-B48D-740809166CA4}" destId="{6057DA86-162F-440C-8D5E-0A6D86B8CF0F}" srcOrd="0" destOrd="0" presId="urn:microsoft.com/office/officeart/2005/8/layout/vList5"/>
    <dgm:cxn modelId="{52CD8F40-E380-43E9-AD01-A457883309BB}" srcId="{A8EAE37E-2430-4926-930F-DB6B60F57901}" destId="{0E9F5BB9-BA07-4633-8F0F-95F8745D872F}" srcOrd="0" destOrd="0" parTransId="{B5FEE21A-D184-42DF-A3C6-E9ED26CC1DAC}" sibTransId="{FAD7B86B-2201-492B-A65B-17E8BADD8573}"/>
    <dgm:cxn modelId="{FE182361-4CCE-4CB8-BFA8-C6AA8A5652E1}" type="presOf" srcId="{1A53B528-4B73-4476-AAA3-DA53D8694E89}" destId="{A82570EB-9047-4C30-B34C-BC41F943A042}"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B6C807A7-A846-47FD-BE65-9166C443B42C}" srcId="{621AB93B-5B7B-404A-AAC6-82585374894E}" destId="{32EE9BBF-B02B-4DE9-A826-A3930A24887B}" srcOrd="0" destOrd="0" parTransId="{00D5B151-6E85-451D-80BE-DE7F236447A0}" sibTransId="{DC57031B-D14D-42A1-A990-761C91C4EF85}"/>
    <dgm:cxn modelId="{980467AB-CC32-4E71-A9CF-A4197FF4106B}" srcId="{621AB93B-5B7B-404A-AAC6-82585374894E}" destId="{A8EAE37E-2430-4926-930F-DB6B60F57901}" srcOrd="1" destOrd="0" parTransId="{7956CC84-8DC4-4E6E-BAFE-BFABEDCF7418}" sibTransId="{984750DB-96CC-4FC2-AFE3-F19BE81196FA}"/>
    <dgm:cxn modelId="{126E9EB5-C553-480F-B179-EE65684F57F5}" type="presOf" srcId="{9C158368-C9E0-4942-8526-5CE49BCD721C}" destId="{EC26B3CA-5F55-4ED6-AEA1-83422FEC2FA3}" srcOrd="0" destOrd="0" presId="urn:microsoft.com/office/officeart/2005/8/layout/vList5"/>
    <dgm:cxn modelId="{7D12E6F3-5285-4480-ACE1-CD598C36CB43}" type="presOf" srcId="{A8EAE37E-2430-4926-930F-DB6B60F57901}" destId="{5DB3C171-F262-490B-B8BB-BFFA46B0586B}" srcOrd="0" destOrd="1" presId="urn:microsoft.com/office/officeart/2005/8/layout/vList5"/>
    <dgm:cxn modelId="{8A7724FD-000D-4E3E-AEF8-3382E2371F1A}" type="presOf" srcId="{0E9F5BB9-BA07-4633-8F0F-95F8745D872F}" destId="{5DB3C171-F262-490B-B8BB-BFFA46B0586B}" srcOrd="0" destOrd="2" presId="urn:microsoft.com/office/officeart/2005/8/layout/vList5"/>
    <dgm:cxn modelId="{2D352E94-87B9-4C18-9039-9819E38606C1}" type="presParOf" srcId="{A82570EB-9047-4C30-B34C-BC41F943A042}" destId="{74CEAA77-1A9F-4EE7-8009-B36DC94847D6}" srcOrd="0" destOrd="0" presId="urn:microsoft.com/office/officeart/2005/8/layout/vList5"/>
    <dgm:cxn modelId="{336AE9F0-6CA8-4101-B19E-442AF1BFB5E1}" type="presParOf" srcId="{74CEAA77-1A9F-4EE7-8009-B36DC94847D6}" destId="{30A5BAFA-D867-4432-A555-078896BF780D}" srcOrd="0" destOrd="0" presId="urn:microsoft.com/office/officeart/2005/8/layout/vList5"/>
    <dgm:cxn modelId="{EBF1FCC0-3076-4A50-A54B-8052138923DA}" type="presParOf" srcId="{74CEAA77-1A9F-4EE7-8009-B36DC94847D6}" destId="{5DB3C171-F262-490B-B8BB-BFFA46B0586B}" srcOrd="1" destOrd="0" presId="urn:microsoft.com/office/officeart/2005/8/layout/vList5"/>
    <dgm:cxn modelId="{E052BD85-AE08-49E2-982A-B9C3C61CE76F}" type="presParOf" srcId="{A82570EB-9047-4C30-B34C-BC41F943A042}" destId="{21203062-3061-4CFA-A1DC-A3C8D1B70C6A}" srcOrd="1" destOrd="0" presId="urn:microsoft.com/office/officeart/2005/8/layout/vList5"/>
    <dgm:cxn modelId="{48432DBF-4EBF-45AE-B0BF-A506DBFEB617}" type="presParOf" srcId="{A82570EB-9047-4C30-B34C-BC41F943A042}" destId="{AAC7EB03-0D34-4E53-AA54-FF39894E56F4}" srcOrd="2" destOrd="0" presId="urn:microsoft.com/office/officeart/2005/8/layout/vList5"/>
    <dgm:cxn modelId="{6B863731-CDD1-4CB5-92BD-180365A41845}" type="presParOf" srcId="{AAC7EB03-0D34-4E53-AA54-FF39894E56F4}" destId="{EC26B3CA-5F55-4ED6-AEA1-83422FEC2FA3}" srcOrd="0" destOrd="0" presId="urn:microsoft.com/office/officeart/2005/8/layout/vList5"/>
    <dgm:cxn modelId="{DAF505BC-BAEF-4C93-82B9-05EA59529DBD}"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PRODUKTU nr 3</a:t>
          </a:r>
        </a:p>
        <a:p>
          <a:pPr algn="ctr"/>
          <a:r>
            <a:rPr lang="pl-PL" sz="1600" b="1" u="none" dirty="0">
              <a:solidFill>
                <a:srgbClr val="FF0000"/>
              </a:solidFill>
            </a:rPr>
            <a:t>Liczba nauczycieli</a:t>
          </a:r>
          <a:r>
            <a:rPr lang="pl-PL" sz="1600" b="1" u="none" dirty="0">
              <a:solidFill>
                <a:schemeClr val="tx1"/>
              </a:solidFill>
            </a:rPr>
            <a:t> objętych wsparciem w programie</a:t>
          </a:r>
          <a:br>
            <a:rPr lang="pl-PL" sz="1600" b="1" u="none" dirty="0"/>
          </a:b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Liczba nauczycieli wychowania przedszkolnego, szkół i placówek dla dzieci i młodzieży objętych wsparciem w programie.</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200" b="1" dirty="0"/>
            <a:t>Liczba szkół, których pracownie przedmiotowe zostały doposażone do nauczania przedmiotów przyrodniczych lub matematyki poprzez </a:t>
          </a:r>
          <a:r>
            <a:rPr lang="pl-PL" sz="1200" b="1" dirty="0" err="1"/>
            <a:t>doswiadczenia</a:t>
          </a:r>
          <a:r>
            <a:rPr lang="pl-PL" sz="1200" b="1" dirty="0"/>
            <a:t> i eksperymenty.</a:t>
          </a:r>
          <a:endParaRPr lang="pl-PL" sz="1200" b="1" dirty="0">
            <a:solidFill>
              <a:srgbClr val="B466E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nSpc>
              <a:spcPct val="90000"/>
            </a:lnSpc>
          </a:pPr>
          <a:r>
            <a:rPr lang="pl-PL" sz="1600" b="1" u="sng" dirty="0">
              <a:solidFill>
                <a:schemeClr val="tx1"/>
              </a:solidFill>
            </a:rPr>
            <a:t>WSKAŹNIK PRODUKTU nr 4</a:t>
          </a:r>
        </a:p>
        <a:p>
          <a:r>
            <a:rPr lang="pl-PL" sz="1600" b="1" u="none" dirty="0">
              <a:solidFill>
                <a:srgbClr val="FF0000"/>
              </a:solidFill>
            </a:rPr>
            <a:t>Liczba szkół</a:t>
          </a:r>
          <a:r>
            <a:rPr lang="pl-PL" sz="1600" b="1" u="none" dirty="0">
              <a:solidFill>
                <a:schemeClr val="tx1"/>
              </a:solidFill>
            </a:rPr>
            <a:t>, których pracownie przedmiotowe zostały doposażone w programie</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539DB1FE-FC66-4227-B54F-E7DC0EF8ECFC}">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rgbClr val="FF0000"/>
              </a:solidFill>
            </a:rPr>
            <a:t>Wystąpi np. w przypadku realizacji form wsparcia w ramach typu projektu 10.2.F, 10.2.G. 10.2.H</a:t>
          </a:r>
          <a:endParaRPr lang="pl-PL" sz="1200" b="1" dirty="0"/>
        </a:p>
      </dgm:t>
    </dgm:pt>
    <dgm:pt modelId="{615C3C35-BA96-4B27-8C64-BA98BBEA7DE2}" type="parTrans" cxnId="{EC2F01B4-4D5E-4538-A2FD-3035A6036FBC}">
      <dgm:prSet/>
      <dgm:spPr/>
    </dgm:pt>
    <dgm:pt modelId="{B278785B-EA84-4FBB-861A-87C50D022745}" type="sibTrans" cxnId="{EC2F01B4-4D5E-4538-A2FD-3035A6036FBC}">
      <dgm:prSet/>
      <dgm:spPr/>
    </dgm:pt>
    <dgm:pt modelId="{106B4F19-CE5F-43D2-BBF1-0AEA946D3172}">
      <dgm:prSet phldrT="[Tekst]" custT="1"/>
      <dgm:spPr>
        <a:solidFill>
          <a:srgbClr val="FFC000">
            <a:alpha val="90000"/>
          </a:srgbClr>
        </a:solidFill>
        <a:ln>
          <a:solidFill>
            <a:srgbClr val="FFC000">
              <a:alpha val="90000"/>
            </a:srgbClr>
          </a:solidFill>
        </a:ln>
      </dgm:spPr>
      <dgm:t>
        <a:bodyPr/>
        <a:lstStyle/>
        <a:p>
          <a:pPr algn="just"/>
          <a:r>
            <a:rPr lang="pl-PL" sz="1200" b="1" dirty="0">
              <a:solidFill>
                <a:srgbClr val="FF0000"/>
              </a:solidFill>
            </a:rPr>
            <a:t>Wystąpi np. w przypadku realizacji form wsparcia w ramach typu projektu 10.2.B</a:t>
          </a:r>
          <a:endParaRPr lang="pl-PL" sz="1200" b="1" dirty="0">
            <a:solidFill>
              <a:srgbClr val="B466E0"/>
            </a:solidFill>
          </a:endParaRPr>
        </a:p>
      </dgm:t>
    </dgm:pt>
    <dgm:pt modelId="{9450AF65-0838-45D3-A375-0F63C76B06BC}" type="parTrans" cxnId="{D15FA341-51D7-410B-83D6-D9E80AF4D053}">
      <dgm:prSet/>
      <dgm:spPr/>
    </dgm:pt>
    <dgm:pt modelId="{E765423F-9247-4E8E-805E-A6F68CE1D042}" type="sibTrans" cxnId="{D15FA341-51D7-410B-83D6-D9E80AF4D053}">
      <dgm:prSet/>
      <dgm:spPr/>
    </dgm:pt>
    <dgm:pt modelId="{78C448BA-8AAE-4880-90D0-8CFBB40BA8E0}">
      <dgm:prSet phldrT="[Tekst]" custT="1"/>
      <dgm:spPr>
        <a:solidFill>
          <a:srgbClr val="FFC000">
            <a:alpha val="90000"/>
          </a:srgbClr>
        </a:solidFill>
        <a:ln>
          <a:solidFill>
            <a:srgbClr val="FFC000">
              <a:alpha val="90000"/>
            </a:srgbClr>
          </a:solidFill>
        </a:ln>
      </dgm:spPr>
      <dgm:t>
        <a:bodyPr/>
        <a:lstStyle/>
        <a:p>
          <a:pPr algn="just"/>
          <a:r>
            <a:rPr lang="pl-PL" sz="1200" b="1" dirty="0">
              <a:solidFill>
                <a:srgbClr val="B466E0"/>
              </a:solidFill>
            </a:rPr>
            <a:t>Uwaga! Nie wliczamy placówek systemu oświaty</a:t>
          </a:r>
        </a:p>
      </dgm:t>
    </dgm:pt>
    <dgm:pt modelId="{0C37EDB2-DB20-4070-ACC5-37C70D79DE80}" type="parTrans" cxnId="{8FD06575-1990-4456-AFC8-55301D4D4C86}">
      <dgm:prSet/>
      <dgm:spPr/>
    </dgm:pt>
    <dgm:pt modelId="{30ABF70E-4EB4-46E7-BE5B-30910CF9647B}" type="sibTrans" cxnId="{8FD06575-1990-4456-AFC8-55301D4D4C86}">
      <dgm:prSet/>
      <dgm:spPr/>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17505"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5C597C10-967F-4612-9AF5-4213EA00282F}" type="presOf" srcId="{106B4F19-CE5F-43D2-BBF1-0AEA946D3172}" destId="{6057DA86-162F-440C-8D5E-0A6D86B8CF0F}" srcOrd="0" destOrd="2"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6D9D2920-3249-46D4-9493-B4A4990C48C2}" type="presOf" srcId="{32EE9BBF-B02B-4DE9-A826-A3930A24887B}" destId="{5DB3C171-F262-490B-B8BB-BFFA46B0586B}" srcOrd="0" destOrd="0"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D15FA341-51D7-410B-83D6-D9E80AF4D053}" srcId="{9C158368-C9E0-4942-8526-5CE49BCD721C}" destId="{106B4F19-CE5F-43D2-BBF1-0AEA946D3172}" srcOrd="2" destOrd="0" parTransId="{9450AF65-0838-45D3-A375-0F63C76B06BC}" sibTransId="{E765423F-9247-4E8E-805E-A6F68CE1D042}"/>
    <dgm:cxn modelId="{26F10B70-AB3D-4990-836C-01B7E4B23A3D}" type="presOf" srcId="{78C448BA-8AAE-4880-90D0-8CFBB40BA8E0}" destId="{6057DA86-162F-440C-8D5E-0A6D86B8CF0F}" srcOrd="0" destOrd="1" presId="urn:microsoft.com/office/officeart/2005/8/layout/vList5"/>
    <dgm:cxn modelId="{8FD06575-1990-4456-AFC8-55301D4D4C86}" srcId="{9C158368-C9E0-4942-8526-5CE49BCD721C}" destId="{78C448BA-8AAE-4880-90D0-8CFBB40BA8E0}" srcOrd="1" destOrd="0" parTransId="{0C37EDB2-DB20-4070-ACC5-37C70D79DE80}" sibTransId="{30ABF70E-4EB4-46E7-BE5B-30910CF9647B}"/>
    <dgm:cxn modelId="{84CFA67F-1263-4865-8986-943942A18A49}" type="presOf" srcId="{1A53B528-4B73-4476-AAA3-DA53D8694E89}" destId="{A82570EB-9047-4C30-B34C-BC41F943A042}"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B6C807A7-A846-47FD-BE65-9166C443B42C}" srcId="{621AB93B-5B7B-404A-AAC6-82585374894E}" destId="{32EE9BBF-B02B-4DE9-A826-A3930A24887B}" srcOrd="0" destOrd="0" parTransId="{00D5B151-6E85-451D-80BE-DE7F236447A0}" sibTransId="{DC57031B-D14D-42A1-A990-761C91C4EF85}"/>
    <dgm:cxn modelId="{258146AB-FC91-459D-907C-7AB4C16D9C46}" type="presOf" srcId="{9C158368-C9E0-4942-8526-5CE49BCD721C}" destId="{EC26B3CA-5F55-4ED6-AEA1-83422FEC2FA3}" srcOrd="0" destOrd="0" presId="urn:microsoft.com/office/officeart/2005/8/layout/vList5"/>
    <dgm:cxn modelId="{EC2F01B4-4D5E-4538-A2FD-3035A6036FBC}" srcId="{621AB93B-5B7B-404A-AAC6-82585374894E}" destId="{539DB1FE-FC66-4227-B54F-E7DC0EF8ECFC}" srcOrd="1" destOrd="0" parTransId="{615C3C35-BA96-4B27-8C64-BA98BBEA7DE2}" sibTransId="{B278785B-EA84-4FBB-861A-87C50D022745}"/>
    <dgm:cxn modelId="{545FE6B8-5550-497B-8C2B-5F77726F1418}" type="presOf" srcId="{621AB93B-5B7B-404A-AAC6-82585374894E}" destId="{30A5BAFA-D867-4432-A555-078896BF780D}" srcOrd="0" destOrd="0" presId="urn:microsoft.com/office/officeart/2005/8/layout/vList5"/>
    <dgm:cxn modelId="{528759C8-CE6E-4DF1-AA0B-C2E076DD3418}" type="presOf" srcId="{DA6E603D-E34D-4EC6-B48D-740809166CA4}" destId="{6057DA86-162F-440C-8D5E-0A6D86B8CF0F}" srcOrd="0" destOrd="0" presId="urn:microsoft.com/office/officeart/2005/8/layout/vList5"/>
    <dgm:cxn modelId="{E7EA0ACF-D3E5-4197-85AE-9CB87B4F02B6}" type="presOf" srcId="{539DB1FE-FC66-4227-B54F-E7DC0EF8ECFC}" destId="{5DB3C171-F262-490B-B8BB-BFFA46B0586B}" srcOrd="0" destOrd="1" presId="urn:microsoft.com/office/officeart/2005/8/layout/vList5"/>
    <dgm:cxn modelId="{F4420F4E-D096-4C30-B93E-3EF293012933}" type="presParOf" srcId="{A82570EB-9047-4C30-B34C-BC41F943A042}" destId="{74CEAA77-1A9F-4EE7-8009-B36DC94847D6}" srcOrd="0" destOrd="0" presId="urn:microsoft.com/office/officeart/2005/8/layout/vList5"/>
    <dgm:cxn modelId="{28B2BD63-390F-42B6-958B-630EA81C524D}" type="presParOf" srcId="{74CEAA77-1A9F-4EE7-8009-B36DC94847D6}" destId="{30A5BAFA-D867-4432-A555-078896BF780D}" srcOrd="0" destOrd="0" presId="urn:microsoft.com/office/officeart/2005/8/layout/vList5"/>
    <dgm:cxn modelId="{0602CEA0-940A-4982-97CC-BF31242CF42C}" type="presParOf" srcId="{74CEAA77-1A9F-4EE7-8009-B36DC94847D6}" destId="{5DB3C171-F262-490B-B8BB-BFFA46B0586B}" srcOrd="1" destOrd="0" presId="urn:microsoft.com/office/officeart/2005/8/layout/vList5"/>
    <dgm:cxn modelId="{9E5AD914-1D68-4405-9EF6-8D9F24FC9540}" type="presParOf" srcId="{A82570EB-9047-4C30-B34C-BC41F943A042}" destId="{21203062-3061-4CFA-A1DC-A3C8D1B70C6A}" srcOrd="1" destOrd="0" presId="urn:microsoft.com/office/officeart/2005/8/layout/vList5"/>
    <dgm:cxn modelId="{CC683B62-3DF3-4455-9839-EC15C1C29D90}" type="presParOf" srcId="{A82570EB-9047-4C30-B34C-BC41F943A042}" destId="{AAC7EB03-0D34-4E53-AA54-FF39894E56F4}" srcOrd="2" destOrd="0" presId="urn:microsoft.com/office/officeart/2005/8/layout/vList5"/>
    <dgm:cxn modelId="{0EFB5D6E-798B-497B-BFFB-FE7803C451A8}" type="presParOf" srcId="{AAC7EB03-0D34-4E53-AA54-FF39894E56F4}" destId="{EC26B3CA-5F55-4ED6-AEA1-83422FEC2FA3}" srcOrd="0" destOrd="0" presId="urn:microsoft.com/office/officeart/2005/8/layout/vList5"/>
    <dgm:cxn modelId="{A8192E18-CC90-4C99-B1D8-FE4191B6D366}"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PRODUKTU nr 5</a:t>
          </a:r>
        </a:p>
        <a:p>
          <a:pPr algn="ctr"/>
          <a:r>
            <a:rPr lang="pl-PL" sz="1600" b="1" u="none" dirty="0">
              <a:solidFill>
                <a:srgbClr val="FF0000"/>
              </a:solidFill>
            </a:rPr>
            <a:t>Liczba szkół i placówek systemu oświaty </a:t>
          </a:r>
          <a:r>
            <a:rPr lang="pl-PL" sz="1600" b="1" u="none" dirty="0">
              <a:solidFill>
                <a:schemeClr val="tx1"/>
              </a:solidFill>
            </a:rPr>
            <a:t>wyposażonych w ramach programu w sprzęt TIK do prowadzenia zajęć edukacyjnych</a:t>
          </a:r>
          <a:br>
            <a:rPr lang="pl-PL" sz="1600" b="1" u="none" dirty="0"/>
          </a:b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Liczba szkół oraz placówek systemu oświaty wyposażonych w sprzęt  rozumiany jako pomoce dydaktyczne oraz narzędzia technologii informacyjno - komunikacyjnych (TIK) do prowadzenia zajęć edukacyjnych.</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200" b="1" dirty="0"/>
            <a:t>Liczba uczniów szczególnie uzdolnionych, którzy otrzymali stypendia dzięki dofinansowaniu Europejskiego Funduszu Społecznego</a:t>
          </a:r>
          <a:endParaRPr lang="pl-PL" sz="1200" b="1" dirty="0">
            <a:solidFill>
              <a:srgbClr val="B466E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nSpc>
              <a:spcPct val="90000"/>
            </a:lnSpc>
          </a:pPr>
          <a:r>
            <a:rPr lang="pl-PL" sz="1600" b="1" u="sng" dirty="0">
              <a:solidFill>
                <a:schemeClr val="tx1"/>
              </a:solidFill>
            </a:rPr>
            <a:t>WSKAŹNIK PRODUKTU nr 6</a:t>
          </a:r>
        </a:p>
        <a:p>
          <a:r>
            <a:rPr lang="pl-PL" sz="1600" b="1" u="none" dirty="0">
              <a:solidFill>
                <a:srgbClr val="FF0000"/>
              </a:solidFill>
            </a:rPr>
            <a:t>Liczba uczniów</a:t>
          </a:r>
          <a:r>
            <a:rPr lang="pl-PL" sz="1600" b="1" u="none" dirty="0">
              <a:solidFill>
                <a:schemeClr val="tx1"/>
              </a:solidFill>
            </a:rPr>
            <a:t>, objętych wsparciem stypendialnym w programie</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944AB660-6CB7-4692-A4EC-BE611DFA8510}">
      <dgm:prSet custT="1"/>
      <dgm:spPr/>
      <dgm:t>
        <a:bodyPr/>
        <a:lstStyle/>
        <a:p>
          <a:r>
            <a:rPr lang="pl-PL" sz="1200" b="1" dirty="0">
              <a:solidFill>
                <a:srgbClr val="FF0000"/>
              </a:solidFill>
            </a:rPr>
            <a:t>Wystąpi np. w przypadku realizacji form wsparcia w ramach typu projektu 10.2.A, </a:t>
          </a:r>
          <a:endParaRPr lang="pl-PL" sz="1200" b="1" dirty="0"/>
        </a:p>
      </dgm:t>
    </dgm:pt>
    <dgm:pt modelId="{4F7A96F8-D466-47EA-AF2B-514F0080AC76}" type="parTrans" cxnId="{1AA01163-BCB5-4AE6-BCBB-02DF3964A53E}">
      <dgm:prSet/>
      <dgm:spPr/>
      <dgm:t>
        <a:bodyPr/>
        <a:lstStyle/>
        <a:p>
          <a:endParaRPr lang="pl-PL"/>
        </a:p>
      </dgm:t>
    </dgm:pt>
    <dgm:pt modelId="{E0047F46-C94F-47EC-92D2-C8000AE6FA21}" type="sibTrans" cxnId="{1AA01163-BCB5-4AE6-BCBB-02DF3964A53E}">
      <dgm:prSet/>
      <dgm:spPr/>
      <dgm:t>
        <a:bodyPr/>
        <a:lstStyle/>
        <a:p>
          <a:endParaRPr lang="pl-PL"/>
        </a:p>
      </dgm:t>
    </dgm:pt>
    <dgm:pt modelId="{E8FCBF14-B1E4-4CD7-99E2-D88C65477186}">
      <dgm:prSet custT="1"/>
      <dgm:spPr/>
      <dgm:t>
        <a:bodyPr/>
        <a:lstStyle/>
        <a:p>
          <a:r>
            <a:rPr lang="pl-PL" sz="1200" b="1" dirty="0"/>
            <a:t>Szczególne uzdolnienia uczniów dotyczą przedmiotów: </a:t>
          </a:r>
          <a:r>
            <a:rPr lang="pl-PL" sz="1200" b="1" dirty="0">
              <a:solidFill>
                <a:schemeClr val="tx1"/>
              </a:solidFill>
            </a:rPr>
            <a:t>przyrodniczych, informatycznych, języków obcych, matematyki lub przedsiębiorczości</a:t>
          </a:r>
        </a:p>
      </dgm:t>
    </dgm:pt>
    <dgm:pt modelId="{9C4EBE6F-72A3-4036-B7C3-9C582D0954A4}" type="parTrans" cxnId="{8DD47B49-6267-4138-93B8-517EEAA308BF}">
      <dgm:prSet/>
      <dgm:spPr/>
      <dgm:t>
        <a:bodyPr/>
        <a:lstStyle/>
        <a:p>
          <a:endParaRPr lang="pl-PL"/>
        </a:p>
      </dgm:t>
    </dgm:pt>
    <dgm:pt modelId="{2A5D02FE-CB05-4776-96EA-7A67F86416A0}" type="sibTrans" cxnId="{8DD47B49-6267-4138-93B8-517EEAA308BF}">
      <dgm:prSet/>
      <dgm:spPr/>
      <dgm:t>
        <a:bodyPr/>
        <a:lstStyle/>
        <a:p>
          <a:endParaRPr lang="pl-PL"/>
        </a:p>
      </dgm:t>
    </dgm:pt>
    <dgm:pt modelId="{70B1EDB1-29E2-41DF-BFE8-6B550C6225A4}">
      <dgm:prSet custT="1"/>
      <dgm:spPr/>
      <dgm:t>
        <a:bodyPr/>
        <a:lstStyle/>
        <a:p>
          <a:r>
            <a:rPr lang="pl-PL" sz="1200" b="1" dirty="0">
              <a:solidFill>
                <a:srgbClr val="FF0000"/>
              </a:solidFill>
            </a:rPr>
            <a:t>Wystąpi  w przypadku realizacji formy wsparcia w ramach typu projektu 10.2.C</a:t>
          </a:r>
        </a:p>
      </dgm:t>
    </dgm:pt>
    <dgm:pt modelId="{6DA91E45-2A7C-402B-B483-CF4E9FD0A383}" type="parTrans" cxnId="{FCDEE35D-6821-4030-B698-905E5913C2F3}">
      <dgm:prSet/>
      <dgm:spPr/>
    </dgm:pt>
    <dgm:pt modelId="{359FD77B-D18A-41A3-B663-7E9693C3E737}" type="sibTrans" cxnId="{FCDEE35D-6821-4030-B698-905E5913C2F3}">
      <dgm:prSet/>
      <dgm:spPr/>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17505"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3192080A-518E-4676-B23F-1D9A8C83FAFD}" type="presOf" srcId="{944AB660-6CB7-4692-A4EC-BE611DFA8510}" destId="{5DB3C171-F262-490B-B8BB-BFFA46B0586B}" srcOrd="0" destOrd="1" presId="urn:microsoft.com/office/officeart/2005/8/layout/vList5"/>
    <dgm:cxn modelId="{BA7FA20D-0B94-444E-97D6-215DB3AAC6E9}" type="presOf" srcId="{1A53B528-4B73-4476-AAA3-DA53D8694E89}" destId="{A82570EB-9047-4C30-B34C-BC41F943A042}"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39A59F3A-1FB6-4C5F-A934-DC4EDD571A38}" type="presOf" srcId="{70B1EDB1-29E2-41DF-BFE8-6B550C6225A4}" destId="{6057DA86-162F-440C-8D5E-0A6D86B8CF0F}" srcOrd="0" destOrd="2" presId="urn:microsoft.com/office/officeart/2005/8/layout/vList5"/>
    <dgm:cxn modelId="{1F0AFE3C-5968-4AA0-A52F-73EEF4A0EC2A}" type="presOf" srcId="{DA6E603D-E34D-4EC6-B48D-740809166CA4}" destId="{6057DA86-162F-440C-8D5E-0A6D86B8CF0F}" srcOrd="0" destOrd="0" presId="urn:microsoft.com/office/officeart/2005/8/layout/vList5"/>
    <dgm:cxn modelId="{FCDEE35D-6821-4030-B698-905E5913C2F3}" srcId="{9C158368-C9E0-4942-8526-5CE49BCD721C}" destId="{70B1EDB1-29E2-41DF-BFE8-6B550C6225A4}" srcOrd="2" destOrd="0" parTransId="{6DA91E45-2A7C-402B-B483-CF4E9FD0A383}" sibTransId="{359FD77B-D18A-41A3-B663-7E9693C3E737}"/>
    <dgm:cxn modelId="{1AA01163-BCB5-4AE6-BCBB-02DF3964A53E}" srcId="{621AB93B-5B7B-404A-AAC6-82585374894E}" destId="{944AB660-6CB7-4692-A4EC-BE611DFA8510}" srcOrd="1" destOrd="0" parTransId="{4F7A96F8-D466-47EA-AF2B-514F0080AC76}" sibTransId="{E0047F46-C94F-47EC-92D2-C8000AE6FA21}"/>
    <dgm:cxn modelId="{D4EC3349-E7BB-4D8E-8756-687EE2F051A7}" type="presOf" srcId="{9C158368-C9E0-4942-8526-5CE49BCD721C}" destId="{EC26B3CA-5F55-4ED6-AEA1-83422FEC2FA3}" srcOrd="0" destOrd="0" presId="urn:microsoft.com/office/officeart/2005/8/layout/vList5"/>
    <dgm:cxn modelId="{8DD47B49-6267-4138-93B8-517EEAA308BF}" srcId="{9C158368-C9E0-4942-8526-5CE49BCD721C}" destId="{E8FCBF14-B1E4-4CD7-99E2-D88C65477186}" srcOrd="1" destOrd="0" parTransId="{9C4EBE6F-72A3-4036-B7C3-9C582D0954A4}" sibTransId="{2A5D02FE-CB05-4776-96EA-7A67F86416A0}"/>
    <dgm:cxn modelId="{AA1F0152-7557-45AE-8375-9C47965FD8BC}" type="presOf" srcId="{32EE9BBF-B02B-4DE9-A826-A3930A24887B}" destId="{5DB3C171-F262-490B-B8BB-BFFA46B0586B}"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B6C807A7-A846-47FD-BE65-9166C443B42C}" srcId="{621AB93B-5B7B-404A-AAC6-82585374894E}" destId="{32EE9BBF-B02B-4DE9-A826-A3930A24887B}" srcOrd="0" destOrd="0" parTransId="{00D5B151-6E85-451D-80BE-DE7F236447A0}" sibTransId="{DC57031B-D14D-42A1-A990-761C91C4EF85}"/>
    <dgm:cxn modelId="{B7C3ADC4-A86A-47C8-A356-6DF07211AC38}" type="presOf" srcId="{621AB93B-5B7B-404A-AAC6-82585374894E}" destId="{30A5BAFA-D867-4432-A555-078896BF780D}" srcOrd="0" destOrd="0" presId="urn:microsoft.com/office/officeart/2005/8/layout/vList5"/>
    <dgm:cxn modelId="{36D18AE2-C00E-4501-AA47-235AC24E73AA}" type="presOf" srcId="{E8FCBF14-B1E4-4CD7-99E2-D88C65477186}" destId="{6057DA86-162F-440C-8D5E-0A6D86B8CF0F}" srcOrd="0" destOrd="1" presId="urn:microsoft.com/office/officeart/2005/8/layout/vList5"/>
    <dgm:cxn modelId="{3EBF19E0-02AC-4827-8568-BE3D8898A37D}" type="presParOf" srcId="{A82570EB-9047-4C30-B34C-BC41F943A042}" destId="{74CEAA77-1A9F-4EE7-8009-B36DC94847D6}" srcOrd="0" destOrd="0" presId="urn:microsoft.com/office/officeart/2005/8/layout/vList5"/>
    <dgm:cxn modelId="{4ACFAA59-F1F4-4513-A715-7B9F870F4093}" type="presParOf" srcId="{74CEAA77-1A9F-4EE7-8009-B36DC94847D6}" destId="{30A5BAFA-D867-4432-A555-078896BF780D}" srcOrd="0" destOrd="0" presId="urn:microsoft.com/office/officeart/2005/8/layout/vList5"/>
    <dgm:cxn modelId="{0ACE8C3C-B2D7-450C-8F91-B455AC3AE54C}" type="presParOf" srcId="{74CEAA77-1A9F-4EE7-8009-B36DC94847D6}" destId="{5DB3C171-F262-490B-B8BB-BFFA46B0586B}" srcOrd="1" destOrd="0" presId="urn:microsoft.com/office/officeart/2005/8/layout/vList5"/>
    <dgm:cxn modelId="{D9305F5D-F679-48A0-A281-6F77BCAE4241}" type="presParOf" srcId="{A82570EB-9047-4C30-B34C-BC41F943A042}" destId="{21203062-3061-4CFA-A1DC-A3C8D1B70C6A}" srcOrd="1" destOrd="0" presId="urn:microsoft.com/office/officeart/2005/8/layout/vList5"/>
    <dgm:cxn modelId="{D44ED7A8-E2CB-4641-A327-B1495CC09825}" type="presParOf" srcId="{A82570EB-9047-4C30-B34C-BC41F943A042}" destId="{AAC7EB03-0D34-4E53-AA54-FF39894E56F4}" srcOrd="2" destOrd="0" presId="urn:microsoft.com/office/officeart/2005/8/layout/vList5"/>
    <dgm:cxn modelId="{8013375B-80F8-4618-91CA-35F3D63DA3E9}" type="presParOf" srcId="{AAC7EB03-0D34-4E53-AA54-FF39894E56F4}" destId="{EC26B3CA-5F55-4ED6-AEA1-83422FEC2FA3}" srcOrd="0" destOrd="0" presId="urn:microsoft.com/office/officeart/2005/8/layout/vList5"/>
    <dgm:cxn modelId="{F54E9AEE-9747-4292-8D53-C3AE638D8142}"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REZULTATU nr 1</a:t>
          </a:r>
        </a:p>
        <a:p>
          <a:pPr algn="ctr"/>
          <a:r>
            <a:rPr lang="pl-PL" sz="1600" b="1" u="none" dirty="0">
              <a:solidFill>
                <a:srgbClr val="FF0000"/>
              </a:solidFill>
            </a:rPr>
            <a:t>Liczba uczniów</a:t>
          </a:r>
          <a:r>
            <a:rPr lang="pl-PL" sz="1600" b="1" u="none" dirty="0">
              <a:solidFill>
                <a:schemeClr val="tx1"/>
              </a:solidFill>
            </a:rPr>
            <a:t>, którzy nabyli kompetencje kluczowe po opuszczeniu programu</a:t>
          </a: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Liczba uczniów którzy dzięki wsparciu z EFS nabyli kompetencje kluczowe</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000" b="1" dirty="0">
              <a:latin typeface="+mn-lt"/>
            </a:rPr>
            <a:t>Przez uzyskanie kwalifikacji należy rozumieć formalny wynik oceny i walidacji, uzyskany w momencie potwierdzenia przez właściwy organ, że dana osoba osiągnęła efekty uczenia się spełniające określone standardy. Tym samym uczestnika można uwzględnić w ww. wskaźniku jeżeli zda formalny egzamin potwierdzający zdobyte kwalifikacje. </a:t>
          </a:r>
          <a:endParaRPr lang="pl-PL" sz="1000" b="1" dirty="0">
            <a:solidFill>
              <a:srgbClr val="B466E0"/>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u="sng" dirty="0">
              <a:solidFill>
                <a:schemeClr val="tx1"/>
              </a:solidFill>
            </a:rPr>
            <a:t>WSKAŹNIK REZULTATU nr 2</a:t>
          </a:r>
        </a:p>
        <a:p>
          <a:r>
            <a:rPr lang="pl-PL" sz="1600" b="1" u="none" dirty="0">
              <a:solidFill>
                <a:srgbClr val="FF0000"/>
              </a:solidFill>
            </a:rPr>
            <a:t>Liczba nauczycieli</a:t>
          </a:r>
          <a:r>
            <a:rPr lang="pl-PL" sz="1600" b="1" u="none" dirty="0">
              <a:solidFill>
                <a:schemeClr val="tx1"/>
              </a:solidFill>
            </a:rPr>
            <a:t>, którzy uzyskali kwalifikacje lub nabyli kompetencje po opuszczeniu programu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2D199BE9-D96D-4096-B485-4ADBBBFA847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rgbClr val="FF0000"/>
              </a:solidFill>
            </a:rPr>
            <a:t>Wystąpi np. w przypadku realizacji form wsparcia w ramach typu projektu 10.2.A, </a:t>
          </a:r>
          <a:endParaRPr lang="pl-PL" sz="1200" b="1" dirty="0"/>
        </a:p>
      </dgm:t>
    </dgm:pt>
    <dgm:pt modelId="{E7431F42-F3FE-4211-BBB6-6B8BB707376F}" type="parTrans" cxnId="{35FBD1A3-3498-44F2-ACE8-AE7B7F1E87E8}">
      <dgm:prSet/>
      <dgm:spPr/>
    </dgm:pt>
    <dgm:pt modelId="{16C2B6E5-B2B4-44AF-BD70-175CAA796C20}" type="sibTrans" cxnId="{35FBD1A3-3498-44F2-ACE8-AE7B7F1E87E8}">
      <dgm:prSet/>
      <dgm:spPr/>
    </dgm:pt>
    <dgm:pt modelId="{770C4064-5FA4-48C6-9A55-4C9AF4054A34}">
      <dgm:prSet phldrT="[Tekst]" custT="1"/>
      <dgm:spPr>
        <a:solidFill>
          <a:srgbClr val="FFC000">
            <a:alpha val="90000"/>
          </a:srgbClr>
        </a:solidFill>
        <a:ln>
          <a:solidFill>
            <a:srgbClr val="FFC000">
              <a:alpha val="90000"/>
            </a:srgbClr>
          </a:solidFill>
        </a:ln>
      </dgm:spPr>
      <dgm:t>
        <a:bodyPr/>
        <a:lstStyle/>
        <a:p>
          <a:pPr algn="just"/>
          <a:r>
            <a:rPr lang="pl-PL" sz="1000" b="1" dirty="0">
              <a:solidFill>
                <a:schemeClr val="tx1"/>
              </a:solidFill>
              <a:latin typeface="+mn-lt"/>
            </a:rPr>
            <a:t>Liczba nauczycieli, którzy uzyskali kwalifikacje lub nabyli kompetencje po opuszczeniu programu.</a:t>
          </a:r>
        </a:p>
      </dgm:t>
    </dgm:pt>
    <dgm:pt modelId="{4806F532-C996-489E-8395-D476750209CE}" type="parTrans" cxnId="{09CFFB2F-A178-4719-8AEA-53265FFB1595}">
      <dgm:prSet/>
      <dgm:spPr/>
    </dgm:pt>
    <dgm:pt modelId="{44DD8177-8FE0-448A-8063-EEED58CBE818}" type="sibTrans" cxnId="{09CFFB2F-A178-4719-8AEA-53265FFB1595}">
      <dgm:prSet/>
      <dgm:spPr/>
    </dgm:pt>
    <dgm:pt modelId="{0A23AAFE-EB10-4EBB-BA5A-7E271D2919EB}">
      <dgm:prSet phldrT="[Tekst]" custT="1"/>
      <dgm:spPr>
        <a:solidFill>
          <a:srgbClr val="FFC000">
            <a:alpha val="90000"/>
          </a:srgbClr>
        </a:solidFill>
        <a:ln>
          <a:solidFill>
            <a:srgbClr val="FFC000">
              <a:alpha val="90000"/>
            </a:srgbClr>
          </a:solidFill>
        </a:ln>
      </dgm:spPr>
      <dgm:t>
        <a:bodyPr/>
        <a:lstStyle/>
        <a:p>
          <a:pPr algn="just"/>
          <a:r>
            <a:rPr lang="pl-PL" sz="1000" b="1" dirty="0">
              <a:solidFill>
                <a:srgbClr val="FF0000"/>
              </a:solidFill>
            </a:rPr>
            <a:t>Wystąpi np. w przypadku realizacji form wsparcia w ramach typu projektu 10.2.F, 10.2.G, 10.2.H </a:t>
          </a:r>
          <a:endParaRPr lang="pl-PL" sz="1000" b="1" dirty="0">
            <a:solidFill>
              <a:srgbClr val="B466E0"/>
            </a:solidFill>
            <a:latin typeface="+mn-lt"/>
          </a:endParaRPr>
        </a:p>
      </dgm:t>
    </dgm:pt>
    <dgm:pt modelId="{CB5C98C9-AE74-414E-B3A2-B5E5409E4474}" type="parTrans" cxnId="{643C77A2-74FA-4377-8953-C32CAA1603A8}">
      <dgm:prSet/>
      <dgm:spPr/>
    </dgm:pt>
    <dgm:pt modelId="{BCCE0CAB-2AE8-4C71-A403-25D91C82C9B7}" type="sibTrans" cxnId="{643C77A2-74FA-4377-8953-C32CAA1603A8}">
      <dgm:prSet/>
      <dgm:spPr/>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17609"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976A1C1E-6896-4915-B672-0808DD888A75}" srcId="{1A53B528-4B73-4476-AAA3-DA53D8694E89}" destId="{621AB93B-5B7B-404A-AAC6-82585374894E}" srcOrd="0" destOrd="0" parTransId="{4935FEB2-1035-40C5-9A3F-135B06D2ABF1}" sibTransId="{537A71C9-1429-45D8-846B-4BAE788264CA}"/>
    <dgm:cxn modelId="{9863F722-2635-4E7E-98FB-7C8C4BE4310E}" type="presOf" srcId="{2D199BE9-D96D-4096-B485-4ADBBBFA8474}" destId="{5DB3C171-F262-490B-B8BB-BFFA46B0586B}" srcOrd="0" destOrd="1"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62C06224-CCA7-4BC3-96B8-CBFAC9EBB3D6}" type="presOf" srcId="{9C158368-C9E0-4942-8526-5CE49BCD721C}" destId="{EC26B3CA-5F55-4ED6-AEA1-83422FEC2FA3}" srcOrd="0" destOrd="0" presId="urn:microsoft.com/office/officeart/2005/8/layout/vList5"/>
    <dgm:cxn modelId="{5D1BAC2D-5F26-4F84-823C-A773B27F0015}" type="presOf" srcId="{DA6E603D-E34D-4EC6-B48D-740809166CA4}" destId="{6057DA86-162F-440C-8D5E-0A6D86B8CF0F}" srcOrd="0" destOrd="1" presId="urn:microsoft.com/office/officeart/2005/8/layout/vList5"/>
    <dgm:cxn modelId="{09CFFB2F-A178-4719-8AEA-53265FFB1595}" srcId="{9C158368-C9E0-4942-8526-5CE49BCD721C}" destId="{770C4064-5FA4-48C6-9A55-4C9AF4054A34}" srcOrd="0" destOrd="0" parTransId="{4806F532-C996-489E-8395-D476750209CE}" sibTransId="{44DD8177-8FE0-448A-8063-EEED58CBE818}"/>
    <dgm:cxn modelId="{E6B19661-1B36-4B39-BC10-1426D1D68BDB}" type="presOf" srcId="{770C4064-5FA4-48C6-9A55-4C9AF4054A34}" destId="{6057DA86-162F-440C-8D5E-0A6D86B8CF0F}" srcOrd="0" destOrd="0" presId="urn:microsoft.com/office/officeart/2005/8/layout/vList5"/>
    <dgm:cxn modelId="{8E723458-BC06-4AB5-AC67-929F1F6E340F}" type="presOf" srcId="{0A23AAFE-EB10-4EBB-BA5A-7E271D2919EB}" destId="{6057DA86-162F-440C-8D5E-0A6D86B8CF0F}" srcOrd="0" destOrd="2" presId="urn:microsoft.com/office/officeart/2005/8/layout/vList5"/>
    <dgm:cxn modelId="{E117E38E-DDD3-480D-A78D-8FCB154BAC0D}" srcId="{9C158368-C9E0-4942-8526-5CE49BCD721C}" destId="{DA6E603D-E34D-4EC6-B48D-740809166CA4}" srcOrd="1" destOrd="0" parTransId="{A8A154FD-2259-47AC-AD68-19EF82000962}" sibTransId="{9F49CB28-C9A9-4FC8-82B7-C5A3A7564928}"/>
    <dgm:cxn modelId="{643C77A2-74FA-4377-8953-C32CAA1603A8}" srcId="{9C158368-C9E0-4942-8526-5CE49BCD721C}" destId="{0A23AAFE-EB10-4EBB-BA5A-7E271D2919EB}" srcOrd="2" destOrd="0" parTransId="{CB5C98C9-AE74-414E-B3A2-B5E5409E4474}" sibTransId="{BCCE0CAB-2AE8-4C71-A403-25D91C82C9B7}"/>
    <dgm:cxn modelId="{35FBD1A3-3498-44F2-ACE8-AE7B7F1E87E8}" srcId="{621AB93B-5B7B-404A-AAC6-82585374894E}" destId="{2D199BE9-D96D-4096-B485-4ADBBBFA8474}" srcOrd="1" destOrd="0" parTransId="{E7431F42-F3FE-4211-BBB6-6B8BB707376F}" sibTransId="{16C2B6E5-B2B4-44AF-BD70-175CAA796C20}"/>
    <dgm:cxn modelId="{6FAFFCA3-C88B-49D2-9334-8363A327B913}" type="presOf" srcId="{1A53B528-4B73-4476-AAA3-DA53D8694E89}" destId="{A82570EB-9047-4C30-B34C-BC41F943A042}" srcOrd="0" destOrd="0" presId="urn:microsoft.com/office/officeart/2005/8/layout/vList5"/>
    <dgm:cxn modelId="{B6B003A4-FFB7-4E10-8639-47B5C99F6EF6}" type="presOf" srcId="{32EE9BBF-B02B-4DE9-A826-A3930A24887B}" destId="{5DB3C171-F262-490B-B8BB-BFFA46B0586B}"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60DD92DA-12D3-4C06-AB6F-E70720A74C5F}" type="presOf" srcId="{621AB93B-5B7B-404A-AAC6-82585374894E}" destId="{30A5BAFA-D867-4432-A555-078896BF780D}" srcOrd="0" destOrd="0" presId="urn:microsoft.com/office/officeart/2005/8/layout/vList5"/>
    <dgm:cxn modelId="{1FA6E83A-7065-4F9D-B5F4-C09443D33F5C}" type="presParOf" srcId="{A82570EB-9047-4C30-B34C-BC41F943A042}" destId="{74CEAA77-1A9F-4EE7-8009-B36DC94847D6}" srcOrd="0" destOrd="0" presId="urn:microsoft.com/office/officeart/2005/8/layout/vList5"/>
    <dgm:cxn modelId="{B95131E3-E1CF-4682-B985-020DE297F0AA}" type="presParOf" srcId="{74CEAA77-1A9F-4EE7-8009-B36DC94847D6}" destId="{30A5BAFA-D867-4432-A555-078896BF780D}" srcOrd="0" destOrd="0" presId="urn:microsoft.com/office/officeart/2005/8/layout/vList5"/>
    <dgm:cxn modelId="{38CC7861-A48C-4857-9E19-10F35AA629E9}" type="presParOf" srcId="{74CEAA77-1A9F-4EE7-8009-B36DC94847D6}" destId="{5DB3C171-F262-490B-B8BB-BFFA46B0586B}" srcOrd="1" destOrd="0" presId="urn:microsoft.com/office/officeart/2005/8/layout/vList5"/>
    <dgm:cxn modelId="{2DB50EE1-3D19-483A-80D8-F6243EDD1AA7}" type="presParOf" srcId="{A82570EB-9047-4C30-B34C-BC41F943A042}" destId="{21203062-3061-4CFA-A1DC-A3C8D1B70C6A}" srcOrd="1" destOrd="0" presId="urn:microsoft.com/office/officeart/2005/8/layout/vList5"/>
    <dgm:cxn modelId="{8845CF93-FE5F-4DA2-ACDA-7FC35728181B}" type="presParOf" srcId="{A82570EB-9047-4C30-B34C-BC41F943A042}" destId="{AAC7EB03-0D34-4E53-AA54-FF39894E56F4}" srcOrd="2" destOrd="0" presId="urn:microsoft.com/office/officeart/2005/8/layout/vList5"/>
    <dgm:cxn modelId="{53F8CBBE-B862-4764-BB74-C52F4CF73425}" type="presParOf" srcId="{AAC7EB03-0D34-4E53-AA54-FF39894E56F4}" destId="{EC26B3CA-5F55-4ED6-AEA1-83422FEC2FA3}" srcOrd="0" destOrd="0" presId="urn:microsoft.com/office/officeart/2005/8/layout/vList5"/>
    <dgm:cxn modelId="{8F507BCC-D249-4B57-9017-CF29765C9ACE}"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REZULTATU nr 3</a:t>
          </a:r>
        </a:p>
        <a:p>
          <a:pPr algn="ctr"/>
          <a:r>
            <a:rPr lang="pl-PL" sz="1600" b="1" u="none" dirty="0">
              <a:solidFill>
                <a:srgbClr val="FF0000"/>
              </a:solidFill>
            </a:rPr>
            <a:t>Liczba szkół</a:t>
          </a:r>
          <a:r>
            <a:rPr lang="pl-PL" sz="1600" b="1" u="none" dirty="0">
              <a:solidFill>
                <a:schemeClr val="tx1"/>
              </a:solidFill>
            </a:rPr>
            <a:t>, w których pracownie przedmiotowe wykorzystują doposażenie do prowadzenia zajęć edukacyjnych.</a:t>
          </a: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Liczba szkół, w których pracownie przedmiotowe wykorzystują doposażenie zakupione dzięki EFS do prowadzenia zajęć edukacyjnych z przedmiotów przyrodniczych lub matematyki.</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u="sng" dirty="0">
              <a:solidFill>
                <a:schemeClr val="tx1"/>
              </a:solidFill>
            </a:rPr>
            <a:t>WSKAŹNIK REZULTATU nr 4</a:t>
          </a:r>
        </a:p>
        <a:p>
          <a:r>
            <a:rPr lang="pl-PL" sz="1600" b="1" u="none" dirty="0">
              <a:solidFill>
                <a:srgbClr val="FF0000"/>
              </a:solidFill>
            </a:rPr>
            <a:t>Liczba szkół i placówek systemu oświaty</a:t>
          </a:r>
          <a:r>
            <a:rPr lang="pl-PL" sz="1600" b="1" u="none" dirty="0">
              <a:solidFill>
                <a:schemeClr val="tx1"/>
              </a:solidFill>
            </a:rPr>
            <a:t> wykorzystujących sprzęt TIK do prowadzenia zajęć edukacyjnych.</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2D199BE9-D96D-4096-B485-4ADBBBFA847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rgbClr val="FF0000"/>
              </a:solidFill>
            </a:rPr>
            <a:t>Wystąpi np. w przypadku realizacji form wsparcia w ramach typu projektu 10.2.B, </a:t>
          </a:r>
          <a:endParaRPr lang="pl-PL" sz="1200" b="1" dirty="0"/>
        </a:p>
      </dgm:t>
    </dgm:pt>
    <dgm:pt modelId="{E7431F42-F3FE-4211-BBB6-6B8BB707376F}" type="parTrans" cxnId="{35FBD1A3-3498-44F2-ACE8-AE7B7F1E87E8}">
      <dgm:prSet/>
      <dgm:spPr/>
    </dgm:pt>
    <dgm:pt modelId="{16C2B6E5-B2B4-44AF-BD70-175CAA796C20}" type="sibTrans" cxnId="{35FBD1A3-3498-44F2-ACE8-AE7B7F1E87E8}">
      <dgm:prSet/>
      <dgm:spPr/>
    </dgm:pt>
    <dgm:pt modelId="{770C4064-5FA4-48C6-9A55-4C9AF4054A34}">
      <dgm:prSet phldrT="[Tekst]" custT="1"/>
      <dgm:spPr>
        <a:solidFill>
          <a:srgbClr val="FFC000">
            <a:alpha val="90000"/>
          </a:srgbClr>
        </a:solidFill>
        <a:ln>
          <a:solidFill>
            <a:srgbClr val="FFC000">
              <a:alpha val="90000"/>
            </a:srgbClr>
          </a:solidFill>
        </a:ln>
      </dgm:spPr>
      <dgm:t>
        <a:bodyPr/>
        <a:lstStyle/>
        <a:p>
          <a:pPr algn="just"/>
          <a:r>
            <a:rPr lang="pl-PL" sz="1400" b="1" dirty="0">
              <a:solidFill>
                <a:schemeClr val="tx1"/>
              </a:solidFill>
              <a:latin typeface="+mn-lt"/>
            </a:rPr>
            <a:t>Liczba szkół oraz placówek systemu oświaty wykorzystujących do prowadzenia zajęć edukacyjnych sprzęt rozumiany jako  pomoce dydaktyczne oraz narzędzia technologii informacyjno-edukacyjnych (TIK) zakupione dzięki EFS.</a:t>
          </a:r>
        </a:p>
      </dgm:t>
    </dgm:pt>
    <dgm:pt modelId="{4806F532-C996-489E-8395-D476750209CE}" type="parTrans" cxnId="{09CFFB2F-A178-4719-8AEA-53265FFB1595}">
      <dgm:prSet/>
      <dgm:spPr/>
    </dgm:pt>
    <dgm:pt modelId="{44DD8177-8FE0-448A-8063-EEED58CBE818}" type="sibTrans" cxnId="{09CFFB2F-A178-4719-8AEA-53265FFB1595}">
      <dgm:prSet/>
      <dgm:spPr/>
    </dgm:pt>
    <dgm:pt modelId="{0A23AAFE-EB10-4EBB-BA5A-7E271D2919EB}">
      <dgm:prSet phldrT="[Tekst]" custT="1"/>
      <dgm:spPr>
        <a:solidFill>
          <a:srgbClr val="FFC000">
            <a:alpha val="90000"/>
          </a:srgbClr>
        </a:solidFill>
        <a:ln>
          <a:solidFill>
            <a:srgbClr val="FFC000">
              <a:alpha val="90000"/>
            </a:srgbClr>
          </a:solidFill>
        </a:ln>
      </dgm:spPr>
      <dgm:t>
        <a:bodyPr/>
        <a:lstStyle/>
        <a:p>
          <a:pPr algn="just"/>
          <a:r>
            <a:rPr lang="pl-PL" sz="1400" b="1" dirty="0">
              <a:solidFill>
                <a:srgbClr val="FF0000"/>
              </a:solidFill>
            </a:rPr>
            <a:t>Wystąpi np. w przypadku realizacji form wsparcia w ramach typu projektu 10.2.A, </a:t>
          </a:r>
          <a:endParaRPr lang="pl-PL" sz="1400" b="1" dirty="0">
            <a:solidFill>
              <a:srgbClr val="B466E0"/>
            </a:solidFill>
            <a:latin typeface="+mn-lt"/>
          </a:endParaRPr>
        </a:p>
      </dgm:t>
    </dgm:pt>
    <dgm:pt modelId="{CB5C98C9-AE74-414E-B3A2-B5E5409E4474}" type="parTrans" cxnId="{643C77A2-74FA-4377-8953-C32CAA1603A8}">
      <dgm:prSet/>
      <dgm:spPr/>
    </dgm:pt>
    <dgm:pt modelId="{BCCE0CAB-2AE8-4C71-A403-25D91C82C9B7}" type="sibTrans" cxnId="{643C77A2-74FA-4377-8953-C32CAA1603A8}">
      <dgm:prSet/>
      <dgm:spPr/>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17609"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15688">
        <dgm:presLayoutVars>
          <dgm:bulletEnabled val="1"/>
        </dgm:presLayoutVars>
      </dgm:prSet>
      <dgm:spPr/>
    </dgm:pt>
  </dgm:ptLst>
  <dgm:cxnLst>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95A68324-2E70-4FC2-8A5C-ED9F112860A9}" type="presOf" srcId="{32EE9BBF-B02B-4DE9-A826-A3930A24887B}" destId="{5DB3C171-F262-490B-B8BB-BFFA46B0586B}" srcOrd="0" destOrd="0" presId="urn:microsoft.com/office/officeart/2005/8/layout/vList5"/>
    <dgm:cxn modelId="{09CFFB2F-A178-4719-8AEA-53265FFB1595}" srcId="{9C158368-C9E0-4942-8526-5CE49BCD721C}" destId="{770C4064-5FA4-48C6-9A55-4C9AF4054A34}" srcOrd="0" destOrd="0" parTransId="{4806F532-C996-489E-8395-D476750209CE}" sibTransId="{44DD8177-8FE0-448A-8063-EEED58CBE818}"/>
    <dgm:cxn modelId="{E6C15F45-0BE6-41F2-A147-185159FA6A28}" type="presOf" srcId="{1A53B528-4B73-4476-AAA3-DA53D8694E89}" destId="{A82570EB-9047-4C30-B34C-BC41F943A042}" srcOrd="0" destOrd="0" presId="urn:microsoft.com/office/officeart/2005/8/layout/vList5"/>
    <dgm:cxn modelId="{2F6F504E-30B0-443F-809C-FBF64C78B456}" type="presOf" srcId="{0A23AAFE-EB10-4EBB-BA5A-7E271D2919EB}" destId="{6057DA86-162F-440C-8D5E-0A6D86B8CF0F}" srcOrd="0" destOrd="1" presId="urn:microsoft.com/office/officeart/2005/8/layout/vList5"/>
    <dgm:cxn modelId="{8614CC8C-2AA9-4B42-8305-7E8E28941C0B}" type="presOf" srcId="{2D199BE9-D96D-4096-B485-4ADBBBFA8474}" destId="{5DB3C171-F262-490B-B8BB-BFFA46B0586B}" srcOrd="0" destOrd="1" presId="urn:microsoft.com/office/officeart/2005/8/layout/vList5"/>
    <dgm:cxn modelId="{643C77A2-74FA-4377-8953-C32CAA1603A8}" srcId="{9C158368-C9E0-4942-8526-5CE49BCD721C}" destId="{0A23AAFE-EB10-4EBB-BA5A-7E271D2919EB}" srcOrd="1" destOrd="0" parTransId="{CB5C98C9-AE74-414E-B3A2-B5E5409E4474}" sibTransId="{BCCE0CAB-2AE8-4C71-A403-25D91C82C9B7}"/>
    <dgm:cxn modelId="{35FBD1A3-3498-44F2-ACE8-AE7B7F1E87E8}" srcId="{621AB93B-5B7B-404A-AAC6-82585374894E}" destId="{2D199BE9-D96D-4096-B485-4ADBBBFA8474}" srcOrd="1" destOrd="0" parTransId="{E7431F42-F3FE-4211-BBB6-6B8BB707376F}" sibTransId="{16C2B6E5-B2B4-44AF-BD70-175CAA796C20}"/>
    <dgm:cxn modelId="{B6C807A7-A846-47FD-BE65-9166C443B42C}" srcId="{621AB93B-5B7B-404A-AAC6-82585374894E}" destId="{32EE9BBF-B02B-4DE9-A826-A3930A24887B}" srcOrd="0" destOrd="0" parTransId="{00D5B151-6E85-451D-80BE-DE7F236447A0}" sibTransId="{DC57031B-D14D-42A1-A990-761C91C4EF85}"/>
    <dgm:cxn modelId="{535FACBA-D51F-44CA-83D1-55DF935D849F}" type="presOf" srcId="{621AB93B-5B7B-404A-AAC6-82585374894E}" destId="{30A5BAFA-D867-4432-A555-078896BF780D}" srcOrd="0" destOrd="0" presId="urn:microsoft.com/office/officeart/2005/8/layout/vList5"/>
    <dgm:cxn modelId="{2F1677ED-C28A-487B-96D0-95DA07569BFF}" type="presOf" srcId="{770C4064-5FA4-48C6-9A55-4C9AF4054A34}" destId="{6057DA86-162F-440C-8D5E-0A6D86B8CF0F}" srcOrd="0" destOrd="0" presId="urn:microsoft.com/office/officeart/2005/8/layout/vList5"/>
    <dgm:cxn modelId="{6B06A1FF-0516-4DBD-9B0C-C84F7AE292A8}" type="presOf" srcId="{9C158368-C9E0-4942-8526-5CE49BCD721C}" destId="{EC26B3CA-5F55-4ED6-AEA1-83422FEC2FA3}" srcOrd="0" destOrd="0" presId="urn:microsoft.com/office/officeart/2005/8/layout/vList5"/>
    <dgm:cxn modelId="{119691A6-F956-499F-856E-61AA337F0330}" type="presParOf" srcId="{A82570EB-9047-4C30-B34C-BC41F943A042}" destId="{74CEAA77-1A9F-4EE7-8009-B36DC94847D6}" srcOrd="0" destOrd="0" presId="urn:microsoft.com/office/officeart/2005/8/layout/vList5"/>
    <dgm:cxn modelId="{1047F57D-04A4-47A1-A199-972269CAD3A0}" type="presParOf" srcId="{74CEAA77-1A9F-4EE7-8009-B36DC94847D6}" destId="{30A5BAFA-D867-4432-A555-078896BF780D}" srcOrd="0" destOrd="0" presId="urn:microsoft.com/office/officeart/2005/8/layout/vList5"/>
    <dgm:cxn modelId="{ECDF6C5D-E058-4E4F-A3F6-999584291C48}" type="presParOf" srcId="{74CEAA77-1A9F-4EE7-8009-B36DC94847D6}" destId="{5DB3C171-F262-490B-B8BB-BFFA46B0586B}" srcOrd="1" destOrd="0" presId="urn:microsoft.com/office/officeart/2005/8/layout/vList5"/>
    <dgm:cxn modelId="{CDF5286F-ADE7-47B6-9F9C-1219F2C8F79E}" type="presParOf" srcId="{A82570EB-9047-4C30-B34C-BC41F943A042}" destId="{21203062-3061-4CFA-A1DC-A3C8D1B70C6A}" srcOrd="1" destOrd="0" presId="urn:microsoft.com/office/officeart/2005/8/layout/vList5"/>
    <dgm:cxn modelId="{541069CF-D0DD-49F8-8389-93518ED15B31}" type="presParOf" srcId="{A82570EB-9047-4C30-B34C-BC41F943A042}" destId="{AAC7EB03-0D34-4E53-AA54-FF39894E56F4}" srcOrd="2" destOrd="0" presId="urn:microsoft.com/office/officeart/2005/8/layout/vList5"/>
    <dgm:cxn modelId="{7222F3D8-008F-4927-96A6-23965D51E551}" type="presParOf" srcId="{AAC7EB03-0D34-4E53-AA54-FF39894E56F4}" destId="{EC26B3CA-5F55-4ED6-AEA1-83422FEC2FA3}" srcOrd="0" destOrd="0" presId="urn:microsoft.com/office/officeart/2005/8/layout/vList5"/>
    <dgm:cxn modelId="{F5DB60CA-55A6-4E63-838C-3A1BADD6EB48}"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3. Kwalifikowalność Wnioskodawcy/Beneficjenta</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l"/>
          <a:r>
            <a:rPr lang="pl-PL" sz="1400" dirty="0"/>
            <a:t> Czy projekt został złożony w odpowiedzi na właściwy konkurs w systemie SOWA EFS RPDS.</a:t>
          </a:r>
          <a:endParaRPr lang="pl-PL" sz="1400" b="1" u="sng"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dirty="0">
              <a:solidFill>
                <a:schemeClr val="tx1"/>
              </a:solidFill>
            </a:rPr>
            <a:t>4. Kwalifikowalność projektu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dirty="0"/>
            <a:t>czy Wnioskodawca/Beneficjent </a:t>
          </a:r>
          <a:r>
            <a:rPr lang="pl-PL" sz="1200" b="1" dirty="0">
              <a:solidFill>
                <a:srgbClr val="FF0000"/>
              </a:solidFill>
            </a:rPr>
            <a:t>jest uprawniony </a:t>
          </a:r>
          <a:r>
            <a:rPr lang="pl-PL" sz="1200" dirty="0"/>
            <a:t>do ubiegania się o wsparcie w ramach ogłoszonego konkursu. </a:t>
          </a:r>
          <a:endParaRPr lang="pl-PL" sz="12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2BA0A76B-5EA9-4BAA-9E82-71B6572903AF}">
      <dgm:prSet custT="1"/>
      <dgm:spPr/>
      <dgm:t>
        <a:bodyPr/>
        <a:lstStyle/>
        <a:p>
          <a:pPr>
            <a:buFont typeface="Symbol" panose="05050102010706020507" pitchFamily="18" charset="2"/>
            <a:buChar char=""/>
          </a:pPr>
          <a:r>
            <a:rPr lang="pl-PL" sz="1200" dirty="0"/>
            <a:t>jednostki samorządu terytorialnego, ich związki i stowarzyszenia; </a:t>
          </a:r>
        </a:p>
      </dgm:t>
    </dgm:pt>
    <dgm:pt modelId="{6FC6B783-A705-4724-BB88-56B4FBBC57AB}" type="parTrans" cxnId="{34EED297-FF9C-408B-9EAF-8FC33799AB13}">
      <dgm:prSet/>
      <dgm:spPr/>
      <dgm:t>
        <a:bodyPr/>
        <a:lstStyle/>
        <a:p>
          <a:endParaRPr lang="pl-PL"/>
        </a:p>
      </dgm:t>
    </dgm:pt>
    <dgm:pt modelId="{E145A598-E406-4BDE-BD8D-6CBC10D819C5}" type="sibTrans" cxnId="{34EED297-FF9C-408B-9EAF-8FC33799AB13}">
      <dgm:prSet/>
      <dgm:spPr/>
      <dgm:t>
        <a:bodyPr/>
        <a:lstStyle/>
        <a:p>
          <a:endParaRPr lang="pl-PL"/>
        </a:p>
      </dgm:t>
    </dgm:pt>
    <dgm:pt modelId="{F88AFD04-4F79-4F12-B1BB-B5408CF24BFC}">
      <dgm:prSet custT="1"/>
      <dgm:spPr/>
      <dgm:t>
        <a:bodyPr/>
        <a:lstStyle/>
        <a:p>
          <a:pPr>
            <a:buFont typeface="Symbol" panose="05050102010706020507" pitchFamily="18" charset="2"/>
            <a:buChar char=""/>
          </a:pPr>
          <a:r>
            <a:rPr lang="pl-PL" sz="1200" dirty="0"/>
            <a:t>jednostki organizacyjne </a:t>
          </a:r>
          <a:r>
            <a:rPr lang="pl-PL" sz="1200" dirty="0" err="1"/>
            <a:t>jst</a:t>
          </a:r>
          <a:r>
            <a:rPr lang="pl-PL" sz="1200" dirty="0"/>
            <a:t>; </a:t>
          </a:r>
        </a:p>
      </dgm:t>
    </dgm:pt>
    <dgm:pt modelId="{8D8002D4-DF9D-47EE-87B6-BD0F32F59145}" type="parTrans" cxnId="{8B973F57-4CBB-43D7-AC81-CF183D065759}">
      <dgm:prSet/>
      <dgm:spPr/>
      <dgm:t>
        <a:bodyPr/>
        <a:lstStyle/>
        <a:p>
          <a:endParaRPr lang="pl-PL"/>
        </a:p>
      </dgm:t>
    </dgm:pt>
    <dgm:pt modelId="{9B3D2A32-E520-46E9-9A11-872073BFAD6B}" type="sibTrans" cxnId="{8B973F57-4CBB-43D7-AC81-CF183D065759}">
      <dgm:prSet/>
      <dgm:spPr/>
      <dgm:t>
        <a:bodyPr/>
        <a:lstStyle/>
        <a:p>
          <a:endParaRPr lang="pl-PL"/>
        </a:p>
      </dgm:t>
    </dgm:pt>
    <dgm:pt modelId="{D19368ED-3ED9-4302-9C66-5E2EEABBF957}">
      <dgm:prSet custT="1"/>
      <dgm:spPr/>
      <dgm:t>
        <a:bodyPr/>
        <a:lstStyle/>
        <a:p>
          <a:pPr>
            <a:buFont typeface="Symbol" panose="05050102010706020507" pitchFamily="18" charset="2"/>
            <a:buChar char=""/>
          </a:pPr>
          <a:r>
            <a:rPr lang="pl-PL" sz="1200" dirty="0"/>
            <a:t>organizacje pozarządowe; </a:t>
          </a:r>
        </a:p>
      </dgm:t>
    </dgm:pt>
    <dgm:pt modelId="{AB0B0457-6971-4421-B1A1-ED8A29B44C43}" type="parTrans" cxnId="{3B4CB615-6571-4011-AB52-8EE8AA12AF52}">
      <dgm:prSet/>
      <dgm:spPr/>
      <dgm:t>
        <a:bodyPr/>
        <a:lstStyle/>
        <a:p>
          <a:endParaRPr lang="pl-PL"/>
        </a:p>
      </dgm:t>
    </dgm:pt>
    <dgm:pt modelId="{0CCEA8DF-C35B-40F3-9D76-F165FB7F4517}" type="sibTrans" cxnId="{3B4CB615-6571-4011-AB52-8EE8AA12AF52}">
      <dgm:prSet/>
      <dgm:spPr/>
      <dgm:t>
        <a:bodyPr/>
        <a:lstStyle/>
        <a:p>
          <a:endParaRPr lang="pl-PL"/>
        </a:p>
      </dgm:t>
    </dgm:pt>
    <dgm:pt modelId="{1BDDE67D-4AE9-4039-86CB-7FFA98C6546D}">
      <dgm:prSet custT="1"/>
      <dgm:spPr/>
      <dgm:t>
        <a:bodyPr/>
        <a:lstStyle/>
        <a:p>
          <a:pPr>
            <a:buFont typeface="Symbol" panose="05050102010706020507" pitchFamily="18" charset="2"/>
            <a:buChar char=""/>
          </a:pPr>
          <a:r>
            <a:rPr lang="pl-PL" sz="1200" dirty="0"/>
            <a:t>organy prowadzące publiczne i niepubliczne szkoły podstawowe, gimnazjalne i ponadgimnazjalne; </a:t>
          </a:r>
        </a:p>
      </dgm:t>
    </dgm:pt>
    <dgm:pt modelId="{B2D9B293-E549-4003-9D51-EBF433712DD8}" type="parTrans" cxnId="{3CD31971-3875-4903-96B8-FEFB76B84D1C}">
      <dgm:prSet/>
      <dgm:spPr/>
      <dgm:t>
        <a:bodyPr/>
        <a:lstStyle/>
        <a:p>
          <a:endParaRPr lang="pl-PL"/>
        </a:p>
      </dgm:t>
    </dgm:pt>
    <dgm:pt modelId="{2308249C-1FB9-4521-897F-6D6EE988BB60}" type="sibTrans" cxnId="{3CD31971-3875-4903-96B8-FEFB76B84D1C}">
      <dgm:prSet/>
      <dgm:spPr/>
      <dgm:t>
        <a:bodyPr/>
        <a:lstStyle/>
        <a:p>
          <a:endParaRPr lang="pl-PL"/>
        </a:p>
      </dgm:t>
    </dgm:pt>
    <dgm:pt modelId="{7B1B5FD7-E9F6-423A-A976-26F7E7D83C4C}">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dirty="0"/>
            <a:t>Wnioskodawcami/Beneficjentami mogą być:</a:t>
          </a:r>
          <a:endParaRPr lang="pl-PL" sz="1200" b="1" dirty="0"/>
        </a:p>
      </dgm:t>
    </dgm:pt>
    <dgm:pt modelId="{6290B773-B1EF-4919-88C3-F9C9B0C5292A}" type="parTrans" cxnId="{9495001F-BAD5-4C45-A79A-61CB043B128E}">
      <dgm:prSet/>
      <dgm:spPr/>
      <dgm:t>
        <a:bodyPr/>
        <a:lstStyle/>
        <a:p>
          <a:endParaRPr lang="pl-PL"/>
        </a:p>
      </dgm:t>
    </dgm:pt>
    <dgm:pt modelId="{7865B746-1604-4431-8830-E836DB3CCD20}" type="sibTrans" cxnId="{9495001F-BAD5-4C45-A79A-61CB043B128E}">
      <dgm:prSet/>
      <dgm:spPr/>
      <dgm:t>
        <a:bodyPr/>
        <a:lstStyle/>
        <a:p>
          <a:endParaRPr lang="pl-PL"/>
        </a:p>
      </dgm:t>
    </dgm:pt>
    <dgm:pt modelId="{41D180C1-9D8F-4072-BB98-772E4A07E53F}">
      <dgm:prSet phldrT="[Tekst]" custT="1"/>
      <dgm:spPr>
        <a:solidFill>
          <a:srgbClr val="FFC000">
            <a:alpha val="90000"/>
          </a:srgbClr>
        </a:solidFill>
        <a:ln>
          <a:solidFill>
            <a:srgbClr val="FFC000">
              <a:alpha val="90000"/>
            </a:srgbClr>
          </a:solidFill>
        </a:ln>
      </dgm:spPr>
      <dgm:t>
        <a:bodyPr/>
        <a:lstStyle/>
        <a:p>
          <a:pPr algn="l"/>
          <a:r>
            <a:rPr lang="pl-PL" sz="1400" b="1" u="none" dirty="0">
              <a:solidFill>
                <a:srgbClr val="FF0000"/>
              </a:solidFill>
            </a:rPr>
            <a:t>301/18</a:t>
          </a:r>
        </a:p>
      </dgm:t>
    </dgm:pt>
    <dgm:pt modelId="{72013DE7-2849-4501-AC22-D57F248CDDDC}" type="parTrans" cxnId="{ABE253C3-BE14-4456-AC10-EFC21A7E354A}">
      <dgm:prSet/>
      <dgm:spPr/>
      <dgm:t>
        <a:bodyPr/>
        <a:lstStyle/>
        <a:p>
          <a:endParaRPr lang="pl-PL"/>
        </a:p>
      </dgm:t>
    </dgm:pt>
    <dgm:pt modelId="{26FE9EEC-133D-4763-A74B-066787390087}" type="sibTrans" cxnId="{ABE253C3-BE14-4456-AC10-EFC21A7E354A}">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3B4CB615-6571-4011-AB52-8EE8AA12AF52}" srcId="{621AB93B-5B7B-404A-AAC6-82585374894E}" destId="{D19368ED-3ED9-4302-9C66-5E2EEABBF957}" srcOrd="4" destOrd="0" parTransId="{AB0B0457-6971-4421-B1A1-ED8A29B44C43}" sibTransId="{0CCEA8DF-C35B-40F3-9D76-F165FB7F4517}"/>
    <dgm:cxn modelId="{976A1C1E-6896-4915-B672-0808DD888A75}" srcId="{1A53B528-4B73-4476-AAA3-DA53D8694E89}" destId="{621AB93B-5B7B-404A-AAC6-82585374894E}" srcOrd="0" destOrd="0" parTransId="{4935FEB2-1035-40C5-9A3F-135B06D2ABF1}" sibTransId="{537A71C9-1429-45D8-846B-4BAE788264CA}"/>
    <dgm:cxn modelId="{9495001F-BAD5-4C45-A79A-61CB043B128E}" srcId="{621AB93B-5B7B-404A-AAC6-82585374894E}" destId="{7B1B5FD7-E9F6-423A-A976-26F7E7D83C4C}" srcOrd="1" destOrd="0" parTransId="{6290B773-B1EF-4919-88C3-F9C9B0C5292A}" sibTransId="{7865B746-1604-4431-8830-E836DB3CCD20}"/>
    <dgm:cxn modelId="{697E7323-548E-4F9A-9050-7724BAC62AE9}" srcId="{1A53B528-4B73-4476-AAA3-DA53D8694E89}" destId="{9C158368-C9E0-4942-8526-5CE49BCD721C}" srcOrd="1" destOrd="0" parTransId="{913B76B3-2567-408B-94B7-AFBDAB2A403C}" sibTransId="{B623BF15-8EEA-4288-8854-030DD4F9EF8D}"/>
    <dgm:cxn modelId="{A02EC93F-226D-401F-A2D3-D6AEB65B11CB}" type="presOf" srcId="{621AB93B-5B7B-404A-AAC6-82585374894E}" destId="{30A5BAFA-D867-4432-A555-078896BF780D}" srcOrd="0" destOrd="0" presId="urn:microsoft.com/office/officeart/2005/8/layout/vList5"/>
    <dgm:cxn modelId="{D7C3095C-BACC-4E6A-9D6F-BE4C0093026A}" type="presOf" srcId="{1BDDE67D-4AE9-4039-86CB-7FFA98C6546D}" destId="{5DB3C171-F262-490B-B8BB-BFFA46B0586B}" srcOrd="0" destOrd="5" presId="urn:microsoft.com/office/officeart/2005/8/layout/vList5"/>
    <dgm:cxn modelId="{8DDFBD62-E0E5-4D28-AD96-CE4BA94BBB8B}" type="presOf" srcId="{DA6E603D-E34D-4EC6-B48D-740809166CA4}" destId="{6057DA86-162F-440C-8D5E-0A6D86B8CF0F}" srcOrd="0" destOrd="0" presId="urn:microsoft.com/office/officeart/2005/8/layout/vList5"/>
    <dgm:cxn modelId="{A21BF74F-F4C3-43DA-A98F-5D4A95FB940F}" type="presOf" srcId="{41D180C1-9D8F-4072-BB98-772E4A07E53F}" destId="{6057DA86-162F-440C-8D5E-0A6D86B8CF0F}" srcOrd="0" destOrd="1" presId="urn:microsoft.com/office/officeart/2005/8/layout/vList5"/>
    <dgm:cxn modelId="{3CD31971-3875-4903-96B8-FEFB76B84D1C}" srcId="{621AB93B-5B7B-404A-AAC6-82585374894E}" destId="{1BDDE67D-4AE9-4039-86CB-7FFA98C6546D}" srcOrd="5" destOrd="0" parTransId="{B2D9B293-E549-4003-9D51-EBF433712DD8}" sibTransId="{2308249C-1FB9-4521-897F-6D6EE988BB60}"/>
    <dgm:cxn modelId="{8B973F57-4CBB-43D7-AC81-CF183D065759}" srcId="{621AB93B-5B7B-404A-AAC6-82585374894E}" destId="{F88AFD04-4F79-4F12-B1BB-B5408CF24BFC}" srcOrd="3" destOrd="0" parTransId="{8D8002D4-DF9D-47EE-87B6-BD0F32F59145}" sibTransId="{9B3D2A32-E520-46E9-9A11-872073BFAD6B}"/>
    <dgm:cxn modelId="{C8C1207B-5933-4E31-992F-D9292180D3B1}" type="presOf" srcId="{7B1B5FD7-E9F6-423A-A976-26F7E7D83C4C}" destId="{5DB3C171-F262-490B-B8BB-BFFA46B0586B}" srcOrd="0" destOrd="1" presId="urn:microsoft.com/office/officeart/2005/8/layout/vList5"/>
    <dgm:cxn modelId="{0837F47E-9555-4687-A14A-324DD99EBBC1}" type="presOf" srcId="{1A53B528-4B73-4476-AAA3-DA53D8694E89}" destId="{A82570EB-9047-4C30-B34C-BC41F943A042}" srcOrd="0" destOrd="0" presId="urn:microsoft.com/office/officeart/2005/8/layout/vList5"/>
    <dgm:cxn modelId="{BD265B88-B404-4F5F-8E25-11652EFA2BB1}" type="presOf" srcId="{32EE9BBF-B02B-4DE9-A826-A3930A24887B}" destId="{5DB3C171-F262-490B-B8BB-BFFA46B0586B}" srcOrd="0" destOrd="0" presId="urn:microsoft.com/office/officeart/2005/8/layout/vList5"/>
    <dgm:cxn modelId="{7D97AF8B-4174-4955-BC33-E94A1B9A68D4}" type="presOf" srcId="{F88AFD04-4F79-4F12-B1BB-B5408CF24BFC}" destId="{5DB3C171-F262-490B-B8BB-BFFA46B0586B}" srcOrd="0" destOrd="3"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34EED297-FF9C-408B-9EAF-8FC33799AB13}" srcId="{621AB93B-5B7B-404A-AAC6-82585374894E}" destId="{2BA0A76B-5EA9-4BAA-9E82-71B6572903AF}" srcOrd="2" destOrd="0" parTransId="{6FC6B783-A705-4724-BB88-56B4FBBC57AB}" sibTransId="{E145A598-E406-4BDE-BD8D-6CBC10D819C5}"/>
    <dgm:cxn modelId="{B6C807A7-A846-47FD-BE65-9166C443B42C}" srcId="{621AB93B-5B7B-404A-AAC6-82585374894E}" destId="{32EE9BBF-B02B-4DE9-A826-A3930A24887B}" srcOrd="0" destOrd="0" parTransId="{00D5B151-6E85-451D-80BE-DE7F236447A0}" sibTransId="{DC57031B-D14D-42A1-A990-761C91C4EF85}"/>
    <dgm:cxn modelId="{BD3915B8-0D84-4FBC-8C17-50C9489290C8}" type="presOf" srcId="{9C158368-C9E0-4942-8526-5CE49BCD721C}" destId="{EC26B3CA-5F55-4ED6-AEA1-83422FEC2FA3}" srcOrd="0" destOrd="0" presId="urn:microsoft.com/office/officeart/2005/8/layout/vList5"/>
    <dgm:cxn modelId="{ABE253C3-BE14-4456-AC10-EFC21A7E354A}" srcId="{9C158368-C9E0-4942-8526-5CE49BCD721C}" destId="{41D180C1-9D8F-4072-BB98-772E4A07E53F}" srcOrd="1" destOrd="0" parTransId="{72013DE7-2849-4501-AC22-D57F248CDDDC}" sibTransId="{26FE9EEC-133D-4763-A74B-066787390087}"/>
    <dgm:cxn modelId="{22CE8EF1-411A-4103-B19F-4336F54E0305}" type="presOf" srcId="{D19368ED-3ED9-4302-9C66-5E2EEABBF957}" destId="{5DB3C171-F262-490B-B8BB-BFFA46B0586B}" srcOrd="0" destOrd="4" presId="urn:microsoft.com/office/officeart/2005/8/layout/vList5"/>
    <dgm:cxn modelId="{7B5177FE-A913-4C61-9F5A-2473B9461EE5}" type="presOf" srcId="{2BA0A76B-5EA9-4BAA-9E82-71B6572903AF}" destId="{5DB3C171-F262-490B-B8BB-BFFA46B0586B}" srcOrd="0" destOrd="2" presId="urn:microsoft.com/office/officeart/2005/8/layout/vList5"/>
    <dgm:cxn modelId="{AA76611F-CF12-42A2-AA87-510D7A476138}" type="presParOf" srcId="{A82570EB-9047-4C30-B34C-BC41F943A042}" destId="{74CEAA77-1A9F-4EE7-8009-B36DC94847D6}" srcOrd="0" destOrd="0" presId="urn:microsoft.com/office/officeart/2005/8/layout/vList5"/>
    <dgm:cxn modelId="{4F2AA72F-D9AD-489D-AE6A-8331659024D2}" type="presParOf" srcId="{74CEAA77-1A9F-4EE7-8009-B36DC94847D6}" destId="{30A5BAFA-D867-4432-A555-078896BF780D}" srcOrd="0" destOrd="0" presId="urn:microsoft.com/office/officeart/2005/8/layout/vList5"/>
    <dgm:cxn modelId="{350E36B3-47B4-45C5-AA77-803EE57431AB}" type="presParOf" srcId="{74CEAA77-1A9F-4EE7-8009-B36DC94847D6}" destId="{5DB3C171-F262-490B-B8BB-BFFA46B0586B}" srcOrd="1" destOrd="0" presId="urn:microsoft.com/office/officeart/2005/8/layout/vList5"/>
    <dgm:cxn modelId="{7E714A9F-EF91-4D63-8743-AEDA131255E2}" type="presParOf" srcId="{A82570EB-9047-4C30-B34C-BC41F943A042}" destId="{21203062-3061-4CFA-A1DC-A3C8D1B70C6A}" srcOrd="1" destOrd="0" presId="urn:microsoft.com/office/officeart/2005/8/layout/vList5"/>
    <dgm:cxn modelId="{FB57FE79-DD40-4F48-8CB6-D2E70F55E7A4}" type="presParOf" srcId="{A82570EB-9047-4C30-B34C-BC41F943A042}" destId="{AAC7EB03-0D34-4E53-AA54-FF39894E56F4}" srcOrd="2" destOrd="0" presId="urn:microsoft.com/office/officeart/2005/8/layout/vList5"/>
    <dgm:cxn modelId="{F0CDF26D-6CB2-483A-BD92-75CB18D7285D}" type="presParOf" srcId="{AAC7EB03-0D34-4E53-AA54-FF39894E56F4}" destId="{EC26B3CA-5F55-4ED6-AEA1-83422FEC2FA3}" srcOrd="0" destOrd="0" presId="urn:microsoft.com/office/officeart/2005/8/layout/vList5"/>
    <dgm:cxn modelId="{EED45D53-C779-4CB6-BA14-9C37B0852D29}"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HORYZONTALNY nr 1</a:t>
          </a:r>
        </a:p>
        <a:p>
          <a:pPr algn="ctr"/>
          <a:r>
            <a:rPr lang="pl-PL" sz="1600" b="1" u="none" dirty="0">
              <a:solidFill>
                <a:srgbClr val="FF0000"/>
              </a:solidFill>
            </a:rPr>
            <a:t>Liczba obiektów </a:t>
          </a:r>
          <a:r>
            <a:rPr lang="pl-PL" sz="1600" b="1" u="none" dirty="0">
              <a:solidFill>
                <a:schemeClr val="tx1"/>
              </a:solidFill>
            </a:rPr>
            <a:t>dostosowanych do potrzeb osób z </a:t>
          </a:r>
          <a:r>
            <a:rPr lang="pl-PL" sz="1600" b="1" u="none" dirty="0" err="1">
              <a:solidFill>
                <a:schemeClr val="tx1"/>
              </a:solidFill>
            </a:rPr>
            <a:t>niepełnosprawnościami</a:t>
          </a: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Wskaźnik odnosi się do liczby obiektów, które zaopatrzono w specjalne podjazdy, windy, urządzenia głośnomówiące, bądź inne udogodnienia (tj. usunięcie barier w dostępie, w szczególności barier architektonicznych) ułatwiające dostęp do tych obiektów i poruszanie się po nich osobom niepełnosprawnym ruchowo czy sensorycznie.</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u="sng" dirty="0">
              <a:solidFill>
                <a:schemeClr val="tx1"/>
              </a:solidFill>
            </a:rPr>
            <a:t>WSKAŹNIK HORYZONTALNY nr 2</a:t>
          </a:r>
        </a:p>
        <a:p>
          <a:r>
            <a:rPr lang="pl-PL" sz="1600" b="1" u="none" dirty="0">
              <a:solidFill>
                <a:srgbClr val="FF0000"/>
              </a:solidFill>
            </a:rPr>
            <a:t>Liczba osób </a:t>
          </a:r>
          <a:r>
            <a:rPr lang="pl-PL" sz="1600" b="1" u="none" dirty="0">
              <a:solidFill>
                <a:schemeClr val="tx1"/>
              </a:solidFill>
            </a:rPr>
            <a:t>objętych szkoleniami/doradztwem w zakresie kompetencji cyfrowych</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2D199BE9-D96D-4096-B485-4ADBBBFA847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rgbClr val="FF0000"/>
              </a:solidFill>
            </a:rPr>
            <a:t>Wskaźnik należy wybrać bez względu na typ projektu i formy wsparcia (bez konieczności podawania wartości docelowej większej od 0)</a:t>
          </a:r>
        </a:p>
      </dgm:t>
    </dgm:pt>
    <dgm:pt modelId="{E7431F42-F3FE-4211-BBB6-6B8BB707376F}" type="parTrans" cxnId="{35FBD1A3-3498-44F2-ACE8-AE7B7F1E87E8}">
      <dgm:prSet/>
      <dgm:spPr/>
      <dgm:t>
        <a:bodyPr/>
        <a:lstStyle/>
        <a:p>
          <a:endParaRPr lang="pl-PL"/>
        </a:p>
      </dgm:t>
    </dgm:pt>
    <dgm:pt modelId="{16C2B6E5-B2B4-44AF-BD70-175CAA796C20}" type="sibTrans" cxnId="{35FBD1A3-3498-44F2-ACE8-AE7B7F1E87E8}">
      <dgm:prSet/>
      <dgm:spPr/>
      <dgm:t>
        <a:bodyPr/>
        <a:lstStyle/>
        <a:p>
          <a:endParaRPr lang="pl-PL"/>
        </a:p>
      </dgm:t>
    </dgm:pt>
    <dgm:pt modelId="{770C4064-5FA4-48C6-9A55-4C9AF4054A34}">
      <dgm:prSet phldrT="[Tekst]" custT="1"/>
      <dgm:spPr>
        <a:solidFill>
          <a:srgbClr val="FFC000">
            <a:alpha val="90000"/>
          </a:srgbClr>
        </a:solidFill>
        <a:ln>
          <a:solidFill>
            <a:srgbClr val="FFC000">
              <a:alpha val="90000"/>
            </a:srgbClr>
          </a:solidFill>
        </a:ln>
      </dgm:spPr>
      <dgm:t>
        <a:bodyPr/>
        <a:lstStyle/>
        <a:p>
          <a:pPr algn="just"/>
          <a:r>
            <a:rPr lang="pl-PL" sz="1200" b="1" dirty="0">
              <a:solidFill>
                <a:schemeClr val="tx1"/>
              </a:solidFill>
              <a:latin typeface="+mn-lt"/>
            </a:rPr>
            <a:t>Wskaźnik mierzy liczbę osób objętych szkoleniami/doradztwem w zakresie nabywania/doskonalenia umiejętności warunkujących efektywne korzystanie z mediów elektronicznych tj. m.in. korzystania z komputera, różnych rodzajów oprogramowania, </a:t>
          </a:r>
          <a:r>
            <a:rPr lang="pl-PL" sz="1200" b="1" dirty="0" err="1">
              <a:solidFill>
                <a:schemeClr val="tx1"/>
              </a:solidFill>
              <a:latin typeface="+mn-lt"/>
            </a:rPr>
            <a:t>internetu</a:t>
          </a:r>
          <a:r>
            <a:rPr lang="pl-PL" sz="1200" b="1" dirty="0">
              <a:solidFill>
                <a:schemeClr val="tx1"/>
              </a:solidFill>
              <a:latin typeface="+mn-lt"/>
            </a:rPr>
            <a:t> oraz kompetencji ściśle informatycznych (np. programowanie, zarządzanie bazami danych, administracja sieciami, administracja witrynami internetowymi).</a:t>
          </a:r>
        </a:p>
      </dgm:t>
    </dgm:pt>
    <dgm:pt modelId="{4806F532-C996-489E-8395-D476750209CE}" type="parTrans" cxnId="{09CFFB2F-A178-4719-8AEA-53265FFB1595}">
      <dgm:prSet/>
      <dgm:spPr/>
      <dgm:t>
        <a:bodyPr/>
        <a:lstStyle/>
        <a:p>
          <a:endParaRPr lang="pl-PL"/>
        </a:p>
      </dgm:t>
    </dgm:pt>
    <dgm:pt modelId="{44DD8177-8FE0-448A-8063-EEED58CBE818}" type="sibTrans" cxnId="{09CFFB2F-A178-4719-8AEA-53265FFB1595}">
      <dgm:prSet/>
      <dgm:spPr/>
      <dgm:t>
        <a:bodyPr/>
        <a:lstStyle/>
        <a:p>
          <a:endParaRPr lang="pl-PL"/>
        </a:p>
      </dgm:t>
    </dgm:pt>
    <dgm:pt modelId="{0A23AAFE-EB10-4EBB-BA5A-7E271D2919EB}">
      <dgm:prSet phldrT="[Tekst]" custT="1"/>
      <dgm:spPr>
        <a:solidFill>
          <a:srgbClr val="FFC000">
            <a:alpha val="90000"/>
          </a:srgbClr>
        </a:solidFill>
        <a:ln>
          <a:solidFill>
            <a:srgbClr val="FFC000">
              <a:alpha val="90000"/>
            </a:srgbClr>
          </a:solidFill>
        </a:ln>
      </dgm:spPr>
      <dgm:t>
        <a:bodyPr/>
        <a:lstStyle/>
        <a:p>
          <a:pPr algn="just"/>
          <a:r>
            <a:rPr lang="pl-PL" sz="1200" b="1" dirty="0">
              <a:solidFill>
                <a:srgbClr val="FF0000"/>
              </a:solidFill>
            </a:rPr>
            <a:t>Wskaźnik należy wybrać bez względu na typ projektu i formy wsparcia (bez konieczności podawania wartości docelowej większej od 0)</a:t>
          </a:r>
          <a:endParaRPr lang="pl-PL" sz="1200" b="1" dirty="0">
            <a:solidFill>
              <a:srgbClr val="B466E0"/>
            </a:solidFill>
            <a:latin typeface="+mn-lt"/>
          </a:endParaRPr>
        </a:p>
      </dgm:t>
    </dgm:pt>
    <dgm:pt modelId="{CB5C98C9-AE74-414E-B3A2-B5E5409E4474}" type="parTrans" cxnId="{643C77A2-74FA-4377-8953-C32CAA1603A8}">
      <dgm:prSet/>
      <dgm:spPr/>
      <dgm:t>
        <a:bodyPr/>
        <a:lstStyle/>
        <a:p>
          <a:endParaRPr lang="pl-PL"/>
        </a:p>
      </dgm:t>
    </dgm:pt>
    <dgm:pt modelId="{BCCE0CAB-2AE8-4C71-A403-25D91C82C9B7}" type="sibTrans" cxnId="{643C77A2-74FA-4377-8953-C32CAA1603A8}">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28270"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15688">
        <dgm:presLayoutVars>
          <dgm:bulletEnabled val="1"/>
        </dgm:presLayoutVars>
      </dgm:prSet>
      <dgm:spPr/>
    </dgm:pt>
  </dgm:ptLst>
  <dgm:cxnLst>
    <dgm:cxn modelId="{C2B3F90C-37D1-4006-B973-0CD42529DB29}" type="presOf" srcId="{2D199BE9-D96D-4096-B485-4ADBBBFA8474}" destId="{5DB3C171-F262-490B-B8BB-BFFA46B0586B}" srcOrd="0" destOrd="1"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09CFFB2F-A178-4719-8AEA-53265FFB1595}" srcId="{9C158368-C9E0-4942-8526-5CE49BCD721C}" destId="{770C4064-5FA4-48C6-9A55-4C9AF4054A34}" srcOrd="0" destOrd="0" parTransId="{4806F532-C996-489E-8395-D476750209CE}" sibTransId="{44DD8177-8FE0-448A-8063-EEED58CBE818}"/>
    <dgm:cxn modelId="{0B14FD2F-4544-438B-9B72-9BBE43B70535}" type="presOf" srcId="{770C4064-5FA4-48C6-9A55-4C9AF4054A34}" destId="{6057DA86-162F-440C-8D5E-0A6D86B8CF0F}" srcOrd="0" destOrd="0" presId="urn:microsoft.com/office/officeart/2005/8/layout/vList5"/>
    <dgm:cxn modelId="{7C99A632-5728-4C33-83CA-D082887ABDFC}" type="presOf" srcId="{0A23AAFE-EB10-4EBB-BA5A-7E271D2919EB}" destId="{6057DA86-162F-440C-8D5E-0A6D86B8CF0F}" srcOrd="0" destOrd="1" presId="urn:microsoft.com/office/officeart/2005/8/layout/vList5"/>
    <dgm:cxn modelId="{0A6A373B-2BBE-4419-8C8F-B8BDD3DB7ECC}" type="presOf" srcId="{1A53B528-4B73-4476-AAA3-DA53D8694E89}" destId="{A82570EB-9047-4C30-B34C-BC41F943A042}" srcOrd="0" destOrd="0" presId="urn:microsoft.com/office/officeart/2005/8/layout/vList5"/>
    <dgm:cxn modelId="{CF98EF6B-52ED-4707-B667-2AA617DDEF9B}" type="presOf" srcId="{32EE9BBF-B02B-4DE9-A826-A3930A24887B}" destId="{5DB3C171-F262-490B-B8BB-BFFA46B0586B}" srcOrd="0" destOrd="0" presId="urn:microsoft.com/office/officeart/2005/8/layout/vList5"/>
    <dgm:cxn modelId="{643C77A2-74FA-4377-8953-C32CAA1603A8}" srcId="{9C158368-C9E0-4942-8526-5CE49BCD721C}" destId="{0A23AAFE-EB10-4EBB-BA5A-7E271D2919EB}" srcOrd="1" destOrd="0" parTransId="{CB5C98C9-AE74-414E-B3A2-B5E5409E4474}" sibTransId="{BCCE0CAB-2AE8-4C71-A403-25D91C82C9B7}"/>
    <dgm:cxn modelId="{9F29A8A2-2216-41EA-BA2B-832CBA89B838}" type="presOf" srcId="{621AB93B-5B7B-404A-AAC6-82585374894E}" destId="{30A5BAFA-D867-4432-A555-078896BF780D}" srcOrd="0" destOrd="0" presId="urn:microsoft.com/office/officeart/2005/8/layout/vList5"/>
    <dgm:cxn modelId="{35FBD1A3-3498-44F2-ACE8-AE7B7F1E87E8}" srcId="{621AB93B-5B7B-404A-AAC6-82585374894E}" destId="{2D199BE9-D96D-4096-B485-4ADBBBFA8474}" srcOrd="1" destOrd="0" parTransId="{E7431F42-F3FE-4211-BBB6-6B8BB707376F}" sibTransId="{16C2B6E5-B2B4-44AF-BD70-175CAA796C20}"/>
    <dgm:cxn modelId="{B6C807A7-A846-47FD-BE65-9166C443B42C}" srcId="{621AB93B-5B7B-404A-AAC6-82585374894E}" destId="{32EE9BBF-B02B-4DE9-A826-A3930A24887B}" srcOrd="0" destOrd="0" parTransId="{00D5B151-6E85-451D-80BE-DE7F236447A0}" sibTransId="{DC57031B-D14D-42A1-A990-761C91C4EF85}"/>
    <dgm:cxn modelId="{67D3CCB5-BDFA-49C4-9720-1568FF354CB9}" type="presOf" srcId="{9C158368-C9E0-4942-8526-5CE49BCD721C}" destId="{EC26B3CA-5F55-4ED6-AEA1-83422FEC2FA3}" srcOrd="0" destOrd="0" presId="urn:microsoft.com/office/officeart/2005/8/layout/vList5"/>
    <dgm:cxn modelId="{89D04232-82BE-4814-97D6-71906AC61851}" type="presParOf" srcId="{A82570EB-9047-4C30-B34C-BC41F943A042}" destId="{74CEAA77-1A9F-4EE7-8009-B36DC94847D6}" srcOrd="0" destOrd="0" presId="urn:microsoft.com/office/officeart/2005/8/layout/vList5"/>
    <dgm:cxn modelId="{BB61C665-9337-4F25-829A-B867DC568848}" type="presParOf" srcId="{74CEAA77-1A9F-4EE7-8009-B36DC94847D6}" destId="{30A5BAFA-D867-4432-A555-078896BF780D}" srcOrd="0" destOrd="0" presId="urn:microsoft.com/office/officeart/2005/8/layout/vList5"/>
    <dgm:cxn modelId="{F09FF2F2-23D4-428A-B275-5AEE0C215D32}" type="presParOf" srcId="{74CEAA77-1A9F-4EE7-8009-B36DC94847D6}" destId="{5DB3C171-F262-490B-B8BB-BFFA46B0586B}" srcOrd="1" destOrd="0" presId="urn:microsoft.com/office/officeart/2005/8/layout/vList5"/>
    <dgm:cxn modelId="{69AF3847-1EB0-4FA7-95D5-36C6CECA05B5}" type="presParOf" srcId="{A82570EB-9047-4C30-B34C-BC41F943A042}" destId="{21203062-3061-4CFA-A1DC-A3C8D1B70C6A}" srcOrd="1" destOrd="0" presId="urn:microsoft.com/office/officeart/2005/8/layout/vList5"/>
    <dgm:cxn modelId="{87F09D51-3FD3-4DFE-ABE1-A1050E952DF6}" type="presParOf" srcId="{A82570EB-9047-4C30-B34C-BC41F943A042}" destId="{AAC7EB03-0D34-4E53-AA54-FF39894E56F4}" srcOrd="2" destOrd="0" presId="urn:microsoft.com/office/officeart/2005/8/layout/vList5"/>
    <dgm:cxn modelId="{5652EA7D-878A-44CF-811A-B85A45311241}" type="presParOf" srcId="{AAC7EB03-0D34-4E53-AA54-FF39894E56F4}" destId="{EC26B3CA-5F55-4ED6-AEA1-83422FEC2FA3}" srcOrd="0" destOrd="0" presId="urn:microsoft.com/office/officeart/2005/8/layout/vList5"/>
    <dgm:cxn modelId="{80D36942-B1FA-4E50-BA16-82E9E3ED7F76}"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HORYZONTALNY nr 3</a:t>
          </a:r>
        </a:p>
        <a:p>
          <a:pPr algn="ctr"/>
          <a:r>
            <a:rPr lang="pl-PL" sz="1600" b="1" u="none" dirty="0">
              <a:solidFill>
                <a:srgbClr val="FF0000"/>
              </a:solidFill>
            </a:rPr>
            <a:t>Liczba projektów</a:t>
          </a:r>
          <a:r>
            <a:rPr lang="pl-PL" sz="1600" b="1" u="none" dirty="0">
              <a:solidFill>
                <a:schemeClr val="tx1"/>
              </a:solidFill>
            </a:rPr>
            <a:t>, w których sfinansowano koszty racjonalnych usprawnień dla osób z </a:t>
          </a:r>
          <a:r>
            <a:rPr lang="pl-PL" sz="1600" b="1" u="none" dirty="0" err="1">
              <a:solidFill>
                <a:schemeClr val="tx1"/>
              </a:solidFill>
            </a:rPr>
            <a:t>niepełnosprawnościami</a:t>
          </a: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Racjonalne usprawnienie oznacza konieczne i odpowiednie zmiany oraz dostosowania, nie nakładające nieproporcjonalnego lub nadmiernego obciążenia, rozpatrywane osobno dla każdego konkretnego przypadku, w celu zapewnienia osobom z </a:t>
          </a:r>
          <a:r>
            <a:rPr lang="pl-PL" sz="1200" b="1" dirty="0" err="1"/>
            <a:t>niepełnosprawnościami</a:t>
          </a:r>
          <a:r>
            <a:rPr lang="pl-PL" sz="1200" b="1" dirty="0"/>
            <a:t> możliwości korzystania z wszelkich praw człowieka i podstawowych wolności oraz ich wykonywania na zasadzie równości z innymi osobami. </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2D199BE9-D96D-4096-B485-4ADBBBFA847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rgbClr val="FF0000"/>
              </a:solidFill>
            </a:rPr>
            <a:t>Wskaźnik należy wybrać bez względu na typ projektu i formy wsparcia (bez konieczności podawania wartości docelowej większej od 0)</a:t>
          </a:r>
          <a:endParaRPr lang="pl-PL" sz="1200" b="1" dirty="0"/>
        </a:p>
      </dgm:t>
    </dgm:pt>
    <dgm:pt modelId="{E7431F42-F3FE-4211-BBB6-6B8BB707376F}" type="parTrans" cxnId="{35FBD1A3-3498-44F2-ACE8-AE7B7F1E87E8}">
      <dgm:prSet/>
      <dgm:spPr/>
      <dgm:t>
        <a:bodyPr/>
        <a:lstStyle/>
        <a:p>
          <a:endParaRPr lang="pl-PL"/>
        </a:p>
      </dgm:t>
    </dgm:pt>
    <dgm:pt modelId="{16C2B6E5-B2B4-44AF-BD70-175CAA796C20}" type="sibTrans" cxnId="{35FBD1A3-3498-44F2-ACE8-AE7B7F1E87E8}">
      <dgm:prSet/>
      <dgm:spPr/>
      <dgm:t>
        <a:bodyPr/>
        <a:lstStyle/>
        <a:p>
          <a:endParaRPr lang="pl-PL"/>
        </a:p>
      </dgm:t>
    </dgm:pt>
    <dgm:pt modelId="{CE40DD67-5C16-4452-84BF-1A90E1BFFDE6}">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Przykłady racjonalnych usprawnień: tłumacz języka migowego, transport niskopodłogowy, dostosowanie infrastruktury (nie tylko budynku ale też dostosowanie infrastruktury komputerowej np. programy powiększające, mówiące, drukarki materiałów w alfabecie Braille'a), osoby asystujące, odpowiednie dostosowanie wyżywienia.</a:t>
          </a:r>
        </a:p>
      </dgm:t>
    </dgm:pt>
    <dgm:pt modelId="{49AE94EB-FE8E-4399-9DE1-E147F7C07E95}" type="parTrans" cxnId="{636C0515-6611-4241-B01F-D0390F1A4716}">
      <dgm:prSet/>
      <dgm:spPr/>
      <dgm:t>
        <a:bodyPr/>
        <a:lstStyle/>
        <a:p>
          <a:endParaRPr lang="pl-PL"/>
        </a:p>
      </dgm:t>
    </dgm:pt>
    <dgm:pt modelId="{FA3F2A97-288B-40BA-A517-92EB47BBA025}" type="sibTrans" cxnId="{636C0515-6611-4241-B01F-D0390F1A4716}">
      <dgm:prSet/>
      <dgm:spPr/>
      <dgm:t>
        <a:bodyPr/>
        <a:lstStyle/>
        <a:p>
          <a:endParaRPr lang="pl-PL"/>
        </a:p>
      </dgm:t>
    </dgm:pt>
    <dgm:pt modelId="{DBDDF753-D616-48C6-A39D-5980969CB637}">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Wskaźnik monitoruje projekty, w których zarówno na wstępie przewidziano działania usprawniające (projekty dedykowane w części lub całościowo osobom z niepełnosprawnością), jak i te, w których na etapie wdrażania uruchomiono mechanizm racjonalnych usprawnień.</a:t>
          </a:r>
        </a:p>
      </dgm:t>
    </dgm:pt>
    <dgm:pt modelId="{97B7A326-190E-487B-9546-BB51A97680FA}" type="parTrans" cxnId="{E093D223-AFCF-4031-91C0-FFA7E9FC0B18}">
      <dgm:prSet/>
      <dgm:spPr/>
    </dgm:pt>
    <dgm:pt modelId="{EF293265-475A-4641-9329-82C6AC395297}" type="sibTrans" cxnId="{E093D223-AFCF-4031-91C0-FFA7E9FC0B18}">
      <dgm:prSet/>
      <dgm:spPr/>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1" custScaleY="52727"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1" custScaleY="125122" custLinFactNeighborX="136" custLinFactNeighborY="-5">
        <dgm:presLayoutVars>
          <dgm:bulletEnabled val="1"/>
        </dgm:presLayoutVars>
      </dgm:prSet>
      <dgm:spPr/>
    </dgm:pt>
  </dgm:ptLst>
  <dgm:cxnLst>
    <dgm:cxn modelId="{23FEEC05-7904-43E3-A050-B1224CE28174}" type="presOf" srcId="{32EE9BBF-B02B-4DE9-A826-A3930A24887B}" destId="{5DB3C171-F262-490B-B8BB-BFFA46B0586B}" srcOrd="0" destOrd="0" presId="urn:microsoft.com/office/officeart/2005/8/layout/vList5"/>
    <dgm:cxn modelId="{636C0515-6611-4241-B01F-D0390F1A4716}" srcId="{621AB93B-5B7B-404A-AAC6-82585374894E}" destId="{CE40DD67-5C16-4452-84BF-1A90E1BFFDE6}" srcOrd="1" destOrd="0" parTransId="{49AE94EB-FE8E-4399-9DE1-E147F7C07E95}" sibTransId="{FA3F2A97-288B-40BA-A517-92EB47BBA025}"/>
    <dgm:cxn modelId="{976A1C1E-6896-4915-B672-0808DD888A75}" srcId="{1A53B528-4B73-4476-AAA3-DA53D8694E89}" destId="{621AB93B-5B7B-404A-AAC6-82585374894E}" srcOrd="0" destOrd="0" parTransId="{4935FEB2-1035-40C5-9A3F-135B06D2ABF1}" sibTransId="{537A71C9-1429-45D8-846B-4BAE788264CA}"/>
    <dgm:cxn modelId="{E093D223-AFCF-4031-91C0-FFA7E9FC0B18}" srcId="{621AB93B-5B7B-404A-AAC6-82585374894E}" destId="{DBDDF753-D616-48C6-A39D-5980969CB637}" srcOrd="2" destOrd="0" parTransId="{97B7A326-190E-487B-9546-BB51A97680FA}" sibTransId="{EF293265-475A-4641-9329-82C6AC395297}"/>
    <dgm:cxn modelId="{B901D527-9B17-42FF-945C-953F4FE83FC4}" type="presOf" srcId="{621AB93B-5B7B-404A-AAC6-82585374894E}" destId="{30A5BAFA-D867-4432-A555-078896BF780D}" srcOrd="0" destOrd="0" presId="urn:microsoft.com/office/officeart/2005/8/layout/vList5"/>
    <dgm:cxn modelId="{59EF263C-BBAD-403C-A437-11CC8B031C54}" type="presOf" srcId="{DBDDF753-D616-48C6-A39D-5980969CB637}" destId="{5DB3C171-F262-490B-B8BB-BFFA46B0586B}" srcOrd="0" destOrd="2" presId="urn:microsoft.com/office/officeart/2005/8/layout/vList5"/>
    <dgm:cxn modelId="{66FE577D-BC34-4F9B-86E9-91C50C1B44AB}" type="presOf" srcId="{2D199BE9-D96D-4096-B485-4ADBBBFA8474}" destId="{5DB3C171-F262-490B-B8BB-BFFA46B0586B}" srcOrd="0" destOrd="3" presId="urn:microsoft.com/office/officeart/2005/8/layout/vList5"/>
    <dgm:cxn modelId="{9636129D-F777-4174-B655-7193A3DDA13A}" type="presOf" srcId="{1A53B528-4B73-4476-AAA3-DA53D8694E89}" destId="{A82570EB-9047-4C30-B34C-BC41F943A042}" srcOrd="0" destOrd="0" presId="urn:microsoft.com/office/officeart/2005/8/layout/vList5"/>
    <dgm:cxn modelId="{35FBD1A3-3498-44F2-ACE8-AE7B7F1E87E8}" srcId="{621AB93B-5B7B-404A-AAC6-82585374894E}" destId="{2D199BE9-D96D-4096-B485-4ADBBBFA8474}" srcOrd="3" destOrd="0" parTransId="{E7431F42-F3FE-4211-BBB6-6B8BB707376F}" sibTransId="{16C2B6E5-B2B4-44AF-BD70-175CAA796C20}"/>
    <dgm:cxn modelId="{B6C807A7-A846-47FD-BE65-9166C443B42C}" srcId="{621AB93B-5B7B-404A-AAC6-82585374894E}" destId="{32EE9BBF-B02B-4DE9-A826-A3930A24887B}" srcOrd="0" destOrd="0" parTransId="{00D5B151-6E85-451D-80BE-DE7F236447A0}" sibTransId="{DC57031B-D14D-42A1-A990-761C91C4EF85}"/>
    <dgm:cxn modelId="{69B2C3B3-6824-49AE-929E-2EB6D1700BED}" type="presOf" srcId="{CE40DD67-5C16-4452-84BF-1A90E1BFFDE6}" destId="{5DB3C171-F262-490B-B8BB-BFFA46B0586B}" srcOrd="0" destOrd="1" presId="urn:microsoft.com/office/officeart/2005/8/layout/vList5"/>
    <dgm:cxn modelId="{D12F0801-A874-4983-8A19-78FA94608D37}" type="presParOf" srcId="{A82570EB-9047-4C30-B34C-BC41F943A042}" destId="{74CEAA77-1A9F-4EE7-8009-B36DC94847D6}" srcOrd="0" destOrd="0" presId="urn:microsoft.com/office/officeart/2005/8/layout/vList5"/>
    <dgm:cxn modelId="{5FB49EDC-63A1-4778-A447-A617C8E70F89}" type="presParOf" srcId="{74CEAA77-1A9F-4EE7-8009-B36DC94847D6}" destId="{30A5BAFA-D867-4432-A555-078896BF780D}" srcOrd="0" destOrd="0" presId="urn:microsoft.com/office/officeart/2005/8/layout/vList5"/>
    <dgm:cxn modelId="{A562F14E-B1E2-44C9-B091-5143082CDDC9}" type="presParOf" srcId="{74CEAA77-1A9F-4EE7-8009-B36DC94847D6}" destId="{5DB3C171-F262-490B-B8BB-BFFA46B0586B}"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HORYZONTALNY nr 4</a:t>
          </a:r>
        </a:p>
        <a:p>
          <a:pPr algn="ctr"/>
          <a:r>
            <a:rPr lang="pl-PL" sz="1600" b="1" u="none" dirty="0">
              <a:solidFill>
                <a:srgbClr val="FF0000"/>
              </a:solidFill>
            </a:rPr>
            <a:t>Liczba podmiotów</a:t>
          </a:r>
          <a:r>
            <a:rPr lang="pl-PL" sz="1600" b="1" u="none" dirty="0">
              <a:solidFill>
                <a:schemeClr val="tx1"/>
              </a:solidFill>
            </a:rPr>
            <a:t>, wykorzystujących TIK</a:t>
          </a: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rgbClr val="FF0000"/>
              </a:solidFill>
            </a:rPr>
            <a:t>liczba podmiotów, które w celu realizacji projektu, zainwestowały w technologie informacyjno-komunikacyjne, a w przypadku projektów edukacyjno-szkoleniowych, również podmiotów, które podjęły działania upowszechniające wykorzystanie TIK. </a:t>
          </a:r>
          <a:endParaRPr lang="pl-PL" sz="1200" b="1" dirty="0"/>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2D199BE9-D96D-4096-B485-4ADBBBFA847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rgbClr val="FF0000"/>
              </a:solidFill>
            </a:rPr>
            <a:t>Wskaźnik należy wybrać bez względu na typ projektu i formy wsparcia (bez konieczności podawania wartości docelowej większej od 0)</a:t>
          </a:r>
          <a:endParaRPr lang="pl-PL" sz="1200" b="1" dirty="0"/>
        </a:p>
      </dgm:t>
    </dgm:pt>
    <dgm:pt modelId="{E7431F42-F3FE-4211-BBB6-6B8BB707376F}" type="parTrans" cxnId="{35FBD1A3-3498-44F2-ACE8-AE7B7F1E87E8}">
      <dgm:prSet/>
      <dgm:spPr/>
      <dgm:t>
        <a:bodyPr/>
        <a:lstStyle/>
        <a:p>
          <a:endParaRPr lang="pl-PL"/>
        </a:p>
      </dgm:t>
    </dgm:pt>
    <dgm:pt modelId="{16C2B6E5-B2B4-44AF-BD70-175CAA796C20}" type="sibTrans" cxnId="{35FBD1A3-3498-44F2-ACE8-AE7B7F1E87E8}">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1" custScaleY="52727"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1" custScaleY="125122" custLinFactNeighborX="136" custLinFactNeighborY="-5">
        <dgm:presLayoutVars>
          <dgm:bulletEnabled val="1"/>
        </dgm:presLayoutVars>
      </dgm:prSet>
      <dgm:spPr/>
    </dgm:pt>
  </dgm:ptLst>
  <dgm:cxnLst>
    <dgm:cxn modelId="{976A1C1E-6896-4915-B672-0808DD888A75}" srcId="{1A53B528-4B73-4476-AAA3-DA53D8694E89}" destId="{621AB93B-5B7B-404A-AAC6-82585374894E}" srcOrd="0" destOrd="0" parTransId="{4935FEB2-1035-40C5-9A3F-135B06D2ABF1}" sibTransId="{537A71C9-1429-45D8-846B-4BAE788264CA}"/>
    <dgm:cxn modelId="{56114F1F-BAED-4FEF-A515-CBC5C4CBBA38}" type="presOf" srcId="{621AB93B-5B7B-404A-AAC6-82585374894E}" destId="{30A5BAFA-D867-4432-A555-078896BF780D}" srcOrd="0" destOrd="0" presId="urn:microsoft.com/office/officeart/2005/8/layout/vList5"/>
    <dgm:cxn modelId="{37017F2B-7DCE-4651-91DC-9026D88568E9}" type="presOf" srcId="{2D199BE9-D96D-4096-B485-4ADBBBFA8474}" destId="{5DB3C171-F262-490B-B8BB-BFFA46B0586B}" srcOrd="0" destOrd="1" presId="urn:microsoft.com/office/officeart/2005/8/layout/vList5"/>
    <dgm:cxn modelId="{35FBD1A3-3498-44F2-ACE8-AE7B7F1E87E8}" srcId="{621AB93B-5B7B-404A-AAC6-82585374894E}" destId="{2D199BE9-D96D-4096-B485-4ADBBBFA8474}" srcOrd="1" destOrd="0" parTransId="{E7431F42-F3FE-4211-BBB6-6B8BB707376F}" sibTransId="{16C2B6E5-B2B4-44AF-BD70-175CAA796C20}"/>
    <dgm:cxn modelId="{B6C807A7-A846-47FD-BE65-9166C443B42C}" srcId="{621AB93B-5B7B-404A-AAC6-82585374894E}" destId="{32EE9BBF-B02B-4DE9-A826-A3930A24887B}" srcOrd="0" destOrd="0" parTransId="{00D5B151-6E85-451D-80BE-DE7F236447A0}" sibTransId="{DC57031B-D14D-42A1-A990-761C91C4EF85}"/>
    <dgm:cxn modelId="{7AB05BE6-30F9-4392-9B96-7A4EF71118AB}" type="presOf" srcId="{1A53B528-4B73-4476-AAA3-DA53D8694E89}" destId="{A82570EB-9047-4C30-B34C-BC41F943A042}" srcOrd="0" destOrd="0" presId="urn:microsoft.com/office/officeart/2005/8/layout/vList5"/>
    <dgm:cxn modelId="{F7702DF9-4CA3-4CCD-90AE-C918009030B1}" type="presOf" srcId="{32EE9BBF-B02B-4DE9-A826-A3930A24887B}" destId="{5DB3C171-F262-490B-B8BB-BFFA46B0586B}" srcOrd="0" destOrd="0" presId="urn:microsoft.com/office/officeart/2005/8/layout/vList5"/>
    <dgm:cxn modelId="{87009B24-ABC5-4920-85F8-85F37B52D1EA}" type="presParOf" srcId="{A82570EB-9047-4C30-B34C-BC41F943A042}" destId="{74CEAA77-1A9F-4EE7-8009-B36DC94847D6}" srcOrd="0" destOrd="0" presId="urn:microsoft.com/office/officeart/2005/8/layout/vList5"/>
    <dgm:cxn modelId="{C2466FB4-7650-4D3A-953F-31611DFEF5FB}" type="presParOf" srcId="{74CEAA77-1A9F-4EE7-8009-B36DC94847D6}" destId="{30A5BAFA-D867-4432-A555-078896BF780D}" srcOrd="0" destOrd="0" presId="urn:microsoft.com/office/officeart/2005/8/layout/vList5"/>
    <dgm:cxn modelId="{4AC46F15-AB65-40F6-B864-A8D5BA424958}" type="presParOf" srcId="{74CEAA77-1A9F-4EE7-8009-B36DC94847D6}" destId="{5DB3C171-F262-490B-B8BB-BFFA46B0586B}"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r>
            <a:rPr lang="pl-PL" sz="2400" b="1" dirty="0">
              <a:solidFill>
                <a:schemeClr val="tx1"/>
              </a:solidFill>
            </a:rPr>
            <a:t>Forma składania wniosków</a:t>
          </a:r>
          <a:r>
            <a:rPr lang="pl-PL" sz="2400" b="1" dirty="0"/>
            <a:t> </a:t>
          </a:r>
          <a:br>
            <a:rPr lang="pl-PL" sz="2400" b="1" dirty="0"/>
          </a:br>
          <a:endParaRPr lang="pl-PL" sz="2400" b="1"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a:t>Wniosek o dofinansowanie powinien zostać wypełniony i złożony </a:t>
          </a:r>
          <a:br>
            <a:rPr lang="pl-PL" sz="1400" dirty="0"/>
          </a:br>
          <a:r>
            <a:rPr lang="pl-PL" sz="1400" dirty="0"/>
            <a:t>za pośrednictwem </a:t>
          </a:r>
          <a:r>
            <a:rPr lang="pl-PL" sz="1400" b="1" dirty="0"/>
            <a:t>Systemu Obsługi Wniosków Aplikacyjnych </a:t>
          </a:r>
          <a:r>
            <a:rPr lang="pl-PL" sz="1400" dirty="0"/>
            <a:t>(SOWA), który jest dostępny poprzez stronę </a:t>
          </a:r>
          <a:r>
            <a:rPr lang="pl-PL" sz="1400" dirty="0">
              <a:hlinkClick xmlns:r="http://schemas.openxmlformats.org/officeDocument/2006/relationships" r:id="rId1"/>
            </a:rPr>
            <a:t>www.generator-efs.dolnyslask.pl</a:t>
          </a:r>
          <a:endParaRPr lang="pl-PL" sz="1400" b="1" dirty="0"/>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l"/>
          <a:r>
            <a:rPr lang="pl-PL" sz="1600" b="1" dirty="0"/>
            <a:t>Termin rozpoczęcia naboru: </a:t>
          </a:r>
          <a:r>
            <a:rPr lang="pl-PL" sz="1600" b="1" u="sng" dirty="0"/>
            <a:t>7 czerwiec 2018 r. godz.08.00</a:t>
          </a:r>
          <a:endParaRPr lang="pl-PL" sz="1600" b="1" u="sng" dirty="0">
            <a:solidFill>
              <a:srgbClr val="B466E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2400" b="1" dirty="0">
              <a:solidFill>
                <a:schemeClr val="tx1"/>
              </a:solidFill>
            </a:rPr>
            <a:t>Termin składania wniosków</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CFBBA619-907D-4722-954C-43E8DDE9BD83}">
      <dgm:prSet phldrT="[Tekst]" custT="1"/>
      <dgm:spPr>
        <a:solidFill>
          <a:srgbClr val="FFC000">
            <a:alpha val="90000"/>
          </a:srgbClr>
        </a:solidFill>
        <a:ln>
          <a:solidFill>
            <a:srgbClr val="FFC000">
              <a:alpha val="90000"/>
            </a:srgbClr>
          </a:solidFill>
        </a:ln>
      </dgm:spPr>
      <dgm:t>
        <a:bodyPr/>
        <a:lstStyle/>
        <a:p>
          <a:pPr algn="l"/>
          <a:r>
            <a:rPr lang="pl-PL" sz="1600" b="1" dirty="0">
              <a:solidFill>
                <a:schemeClr val="tx1"/>
              </a:solidFill>
            </a:rPr>
            <a:t>Termin zakończenia naboru: </a:t>
          </a:r>
          <a:r>
            <a:rPr lang="pl-PL" sz="1600" b="1" u="sng" dirty="0">
              <a:solidFill>
                <a:schemeClr val="tx1"/>
              </a:solidFill>
            </a:rPr>
            <a:t>28 </a:t>
          </a:r>
          <a:r>
            <a:rPr lang="pl-PL" sz="1600" b="1" u="sng" dirty="0"/>
            <a:t>czerwiec 2018 r. godz.15.00</a:t>
          </a:r>
          <a:endParaRPr lang="pl-PL" sz="1600" b="1" u="sng" dirty="0">
            <a:solidFill>
              <a:srgbClr val="B466E0"/>
            </a:solidFill>
          </a:endParaRPr>
        </a:p>
      </dgm:t>
    </dgm:pt>
    <dgm:pt modelId="{14B35694-22F0-40DA-B89C-0FD195744395}" type="parTrans" cxnId="{623D398F-B0EB-436F-9912-FBE45242FE2E}">
      <dgm:prSet/>
      <dgm:spPr/>
      <dgm:t>
        <a:bodyPr/>
        <a:lstStyle/>
        <a:p>
          <a:endParaRPr lang="pl-PL"/>
        </a:p>
      </dgm:t>
    </dgm:pt>
    <dgm:pt modelId="{71A91694-C37A-48A9-82E4-491A1474D0B4}" type="sibTrans" cxnId="{623D398F-B0EB-436F-9912-FBE45242FE2E}">
      <dgm:prSet/>
      <dgm:spPr/>
      <dgm:t>
        <a:bodyPr/>
        <a:lstStyle/>
        <a:p>
          <a:endParaRPr lang="pl-PL"/>
        </a:p>
      </dgm:t>
    </dgm:pt>
    <dgm:pt modelId="{60FB2C38-1A01-4EC9-BF8F-D4B1929D93AA}">
      <dgm:prSet phldrT="[Tekst]" custT="1"/>
      <dgm:spPr>
        <a:solidFill>
          <a:srgbClr val="FFC000">
            <a:alpha val="90000"/>
          </a:srgbClr>
        </a:solidFill>
        <a:ln>
          <a:solidFill>
            <a:srgbClr val="FFC000">
              <a:alpha val="90000"/>
            </a:srgbClr>
          </a:solidFill>
        </a:ln>
      </dgm:spPr>
      <dgm:t>
        <a:bodyPr/>
        <a:lstStyle/>
        <a:p>
          <a:pPr algn="l"/>
          <a:endParaRPr lang="pl-PL" sz="1600" b="1" dirty="0">
            <a:solidFill>
              <a:srgbClr val="B466E0"/>
            </a:solidFill>
          </a:endParaRPr>
        </a:p>
      </dgm:t>
    </dgm:pt>
    <dgm:pt modelId="{4AC852DD-F838-4856-8712-07AD4FB207DE}" type="parTrans" cxnId="{0B0DC43F-A0C4-4D67-AC48-9B4F9060C963}">
      <dgm:prSet/>
      <dgm:spPr/>
      <dgm:t>
        <a:bodyPr/>
        <a:lstStyle/>
        <a:p>
          <a:endParaRPr lang="pl-PL"/>
        </a:p>
      </dgm:t>
    </dgm:pt>
    <dgm:pt modelId="{CC694427-3D42-48E7-94A3-1AB83CE11547}" type="sibTrans" cxnId="{0B0DC43F-A0C4-4D67-AC48-9B4F9060C963}">
      <dgm:prSet/>
      <dgm:spPr/>
      <dgm:t>
        <a:bodyPr/>
        <a:lstStyle/>
        <a:p>
          <a:endParaRPr lang="pl-PL"/>
        </a:p>
      </dgm:t>
    </dgm:pt>
    <dgm:pt modelId="{266B6F82-9144-4118-8A8C-F617EBB65760}">
      <dgm:prSet phldrT="[Tekst]" custT="1"/>
      <dgm:spPr>
        <a:solidFill>
          <a:srgbClr val="FFC000">
            <a:alpha val="90000"/>
          </a:srgbClr>
        </a:solidFill>
        <a:ln>
          <a:solidFill>
            <a:srgbClr val="FFC000">
              <a:alpha val="90000"/>
            </a:srgbClr>
          </a:solidFill>
        </a:ln>
      </dgm:spPr>
      <dgm:t>
        <a:bodyPr/>
        <a:lstStyle/>
        <a:p>
          <a:pPr algn="l"/>
          <a:endParaRPr lang="pl-PL" sz="1600" dirty="0">
            <a:solidFill>
              <a:srgbClr val="B466E0"/>
            </a:solidFill>
          </a:endParaRPr>
        </a:p>
      </dgm:t>
    </dgm:pt>
    <dgm:pt modelId="{2B1DA73E-63F9-4AD8-B770-ABCB20A7EEA8}" type="parTrans" cxnId="{D357FE1C-4D9F-4DD0-9EFC-FBAB1C9EE6DC}">
      <dgm:prSet/>
      <dgm:spPr/>
      <dgm:t>
        <a:bodyPr/>
        <a:lstStyle/>
        <a:p>
          <a:endParaRPr lang="pl-PL"/>
        </a:p>
      </dgm:t>
    </dgm:pt>
    <dgm:pt modelId="{6ABA4689-0AA8-4E16-A404-9101DA1C570B}" type="sibTrans" cxnId="{D357FE1C-4D9F-4DD0-9EFC-FBAB1C9EE6DC}">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D139EE11-7F98-421B-AFEF-6ED60674E05F}" type="presOf" srcId="{DA6E603D-E34D-4EC6-B48D-740809166CA4}" destId="{6057DA86-162F-440C-8D5E-0A6D86B8CF0F}" srcOrd="0" destOrd="0" presId="urn:microsoft.com/office/officeart/2005/8/layout/vList5"/>
    <dgm:cxn modelId="{D357FE1C-4D9F-4DD0-9EFC-FBAB1C9EE6DC}" srcId="{9C158368-C9E0-4942-8526-5CE49BCD721C}" destId="{266B6F82-9144-4118-8A8C-F617EBB65760}" srcOrd="3" destOrd="0" parTransId="{2B1DA73E-63F9-4AD8-B770-ABCB20A7EEA8}" sibTransId="{6ABA4689-0AA8-4E16-A404-9101DA1C570B}"/>
    <dgm:cxn modelId="{73ABC11D-85DF-4C8E-A56E-6928AE5147C5}" type="presOf" srcId="{CFBBA619-907D-4722-954C-43E8DDE9BD83}" destId="{6057DA86-162F-440C-8D5E-0A6D86B8CF0F}" srcOrd="0" destOrd="2"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551C583B-298D-41B5-B6C7-CD3AB000E435}" type="presOf" srcId="{621AB93B-5B7B-404A-AAC6-82585374894E}" destId="{30A5BAFA-D867-4432-A555-078896BF780D}" srcOrd="0" destOrd="0" presId="urn:microsoft.com/office/officeart/2005/8/layout/vList5"/>
    <dgm:cxn modelId="{0B0DC43F-A0C4-4D67-AC48-9B4F9060C963}" srcId="{9C158368-C9E0-4942-8526-5CE49BCD721C}" destId="{60FB2C38-1A01-4EC9-BF8F-D4B1929D93AA}" srcOrd="1" destOrd="0" parTransId="{4AC852DD-F838-4856-8712-07AD4FB207DE}" sibTransId="{CC694427-3D42-48E7-94A3-1AB83CE11547}"/>
    <dgm:cxn modelId="{43BE6744-E289-4362-8F92-25AAB0BF322B}" type="presOf" srcId="{32EE9BBF-B02B-4DE9-A826-A3930A24887B}" destId="{5DB3C171-F262-490B-B8BB-BFFA46B0586B}" srcOrd="0" destOrd="0" presId="urn:microsoft.com/office/officeart/2005/8/layout/vList5"/>
    <dgm:cxn modelId="{2BB5EC68-A10C-4BF7-8867-47D9F559A22D}" type="presOf" srcId="{266B6F82-9144-4118-8A8C-F617EBB65760}" destId="{6057DA86-162F-440C-8D5E-0A6D86B8CF0F}" srcOrd="0" destOrd="3"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623D398F-B0EB-436F-9912-FBE45242FE2E}" srcId="{9C158368-C9E0-4942-8526-5CE49BCD721C}" destId="{CFBBA619-907D-4722-954C-43E8DDE9BD83}" srcOrd="2" destOrd="0" parTransId="{14B35694-22F0-40DA-B89C-0FD195744395}" sibTransId="{71A91694-C37A-48A9-82E4-491A1474D0B4}"/>
    <dgm:cxn modelId="{B6C807A7-A846-47FD-BE65-9166C443B42C}" srcId="{621AB93B-5B7B-404A-AAC6-82585374894E}" destId="{32EE9BBF-B02B-4DE9-A826-A3930A24887B}" srcOrd="0" destOrd="0" parTransId="{00D5B151-6E85-451D-80BE-DE7F236447A0}" sibTransId="{DC57031B-D14D-42A1-A990-761C91C4EF85}"/>
    <dgm:cxn modelId="{A336F5DF-A46E-4961-9BCF-6E489D970185}" type="presOf" srcId="{1A53B528-4B73-4476-AAA3-DA53D8694E89}" destId="{A82570EB-9047-4C30-B34C-BC41F943A042}" srcOrd="0" destOrd="0" presId="urn:microsoft.com/office/officeart/2005/8/layout/vList5"/>
    <dgm:cxn modelId="{67308FE5-6659-417E-88E0-AF479F214055}" type="presOf" srcId="{60FB2C38-1A01-4EC9-BF8F-D4B1929D93AA}" destId="{6057DA86-162F-440C-8D5E-0A6D86B8CF0F}" srcOrd="0" destOrd="1" presId="urn:microsoft.com/office/officeart/2005/8/layout/vList5"/>
    <dgm:cxn modelId="{195584F5-0B2A-416C-92AF-0CEE4CF46193}" type="presOf" srcId="{9C158368-C9E0-4942-8526-5CE49BCD721C}" destId="{EC26B3CA-5F55-4ED6-AEA1-83422FEC2FA3}" srcOrd="0" destOrd="0" presId="urn:microsoft.com/office/officeart/2005/8/layout/vList5"/>
    <dgm:cxn modelId="{73EDF7CB-D929-4081-8B0D-E3066241D077}" type="presParOf" srcId="{A82570EB-9047-4C30-B34C-BC41F943A042}" destId="{74CEAA77-1A9F-4EE7-8009-B36DC94847D6}" srcOrd="0" destOrd="0" presId="urn:microsoft.com/office/officeart/2005/8/layout/vList5"/>
    <dgm:cxn modelId="{1187519F-A9E5-443C-A2B3-BB2D2FC249E7}" type="presParOf" srcId="{74CEAA77-1A9F-4EE7-8009-B36DC94847D6}" destId="{30A5BAFA-D867-4432-A555-078896BF780D}" srcOrd="0" destOrd="0" presId="urn:microsoft.com/office/officeart/2005/8/layout/vList5"/>
    <dgm:cxn modelId="{622D9505-2BCB-4CDD-A84D-B5865EB4C28E}" type="presParOf" srcId="{74CEAA77-1A9F-4EE7-8009-B36DC94847D6}" destId="{5DB3C171-F262-490B-B8BB-BFFA46B0586B}" srcOrd="1" destOrd="0" presId="urn:microsoft.com/office/officeart/2005/8/layout/vList5"/>
    <dgm:cxn modelId="{38522BDE-C14E-4519-9463-4889DDFEF20E}" type="presParOf" srcId="{A82570EB-9047-4C30-B34C-BC41F943A042}" destId="{21203062-3061-4CFA-A1DC-A3C8D1B70C6A}" srcOrd="1" destOrd="0" presId="urn:microsoft.com/office/officeart/2005/8/layout/vList5"/>
    <dgm:cxn modelId="{9EAC8F0A-D1EF-41FD-9121-AFD3A105E5B4}" type="presParOf" srcId="{A82570EB-9047-4C30-B34C-BC41F943A042}" destId="{AAC7EB03-0D34-4E53-AA54-FF39894E56F4}" srcOrd="2" destOrd="0" presId="urn:microsoft.com/office/officeart/2005/8/layout/vList5"/>
    <dgm:cxn modelId="{89563CB4-2748-49C1-AFE8-2058CA20B7F4}" type="presParOf" srcId="{AAC7EB03-0D34-4E53-AA54-FF39894E56F4}" destId="{EC26B3CA-5F55-4ED6-AEA1-83422FEC2FA3}" srcOrd="0" destOrd="0" presId="urn:microsoft.com/office/officeart/2005/8/layout/vList5"/>
    <dgm:cxn modelId="{0F89EC93-8E0F-453C-A999-7636D6304C30}"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400" dirty="0"/>
            <a:t>Wybór partnerów został dokonany w sposób prawidłowy, to znaczy:</a:t>
          </a:r>
          <a:endParaRPr lang="pl-PL" sz="1400" b="1"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5. Prawidłowość wyboru partnerów w projekcie</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61EEC57E-369B-4175-AFFE-9D693AC459CD}">
      <dgm:prSet custT="1"/>
      <dgm:spPr/>
      <dgm:t>
        <a:bodyPr/>
        <a:lstStyle/>
        <a:p>
          <a:pPr algn="just"/>
          <a:r>
            <a:rPr lang="pl-PL" sz="1400" b="1" dirty="0"/>
            <a:t>czy wybór partnerów został dokonany przed złożeniem wniosku o dofinansowanie</a:t>
          </a:r>
          <a:r>
            <a:rPr lang="pl-PL" sz="1400" dirty="0"/>
            <a:t>,</a:t>
          </a:r>
        </a:p>
      </dgm:t>
    </dgm:pt>
    <dgm:pt modelId="{413E6B1E-12A1-473D-A48B-CE4A81B3AB76}" type="parTrans" cxnId="{F554DBB2-1C9D-4E9C-9038-EB8FCBB4F17B}">
      <dgm:prSet/>
      <dgm:spPr/>
      <dgm:t>
        <a:bodyPr/>
        <a:lstStyle/>
        <a:p>
          <a:endParaRPr lang="pl-PL"/>
        </a:p>
      </dgm:t>
    </dgm:pt>
    <dgm:pt modelId="{CF6CC61C-FEE6-452C-8FB4-489C49D10FCC}" type="sibTrans" cxnId="{F554DBB2-1C9D-4E9C-9038-EB8FCBB4F17B}">
      <dgm:prSet/>
      <dgm:spPr/>
      <dgm:t>
        <a:bodyPr/>
        <a:lstStyle/>
        <a:p>
          <a:endParaRPr lang="pl-PL"/>
        </a:p>
      </dgm:t>
    </dgm:pt>
    <dgm:pt modelId="{67C650ED-DEFD-4BF5-A310-4D3EEC9C0AFF}">
      <dgm:prSet custT="1"/>
      <dgm:spPr/>
      <dgm:t>
        <a:bodyPr/>
        <a:lstStyle/>
        <a:p>
          <a:pPr algn="just"/>
          <a:r>
            <a:rPr lang="pl-PL" sz="1400" dirty="0"/>
            <a:t>czy jeśli inicjującym projekt partnerski jest podmiot, o którym mowa w art. 3 ust. 1 ustawy z dnia 29 stycznia 2004 r. - Prawo zamówień publicznych, sprawdzane jest </a:t>
          </a:r>
          <a:r>
            <a:rPr lang="pl-PL" sz="1400" b="1" dirty="0"/>
            <a:t>czy wybór partnerów spośród podmiotów innych niż wymienione w art. 3 ust. 1 </a:t>
          </a:r>
          <a:r>
            <a:rPr lang="pl-PL" sz="1400" b="1" dirty="0" err="1"/>
            <a:t>pkt</a:t>
          </a:r>
          <a:r>
            <a:rPr lang="pl-PL" sz="1400" b="1" dirty="0"/>
            <a:t> 1-3a tej ustawy, został dokonany z zachowaniem zasady przejrzystości i równego traktowania,</a:t>
          </a:r>
          <a:r>
            <a:rPr lang="pl-PL" sz="1400" dirty="0"/>
            <a:t> w szczególności zgodnie z zasadami określonymi w art. 33 ust. 2 ustawy z dnia 11 lipca 2014 r. o zasadach realizacji programów w zakresie polityki spójności finansowanych w perspektywie finansowej 2014–2020.</a:t>
          </a:r>
        </a:p>
      </dgm:t>
    </dgm:pt>
    <dgm:pt modelId="{C38C78EF-9B4D-4146-9257-1D758662DF98}" type="parTrans" cxnId="{684FFC84-A30F-4CD5-BBAA-6FA402894DEC}">
      <dgm:prSet/>
      <dgm:spPr/>
      <dgm:t>
        <a:bodyPr/>
        <a:lstStyle/>
        <a:p>
          <a:endParaRPr lang="pl-PL"/>
        </a:p>
      </dgm:t>
    </dgm:pt>
    <dgm:pt modelId="{A317CDEC-0432-4C46-8A5A-8E0CEC7B508A}" type="sibTrans" cxnId="{684FFC84-A30F-4CD5-BBAA-6FA402894DEC}">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0" presStyleCnt="1">
        <dgm:presLayoutVars>
          <dgm:chMax val="1"/>
          <dgm:bulletEnabled val="1"/>
        </dgm:presLayoutVars>
      </dgm:prSet>
      <dgm:spPr/>
    </dgm:pt>
    <dgm:pt modelId="{6057DA86-162F-440C-8D5E-0A6D86B8CF0F}" type="pres">
      <dgm:prSet presAssocID="{9C158368-C9E0-4942-8526-5CE49BCD721C}" presName="descendantText" presStyleLbl="alignAccFollowNode1" presStyleIdx="0" presStyleCnt="1" custScaleY="125236">
        <dgm:presLayoutVars>
          <dgm:bulletEnabled val="1"/>
        </dgm:presLayoutVars>
      </dgm:prSet>
      <dgm:spPr/>
    </dgm:pt>
  </dgm:ptLst>
  <dgm:cxnLst>
    <dgm:cxn modelId="{697E7323-548E-4F9A-9050-7724BAC62AE9}" srcId="{1A53B528-4B73-4476-AAA3-DA53D8694E89}" destId="{9C158368-C9E0-4942-8526-5CE49BCD721C}" srcOrd="0" destOrd="0" parTransId="{913B76B3-2567-408B-94B7-AFBDAB2A403C}" sibTransId="{B623BF15-8EEA-4288-8854-030DD4F9EF8D}"/>
    <dgm:cxn modelId="{D014E938-1559-4007-A21F-1CB28DC8AD79}" type="presOf" srcId="{67C650ED-DEFD-4BF5-A310-4D3EEC9C0AFF}" destId="{6057DA86-162F-440C-8D5E-0A6D86B8CF0F}" srcOrd="0" destOrd="2" presId="urn:microsoft.com/office/officeart/2005/8/layout/vList5"/>
    <dgm:cxn modelId="{7FA01677-9528-41C7-BC09-D6439D1F652B}" type="presOf" srcId="{1A53B528-4B73-4476-AAA3-DA53D8694E89}" destId="{A82570EB-9047-4C30-B34C-BC41F943A042}" srcOrd="0" destOrd="0" presId="urn:microsoft.com/office/officeart/2005/8/layout/vList5"/>
    <dgm:cxn modelId="{684FFC84-A30F-4CD5-BBAA-6FA402894DEC}" srcId="{DA6E603D-E34D-4EC6-B48D-740809166CA4}" destId="{67C650ED-DEFD-4BF5-A310-4D3EEC9C0AFF}" srcOrd="1" destOrd="0" parTransId="{C38C78EF-9B4D-4146-9257-1D758662DF98}" sibTransId="{A317CDEC-0432-4C46-8A5A-8E0CEC7B508A}"/>
    <dgm:cxn modelId="{E117E38E-DDD3-480D-A78D-8FCB154BAC0D}" srcId="{9C158368-C9E0-4942-8526-5CE49BCD721C}" destId="{DA6E603D-E34D-4EC6-B48D-740809166CA4}" srcOrd="0" destOrd="0" parTransId="{A8A154FD-2259-47AC-AD68-19EF82000962}" sibTransId="{9F49CB28-C9A9-4FC8-82B7-C5A3A7564928}"/>
    <dgm:cxn modelId="{F554DBB2-1C9D-4E9C-9038-EB8FCBB4F17B}" srcId="{DA6E603D-E34D-4EC6-B48D-740809166CA4}" destId="{61EEC57E-369B-4175-AFFE-9D693AC459CD}" srcOrd="0" destOrd="0" parTransId="{413E6B1E-12A1-473D-A48B-CE4A81B3AB76}" sibTransId="{CF6CC61C-FEE6-452C-8FB4-489C49D10FCC}"/>
    <dgm:cxn modelId="{0B8205C0-56C1-4358-A9EB-22F18CC21538}" type="presOf" srcId="{9C158368-C9E0-4942-8526-5CE49BCD721C}" destId="{EC26B3CA-5F55-4ED6-AEA1-83422FEC2FA3}" srcOrd="0" destOrd="0" presId="urn:microsoft.com/office/officeart/2005/8/layout/vList5"/>
    <dgm:cxn modelId="{012D77C1-23B9-4D81-830C-7792A82014C7}" type="presOf" srcId="{61EEC57E-369B-4175-AFFE-9D693AC459CD}" destId="{6057DA86-162F-440C-8D5E-0A6D86B8CF0F}" srcOrd="0" destOrd="1" presId="urn:microsoft.com/office/officeart/2005/8/layout/vList5"/>
    <dgm:cxn modelId="{79F670EB-2522-4F1D-ABE5-7A99DFDFAC87}" type="presOf" srcId="{DA6E603D-E34D-4EC6-B48D-740809166CA4}" destId="{6057DA86-162F-440C-8D5E-0A6D86B8CF0F}" srcOrd="0" destOrd="0" presId="urn:microsoft.com/office/officeart/2005/8/layout/vList5"/>
    <dgm:cxn modelId="{8F07CA3F-5099-472A-81B9-AB266FD601CB}" type="presParOf" srcId="{A82570EB-9047-4C30-B34C-BC41F943A042}" destId="{AAC7EB03-0D34-4E53-AA54-FF39894E56F4}" srcOrd="0" destOrd="0" presId="urn:microsoft.com/office/officeart/2005/8/layout/vList5"/>
    <dgm:cxn modelId="{1B992EB1-4D70-4BB8-A24D-A11CB5EF8046}" type="presParOf" srcId="{AAC7EB03-0D34-4E53-AA54-FF39894E56F4}" destId="{EC26B3CA-5F55-4ED6-AEA1-83422FEC2FA3}" srcOrd="0" destOrd="0" presId="urn:microsoft.com/office/officeart/2005/8/layout/vList5"/>
    <dgm:cxn modelId="{A3D0100D-F0D7-4389-9AAB-FFDBB0078173}"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6. Niepodleganie wykluczeniu z możliwości otrzymania dofinansowania ze środków Unii Europejskiej</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000" dirty="0">
              <a:latin typeface="+mn-lt"/>
            </a:rPr>
            <a:t> Czy Wnioskodawca złożył oświadczenie, że:</a:t>
          </a:r>
          <a:endParaRPr lang="pl-PL" sz="1000" b="1" dirty="0">
            <a:solidFill>
              <a:schemeClr val="tx1"/>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7. Zgodność z przepisami art. 65 ust. 6 i art. 125 ust. 3 lit. e) i f) Rozporządzenia Parlamentu Europejskiego i Rady (UE) nr 1303/2013 z dnia 17 grudnia 2013 r.</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000" dirty="0"/>
            <a:t> Czy Wnioskodawca oraz partnerzy (jeśli dotyczy) nie podlegają wykluczeniu </a:t>
          </a:r>
          <a:br>
            <a:rPr lang="pl-PL" sz="1000" dirty="0"/>
          </a:br>
          <a:r>
            <a:rPr lang="pl-PL" sz="1000" dirty="0"/>
            <a:t>z możliwości otrzymania dofinansowania ze środków Unii Europejskiej na podstawie:</a:t>
          </a:r>
          <a:endParaRPr lang="pl-PL" sz="10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38C09ACD-8C86-49DF-992B-1514DAA72A1F}">
      <dgm:prSet custT="1"/>
      <dgm:spPr/>
      <dgm:t>
        <a:bodyPr/>
        <a:lstStyle/>
        <a:p>
          <a:pPr algn="just"/>
          <a:r>
            <a:rPr lang="pl-PL" sz="1000" dirty="0"/>
            <a:t>art. 207 ust. 4 ustawy z dnia 27 sierpnia 2009 r. o finansach publicznych,</a:t>
          </a:r>
        </a:p>
      </dgm:t>
    </dgm:pt>
    <dgm:pt modelId="{92CA1727-773E-4876-968D-2E373559751F}" type="parTrans" cxnId="{F6490752-7CE2-4C93-9F3E-48DC9C15239E}">
      <dgm:prSet/>
      <dgm:spPr/>
      <dgm:t>
        <a:bodyPr/>
        <a:lstStyle/>
        <a:p>
          <a:endParaRPr lang="pl-PL"/>
        </a:p>
      </dgm:t>
    </dgm:pt>
    <dgm:pt modelId="{287828BA-0B9D-4004-B4B4-CDAA44FE96E8}" type="sibTrans" cxnId="{F6490752-7CE2-4C93-9F3E-48DC9C15239E}">
      <dgm:prSet/>
      <dgm:spPr/>
      <dgm:t>
        <a:bodyPr/>
        <a:lstStyle/>
        <a:p>
          <a:endParaRPr lang="pl-PL"/>
        </a:p>
      </dgm:t>
    </dgm:pt>
    <dgm:pt modelId="{4181E192-2C13-426C-873D-EA239C102F79}">
      <dgm:prSet custT="1"/>
      <dgm:spPr/>
      <dgm:t>
        <a:bodyPr/>
        <a:lstStyle/>
        <a:p>
          <a:pPr algn="just"/>
          <a:r>
            <a:rPr lang="pl-PL" sz="1000" dirty="0"/>
            <a:t>art.12 ust. 1 </a:t>
          </a:r>
          <a:r>
            <a:rPr lang="pl-PL" sz="1000" dirty="0" err="1"/>
            <a:t>pkt</a:t>
          </a:r>
          <a:r>
            <a:rPr lang="pl-PL" sz="1000" dirty="0"/>
            <a:t> 1 ustawy z dnia 15 czerwca 2012 r. o skutkach powierzania wykonywania pracy cudzoziemcom przebywającym wbrew przepisom </a:t>
          </a:r>
          <a:br>
            <a:rPr lang="pl-PL" sz="1000" dirty="0"/>
          </a:br>
          <a:r>
            <a:rPr lang="pl-PL" sz="1000" dirty="0"/>
            <a:t>na terytorium Rzeczypospolitej Polskiej,</a:t>
          </a:r>
        </a:p>
      </dgm:t>
    </dgm:pt>
    <dgm:pt modelId="{C6EB7081-1493-4630-A3C1-7F995EAA355F}" type="parTrans" cxnId="{FD49B6A2-8B45-42B1-8939-6DFBA3F09041}">
      <dgm:prSet/>
      <dgm:spPr/>
      <dgm:t>
        <a:bodyPr/>
        <a:lstStyle/>
        <a:p>
          <a:endParaRPr lang="pl-PL"/>
        </a:p>
      </dgm:t>
    </dgm:pt>
    <dgm:pt modelId="{6FBE840F-23D7-448E-9676-9DB377E5118C}" type="sibTrans" cxnId="{FD49B6A2-8B45-42B1-8939-6DFBA3F09041}">
      <dgm:prSet/>
      <dgm:spPr/>
      <dgm:t>
        <a:bodyPr/>
        <a:lstStyle/>
        <a:p>
          <a:endParaRPr lang="pl-PL"/>
        </a:p>
      </dgm:t>
    </dgm:pt>
    <dgm:pt modelId="{C70941B7-8EEF-42F1-A05B-1103DE62E941}">
      <dgm:prSet custT="1"/>
      <dgm:spPr/>
      <dgm:t>
        <a:bodyPr/>
        <a:lstStyle/>
        <a:p>
          <a:pPr algn="just"/>
          <a:r>
            <a:rPr lang="pl-PL" sz="1000" dirty="0"/>
            <a:t>art. 9 ust. 1 </a:t>
          </a:r>
          <a:r>
            <a:rPr lang="pl-PL" sz="1000" dirty="0" err="1"/>
            <a:t>pkt</a:t>
          </a:r>
          <a:r>
            <a:rPr lang="pl-PL" sz="1000" dirty="0"/>
            <a:t> 2a ustawy z dnia 28 października 2002 r. o odpowiedzialności podmiotów zbiorowych za czyny zabronione pod groźbą kary.</a:t>
          </a:r>
        </a:p>
      </dgm:t>
    </dgm:pt>
    <dgm:pt modelId="{91D71574-FEA8-4F66-AC32-5845BBC8EE11}" type="parTrans" cxnId="{D2AB6285-063D-4B7F-B6A8-7DAA9DFC754F}">
      <dgm:prSet/>
      <dgm:spPr/>
      <dgm:t>
        <a:bodyPr/>
        <a:lstStyle/>
        <a:p>
          <a:endParaRPr lang="pl-PL"/>
        </a:p>
      </dgm:t>
    </dgm:pt>
    <dgm:pt modelId="{23CD9EFE-F1AC-4058-8E2F-4975C572CA77}" type="sibTrans" cxnId="{D2AB6285-063D-4B7F-B6A8-7DAA9DFC754F}">
      <dgm:prSet/>
      <dgm:spPr/>
      <dgm:t>
        <a:bodyPr/>
        <a:lstStyle/>
        <a:p>
          <a:endParaRPr lang="pl-PL"/>
        </a:p>
      </dgm:t>
    </dgm:pt>
    <dgm:pt modelId="{8869C104-DB2D-4A93-B909-4B73C00619DE}">
      <dgm:prSet custT="1"/>
      <dgm:spPr/>
      <dgm:t>
        <a:bodyPr/>
        <a:lstStyle/>
        <a:p>
          <a:pPr algn="just"/>
          <a:r>
            <a:rPr lang="pl-PL" sz="1000" b="1" dirty="0">
              <a:latin typeface="+mn-lt"/>
            </a:rPr>
            <a:t>projekt nie został zakończony </a:t>
          </a:r>
          <a:r>
            <a:rPr lang="pl-PL" sz="1000" dirty="0">
              <a:latin typeface="+mn-lt"/>
            </a:rPr>
            <a:t>w rozumieniu art. 65 ust. 6,</a:t>
          </a:r>
        </a:p>
      </dgm:t>
    </dgm:pt>
    <dgm:pt modelId="{C828CFA5-2E33-428E-965B-DF4C65E4852D}" type="parTrans" cxnId="{09A4E295-FE07-40A0-835E-891792DEE9EA}">
      <dgm:prSet/>
      <dgm:spPr/>
      <dgm:t>
        <a:bodyPr/>
        <a:lstStyle/>
        <a:p>
          <a:endParaRPr lang="pl-PL"/>
        </a:p>
      </dgm:t>
    </dgm:pt>
    <dgm:pt modelId="{A66FF879-F2F7-45FC-90A1-629C072F1787}" type="sibTrans" cxnId="{09A4E295-FE07-40A0-835E-891792DEE9EA}">
      <dgm:prSet/>
      <dgm:spPr/>
      <dgm:t>
        <a:bodyPr/>
        <a:lstStyle/>
        <a:p>
          <a:endParaRPr lang="pl-PL"/>
        </a:p>
      </dgm:t>
    </dgm:pt>
    <dgm:pt modelId="{A8448429-F3F7-4C5A-A753-2FE344CD2D90}">
      <dgm:prSet custT="1"/>
      <dgm:spPr/>
      <dgm:t>
        <a:bodyPr/>
        <a:lstStyle/>
        <a:p>
          <a:pPr algn="just"/>
          <a:r>
            <a:rPr lang="pl-PL" sz="1000" b="1" dirty="0">
              <a:latin typeface="+mn-lt"/>
            </a:rPr>
            <a:t>nie rozpoczął realizacji projektu przed dniem złożenia wniosku o dofinansowanie</a:t>
          </a:r>
          <a:r>
            <a:rPr lang="pl-PL" sz="1000" dirty="0">
              <a:latin typeface="+mn-lt"/>
            </a:rPr>
            <a:t>, lub jeśli dotyczy</a:t>
          </a:r>
        </a:p>
      </dgm:t>
    </dgm:pt>
    <dgm:pt modelId="{A6FF1253-88BF-461A-AEA7-F3EBAD2AA9E1}" type="parTrans" cxnId="{EFB6AD21-3151-406B-95E3-7F5DAF67E328}">
      <dgm:prSet/>
      <dgm:spPr/>
      <dgm:t>
        <a:bodyPr/>
        <a:lstStyle/>
        <a:p>
          <a:endParaRPr lang="pl-PL"/>
        </a:p>
      </dgm:t>
    </dgm:pt>
    <dgm:pt modelId="{68F5D9F7-C8AF-4B64-9A5E-45FD670EFD2C}" type="sibTrans" cxnId="{EFB6AD21-3151-406B-95E3-7F5DAF67E328}">
      <dgm:prSet/>
      <dgm:spPr/>
      <dgm:t>
        <a:bodyPr/>
        <a:lstStyle/>
        <a:p>
          <a:endParaRPr lang="pl-PL"/>
        </a:p>
      </dgm:t>
    </dgm:pt>
    <dgm:pt modelId="{A011A63C-7D88-46BC-991E-52DB4F793813}">
      <dgm:prSet custT="1"/>
      <dgm:spPr/>
      <dgm:t>
        <a:bodyPr/>
        <a:lstStyle/>
        <a:p>
          <a:pPr algn="just"/>
          <a:r>
            <a:rPr lang="pl-PL" sz="1000" b="1" dirty="0">
              <a:latin typeface="+mn-lt"/>
            </a:rPr>
            <a:t>projekt nie obejmuje przedsięwzięć </a:t>
          </a:r>
          <a:r>
            <a:rPr lang="pl-PL" sz="1000" dirty="0">
              <a:latin typeface="+mn-lt"/>
            </a:rPr>
            <a:t>będących częścią operacji, które zostały objęte lub powinny były zostać </a:t>
          </a:r>
          <a:r>
            <a:rPr lang="pl-PL" sz="1000" b="1" dirty="0">
              <a:latin typeface="+mn-lt"/>
            </a:rPr>
            <a:t>objęte procedurą odzyskiwania środków </a:t>
          </a:r>
          <a:r>
            <a:rPr lang="pl-PL" sz="1000" dirty="0">
              <a:latin typeface="+mn-lt"/>
            </a:rPr>
            <a:t>zgodnie z art. 71 (trwałość operacji) w następstwie przeniesienia działalności produkcyjnej poza obszar objęty programem.</a:t>
          </a:r>
        </a:p>
      </dgm:t>
    </dgm:pt>
    <dgm:pt modelId="{8BCA6CC7-9DAE-4EDA-B801-EA0100468E5A}" type="parTrans" cxnId="{5F89230E-E181-45F5-AB3F-8BDA91FAD1A9}">
      <dgm:prSet/>
      <dgm:spPr/>
      <dgm:t>
        <a:bodyPr/>
        <a:lstStyle/>
        <a:p>
          <a:endParaRPr lang="pl-PL"/>
        </a:p>
      </dgm:t>
    </dgm:pt>
    <dgm:pt modelId="{A3CD766D-F417-4A39-9CEF-983745DE749E}" type="sibTrans" cxnId="{5F89230E-E181-45F5-AB3F-8BDA91FAD1A9}">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5F89230E-E181-45F5-AB3F-8BDA91FAD1A9}" srcId="{DA6E603D-E34D-4EC6-B48D-740809166CA4}" destId="{A011A63C-7D88-46BC-991E-52DB4F793813}" srcOrd="2" destOrd="0" parTransId="{8BCA6CC7-9DAE-4EDA-B801-EA0100468E5A}" sibTransId="{A3CD766D-F417-4A39-9CEF-983745DE749E}"/>
    <dgm:cxn modelId="{65FF9514-2ED1-4B48-BD06-933ACF478F12}" type="presOf" srcId="{621AB93B-5B7B-404A-AAC6-82585374894E}" destId="{30A5BAFA-D867-4432-A555-078896BF780D}"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EFB6AD21-3151-406B-95E3-7F5DAF67E328}" srcId="{DA6E603D-E34D-4EC6-B48D-740809166CA4}" destId="{A8448429-F3F7-4C5A-A753-2FE344CD2D90}" srcOrd="1" destOrd="0" parTransId="{A6FF1253-88BF-461A-AEA7-F3EBAD2AA9E1}" sibTransId="{68F5D9F7-C8AF-4B64-9A5E-45FD670EFD2C}"/>
    <dgm:cxn modelId="{697E7323-548E-4F9A-9050-7724BAC62AE9}" srcId="{1A53B528-4B73-4476-AAA3-DA53D8694E89}" destId="{9C158368-C9E0-4942-8526-5CE49BCD721C}" srcOrd="1" destOrd="0" parTransId="{913B76B3-2567-408B-94B7-AFBDAB2A403C}" sibTransId="{B623BF15-8EEA-4288-8854-030DD4F9EF8D}"/>
    <dgm:cxn modelId="{AC46DB42-013E-4675-878F-5B0CE9182278}" type="presOf" srcId="{A011A63C-7D88-46BC-991E-52DB4F793813}" destId="{6057DA86-162F-440C-8D5E-0A6D86B8CF0F}" srcOrd="0" destOrd="3" presId="urn:microsoft.com/office/officeart/2005/8/layout/vList5"/>
    <dgm:cxn modelId="{5F599743-C2C7-482F-AF8B-06E528130954}" type="presOf" srcId="{DA6E603D-E34D-4EC6-B48D-740809166CA4}" destId="{6057DA86-162F-440C-8D5E-0A6D86B8CF0F}" srcOrd="0" destOrd="0" presId="urn:microsoft.com/office/officeart/2005/8/layout/vList5"/>
    <dgm:cxn modelId="{4010E64A-BE81-46BA-AC68-8D8624EAF75C}" type="presOf" srcId="{A8448429-F3F7-4C5A-A753-2FE344CD2D90}" destId="{6057DA86-162F-440C-8D5E-0A6D86B8CF0F}" srcOrd="0" destOrd="2" presId="urn:microsoft.com/office/officeart/2005/8/layout/vList5"/>
    <dgm:cxn modelId="{F6490752-7CE2-4C93-9F3E-48DC9C15239E}" srcId="{32EE9BBF-B02B-4DE9-A826-A3930A24887B}" destId="{38C09ACD-8C86-49DF-992B-1514DAA72A1F}" srcOrd="0" destOrd="0" parTransId="{92CA1727-773E-4876-968D-2E373559751F}" sibTransId="{287828BA-0B9D-4004-B4B4-CDAA44FE96E8}"/>
    <dgm:cxn modelId="{9FD3F276-8749-4EE0-8DF6-2E1692538D1D}" type="presOf" srcId="{38C09ACD-8C86-49DF-992B-1514DAA72A1F}" destId="{5DB3C171-F262-490B-B8BB-BFFA46B0586B}" srcOrd="0" destOrd="1" presId="urn:microsoft.com/office/officeart/2005/8/layout/vList5"/>
    <dgm:cxn modelId="{D2AB6285-063D-4B7F-B6A8-7DAA9DFC754F}" srcId="{32EE9BBF-B02B-4DE9-A826-A3930A24887B}" destId="{C70941B7-8EEF-42F1-A05B-1103DE62E941}" srcOrd="2" destOrd="0" parTransId="{91D71574-FEA8-4F66-AC32-5845BBC8EE11}" sibTransId="{23CD9EFE-F1AC-4058-8E2F-4975C572CA77}"/>
    <dgm:cxn modelId="{703DD289-E328-4B3F-BF83-C18F775C3BB3}" type="presOf" srcId="{9C158368-C9E0-4942-8526-5CE49BCD721C}" destId="{EC26B3CA-5F55-4ED6-AEA1-83422FEC2FA3}"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B45E3D95-98F2-434E-9C32-A0C132854C5B}" type="presOf" srcId="{32EE9BBF-B02B-4DE9-A826-A3930A24887B}" destId="{5DB3C171-F262-490B-B8BB-BFFA46B0586B}" srcOrd="0" destOrd="0" presId="urn:microsoft.com/office/officeart/2005/8/layout/vList5"/>
    <dgm:cxn modelId="{09A4E295-FE07-40A0-835E-891792DEE9EA}" srcId="{DA6E603D-E34D-4EC6-B48D-740809166CA4}" destId="{8869C104-DB2D-4A93-B909-4B73C00619DE}" srcOrd="0" destOrd="0" parTransId="{C828CFA5-2E33-428E-965B-DF4C65E4852D}" sibTransId="{A66FF879-F2F7-45FC-90A1-629C072F1787}"/>
    <dgm:cxn modelId="{C7A2549E-7691-423F-888A-A08EA6E3DD0C}" type="presOf" srcId="{1A53B528-4B73-4476-AAA3-DA53D8694E89}" destId="{A82570EB-9047-4C30-B34C-BC41F943A042}" srcOrd="0" destOrd="0" presId="urn:microsoft.com/office/officeart/2005/8/layout/vList5"/>
    <dgm:cxn modelId="{FD49B6A2-8B45-42B1-8939-6DFBA3F09041}" srcId="{32EE9BBF-B02B-4DE9-A826-A3930A24887B}" destId="{4181E192-2C13-426C-873D-EA239C102F79}" srcOrd="1" destOrd="0" parTransId="{C6EB7081-1493-4630-A3C1-7F995EAA355F}" sibTransId="{6FBE840F-23D7-448E-9676-9DB377E5118C}"/>
    <dgm:cxn modelId="{B6C807A7-A846-47FD-BE65-9166C443B42C}" srcId="{621AB93B-5B7B-404A-AAC6-82585374894E}" destId="{32EE9BBF-B02B-4DE9-A826-A3930A24887B}" srcOrd="0" destOrd="0" parTransId="{00D5B151-6E85-451D-80BE-DE7F236447A0}" sibTransId="{DC57031B-D14D-42A1-A990-761C91C4EF85}"/>
    <dgm:cxn modelId="{83970ED2-A776-41C5-BBB4-82D92FE3905F}" type="presOf" srcId="{C70941B7-8EEF-42F1-A05B-1103DE62E941}" destId="{5DB3C171-F262-490B-B8BB-BFFA46B0586B}" srcOrd="0" destOrd="3" presId="urn:microsoft.com/office/officeart/2005/8/layout/vList5"/>
    <dgm:cxn modelId="{D5A36CEA-93E0-4949-96B3-ACF94E9E4FA0}" type="presOf" srcId="{8869C104-DB2D-4A93-B909-4B73C00619DE}" destId="{6057DA86-162F-440C-8D5E-0A6D86B8CF0F}" srcOrd="0" destOrd="1" presId="urn:microsoft.com/office/officeart/2005/8/layout/vList5"/>
    <dgm:cxn modelId="{7A6D18F3-3C98-4E8D-B640-BA2E99509590}" type="presOf" srcId="{4181E192-2C13-426C-873D-EA239C102F79}" destId="{5DB3C171-F262-490B-B8BB-BFFA46B0586B}" srcOrd="0" destOrd="2" presId="urn:microsoft.com/office/officeart/2005/8/layout/vList5"/>
    <dgm:cxn modelId="{93175E15-C525-4142-B4D9-FDB5D829AFBB}" type="presParOf" srcId="{A82570EB-9047-4C30-B34C-BC41F943A042}" destId="{74CEAA77-1A9F-4EE7-8009-B36DC94847D6}" srcOrd="0" destOrd="0" presId="urn:microsoft.com/office/officeart/2005/8/layout/vList5"/>
    <dgm:cxn modelId="{392CAE52-73E7-47D0-BE54-5CE9585333D2}" type="presParOf" srcId="{74CEAA77-1A9F-4EE7-8009-B36DC94847D6}" destId="{30A5BAFA-D867-4432-A555-078896BF780D}" srcOrd="0" destOrd="0" presId="urn:microsoft.com/office/officeart/2005/8/layout/vList5"/>
    <dgm:cxn modelId="{48B2FB98-888F-428E-B745-181EDDC1B029}" type="presParOf" srcId="{74CEAA77-1A9F-4EE7-8009-B36DC94847D6}" destId="{5DB3C171-F262-490B-B8BB-BFFA46B0586B}" srcOrd="1" destOrd="0" presId="urn:microsoft.com/office/officeart/2005/8/layout/vList5"/>
    <dgm:cxn modelId="{35C1224A-8BBB-4CCA-AD7C-BFAFA89BC2FB}" type="presParOf" srcId="{A82570EB-9047-4C30-B34C-BC41F943A042}" destId="{21203062-3061-4CFA-A1DC-A3C8D1B70C6A}" srcOrd="1" destOrd="0" presId="urn:microsoft.com/office/officeart/2005/8/layout/vList5"/>
    <dgm:cxn modelId="{923BA147-913C-41B9-AEF9-36D4929E05F1}" type="presParOf" srcId="{A82570EB-9047-4C30-B34C-BC41F943A042}" destId="{AAC7EB03-0D34-4E53-AA54-FF39894E56F4}" srcOrd="2" destOrd="0" presId="urn:microsoft.com/office/officeart/2005/8/layout/vList5"/>
    <dgm:cxn modelId="{BB913B10-079D-4D1A-937B-08943BCAFE28}" type="presParOf" srcId="{AAC7EB03-0D34-4E53-AA54-FF39894E56F4}" destId="{EC26B3CA-5F55-4ED6-AEA1-83422FEC2FA3}" srcOrd="0" destOrd="0" presId="urn:microsoft.com/office/officeart/2005/8/layout/vList5"/>
    <dgm:cxn modelId="{B6F4B0C9-F610-4D6D-BD1F-9E93C00FAB0F}"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8. Zakaz podwójnego finansowania</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9. Uproszczone metody rozliczania projektów</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a:t> Czy w wyniku otrzymania przez projekt dofinansowania </a:t>
          </a:r>
          <a:br>
            <a:rPr lang="pl-PL" sz="1400" dirty="0"/>
          </a:br>
          <a:r>
            <a:rPr lang="pl-PL" sz="1400" dirty="0"/>
            <a:t>we wnioskowanej wysokości, na określone wydatki kwalifikowalne, w projekcie </a:t>
          </a:r>
          <a:r>
            <a:rPr lang="pl-PL" sz="1400" b="1" dirty="0"/>
            <a:t>nie dojdzie do podwójnego dofinansowania.</a:t>
          </a:r>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B3C02F67-6384-4B85-A6C4-445D52DE8523}">
      <dgm:prSet phldrT="[Tekst]" custT="1"/>
      <dgm:spPr>
        <a:solidFill>
          <a:srgbClr val="FFC000">
            <a:alpha val="90000"/>
          </a:srgbClr>
        </a:solidFill>
        <a:ln>
          <a:solidFill>
            <a:srgbClr val="FFC000">
              <a:alpha val="90000"/>
            </a:srgbClr>
          </a:solidFill>
        </a:ln>
      </dgm:spPr>
      <dgm:t>
        <a:bodyPr/>
        <a:lstStyle/>
        <a:p>
          <a:pPr algn="just"/>
          <a:r>
            <a:rPr lang="pl-PL" sz="1400" dirty="0"/>
            <a:t>Czy w projekcie, w którym wartość wkładu publicznego (środków publicznych) </a:t>
          </a:r>
          <a:r>
            <a:rPr lang="pl-PL" sz="1400" b="1" dirty="0"/>
            <a:t>nie przekracza 100 000 EUR           (tj. 421 610 PLN)</a:t>
          </a:r>
          <a:r>
            <a:rPr lang="pl-PL" sz="1400" dirty="0"/>
            <a:t> </a:t>
          </a:r>
          <a:r>
            <a:rPr lang="pl-PL" sz="1400" b="1" dirty="0"/>
            <a:t>zastosowano kwoty ryczałtowe.</a:t>
          </a:r>
          <a:r>
            <a:rPr lang="pl-PL" sz="1400" dirty="0"/>
            <a:t> </a:t>
          </a:r>
          <a:endParaRPr lang="pl-PL" sz="1400" b="1" dirty="0">
            <a:solidFill>
              <a:schemeClr val="tx1"/>
            </a:solidFill>
            <a:latin typeface="+mn-lt"/>
          </a:endParaRPr>
        </a:p>
      </dgm:t>
    </dgm:pt>
    <dgm:pt modelId="{45473D5D-D8F4-4D9A-AA41-858B9EAF0F41}" type="parTrans" cxnId="{D1E16756-0B11-41E5-A314-EDDB974CDADE}">
      <dgm:prSet/>
      <dgm:spPr/>
      <dgm:t>
        <a:bodyPr/>
        <a:lstStyle/>
        <a:p>
          <a:endParaRPr lang="pl-PL"/>
        </a:p>
      </dgm:t>
    </dgm:pt>
    <dgm:pt modelId="{688B5E00-1693-40B7-BF9E-43E8EDABF3D0}" type="sibTrans" cxnId="{D1E16756-0B11-41E5-A314-EDDB974CDADE}">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04684"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15560">
        <dgm:presLayoutVars>
          <dgm:bulletEnabled val="1"/>
        </dgm:presLayoutVars>
      </dgm:prSet>
      <dgm:spPr/>
    </dgm:pt>
  </dgm:ptLst>
  <dgm:cxnLst>
    <dgm:cxn modelId="{A03A1B19-D31C-4762-AB5D-5BB51628A437}" type="presOf" srcId="{1A53B528-4B73-4476-AAA3-DA53D8694E89}" destId="{A82570EB-9047-4C30-B34C-BC41F943A042}"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E518AF3C-D067-4DCA-ADD0-B98A9813713B}" type="presOf" srcId="{B3C02F67-6384-4B85-A6C4-445D52DE8523}" destId="{6057DA86-162F-440C-8D5E-0A6D86B8CF0F}" srcOrd="0" destOrd="0" presId="urn:microsoft.com/office/officeart/2005/8/layout/vList5"/>
    <dgm:cxn modelId="{31E32E61-203E-4AC6-90A7-72147A6CD173}" type="presOf" srcId="{32EE9BBF-B02B-4DE9-A826-A3930A24887B}" destId="{5DB3C171-F262-490B-B8BB-BFFA46B0586B}" srcOrd="0" destOrd="0" presId="urn:microsoft.com/office/officeart/2005/8/layout/vList5"/>
    <dgm:cxn modelId="{8A73B555-8627-425C-8CF6-3C538629601E}" type="presOf" srcId="{621AB93B-5B7B-404A-AAC6-82585374894E}" destId="{30A5BAFA-D867-4432-A555-078896BF780D}" srcOrd="0" destOrd="0" presId="urn:microsoft.com/office/officeart/2005/8/layout/vList5"/>
    <dgm:cxn modelId="{D1E16756-0B11-41E5-A314-EDDB974CDADE}" srcId="{9C158368-C9E0-4942-8526-5CE49BCD721C}" destId="{B3C02F67-6384-4B85-A6C4-445D52DE8523}" srcOrd="0" destOrd="0" parTransId="{45473D5D-D8F4-4D9A-AA41-858B9EAF0F41}" sibTransId="{688B5E00-1693-40B7-BF9E-43E8EDABF3D0}"/>
    <dgm:cxn modelId="{4AA1BC95-0279-4695-84B6-FA08BC741686}" type="presOf" srcId="{9C158368-C9E0-4942-8526-5CE49BCD721C}" destId="{EC26B3CA-5F55-4ED6-AEA1-83422FEC2FA3}"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E1BD89D3-B1D7-442E-8245-10ACF8AF08A9}" type="presParOf" srcId="{A82570EB-9047-4C30-B34C-BC41F943A042}" destId="{74CEAA77-1A9F-4EE7-8009-B36DC94847D6}" srcOrd="0" destOrd="0" presId="urn:microsoft.com/office/officeart/2005/8/layout/vList5"/>
    <dgm:cxn modelId="{75DD7002-E59E-451C-AC43-F4AF6C78D3C5}" type="presParOf" srcId="{74CEAA77-1A9F-4EE7-8009-B36DC94847D6}" destId="{30A5BAFA-D867-4432-A555-078896BF780D}" srcOrd="0" destOrd="0" presId="urn:microsoft.com/office/officeart/2005/8/layout/vList5"/>
    <dgm:cxn modelId="{856B22D2-1E9F-4DB0-B9B3-18BD11AAE1A8}" type="presParOf" srcId="{74CEAA77-1A9F-4EE7-8009-B36DC94847D6}" destId="{5DB3C171-F262-490B-B8BB-BFFA46B0586B}" srcOrd="1" destOrd="0" presId="urn:microsoft.com/office/officeart/2005/8/layout/vList5"/>
    <dgm:cxn modelId="{7F14C4F3-E9BB-4F7C-9097-2BB1893E2C38}" type="presParOf" srcId="{A82570EB-9047-4C30-B34C-BC41F943A042}" destId="{21203062-3061-4CFA-A1DC-A3C8D1B70C6A}" srcOrd="1" destOrd="0" presId="urn:microsoft.com/office/officeart/2005/8/layout/vList5"/>
    <dgm:cxn modelId="{38BC4B4B-587D-4527-9CAF-C0B06C9C2266}" type="presParOf" srcId="{A82570EB-9047-4C30-B34C-BC41F943A042}" destId="{AAC7EB03-0D34-4E53-AA54-FF39894E56F4}" srcOrd="2" destOrd="0" presId="urn:microsoft.com/office/officeart/2005/8/layout/vList5"/>
    <dgm:cxn modelId="{5C3F3244-1D35-48E2-8BCB-5B5D2A625AEF}" type="presParOf" srcId="{AAC7EB03-0D34-4E53-AA54-FF39894E56F4}" destId="{EC26B3CA-5F55-4ED6-AEA1-83422FEC2FA3}" srcOrd="0" destOrd="0" presId="urn:microsoft.com/office/officeart/2005/8/layout/vList5"/>
    <dgm:cxn modelId="{B38191BB-128B-4843-986D-53DB1E59E17F}"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10. Kryterium niezalegania z należnościami</a:t>
          </a:r>
          <a:endParaRPr lang="pl-PL" sz="1600" b="1" u="sng" dirty="0">
            <a:solidFill>
              <a:srgbClr val="FF0000"/>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400" dirty="0"/>
            <a:t>W sytuacji, gdy w ramach projektu IOK udziela pomocy de </a:t>
          </a:r>
          <a:r>
            <a:rPr lang="pl-PL" sz="1400" dirty="0" err="1"/>
            <a:t>minimis</a:t>
          </a:r>
          <a:r>
            <a:rPr lang="pl-PL" sz="1400" dirty="0"/>
            <a:t> bezpośrednio Wnioskodawcy/Beneficjentowi w ramach kryterium weryfikowane będzie, czy podana we wniosku o dofinansowanie </a:t>
          </a:r>
          <a:r>
            <a:rPr lang="pl-PL" sz="1400" b="1" dirty="0"/>
            <a:t>wartość uzyskanej pomocy de </a:t>
          </a:r>
          <a:r>
            <a:rPr lang="pl-PL" sz="1400" b="1" dirty="0" err="1"/>
            <a:t>minimis</a:t>
          </a:r>
          <a:r>
            <a:rPr lang="pl-PL" sz="1400" b="1" dirty="0"/>
            <a:t> jest zgodna z danymi zawartymi w Systemie Udostępniania Danych o Pomocy (SUDOP)</a:t>
          </a:r>
          <a:r>
            <a:rPr lang="pl-PL" sz="1400" dirty="0"/>
            <a:t> oraz nie przekracza progów dopuszczalnej pomocy de </a:t>
          </a:r>
          <a:r>
            <a:rPr lang="pl-PL" sz="1400" dirty="0" err="1"/>
            <a:t>minimis</a:t>
          </a:r>
          <a:r>
            <a:rPr lang="pl-PL" sz="1400" dirty="0"/>
            <a:t> udzielonej jednemu przedsiębiorcy określonych w art. 3 rozporządzenia Komisji (UE) nr 1407/2013.</a:t>
          </a:r>
          <a:endParaRPr lang="pl-PL" sz="1400" b="1" dirty="0">
            <a:solidFill>
              <a:schemeClr val="tx1"/>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11. Pomoc de </a:t>
          </a:r>
          <a:r>
            <a:rPr lang="pl-PL" sz="1600" b="1" dirty="0" err="1">
              <a:solidFill>
                <a:schemeClr val="tx1"/>
              </a:solidFill>
            </a:rPr>
            <a:t>minimis</a:t>
          </a:r>
          <a:endParaRPr lang="pl-PL" sz="1600" b="1" dirty="0">
            <a:solidFill>
              <a:schemeClr val="tx1"/>
            </a:solidFill>
          </a:endParaRP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a:t>Czy Wnioskodawca </a:t>
          </a:r>
          <a:r>
            <a:rPr lang="pl-PL" sz="1400" b="1" dirty="0"/>
            <a:t>nie zalega z uiszczaniem podatków</a:t>
          </a:r>
          <a:r>
            <a:rPr lang="pl-PL" sz="1400" dirty="0"/>
            <a:t>, </a:t>
          </a:r>
          <a:br>
            <a:rPr lang="pl-PL" sz="1400" dirty="0"/>
          </a:br>
          <a:r>
            <a:rPr lang="pl-PL" sz="1400" dirty="0"/>
            <a:t>jak również z opłacaniem </a:t>
          </a:r>
          <a:r>
            <a:rPr lang="pl-PL" sz="1400" b="1" dirty="0"/>
            <a:t>składek na ubezpieczenie społeczne i zdrowotne, Fundusz Pracy, Państwowy Fundusz Rehabilitacji Osób Niepełnosprawnych</a:t>
          </a:r>
          <a:r>
            <a:rPr lang="pl-PL" sz="1400" dirty="0"/>
            <a:t> lub innych należności wymaganych odrębnymi przepisami prawa?</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06568"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47562">
        <dgm:presLayoutVars>
          <dgm:bulletEnabled val="1"/>
        </dgm:presLayoutVars>
      </dgm:prSet>
      <dgm:spPr/>
    </dgm:pt>
  </dgm:ptLst>
  <dgm:cxnLst>
    <dgm:cxn modelId="{390F100E-6957-438D-BD6A-57AF705D34B1}" type="presOf" srcId="{32EE9BBF-B02B-4DE9-A826-A3930A24887B}" destId="{5DB3C171-F262-490B-B8BB-BFFA46B0586B}" srcOrd="0" destOrd="0" presId="urn:microsoft.com/office/officeart/2005/8/layout/vList5"/>
    <dgm:cxn modelId="{B2E66115-E824-4B37-ABD4-96E643730137}" type="presOf" srcId="{DA6E603D-E34D-4EC6-B48D-740809166CA4}" destId="{6057DA86-162F-440C-8D5E-0A6D86B8CF0F}"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77F19924-DBCE-4339-B21E-ACD8ED4659A1}" type="presOf" srcId="{1A53B528-4B73-4476-AAA3-DA53D8694E89}" destId="{A82570EB-9047-4C30-B34C-BC41F943A042}" srcOrd="0" destOrd="0" presId="urn:microsoft.com/office/officeart/2005/8/layout/vList5"/>
    <dgm:cxn modelId="{451F0C3D-D67C-435F-8FCB-CC34B700D503}" type="presOf" srcId="{621AB93B-5B7B-404A-AAC6-82585374894E}" destId="{30A5BAFA-D867-4432-A555-078896BF780D}" srcOrd="0" destOrd="0" presId="urn:microsoft.com/office/officeart/2005/8/layout/vList5"/>
    <dgm:cxn modelId="{6395FC52-E4E8-48F0-B360-2FC6A298C71C}" type="presOf" srcId="{9C158368-C9E0-4942-8526-5CE49BCD721C}" destId="{EC26B3CA-5F55-4ED6-AEA1-83422FEC2FA3}"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B6C807A7-A846-47FD-BE65-9166C443B42C}" srcId="{621AB93B-5B7B-404A-AAC6-82585374894E}" destId="{32EE9BBF-B02B-4DE9-A826-A3930A24887B}" srcOrd="0" destOrd="0" parTransId="{00D5B151-6E85-451D-80BE-DE7F236447A0}" sibTransId="{DC57031B-D14D-42A1-A990-761C91C4EF85}"/>
    <dgm:cxn modelId="{0722CFD7-6947-4271-B3EC-90347EBB3D08}" type="presParOf" srcId="{A82570EB-9047-4C30-B34C-BC41F943A042}" destId="{74CEAA77-1A9F-4EE7-8009-B36DC94847D6}" srcOrd="0" destOrd="0" presId="urn:microsoft.com/office/officeart/2005/8/layout/vList5"/>
    <dgm:cxn modelId="{30257DDF-8995-4E30-935D-598F6D29F51A}" type="presParOf" srcId="{74CEAA77-1A9F-4EE7-8009-B36DC94847D6}" destId="{30A5BAFA-D867-4432-A555-078896BF780D}" srcOrd="0" destOrd="0" presId="urn:microsoft.com/office/officeart/2005/8/layout/vList5"/>
    <dgm:cxn modelId="{7C24F0AA-7741-4283-A74A-FA36CAC88A18}" type="presParOf" srcId="{74CEAA77-1A9F-4EE7-8009-B36DC94847D6}" destId="{5DB3C171-F262-490B-B8BB-BFFA46B0586B}" srcOrd="1" destOrd="0" presId="urn:microsoft.com/office/officeart/2005/8/layout/vList5"/>
    <dgm:cxn modelId="{0F737092-2920-4B23-A437-323D523AB5AF}" type="presParOf" srcId="{A82570EB-9047-4C30-B34C-BC41F943A042}" destId="{21203062-3061-4CFA-A1DC-A3C8D1B70C6A}" srcOrd="1" destOrd="0" presId="urn:microsoft.com/office/officeart/2005/8/layout/vList5"/>
    <dgm:cxn modelId="{1E5AEA50-0832-4BDC-91F0-76DDC1A762D5}" type="presParOf" srcId="{A82570EB-9047-4C30-B34C-BC41F943A042}" destId="{AAC7EB03-0D34-4E53-AA54-FF39894E56F4}" srcOrd="2" destOrd="0" presId="urn:microsoft.com/office/officeart/2005/8/layout/vList5"/>
    <dgm:cxn modelId="{067968F9-54EA-4B77-8041-04D8CCF970E7}" type="presParOf" srcId="{AAC7EB03-0D34-4E53-AA54-FF39894E56F4}" destId="{EC26B3CA-5F55-4ED6-AEA1-83422FEC2FA3}" srcOrd="0" destOrd="0" presId="urn:microsoft.com/office/officeart/2005/8/layout/vList5"/>
    <dgm:cxn modelId="{4BAA9962-3AC3-40E6-BC77-4976BF29E950}"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1. Kryterium zgodności z SZOOP</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600" dirty="0"/>
            <a:t>Czy w ramach projektu uwzględniono wszystkie wskaźniki określone w definicji kryterium?</a:t>
          </a:r>
          <a:endParaRPr lang="pl-PL" sz="1600" b="1" dirty="0">
            <a:solidFill>
              <a:schemeClr val="tx1"/>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2. Wskaźniki obligatoryjne dla danego typu projektu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600" dirty="0"/>
            <a:t>Czy projekt jest zgodny z zapisami </a:t>
          </a:r>
          <a:r>
            <a:rPr lang="pl-PL" sz="1600" dirty="0" err="1"/>
            <a:t>SzOOP</a:t>
          </a:r>
          <a:r>
            <a:rPr lang="pl-PL" sz="1600" dirty="0"/>
            <a:t> RPO WD 2014-2020 właściwymi dla typów projektów aktualnymi na dzień przyjęcia kryterium?</a:t>
          </a:r>
          <a:endParaRPr lang="pl-PL" sz="1600" b="1" dirty="0">
            <a:latin typeface="+mn-lt"/>
          </a:endParaRPr>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55138B08-4505-43E8-BD6F-8C65716209AF}" type="presOf" srcId="{9C158368-C9E0-4942-8526-5CE49BCD721C}" destId="{EC26B3CA-5F55-4ED6-AEA1-83422FEC2FA3}" srcOrd="0" destOrd="0" presId="urn:microsoft.com/office/officeart/2005/8/layout/vList5"/>
    <dgm:cxn modelId="{F61A3511-4494-49C1-A0EA-61C78B980A00}" type="presOf" srcId="{DA6E603D-E34D-4EC6-B48D-740809166CA4}" destId="{6057DA86-162F-440C-8D5E-0A6D86B8CF0F}"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1F8B214D-B47F-441B-9098-6283F0B51510}" type="presOf" srcId="{621AB93B-5B7B-404A-AAC6-82585374894E}" destId="{30A5BAFA-D867-4432-A555-078896BF780D}"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B6C807A7-A846-47FD-BE65-9166C443B42C}" srcId="{621AB93B-5B7B-404A-AAC6-82585374894E}" destId="{32EE9BBF-B02B-4DE9-A826-A3930A24887B}" srcOrd="0" destOrd="0" parTransId="{00D5B151-6E85-451D-80BE-DE7F236447A0}" sibTransId="{DC57031B-D14D-42A1-A990-761C91C4EF85}"/>
    <dgm:cxn modelId="{FFB1B2C0-0FCB-40C5-BA76-004EB6BDC2ED}" type="presOf" srcId="{32EE9BBF-B02B-4DE9-A826-A3930A24887B}" destId="{5DB3C171-F262-490B-B8BB-BFFA46B0586B}" srcOrd="0" destOrd="0" presId="urn:microsoft.com/office/officeart/2005/8/layout/vList5"/>
    <dgm:cxn modelId="{440627DA-E304-4CDE-B253-6932B1E08C76}" type="presOf" srcId="{1A53B528-4B73-4476-AAA3-DA53D8694E89}" destId="{A82570EB-9047-4C30-B34C-BC41F943A042}" srcOrd="0" destOrd="0" presId="urn:microsoft.com/office/officeart/2005/8/layout/vList5"/>
    <dgm:cxn modelId="{30CAEC5E-0742-4A24-BACA-A0D8DE3413CE}" type="presParOf" srcId="{A82570EB-9047-4C30-B34C-BC41F943A042}" destId="{74CEAA77-1A9F-4EE7-8009-B36DC94847D6}" srcOrd="0" destOrd="0" presId="urn:microsoft.com/office/officeart/2005/8/layout/vList5"/>
    <dgm:cxn modelId="{363DB820-AD9F-43BC-AA32-A50A3486D182}" type="presParOf" srcId="{74CEAA77-1A9F-4EE7-8009-B36DC94847D6}" destId="{30A5BAFA-D867-4432-A555-078896BF780D}" srcOrd="0" destOrd="0" presId="urn:microsoft.com/office/officeart/2005/8/layout/vList5"/>
    <dgm:cxn modelId="{B48EFEE1-B45B-4324-9DD3-6EC7C5C33EB4}" type="presParOf" srcId="{74CEAA77-1A9F-4EE7-8009-B36DC94847D6}" destId="{5DB3C171-F262-490B-B8BB-BFFA46B0586B}" srcOrd="1" destOrd="0" presId="urn:microsoft.com/office/officeart/2005/8/layout/vList5"/>
    <dgm:cxn modelId="{2E498E0C-093B-4E47-A20E-F78953B1F60D}" type="presParOf" srcId="{A82570EB-9047-4C30-B34C-BC41F943A042}" destId="{21203062-3061-4CFA-A1DC-A3C8D1B70C6A}" srcOrd="1" destOrd="0" presId="urn:microsoft.com/office/officeart/2005/8/layout/vList5"/>
    <dgm:cxn modelId="{397906A8-F53B-4C45-93B3-5809D852D12C}" type="presParOf" srcId="{A82570EB-9047-4C30-B34C-BC41F943A042}" destId="{AAC7EB03-0D34-4E53-AA54-FF39894E56F4}" srcOrd="2" destOrd="0" presId="urn:microsoft.com/office/officeart/2005/8/layout/vList5"/>
    <dgm:cxn modelId="{8261B6CA-26AC-4A46-A358-2B9838B7DB27}" type="presParOf" srcId="{AAC7EB03-0D34-4E53-AA54-FF39894E56F4}" destId="{EC26B3CA-5F55-4ED6-AEA1-83422FEC2FA3}" srcOrd="0" destOrd="0" presId="urn:microsoft.com/office/officeart/2005/8/layout/vList5"/>
    <dgm:cxn modelId="{C8A31A03-3B10-495A-B678-C47AE5D2D45B}"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3. Kryterium adekwatności celu projektu i założonych do osiągnięcia rezultatów</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l"/>
          <a:r>
            <a:rPr lang="pl-PL" sz="1000" dirty="0">
              <a:latin typeface="+mn-lt"/>
            </a:rPr>
            <a:t>Czy dobór grupy docelowej jest adekwatny do założeń projektu oraz zapisów regulaminu konkursu, w tym czy zawiera wystarczający opis:</a:t>
          </a:r>
          <a:endParaRPr lang="pl-PL" sz="1000" b="1" dirty="0">
            <a:solidFill>
              <a:schemeClr val="tx1"/>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4. Kryterium doboru grupy docelowej </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a:t>Czy projekt jest zgodny z właściwym celem szczegółowym RPO WD 2014-2020 oraz w jaki sposób projekt przyczyni się do osiągnięcia celu szczegółowego RPO WD 2014-2020?</a:t>
          </a:r>
          <a:endParaRPr lang="pl-PL" sz="1400" b="1" dirty="0">
            <a:latin typeface="+mn-lt"/>
          </a:endParaRPr>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58102C52-E68C-4BA4-9823-7CA5936CE8BB}">
      <dgm:prSet custT="1"/>
      <dgm:spPr/>
      <dgm:t>
        <a:bodyPr/>
        <a:lstStyle/>
        <a:p>
          <a:r>
            <a:rPr lang="pl-PL" sz="1000" dirty="0">
              <a:latin typeface="+mn-lt"/>
            </a:rPr>
            <a:t>grupy docelowej, jaka będzie wspierana w ramach projektu;</a:t>
          </a:r>
        </a:p>
      </dgm:t>
    </dgm:pt>
    <dgm:pt modelId="{1D8970EA-D5FC-4555-8CF4-24740BD87325}" type="parTrans" cxnId="{AC26EF0C-56EA-466E-A2E3-B30927F46D9F}">
      <dgm:prSet/>
      <dgm:spPr/>
      <dgm:t>
        <a:bodyPr/>
        <a:lstStyle/>
        <a:p>
          <a:endParaRPr lang="pl-PL"/>
        </a:p>
      </dgm:t>
    </dgm:pt>
    <dgm:pt modelId="{B0AF7458-04B5-4317-A2BC-23FE2ECA5528}" type="sibTrans" cxnId="{AC26EF0C-56EA-466E-A2E3-B30927F46D9F}">
      <dgm:prSet/>
      <dgm:spPr/>
      <dgm:t>
        <a:bodyPr/>
        <a:lstStyle/>
        <a:p>
          <a:endParaRPr lang="pl-PL"/>
        </a:p>
      </dgm:t>
    </dgm:pt>
    <dgm:pt modelId="{5DDFAC2A-9005-43C4-BAAB-46EDD94088BC}">
      <dgm:prSet custT="1"/>
      <dgm:spPr/>
      <dgm:t>
        <a:bodyPr/>
        <a:lstStyle/>
        <a:p>
          <a:r>
            <a:rPr lang="pl-PL" sz="1000" dirty="0">
              <a:latin typeface="+mn-lt"/>
            </a:rPr>
            <a:t>potrzeb i oczekiwań uczestników projektu w kontekście wsparcia, które ma być udzielane w ramach projektu;</a:t>
          </a:r>
        </a:p>
      </dgm:t>
    </dgm:pt>
    <dgm:pt modelId="{96D86708-AE58-467F-9E98-2D68601F21EE}" type="parTrans" cxnId="{E77237D2-696D-4390-96B1-48AED2510A5A}">
      <dgm:prSet/>
      <dgm:spPr/>
      <dgm:t>
        <a:bodyPr/>
        <a:lstStyle/>
        <a:p>
          <a:endParaRPr lang="pl-PL"/>
        </a:p>
      </dgm:t>
    </dgm:pt>
    <dgm:pt modelId="{6C4D0816-5B61-4D6F-B6B2-4E092A12118C}" type="sibTrans" cxnId="{E77237D2-696D-4390-96B1-48AED2510A5A}">
      <dgm:prSet/>
      <dgm:spPr/>
      <dgm:t>
        <a:bodyPr/>
        <a:lstStyle/>
        <a:p>
          <a:endParaRPr lang="pl-PL"/>
        </a:p>
      </dgm:t>
    </dgm:pt>
    <dgm:pt modelId="{069D7CA6-7DCA-4377-9708-3AD44967AC62}">
      <dgm:prSet custT="1"/>
      <dgm:spPr/>
      <dgm:t>
        <a:bodyPr/>
        <a:lstStyle/>
        <a:p>
          <a:r>
            <a:rPr lang="pl-PL" sz="1000" dirty="0">
              <a:latin typeface="+mn-lt"/>
            </a:rPr>
            <a:t>barier, na które napotykają uczestnicy projektu;</a:t>
          </a:r>
        </a:p>
      </dgm:t>
    </dgm:pt>
    <dgm:pt modelId="{CB365E05-E4AD-4272-938A-6C5A1BC39A34}" type="parTrans" cxnId="{9B269700-3550-4A29-B2A4-E9AE4B7EF02C}">
      <dgm:prSet/>
      <dgm:spPr/>
      <dgm:t>
        <a:bodyPr/>
        <a:lstStyle/>
        <a:p>
          <a:endParaRPr lang="pl-PL"/>
        </a:p>
      </dgm:t>
    </dgm:pt>
    <dgm:pt modelId="{F6D9BC37-4535-47B3-AB67-3B3064D3A6C1}" type="sibTrans" cxnId="{9B269700-3550-4A29-B2A4-E9AE4B7EF02C}">
      <dgm:prSet/>
      <dgm:spPr/>
      <dgm:t>
        <a:bodyPr/>
        <a:lstStyle/>
        <a:p>
          <a:endParaRPr lang="pl-PL"/>
        </a:p>
      </dgm:t>
    </dgm:pt>
    <dgm:pt modelId="{D4DDD712-A4C8-41B9-9002-25DE60E3FEA6}">
      <dgm:prSet custT="1"/>
      <dgm:spPr/>
      <dgm:t>
        <a:bodyPr/>
        <a:lstStyle/>
        <a:p>
          <a:r>
            <a:rPr lang="pl-PL" sz="1000" dirty="0">
              <a:latin typeface="+mn-lt"/>
            </a:rPr>
            <a:t>skali zainteresowania potencjalnych uczestników projektu;</a:t>
          </a:r>
        </a:p>
      </dgm:t>
    </dgm:pt>
    <dgm:pt modelId="{3178FD62-CB39-4739-A622-1BBCE859C2C6}" type="parTrans" cxnId="{D394127C-F061-496D-85C7-151B4F49EF9E}">
      <dgm:prSet/>
      <dgm:spPr/>
      <dgm:t>
        <a:bodyPr/>
        <a:lstStyle/>
        <a:p>
          <a:endParaRPr lang="pl-PL"/>
        </a:p>
      </dgm:t>
    </dgm:pt>
    <dgm:pt modelId="{EEC0723C-E3F2-4DEA-8B37-24247205BFA9}" type="sibTrans" cxnId="{D394127C-F061-496D-85C7-151B4F49EF9E}">
      <dgm:prSet/>
      <dgm:spPr/>
      <dgm:t>
        <a:bodyPr/>
        <a:lstStyle/>
        <a:p>
          <a:endParaRPr lang="pl-PL"/>
        </a:p>
      </dgm:t>
    </dgm:pt>
    <dgm:pt modelId="{3E8D2231-FA0E-4248-8266-4CCB029AC962}">
      <dgm:prSet custT="1"/>
      <dgm:spPr/>
      <dgm:t>
        <a:bodyPr/>
        <a:lstStyle/>
        <a:p>
          <a:r>
            <a:rPr lang="pl-PL" sz="1000" dirty="0">
              <a:latin typeface="+mn-lt"/>
            </a:rPr>
            <a:t>sposobu rekrutacji uczestników projektu, w tym kryteriów rekrutacji zapewnienia dostępności rekrutacji dla osób z </a:t>
          </a:r>
          <a:r>
            <a:rPr lang="pl-PL" sz="1000" dirty="0" err="1">
              <a:latin typeface="+mn-lt"/>
            </a:rPr>
            <a:t>niepełnosprawnościami</a:t>
          </a:r>
          <a:r>
            <a:rPr lang="pl-PL" sz="1000" dirty="0">
              <a:latin typeface="+mn-lt"/>
            </a:rPr>
            <a:t>?</a:t>
          </a:r>
        </a:p>
      </dgm:t>
    </dgm:pt>
    <dgm:pt modelId="{C16F1F8A-8714-442C-B4E0-F61A9BD4D8FA}" type="parTrans" cxnId="{1886B0BC-E453-4FC4-BCDA-B6010EB4B5F7}">
      <dgm:prSet/>
      <dgm:spPr/>
      <dgm:t>
        <a:bodyPr/>
        <a:lstStyle/>
        <a:p>
          <a:endParaRPr lang="pl-PL"/>
        </a:p>
      </dgm:t>
    </dgm:pt>
    <dgm:pt modelId="{9E23C705-FA00-46A0-A0D0-4B7ACC52B82B}" type="sibTrans" cxnId="{1886B0BC-E453-4FC4-BCDA-B6010EB4B5F7}">
      <dgm:prSet/>
      <dgm:spPr/>
      <dgm:t>
        <a:bodyPr/>
        <a:lstStyle/>
        <a:p>
          <a:endParaRPr lang="pl-PL"/>
        </a:p>
      </dgm:t>
    </dgm:pt>
    <dgm:pt modelId="{C40DC58F-B977-464A-A85C-29C84CD61470}">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b="1" dirty="0">
              <a:solidFill>
                <a:srgbClr val="FF0000"/>
              </a:solidFill>
              <a:latin typeface="+mn-lt"/>
            </a:rPr>
            <a:t>„Podniesienie u uczniów kompetencji kluczowych oraz właściwych postaw i umiejętności niezbędnych na rynku pracy oraz rozwijanie indywidualnego podejścia do ucznia, szczególnie ze specjalnymi potrzebami edukacyjnymi”</a:t>
          </a:r>
        </a:p>
      </dgm:t>
    </dgm:pt>
    <dgm:pt modelId="{2788B73C-4CE7-4DA4-9091-D7838560F8CF}" type="parTrans" cxnId="{4A4A4A1A-690E-42AC-9EB4-1D2E108D103D}">
      <dgm:prSet/>
      <dgm:spPr/>
      <dgm:t>
        <a:bodyPr/>
        <a:lstStyle/>
        <a:p>
          <a:endParaRPr lang="pl-PL"/>
        </a:p>
      </dgm:t>
    </dgm:pt>
    <dgm:pt modelId="{9C965076-6AB7-44CA-B25A-62E328EE0EEE}" type="sibTrans" cxnId="{4A4A4A1A-690E-42AC-9EB4-1D2E108D103D}">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9B269700-3550-4A29-B2A4-E9AE4B7EF02C}" srcId="{DA6E603D-E34D-4EC6-B48D-740809166CA4}" destId="{069D7CA6-7DCA-4377-9708-3AD44967AC62}" srcOrd="2" destOrd="0" parTransId="{CB365E05-E4AD-4272-938A-6C5A1BC39A34}" sibTransId="{F6D9BC37-4535-47B3-AB67-3B3064D3A6C1}"/>
    <dgm:cxn modelId="{3C0E8709-94C3-41C2-9AC5-A1E0EE88E32D}" type="presOf" srcId="{1A53B528-4B73-4476-AAA3-DA53D8694E89}" destId="{A82570EB-9047-4C30-B34C-BC41F943A042}" srcOrd="0" destOrd="0" presId="urn:microsoft.com/office/officeart/2005/8/layout/vList5"/>
    <dgm:cxn modelId="{AC26EF0C-56EA-466E-A2E3-B30927F46D9F}" srcId="{DA6E603D-E34D-4EC6-B48D-740809166CA4}" destId="{58102C52-E68C-4BA4-9823-7CA5936CE8BB}" srcOrd="0" destOrd="0" parTransId="{1D8970EA-D5FC-4555-8CF4-24740BD87325}" sibTransId="{B0AF7458-04B5-4317-A2BC-23FE2ECA5528}"/>
    <dgm:cxn modelId="{4A4A4A1A-690E-42AC-9EB4-1D2E108D103D}" srcId="{621AB93B-5B7B-404A-AAC6-82585374894E}" destId="{C40DC58F-B977-464A-A85C-29C84CD61470}" srcOrd="1" destOrd="0" parTransId="{2788B73C-4CE7-4DA4-9091-D7838560F8CF}" sibTransId="{9C965076-6AB7-44CA-B25A-62E328EE0EEE}"/>
    <dgm:cxn modelId="{976A1C1E-6896-4915-B672-0808DD888A75}" srcId="{1A53B528-4B73-4476-AAA3-DA53D8694E89}" destId="{621AB93B-5B7B-404A-AAC6-82585374894E}" srcOrd="0" destOrd="0" parTransId="{4935FEB2-1035-40C5-9A3F-135B06D2ABF1}" sibTransId="{537A71C9-1429-45D8-846B-4BAE788264CA}"/>
    <dgm:cxn modelId="{62E8A020-CB98-4D41-AB1E-9BAC90628301}" type="presOf" srcId="{58102C52-E68C-4BA4-9823-7CA5936CE8BB}" destId="{6057DA86-162F-440C-8D5E-0A6D86B8CF0F}" srcOrd="0" destOrd="1"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40B5B227-C4BD-4CBA-9538-7613C50CC61B}" type="presOf" srcId="{32EE9BBF-B02B-4DE9-A826-A3930A24887B}" destId="{5DB3C171-F262-490B-B8BB-BFFA46B0586B}" srcOrd="0" destOrd="0" presId="urn:microsoft.com/office/officeart/2005/8/layout/vList5"/>
    <dgm:cxn modelId="{6F52DA43-1F2A-4D71-844E-EDD2DA2ECBE0}" type="presOf" srcId="{DA6E603D-E34D-4EC6-B48D-740809166CA4}" destId="{6057DA86-162F-440C-8D5E-0A6D86B8CF0F}" srcOrd="0" destOrd="0" presId="urn:microsoft.com/office/officeart/2005/8/layout/vList5"/>
    <dgm:cxn modelId="{D394127C-F061-496D-85C7-151B4F49EF9E}" srcId="{DA6E603D-E34D-4EC6-B48D-740809166CA4}" destId="{D4DDD712-A4C8-41B9-9002-25DE60E3FEA6}" srcOrd="3" destOrd="0" parTransId="{3178FD62-CB39-4739-A622-1BBCE859C2C6}" sibTransId="{EEC0723C-E3F2-4DEA-8B37-24247205BFA9}"/>
    <dgm:cxn modelId="{64DD6E84-F885-4481-95E0-03E71666473F}" type="presOf" srcId="{9C158368-C9E0-4942-8526-5CE49BCD721C}" destId="{EC26B3CA-5F55-4ED6-AEA1-83422FEC2FA3}" srcOrd="0" destOrd="0" presId="urn:microsoft.com/office/officeart/2005/8/layout/vList5"/>
    <dgm:cxn modelId="{0EA14B88-788A-4B69-9F2A-EBA185174E76}" type="presOf" srcId="{621AB93B-5B7B-404A-AAC6-82585374894E}" destId="{30A5BAFA-D867-4432-A555-078896BF780D}"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04B9F698-1A62-4D70-9531-B09379C1D3D1}" type="presOf" srcId="{069D7CA6-7DCA-4377-9708-3AD44967AC62}" destId="{6057DA86-162F-440C-8D5E-0A6D86B8CF0F}" srcOrd="0" destOrd="3" presId="urn:microsoft.com/office/officeart/2005/8/layout/vList5"/>
    <dgm:cxn modelId="{6F00BBA4-A21A-4E9A-88DD-9548929E81CD}" type="presOf" srcId="{D4DDD712-A4C8-41B9-9002-25DE60E3FEA6}" destId="{6057DA86-162F-440C-8D5E-0A6D86B8CF0F}" srcOrd="0" destOrd="4"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99B83DAD-6C86-4C40-9ECC-1B42A784869D}" type="presOf" srcId="{C40DC58F-B977-464A-A85C-29C84CD61470}" destId="{5DB3C171-F262-490B-B8BB-BFFA46B0586B}" srcOrd="0" destOrd="1" presId="urn:microsoft.com/office/officeart/2005/8/layout/vList5"/>
    <dgm:cxn modelId="{1886B0BC-E453-4FC4-BCDA-B6010EB4B5F7}" srcId="{DA6E603D-E34D-4EC6-B48D-740809166CA4}" destId="{3E8D2231-FA0E-4248-8266-4CCB029AC962}" srcOrd="4" destOrd="0" parTransId="{C16F1F8A-8714-442C-B4E0-F61A9BD4D8FA}" sibTransId="{9E23C705-FA00-46A0-A0D0-4B7ACC52B82B}"/>
    <dgm:cxn modelId="{4A88FDC9-1DDF-498B-AC21-017688B965DD}" type="presOf" srcId="{5DDFAC2A-9005-43C4-BAAB-46EDD94088BC}" destId="{6057DA86-162F-440C-8D5E-0A6D86B8CF0F}" srcOrd="0" destOrd="2" presId="urn:microsoft.com/office/officeart/2005/8/layout/vList5"/>
    <dgm:cxn modelId="{CDC564CE-89D1-45BF-A72B-76CD92B94175}" type="presOf" srcId="{3E8D2231-FA0E-4248-8266-4CCB029AC962}" destId="{6057DA86-162F-440C-8D5E-0A6D86B8CF0F}" srcOrd="0" destOrd="5" presId="urn:microsoft.com/office/officeart/2005/8/layout/vList5"/>
    <dgm:cxn modelId="{E77237D2-696D-4390-96B1-48AED2510A5A}" srcId="{DA6E603D-E34D-4EC6-B48D-740809166CA4}" destId="{5DDFAC2A-9005-43C4-BAAB-46EDD94088BC}" srcOrd="1" destOrd="0" parTransId="{96D86708-AE58-467F-9E98-2D68601F21EE}" sibTransId="{6C4D0816-5B61-4D6F-B6B2-4E092A12118C}"/>
    <dgm:cxn modelId="{BF95A3FA-1F51-4F62-B1AD-34779FB2688C}" type="presParOf" srcId="{A82570EB-9047-4C30-B34C-BC41F943A042}" destId="{74CEAA77-1A9F-4EE7-8009-B36DC94847D6}" srcOrd="0" destOrd="0" presId="urn:microsoft.com/office/officeart/2005/8/layout/vList5"/>
    <dgm:cxn modelId="{56B5984C-1DA3-4A36-B84E-04BC3D250F01}" type="presParOf" srcId="{74CEAA77-1A9F-4EE7-8009-B36DC94847D6}" destId="{30A5BAFA-D867-4432-A555-078896BF780D}" srcOrd="0" destOrd="0" presId="urn:microsoft.com/office/officeart/2005/8/layout/vList5"/>
    <dgm:cxn modelId="{19D58A39-6EE6-4E2C-B466-18BF4B069E02}" type="presParOf" srcId="{74CEAA77-1A9F-4EE7-8009-B36DC94847D6}" destId="{5DB3C171-F262-490B-B8BB-BFFA46B0586B}" srcOrd="1" destOrd="0" presId="urn:microsoft.com/office/officeart/2005/8/layout/vList5"/>
    <dgm:cxn modelId="{04BD722E-C76E-4E3F-AB26-84FA88FE9840}" type="presParOf" srcId="{A82570EB-9047-4C30-B34C-BC41F943A042}" destId="{21203062-3061-4CFA-A1DC-A3C8D1B70C6A}" srcOrd="1" destOrd="0" presId="urn:microsoft.com/office/officeart/2005/8/layout/vList5"/>
    <dgm:cxn modelId="{05280323-0398-43FA-BCA2-6AA776C1A8FC}" type="presParOf" srcId="{A82570EB-9047-4C30-B34C-BC41F943A042}" destId="{AAC7EB03-0D34-4E53-AA54-FF39894E56F4}" srcOrd="2" destOrd="0" presId="urn:microsoft.com/office/officeart/2005/8/layout/vList5"/>
    <dgm:cxn modelId="{F6F25053-70CB-4B9E-9704-CDE9D7BA019E}" type="presParOf" srcId="{AAC7EB03-0D34-4E53-AA54-FF39894E56F4}" destId="{EC26B3CA-5F55-4ED6-AEA1-83422FEC2FA3}" srcOrd="0" destOrd="0" presId="urn:microsoft.com/office/officeart/2005/8/layout/vList5"/>
    <dgm:cxn modelId="{F381AA93-DDF5-4738-A42B-A86CD12C1BC3}"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5. Kryterium trafności działań i racjonalności harmonogramu</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400" dirty="0"/>
            <a:t>Czy przedstawiony sposób zarządzania projektem jest adekwatny do zakresu projektu? </a:t>
          </a:r>
          <a:endParaRPr lang="pl-PL" sz="1400" b="0"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6. Kryterium adekwatności sposobu zarządzania oraz posiadanego potencjału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dirty="0"/>
            <a:t>Czy we wniosku o dofinansowanie projektu przedstawiono wystarczający opis:</a:t>
          </a:r>
          <a:endParaRPr lang="pl-PL" sz="12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6EB961C7-06E9-46C8-92C5-29FB1490CC97}">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endParaRPr lang="pl-PL" sz="1200" b="0" dirty="0"/>
        </a:p>
      </dgm:t>
    </dgm:pt>
    <dgm:pt modelId="{4429D7D0-5FB0-4420-8C2B-1B5CBAF57CCE}" type="parTrans" cxnId="{C181838A-DF40-4B90-A3C7-44D2FF5B4565}">
      <dgm:prSet/>
      <dgm:spPr/>
      <dgm:t>
        <a:bodyPr/>
        <a:lstStyle/>
        <a:p>
          <a:endParaRPr lang="pl-PL"/>
        </a:p>
      </dgm:t>
    </dgm:pt>
    <dgm:pt modelId="{A44C75EC-E427-4236-8A0E-50AB258ADAEF}" type="sibTrans" cxnId="{C181838A-DF40-4B90-A3C7-44D2FF5B4565}">
      <dgm:prSet/>
      <dgm:spPr/>
      <dgm:t>
        <a:bodyPr/>
        <a:lstStyle/>
        <a:p>
          <a:endParaRPr lang="pl-PL"/>
        </a:p>
      </dgm:t>
    </dgm:pt>
    <dgm:pt modelId="{68A8150A-E4F7-405D-BDBA-2839A3758500}">
      <dgm:prSet custT="1"/>
      <dgm:spPr/>
      <dgm:t>
        <a:bodyPr/>
        <a:lstStyle/>
        <a:p>
          <a:r>
            <a:rPr lang="pl-PL" sz="1200" dirty="0"/>
            <a:t>zadań realizowanych w ramach projektu;</a:t>
          </a:r>
        </a:p>
      </dgm:t>
    </dgm:pt>
    <dgm:pt modelId="{1548BE28-F042-406B-A8A4-322BA61A3161}" type="parTrans" cxnId="{5C113863-0B7E-49CC-9F69-A3389904EC32}">
      <dgm:prSet/>
      <dgm:spPr/>
      <dgm:t>
        <a:bodyPr/>
        <a:lstStyle/>
        <a:p>
          <a:endParaRPr lang="pl-PL"/>
        </a:p>
      </dgm:t>
    </dgm:pt>
    <dgm:pt modelId="{940352F5-9352-4B3B-9849-8C5C61A26E7C}" type="sibTrans" cxnId="{5C113863-0B7E-49CC-9F69-A3389904EC32}">
      <dgm:prSet/>
      <dgm:spPr/>
      <dgm:t>
        <a:bodyPr/>
        <a:lstStyle/>
        <a:p>
          <a:endParaRPr lang="pl-PL"/>
        </a:p>
      </dgm:t>
    </dgm:pt>
    <dgm:pt modelId="{7C7E0078-F572-4D10-ACB6-7BCAFCF6FC52}">
      <dgm:prSet custT="1"/>
      <dgm:spPr/>
      <dgm:t>
        <a:bodyPr/>
        <a:lstStyle/>
        <a:p>
          <a:r>
            <a:rPr lang="pl-PL" sz="1200" dirty="0"/>
            <a:t>uzasadnienia potrzeby realizacji zadań w kontekście przedstawionej diagnozy;</a:t>
          </a:r>
        </a:p>
      </dgm:t>
    </dgm:pt>
    <dgm:pt modelId="{A40237FC-7594-4C77-A402-BD2D0DEA44E0}" type="parTrans" cxnId="{BB5AAAE7-D216-4CEA-96BE-8825CC29FD6C}">
      <dgm:prSet/>
      <dgm:spPr/>
      <dgm:t>
        <a:bodyPr/>
        <a:lstStyle/>
        <a:p>
          <a:endParaRPr lang="pl-PL"/>
        </a:p>
      </dgm:t>
    </dgm:pt>
    <dgm:pt modelId="{11159DD6-E686-4080-9DB9-8A22FB3233DC}" type="sibTrans" cxnId="{BB5AAAE7-D216-4CEA-96BE-8825CC29FD6C}">
      <dgm:prSet/>
      <dgm:spPr/>
      <dgm:t>
        <a:bodyPr/>
        <a:lstStyle/>
        <a:p>
          <a:endParaRPr lang="pl-PL"/>
        </a:p>
      </dgm:t>
    </dgm:pt>
    <dgm:pt modelId="{B075E15F-F5D4-4EC8-A7E6-61AF5F1C4DFE}">
      <dgm:prSet custT="1"/>
      <dgm:spPr/>
      <dgm:t>
        <a:bodyPr/>
        <a:lstStyle/>
        <a:p>
          <a:r>
            <a:rPr lang="pl-PL" sz="1200" dirty="0"/>
            <a:t>wartości wskaźników, które zostaną osiągnięte w ramach zadań;</a:t>
          </a:r>
        </a:p>
      </dgm:t>
    </dgm:pt>
    <dgm:pt modelId="{5853D8A9-BCD0-4C00-ADA9-06FAF001192B}" type="parTrans" cxnId="{FA360838-C250-48D0-B9D3-CD71327D2DFC}">
      <dgm:prSet/>
      <dgm:spPr/>
      <dgm:t>
        <a:bodyPr/>
        <a:lstStyle/>
        <a:p>
          <a:endParaRPr lang="pl-PL"/>
        </a:p>
      </dgm:t>
    </dgm:pt>
    <dgm:pt modelId="{55FF8D2E-5C2B-48DE-9D44-9D01BB82AA01}" type="sibTrans" cxnId="{FA360838-C250-48D0-B9D3-CD71327D2DFC}">
      <dgm:prSet/>
      <dgm:spPr/>
      <dgm:t>
        <a:bodyPr/>
        <a:lstStyle/>
        <a:p>
          <a:endParaRPr lang="pl-PL"/>
        </a:p>
      </dgm:t>
    </dgm:pt>
    <dgm:pt modelId="{BD2F9B4E-406E-4567-8D04-70DDD0DE6E3A}">
      <dgm:prSet custT="1"/>
      <dgm:spPr/>
      <dgm:t>
        <a:bodyPr/>
        <a:lstStyle/>
        <a:p>
          <a:r>
            <a:rPr lang="pl-PL" sz="1200" dirty="0"/>
            <a:t>roli partnerów w  realizacji poszczególnych zadań jeśli przewidziano ich realizację w ramach partnerstwa wraz z uzasadnieniem;</a:t>
          </a:r>
        </a:p>
      </dgm:t>
    </dgm:pt>
    <dgm:pt modelId="{8381F352-4BBC-4AF8-8246-99B0E2EBC4C5}" type="parTrans" cxnId="{879FB51F-079A-4739-BE52-6632242E2FBD}">
      <dgm:prSet/>
      <dgm:spPr/>
      <dgm:t>
        <a:bodyPr/>
        <a:lstStyle/>
        <a:p>
          <a:endParaRPr lang="pl-PL"/>
        </a:p>
      </dgm:t>
    </dgm:pt>
    <dgm:pt modelId="{B9F8C068-4625-48A9-BD3D-914C25EFB328}" type="sibTrans" cxnId="{879FB51F-079A-4739-BE52-6632242E2FBD}">
      <dgm:prSet/>
      <dgm:spPr/>
      <dgm:t>
        <a:bodyPr/>
        <a:lstStyle/>
        <a:p>
          <a:endParaRPr lang="pl-PL"/>
        </a:p>
      </dgm:t>
    </dgm:pt>
    <dgm:pt modelId="{D30CBC97-83B2-4D7B-A20A-3A4873BC774B}">
      <dgm:prSet custT="1"/>
      <dgm:spPr/>
      <dgm:t>
        <a:bodyPr/>
        <a:lstStyle/>
        <a:p>
          <a:r>
            <a:rPr lang="pl-PL" sz="1200" dirty="0"/>
            <a:t>trwałości i wpływu rezultatów projektu?</a:t>
          </a:r>
        </a:p>
      </dgm:t>
    </dgm:pt>
    <dgm:pt modelId="{5A76513D-5B27-4439-B9D9-1D60C6C221DF}" type="parTrans" cxnId="{12FB705C-17E4-4F66-AA58-512ACE28DC53}">
      <dgm:prSet/>
      <dgm:spPr/>
      <dgm:t>
        <a:bodyPr/>
        <a:lstStyle/>
        <a:p>
          <a:endParaRPr lang="pl-PL"/>
        </a:p>
      </dgm:t>
    </dgm:pt>
    <dgm:pt modelId="{5996B6FE-2F7B-499D-80D1-9EBC6F79277E}" type="sibTrans" cxnId="{12FB705C-17E4-4F66-AA58-512ACE28DC53}">
      <dgm:prSet/>
      <dgm:spPr/>
      <dgm:t>
        <a:bodyPr/>
        <a:lstStyle/>
        <a:p>
          <a:endParaRPr lang="pl-PL"/>
        </a:p>
      </dgm:t>
    </dgm:pt>
    <dgm:pt modelId="{3F56E30D-01FD-4173-BFA7-B88F425BF3E7}">
      <dgm:prSet custT="1"/>
      <dgm:spPr/>
      <dgm:t>
        <a:bodyPr/>
        <a:lstStyle/>
        <a:p>
          <a:r>
            <a:rPr lang="pl-PL" sz="1200" dirty="0"/>
            <a:t>Czy przedstawiony harmonogram realizacji projektu jest racjonalny w stosunku do przedstawionego zakresu zadań w projekcie? </a:t>
          </a:r>
        </a:p>
      </dgm:t>
    </dgm:pt>
    <dgm:pt modelId="{15D216B4-C2CE-4FBA-BE05-F212BEECBE32}" type="parTrans" cxnId="{40905A4D-5101-4072-836A-4552DA61260E}">
      <dgm:prSet/>
      <dgm:spPr/>
      <dgm:t>
        <a:bodyPr/>
        <a:lstStyle/>
        <a:p>
          <a:endParaRPr lang="pl-PL"/>
        </a:p>
      </dgm:t>
    </dgm:pt>
    <dgm:pt modelId="{A8BE6B69-BC01-4B80-967E-BE1C099D8AA9}" type="sibTrans" cxnId="{40905A4D-5101-4072-836A-4552DA61260E}">
      <dgm:prSet/>
      <dgm:spPr/>
      <dgm:t>
        <a:bodyPr/>
        <a:lstStyle/>
        <a:p>
          <a:endParaRPr lang="pl-PL"/>
        </a:p>
      </dgm:t>
    </dgm:pt>
    <dgm:pt modelId="{65717C99-ED3D-4059-B2F2-E9099378B813}">
      <dgm:prSet custT="1"/>
      <dgm:spPr/>
      <dgm:t>
        <a:bodyPr/>
        <a:lstStyle/>
        <a:p>
          <a:r>
            <a:rPr lang="pl-PL" sz="1200" b="1" dirty="0">
              <a:solidFill>
                <a:srgbClr val="FF0000"/>
              </a:solidFill>
            </a:rPr>
            <a:t>Max 24 m-ce; zakończenie realizacji do 31.08.2021;</a:t>
          </a:r>
        </a:p>
      </dgm:t>
    </dgm:pt>
    <dgm:pt modelId="{780C7B12-F2FF-481A-8FA6-A6DB4BB88284}" type="parTrans" cxnId="{6EC74CD7-6532-4B6C-B58F-D2B371D5F7FB}">
      <dgm:prSet/>
      <dgm:spPr/>
      <dgm:t>
        <a:bodyPr/>
        <a:lstStyle/>
        <a:p>
          <a:endParaRPr lang="pl-PL"/>
        </a:p>
      </dgm:t>
    </dgm:pt>
    <dgm:pt modelId="{EA79DB36-968D-4481-B87A-5CC4A4BFC59D}" type="sibTrans" cxnId="{6EC74CD7-6532-4B6C-B58F-D2B371D5F7FB}">
      <dgm:prSet/>
      <dgm:spPr/>
      <dgm:t>
        <a:bodyPr/>
        <a:lstStyle/>
        <a:p>
          <a:endParaRPr lang="pl-PL"/>
        </a:p>
      </dgm:t>
    </dgm:pt>
    <dgm:pt modelId="{49CF7E80-5F2B-4EC1-88E4-E2EAC75E3493}">
      <dgm:prSet phldrT="[Tekst]" custT="1"/>
      <dgm:spPr>
        <a:solidFill>
          <a:srgbClr val="FFC000">
            <a:alpha val="90000"/>
          </a:srgbClr>
        </a:solidFill>
        <a:ln>
          <a:solidFill>
            <a:srgbClr val="FFC000">
              <a:alpha val="90000"/>
            </a:srgbClr>
          </a:solidFill>
        </a:ln>
      </dgm:spPr>
      <dgm:t>
        <a:bodyPr/>
        <a:lstStyle/>
        <a:p>
          <a:pPr algn="just"/>
          <a:r>
            <a:rPr lang="pl-PL" sz="1400" dirty="0"/>
            <a:t>Czy podmioty zaangażowane w realizację projektu posiadają odpowiedni potencjał (kadrowy, techniczny, finansowy) do realizacji projektu?</a:t>
          </a:r>
          <a:endParaRPr lang="pl-PL" sz="1400" b="0" dirty="0">
            <a:solidFill>
              <a:schemeClr val="tx1"/>
            </a:solidFill>
          </a:endParaRPr>
        </a:p>
      </dgm:t>
    </dgm:pt>
    <dgm:pt modelId="{AAD92087-639D-42A4-879B-EDA23C7ABC9B}" type="parTrans" cxnId="{14165065-39E0-41B2-9380-0E7C74453C64}">
      <dgm:prSet/>
      <dgm:spPr/>
      <dgm:t>
        <a:bodyPr/>
        <a:lstStyle/>
        <a:p>
          <a:endParaRPr lang="pl-PL"/>
        </a:p>
      </dgm:t>
    </dgm:pt>
    <dgm:pt modelId="{2FB3EEAC-1D4C-4923-B31F-2C12C586EC80}" type="sibTrans" cxnId="{14165065-39E0-41B2-9380-0E7C74453C64}">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251279" custLinFactNeighborX="271" custLinFactNeighborY="-1126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95443">
        <dgm:presLayoutVars>
          <dgm:bulletEnabled val="1"/>
        </dgm:presLayoutVars>
      </dgm:prSet>
      <dgm:spPr/>
    </dgm:pt>
  </dgm:ptLst>
  <dgm:cxnLst>
    <dgm:cxn modelId="{CA495401-9395-4D46-A1C1-04FD2E0CCC87}" type="presOf" srcId="{32EE9BBF-B02B-4DE9-A826-A3930A24887B}" destId="{5DB3C171-F262-490B-B8BB-BFFA46B0586B}" srcOrd="0" destOrd="0" presId="urn:microsoft.com/office/officeart/2005/8/layout/vList5"/>
    <dgm:cxn modelId="{72C85009-E9E2-4ED2-BD96-4445FCF502C4}" type="presOf" srcId="{B075E15F-F5D4-4EC8-A7E6-61AF5F1C4DFE}" destId="{5DB3C171-F262-490B-B8BB-BFFA46B0586B}" srcOrd="0" destOrd="3"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879FB51F-079A-4739-BE52-6632242E2FBD}" srcId="{32EE9BBF-B02B-4DE9-A826-A3930A24887B}" destId="{BD2F9B4E-406E-4567-8D04-70DDD0DE6E3A}" srcOrd="3" destOrd="0" parTransId="{8381F352-4BBC-4AF8-8246-99B0E2EBC4C5}" sibTransId="{B9F8C068-4625-48A9-BD3D-914C25EFB328}"/>
    <dgm:cxn modelId="{697E7323-548E-4F9A-9050-7724BAC62AE9}" srcId="{1A53B528-4B73-4476-AAA3-DA53D8694E89}" destId="{9C158368-C9E0-4942-8526-5CE49BCD721C}" srcOrd="1" destOrd="0" parTransId="{913B76B3-2567-408B-94B7-AFBDAB2A403C}" sibTransId="{B623BF15-8EEA-4288-8854-030DD4F9EF8D}"/>
    <dgm:cxn modelId="{FA360838-C250-48D0-B9D3-CD71327D2DFC}" srcId="{32EE9BBF-B02B-4DE9-A826-A3930A24887B}" destId="{B075E15F-F5D4-4EC8-A7E6-61AF5F1C4DFE}" srcOrd="2" destOrd="0" parTransId="{5853D8A9-BCD0-4C00-ADA9-06FAF001192B}" sibTransId="{55FF8D2E-5C2B-48DE-9D44-9D01BB82AA01}"/>
    <dgm:cxn modelId="{3858403F-343B-4892-A1E1-59426D40B4E2}" type="presOf" srcId="{3F56E30D-01FD-4173-BFA7-B88F425BF3E7}" destId="{5DB3C171-F262-490B-B8BB-BFFA46B0586B}" srcOrd="0" destOrd="6" presId="urn:microsoft.com/office/officeart/2005/8/layout/vList5"/>
    <dgm:cxn modelId="{12FB705C-17E4-4F66-AA58-512ACE28DC53}" srcId="{32EE9BBF-B02B-4DE9-A826-A3930A24887B}" destId="{D30CBC97-83B2-4D7B-A20A-3A4873BC774B}" srcOrd="4" destOrd="0" parTransId="{5A76513D-5B27-4439-B9D9-1D60C6C221DF}" sibTransId="{5996B6FE-2F7B-499D-80D1-9EBC6F79277E}"/>
    <dgm:cxn modelId="{5C113863-0B7E-49CC-9F69-A3389904EC32}" srcId="{32EE9BBF-B02B-4DE9-A826-A3930A24887B}" destId="{68A8150A-E4F7-405D-BDBA-2839A3758500}" srcOrd="0" destOrd="0" parTransId="{1548BE28-F042-406B-A8A4-322BA61A3161}" sibTransId="{940352F5-9352-4B3B-9849-8C5C61A26E7C}"/>
    <dgm:cxn modelId="{14165065-39E0-41B2-9380-0E7C74453C64}" srcId="{9C158368-C9E0-4942-8526-5CE49BCD721C}" destId="{49CF7E80-5F2B-4EC1-88E4-E2EAC75E3493}" srcOrd="1" destOrd="0" parTransId="{AAD92087-639D-42A4-879B-EDA23C7ABC9B}" sibTransId="{2FB3EEAC-1D4C-4923-B31F-2C12C586EC80}"/>
    <dgm:cxn modelId="{DF94484A-D65C-4A0F-95A7-DF53141E8BE3}" type="presOf" srcId="{DA6E603D-E34D-4EC6-B48D-740809166CA4}" destId="{6057DA86-162F-440C-8D5E-0A6D86B8CF0F}" srcOrd="0" destOrd="0" presId="urn:microsoft.com/office/officeart/2005/8/layout/vList5"/>
    <dgm:cxn modelId="{40905A4D-5101-4072-836A-4552DA61260E}" srcId="{621AB93B-5B7B-404A-AAC6-82585374894E}" destId="{3F56E30D-01FD-4173-BFA7-B88F425BF3E7}" srcOrd="1" destOrd="0" parTransId="{15D216B4-C2CE-4FBA-BE05-F212BEECBE32}" sibTransId="{A8BE6B69-BC01-4B80-967E-BE1C099D8AA9}"/>
    <dgm:cxn modelId="{9D54836D-CD34-441B-ACB3-DCD9169386FE}" type="presOf" srcId="{1A53B528-4B73-4476-AAA3-DA53D8694E89}" destId="{A82570EB-9047-4C30-B34C-BC41F943A042}" srcOrd="0" destOrd="0" presId="urn:microsoft.com/office/officeart/2005/8/layout/vList5"/>
    <dgm:cxn modelId="{FD57B674-1E02-49C4-A358-3700F97DB846}" type="presOf" srcId="{49CF7E80-5F2B-4EC1-88E4-E2EAC75E3493}" destId="{6057DA86-162F-440C-8D5E-0A6D86B8CF0F}" srcOrd="0" destOrd="1" presId="urn:microsoft.com/office/officeart/2005/8/layout/vList5"/>
    <dgm:cxn modelId="{E9FAEF77-C7C7-48F9-95AE-4A4D61669525}" type="presOf" srcId="{9C158368-C9E0-4942-8526-5CE49BCD721C}" destId="{EC26B3CA-5F55-4ED6-AEA1-83422FEC2FA3}" srcOrd="0" destOrd="0" presId="urn:microsoft.com/office/officeart/2005/8/layout/vList5"/>
    <dgm:cxn modelId="{60911D7A-9917-4F67-8A2B-B86EB4607D3E}" type="presOf" srcId="{BD2F9B4E-406E-4567-8D04-70DDD0DE6E3A}" destId="{5DB3C171-F262-490B-B8BB-BFFA46B0586B}" srcOrd="0" destOrd="4" presId="urn:microsoft.com/office/officeart/2005/8/layout/vList5"/>
    <dgm:cxn modelId="{0CD92B7C-73BB-4069-BE47-E00B35FD74B6}" type="presOf" srcId="{621AB93B-5B7B-404A-AAC6-82585374894E}" destId="{30A5BAFA-D867-4432-A555-078896BF780D}" srcOrd="0" destOrd="0" presId="urn:microsoft.com/office/officeart/2005/8/layout/vList5"/>
    <dgm:cxn modelId="{C1CE4081-EA9C-43AD-828A-101DBF6A15C0}" type="presOf" srcId="{68A8150A-E4F7-405D-BDBA-2839A3758500}" destId="{5DB3C171-F262-490B-B8BB-BFFA46B0586B}" srcOrd="0" destOrd="1" presId="urn:microsoft.com/office/officeart/2005/8/layout/vList5"/>
    <dgm:cxn modelId="{C181838A-DF40-4B90-A3C7-44D2FF5B4565}" srcId="{65717C99-ED3D-4059-B2F2-E9099378B813}" destId="{6EB961C7-06E9-46C8-92C5-29FB1490CC97}" srcOrd="0" destOrd="0" parTransId="{4429D7D0-5FB0-4420-8C2B-1B5CBAF57CCE}" sibTransId="{A44C75EC-E427-4236-8A0E-50AB258ADAEF}"/>
    <dgm:cxn modelId="{E117E38E-DDD3-480D-A78D-8FCB154BAC0D}" srcId="{9C158368-C9E0-4942-8526-5CE49BCD721C}" destId="{DA6E603D-E34D-4EC6-B48D-740809166CA4}" srcOrd="0" destOrd="0" parTransId="{A8A154FD-2259-47AC-AD68-19EF82000962}" sibTransId="{9F49CB28-C9A9-4FC8-82B7-C5A3A7564928}"/>
    <dgm:cxn modelId="{1FCE9599-EF38-4C0F-B5CB-03EB61FFE351}" type="presOf" srcId="{6EB961C7-06E9-46C8-92C5-29FB1490CC97}" destId="{5DB3C171-F262-490B-B8BB-BFFA46B0586B}" srcOrd="0" destOrd="8"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7BE039B5-4964-4933-82B7-5D9F34555D08}" type="presOf" srcId="{7C7E0078-F572-4D10-ACB6-7BCAFCF6FC52}" destId="{5DB3C171-F262-490B-B8BB-BFFA46B0586B}" srcOrd="0" destOrd="2" presId="urn:microsoft.com/office/officeart/2005/8/layout/vList5"/>
    <dgm:cxn modelId="{6EC74CD7-6532-4B6C-B58F-D2B371D5F7FB}" srcId="{621AB93B-5B7B-404A-AAC6-82585374894E}" destId="{65717C99-ED3D-4059-B2F2-E9099378B813}" srcOrd="2" destOrd="0" parTransId="{780C7B12-F2FF-481A-8FA6-A6DB4BB88284}" sibTransId="{EA79DB36-968D-4481-B87A-5CC4A4BFC59D}"/>
    <dgm:cxn modelId="{BB5AAAE7-D216-4CEA-96BE-8825CC29FD6C}" srcId="{32EE9BBF-B02B-4DE9-A826-A3930A24887B}" destId="{7C7E0078-F572-4D10-ACB6-7BCAFCF6FC52}" srcOrd="1" destOrd="0" parTransId="{A40237FC-7594-4C77-A402-BD2D0DEA44E0}" sibTransId="{11159DD6-E686-4080-9DB9-8A22FB3233DC}"/>
    <dgm:cxn modelId="{A47E22E9-7930-4A0B-8CCD-51D6E270C18E}" type="presOf" srcId="{D30CBC97-83B2-4D7B-A20A-3A4873BC774B}" destId="{5DB3C171-F262-490B-B8BB-BFFA46B0586B}" srcOrd="0" destOrd="5" presId="urn:microsoft.com/office/officeart/2005/8/layout/vList5"/>
    <dgm:cxn modelId="{24B34EF1-C6F5-4DAD-ABDE-8D1CCC1CECEC}" type="presOf" srcId="{65717C99-ED3D-4059-B2F2-E9099378B813}" destId="{5DB3C171-F262-490B-B8BB-BFFA46B0586B}" srcOrd="0" destOrd="7" presId="urn:microsoft.com/office/officeart/2005/8/layout/vList5"/>
    <dgm:cxn modelId="{9D013015-2A8D-41F8-9A02-41452E6E6EDF}" type="presParOf" srcId="{A82570EB-9047-4C30-B34C-BC41F943A042}" destId="{74CEAA77-1A9F-4EE7-8009-B36DC94847D6}" srcOrd="0" destOrd="0" presId="urn:microsoft.com/office/officeart/2005/8/layout/vList5"/>
    <dgm:cxn modelId="{12353928-0881-423D-B38A-40E78DFA1B49}" type="presParOf" srcId="{74CEAA77-1A9F-4EE7-8009-B36DC94847D6}" destId="{30A5BAFA-D867-4432-A555-078896BF780D}" srcOrd="0" destOrd="0" presId="urn:microsoft.com/office/officeart/2005/8/layout/vList5"/>
    <dgm:cxn modelId="{8E43A2E9-08E0-45A9-9787-2085DC38FABD}" type="presParOf" srcId="{74CEAA77-1A9F-4EE7-8009-B36DC94847D6}" destId="{5DB3C171-F262-490B-B8BB-BFFA46B0586B}" srcOrd="1" destOrd="0" presId="urn:microsoft.com/office/officeart/2005/8/layout/vList5"/>
    <dgm:cxn modelId="{AE89D077-F38A-430F-BE33-8F0DEE2E2E8B}" type="presParOf" srcId="{A82570EB-9047-4C30-B34C-BC41F943A042}" destId="{21203062-3061-4CFA-A1DC-A3C8D1B70C6A}" srcOrd="1" destOrd="0" presId="urn:microsoft.com/office/officeart/2005/8/layout/vList5"/>
    <dgm:cxn modelId="{B4617B32-E550-44D0-97F9-94F334E664B4}" type="presParOf" srcId="{A82570EB-9047-4C30-B34C-BC41F943A042}" destId="{AAC7EB03-0D34-4E53-AA54-FF39894E56F4}" srcOrd="2" destOrd="0" presId="urn:microsoft.com/office/officeart/2005/8/layout/vList5"/>
    <dgm:cxn modelId="{AA097173-7F50-4409-AF3A-680F3EE4A57C}" type="presParOf" srcId="{AAC7EB03-0D34-4E53-AA54-FF39894E56F4}" destId="{EC26B3CA-5F55-4ED6-AEA1-83422FEC2FA3}" srcOrd="0" destOrd="0" presId="urn:microsoft.com/office/officeart/2005/8/layout/vList5"/>
    <dgm:cxn modelId="{43AC85D6-7B78-4076-AFD0-DCB706409146}"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491104" y="-1628059"/>
          <a:ext cx="1594326"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100000"/>
            </a:lnSpc>
            <a:spcBef>
              <a:spcPct val="0"/>
            </a:spcBef>
            <a:spcAft>
              <a:spcPts val="600"/>
            </a:spcAft>
            <a:buChar char="•"/>
          </a:pPr>
          <a:r>
            <a:rPr lang="pl-PL" sz="1600" kern="1200" dirty="0"/>
            <a:t>W ramach kryterium weryfikowane będzie, czy Wnioskodawca /Beneficjent zapewnił wkład własny w wysokości co najmniej </a:t>
          </a:r>
          <a:r>
            <a:rPr lang="pl-PL" sz="1600" b="1" kern="1200" dirty="0">
              <a:solidFill>
                <a:srgbClr val="FF0000"/>
              </a:solidFill>
            </a:rPr>
            <a:t>5% wydatków kwalifikowalnych</a:t>
          </a:r>
          <a:r>
            <a:rPr lang="pl-PL" sz="1600" kern="1200" dirty="0"/>
            <a:t>. </a:t>
          </a:r>
          <a:endParaRPr lang="pl-PL" sz="1600" b="1" kern="1200" dirty="0"/>
        </a:p>
      </dsp:txBody>
      <dsp:txXfrm rot="-5400000">
        <a:off x="2799672" y="141202"/>
        <a:ext cx="4899363" cy="1438668"/>
      </dsp:txXfrm>
    </dsp:sp>
    <dsp:sp modelId="{30A5BAFA-D867-4432-A555-078896BF780D}">
      <dsp:nvSpPr>
        <dsp:cNvPr id="0" name=""/>
        <dsp:cNvSpPr/>
      </dsp:nvSpPr>
      <dsp:spPr>
        <a:xfrm>
          <a:off x="20655" y="6256"/>
          <a:ext cx="2799671" cy="172112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1. Wkład własny</a:t>
          </a:r>
          <a:endParaRPr lang="pl-PL" sz="1600" b="1" u="sng" kern="1200" dirty="0">
            <a:solidFill>
              <a:schemeClr val="tx1"/>
            </a:solidFill>
          </a:endParaRPr>
        </a:p>
      </dsp:txBody>
      <dsp:txXfrm>
        <a:off x="104673" y="90274"/>
        <a:ext cx="2631635" cy="1553088"/>
      </dsp:txXfrm>
    </dsp:sp>
    <dsp:sp modelId="{6057DA86-162F-440C-8D5E-0A6D86B8CF0F}">
      <dsp:nvSpPr>
        <dsp:cNvPr id="0" name=""/>
        <dsp:cNvSpPr/>
      </dsp:nvSpPr>
      <dsp:spPr>
        <a:xfrm rot="5400000">
          <a:off x="4498766" y="179190"/>
          <a:ext cx="1579001"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pl-PL" sz="1600" kern="1200" dirty="0"/>
            <a:t>W ramach kryterium weryfikowane będzie, czy wartość projektu wynosi co najmniej </a:t>
          </a:r>
          <a:r>
            <a:rPr lang="pl-PL" sz="1600" b="1" kern="1200" dirty="0">
              <a:solidFill>
                <a:srgbClr val="FF0000"/>
              </a:solidFill>
            </a:rPr>
            <a:t>50 000 PLN.</a:t>
          </a:r>
          <a:endParaRPr lang="pl-PL" sz="1600" b="1" u="sng" kern="1200" dirty="0">
            <a:solidFill>
              <a:srgbClr val="FF0000"/>
            </a:solidFill>
          </a:endParaRPr>
        </a:p>
      </dsp:txBody>
      <dsp:txXfrm rot="-5400000">
        <a:off x="2799671" y="1955365"/>
        <a:ext cx="4900112" cy="1424841"/>
      </dsp:txXfrm>
    </dsp:sp>
    <dsp:sp modelId="{EC26B3CA-5F55-4ED6-AEA1-83422FEC2FA3}">
      <dsp:nvSpPr>
        <dsp:cNvPr id="0" name=""/>
        <dsp:cNvSpPr/>
      </dsp:nvSpPr>
      <dsp:spPr>
        <a:xfrm>
          <a:off x="0" y="1807224"/>
          <a:ext cx="2799671" cy="172112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2. Minimalna wartość projektu</a:t>
          </a:r>
        </a:p>
      </dsp:txBody>
      <dsp:txXfrm>
        <a:off x="84018" y="1891242"/>
        <a:ext cx="2631635" cy="155308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3979971" y="-1171710"/>
          <a:ext cx="2635526" cy="4978946"/>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kern="1200" dirty="0"/>
            <a:t>Czy Wnioskodawca/Beneficjent lub partnerzy w przypadku projektu realizowanego w partnerstwie, posiadają doświadczenie w realizacji przedsięwzięć, w tym przedsięwziąć finansowanych ze środków innych niż środki funduszu UE:</a:t>
          </a:r>
          <a:endParaRPr lang="pl-PL" sz="1200" b="0" kern="1200" dirty="0"/>
        </a:p>
        <a:p>
          <a:pPr marL="228600" lvl="2" indent="-114300" algn="l" defTabSz="533400">
            <a:lnSpc>
              <a:spcPct val="90000"/>
            </a:lnSpc>
            <a:spcBef>
              <a:spcPct val="0"/>
            </a:spcBef>
            <a:spcAft>
              <a:spcPct val="15000"/>
            </a:spcAft>
            <a:buChar char="•"/>
          </a:pPr>
          <a:r>
            <a:rPr lang="pl-PL" sz="1200" kern="1200" dirty="0"/>
            <a:t>w obszarze, w którym udzielane będzie wsparcie przewidziane w ramach projektu oraz</a:t>
          </a:r>
        </a:p>
        <a:p>
          <a:pPr marL="228600" lvl="2" indent="-114300" algn="l" defTabSz="533400">
            <a:lnSpc>
              <a:spcPct val="90000"/>
            </a:lnSpc>
            <a:spcBef>
              <a:spcPct val="0"/>
            </a:spcBef>
            <a:spcAft>
              <a:spcPct val="15000"/>
            </a:spcAft>
            <a:buChar char="•"/>
          </a:pPr>
          <a:r>
            <a:rPr lang="pl-PL" sz="1200" kern="1200" dirty="0"/>
            <a:t>na rzecz grupy docelowej, do której kierowane będzie wsparcie przewidziane w ramach projektu oraz</a:t>
          </a:r>
        </a:p>
        <a:p>
          <a:pPr marL="228600" lvl="2" indent="-114300" algn="l" defTabSz="533400">
            <a:lnSpc>
              <a:spcPct val="90000"/>
            </a:lnSpc>
            <a:spcBef>
              <a:spcPct val="0"/>
            </a:spcBef>
            <a:spcAft>
              <a:spcPct val="15000"/>
            </a:spcAft>
            <a:buChar char="•"/>
          </a:pPr>
          <a:r>
            <a:rPr lang="pl-PL" sz="1200" kern="1200" dirty="0"/>
            <a:t>na określonym terytorium, którego dotyczyć będzie realizacja projektu</a:t>
          </a:r>
        </a:p>
        <a:p>
          <a:pPr marL="114300" lvl="1" indent="-114300" algn="l" defTabSz="533400">
            <a:lnSpc>
              <a:spcPct val="90000"/>
            </a:lnSpc>
            <a:spcBef>
              <a:spcPct val="0"/>
            </a:spcBef>
            <a:spcAft>
              <a:spcPct val="15000"/>
            </a:spcAft>
            <a:buChar char="•"/>
          </a:pPr>
          <a:r>
            <a:rPr lang="pl-PL" sz="1200" kern="1200" dirty="0"/>
            <a:t>oraz czy wskazano instytucje, które mogą potwierdzić opisany potencjał społeczny Wnioskodawcy/Beneficjenta i partnerów (jeśli projekt realizowany jest w partnerstwie)?</a:t>
          </a:r>
        </a:p>
      </dsp:txBody>
      <dsp:txXfrm rot="-5400000">
        <a:off x="2808261" y="128656"/>
        <a:ext cx="4850290" cy="2378214"/>
      </dsp:txXfrm>
    </dsp:sp>
    <dsp:sp modelId="{30A5BAFA-D867-4432-A555-078896BF780D}">
      <dsp:nvSpPr>
        <dsp:cNvPr id="0" name=""/>
        <dsp:cNvSpPr/>
      </dsp:nvSpPr>
      <dsp:spPr>
        <a:xfrm>
          <a:off x="24464" y="523285"/>
          <a:ext cx="2800657" cy="1601193"/>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7. Kryterium doświadczenia</a:t>
          </a:r>
          <a:endParaRPr lang="pl-PL" sz="1600" b="1" u="sng" kern="1200" dirty="0">
            <a:solidFill>
              <a:schemeClr val="tx1"/>
            </a:solidFill>
          </a:endParaRPr>
        </a:p>
      </dsp:txBody>
      <dsp:txXfrm>
        <a:off x="102628" y="601449"/>
        <a:ext cx="2644329" cy="1444865"/>
      </dsp:txXfrm>
    </dsp:sp>
    <dsp:sp modelId="{6057DA86-162F-440C-8D5E-0A6D86B8CF0F}">
      <dsp:nvSpPr>
        <dsp:cNvPr id="0" name=""/>
        <dsp:cNvSpPr/>
      </dsp:nvSpPr>
      <dsp:spPr>
        <a:xfrm rot="5400000">
          <a:off x="4491824" y="1028559"/>
          <a:ext cx="1604216" cy="4978946"/>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a:t>Czy budżet projektu został sporządzony w sposób prawidłowy?</a:t>
          </a:r>
          <a:endParaRPr lang="pl-PL" sz="1400" b="0" kern="1200" dirty="0">
            <a:solidFill>
              <a:schemeClr val="tx1"/>
            </a:solidFill>
          </a:endParaRPr>
        </a:p>
        <a:p>
          <a:pPr marL="114300" lvl="1" indent="-114300" algn="just" defTabSz="533400">
            <a:lnSpc>
              <a:spcPct val="90000"/>
            </a:lnSpc>
            <a:spcBef>
              <a:spcPct val="0"/>
            </a:spcBef>
            <a:spcAft>
              <a:spcPct val="15000"/>
            </a:spcAft>
            <a:buChar char="•"/>
          </a:pPr>
          <a:r>
            <a:rPr lang="pl-PL" sz="1200" kern="1200" dirty="0"/>
            <a:t>zgodność budżetu z wymogami zawartymi w wytycznych w zakresie kwalifikowalności wydatków, regulaminie konkursu oraz zapisami instrukcji wypełniania wniosku o dofinansowanie. </a:t>
          </a:r>
          <a:endParaRPr lang="pl-PL" sz="1200" b="0" kern="1200" dirty="0">
            <a:solidFill>
              <a:schemeClr val="tx1"/>
            </a:solidFill>
          </a:endParaRPr>
        </a:p>
        <a:p>
          <a:pPr marL="114300" lvl="1" indent="-114300" algn="just" defTabSz="533400">
            <a:lnSpc>
              <a:spcPct val="90000"/>
            </a:lnSpc>
            <a:spcBef>
              <a:spcPct val="0"/>
            </a:spcBef>
            <a:spcAft>
              <a:spcPct val="15000"/>
            </a:spcAft>
            <a:buChar char="•"/>
          </a:pPr>
          <a:r>
            <a:rPr lang="pl-PL" sz="1200" kern="1200" dirty="0"/>
            <a:t>prawidłowość stosowania kwot ryczałtowych</a:t>
          </a:r>
          <a:endParaRPr lang="pl-PL" sz="1200" b="0" kern="1200" dirty="0">
            <a:solidFill>
              <a:schemeClr val="tx1"/>
            </a:solidFill>
          </a:endParaRPr>
        </a:p>
        <a:p>
          <a:pPr marL="114300" lvl="1" indent="-114300" algn="just" defTabSz="533400">
            <a:lnSpc>
              <a:spcPct val="90000"/>
            </a:lnSpc>
            <a:spcBef>
              <a:spcPct val="0"/>
            </a:spcBef>
            <a:spcAft>
              <a:spcPct val="15000"/>
            </a:spcAft>
            <a:buChar char="•"/>
          </a:pPr>
          <a:r>
            <a:rPr lang="pl-PL" sz="1200" kern="1200" dirty="0"/>
            <a:t>czy wysokość kosztów przypadających na jednego uczestnika projektu jest adekwatna </a:t>
          </a:r>
          <a:endParaRPr lang="pl-PL" sz="1200" b="0" kern="1200" dirty="0">
            <a:solidFill>
              <a:schemeClr val="tx1"/>
            </a:solidFill>
          </a:endParaRPr>
        </a:p>
      </dsp:txBody>
      <dsp:txXfrm rot="-5400000">
        <a:off x="2804460" y="2794235"/>
        <a:ext cx="4900635" cy="1447594"/>
      </dsp:txXfrm>
    </dsp:sp>
    <dsp:sp modelId="{EC26B3CA-5F55-4ED6-AEA1-83422FEC2FA3}">
      <dsp:nvSpPr>
        <dsp:cNvPr id="0" name=""/>
        <dsp:cNvSpPr/>
      </dsp:nvSpPr>
      <dsp:spPr>
        <a:xfrm>
          <a:off x="3802" y="2717436"/>
          <a:ext cx="2800657" cy="1601193"/>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8. Kryterium budżetu projektu</a:t>
          </a:r>
        </a:p>
      </dsp:txBody>
      <dsp:txXfrm>
        <a:off x="81966" y="2795600"/>
        <a:ext cx="2644329" cy="144486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424500" y="-1405085"/>
          <a:ext cx="1741602" cy="4983813"/>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00000"/>
            </a:lnSpc>
            <a:spcBef>
              <a:spcPct val="0"/>
            </a:spcBef>
            <a:spcAft>
              <a:spcPts val="600"/>
            </a:spcAft>
            <a:buChar char="•"/>
          </a:pPr>
          <a:r>
            <a:rPr lang="pl-PL" sz="1400" kern="1200" dirty="0"/>
            <a:t>Czy zaplanowane w ramach projektu zadania są zgodne z określonym minimalnym standardem usług oraz czy wydatki są zgodne z katalogiem stawek, określonym dla danego konkursu?</a:t>
          </a:r>
          <a:endParaRPr lang="pl-PL" sz="1400" b="0" kern="1200" dirty="0">
            <a:latin typeface="+mn-lt"/>
          </a:endParaRPr>
        </a:p>
      </dsp:txBody>
      <dsp:txXfrm rot="-5400000">
        <a:off x="2803395" y="301038"/>
        <a:ext cx="4898795" cy="1571566"/>
      </dsp:txXfrm>
    </dsp:sp>
    <dsp:sp modelId="{30A5BAFA-D867-4432-A555-078896BF780D}">
      <dsp:nvSpPr>
        <dsp:cNvPr id="0" name=""/>
        <dsp:cNvSpPr/>
      </dsp:nvSpPr>
      <dsp:spPr>
        <a:xfrm>
          <a:off x="10366" y="108012"/>
          <a:ext cx="2803394" cy="1872193"/>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9. Kryterium zgodności ze standardem usług i katalogiem stawek</a:t>
          </a:r>
          <a:endParaRPr lang="pl-PL" sz="1600" b="1" u="sng" kern="1200" dirty="0">
            <a:solidFill>
              <a:schemeClr val="tx1"/>
            </a:solidFill>
          </a:endParaRPr>
        </a:p>
      </dsp:txBody>
      <dsp:txXfrm>
        <a:off x="101759" y="199405"/>
        <a:ext cx="2620608" cy="1689407"/>
      </dsp:txXfrm>
    </dsp:sp>
    <dsp:sp modelId="{DEE82E18-BDC0-49B1-804A-6D0A99B84A8E}">
      <dsp:nvSpPr>
        <dsp:cNvPr id="0" name=""/>
        <dsp:cNvSpPr/>
      </dsp:nvSpPr>
      <dsp:spPr>
        <a:xfrm rot="5400000">
          <a:off x="4424517" y="683132"/>
          <a:ext cx="1741568" cy="4983813"/>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pl-PL" sz="1600" kern="1200" dirty="0"/>
            <a:t>Czy wszystkie wydatki są kwalifikowalne?</a:t>
          </a:r>
          <a:endParaRPr lang="pl-PL" sz="1600" b="0" kern="1200" dirty="0">
            <a:latin typeface="+mn-lt"/>
          </a:endParaRPr>
        </a:p>
      </dsp:txBody>
      <dsp:txXfrm rot="-5400000">
        <a:off x="2803395" y="2389270"/>
        <a:ext cx="4898797" cy="1571536"/>
      </dsp:txXfrm>
    </dsp:sp>
    <dsp:sp modelId="{47FC63E6-99D2-4643-AC0B-359215D0A982}">
      <dsp:nvSpPr>
        <dsp:cNvPr id="0" name=""/>
        <dsp:cNvSpPr/>
      </dsp:nvSpPr>
      <dsp:spPr>
        <a:xfrm>
          <a:off x="10366" y="2196229"/>
          <a:ext cx="2803394" cy="1872193"/>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10. Kryterium budżetu projektu</a:t>
          </a:r>
          <a:endParaRPr lang="pl-PL" sz="1600" b="1" u="sng" kern="1200" dirty="0">
            <a:solidFill>
              <a:schemeClr val="tx1"/>
            </a:solidFill>
          </a:endParaRPr>
        </a:p>
      </dsp:txBody>
      <dsp:txXfrm>
        <a:off x="101759" y="2287622"/>
        <a:ext cx="2620608" cy="168940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E82E18-BDC0-49B1-804A-6D0A99B84A8E}">
      <dsp:nvSpPr>
        <dsp:cNvPr id="0" name=""/>
        <dsp:cNvSpPr/>
      </dsp:nvSpPr>
      <dsp:spPr>
        <a:xfrm rot="5400000">
          <a:off x="4364888" y="-360948"/>
          <a:ext cx="1860826" cy="4983813"/>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pl-PL" sz="1600" kern="1200" dirty="0"/>
            <a:t>Czy projekt otrzymał:</a:t>
          </a:r>
          <a:endParaRPr lang="pl-PL" sz="1600" b="0" kern="1200" dirty="0">
            <a:latin typeface="+mn-lt"/>
          </a:endParaRPr>
        </a:p>
        <a:p>
          <a:pPr marL="171450" lvl="1" indent="-171450" algn="l" defTabSz="711200">
            <a:lnSpc>
              <a:spcPct val="90000"/>
            </a:lnSpc>
            <a:spcBef>
              <a:spcPct val="0"/>
            </a:spcBef>
            <a:spcAft>
              <a:spcPct val="15000"/>
            </a:spcAft>
            <a:buFont typeface="Symbol" panose="05050102010706020507" pitchFamily="18" charset="2"/>
            <a:buChar char=""/>
          </a:pPr>
          <a:r>
            <a:rPr lang="pl-PL" sz="1600" kern="1200" dirty="0"/>
            <a:t>co najmniej 50% punktów w poszczególnych kryteriach merytorycznych oraz</a:t>
          </a:r>
        </a:p>
        <a:p>
          <a:pPr marL="171450" lvl="1" indent="-171450" algn="l" defTabSz="711200">
            <a:lnSpc>
              <a:spcPct val="90000"/>
            </a:lnSpc>
            <a:spcBef>
              <a:spcPct val="0"/>
            </a:spcBef>
            <a:spcAft>
              <a:spcPct val="15000"/>
            </a:spcAft>
            <a:buChar char="•"/>
          </a:pPr>
          <a:r>
            <a:rPr lang="pl-PL" sz="1600" kern="1200" dirty="0"/>
            <a:t>otrzymał pozytywną ocenę lub został skierowany do negocjacji w zakresie spełnienia kryteriów merytorycznych specyficznych, horyzontalnych oraz kryteriów merytorycznych?</a:t>
          </a:r>
        </a:p>
      </dsp:txBody>
      <dsp:txXfrm rot="-5400000">
        <a:off x="2803395" y="1291383"/>
        <a:ext cx="4892975" cy="1679150"/>
      </dsp:txXfrm>
    </dsp:sp>
    <dsp:sp modelId="{47FC63E6-99D2-4643-AC0B-359215D0A982}">
      <dsp:nvSpPr>
        <dsp:cNvPr id="0" name=""/>
        <dsp:cNvSpPr/>
      </dsp:nvSpPr>
      <dsp:spPr>
        <a:xfrm>
          <a:off x="10366" y="1153105"/>
          <a:ext cx="2803394" cy="1870365"/>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11. Kryterium spełnienia minimalnych wymagań</a:t>
          </a:r>
          <a:endParaRPr lang="pl-PL" sz="1600" b="1" u="sng" kern="1200" dirty="0">
            <a:solidFill>
              <a:schemeClr val="tx1"/>
            </a:solidFill>
          </a:endParaRPr>
        </a:p>
      </dsp:txBody>
      <dsp:txXfrm>
        <a:off x="101670" y="1244409"/>
        <a:ext cx="2620786" cy="168775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367446" y="-1562914"/>
          <a:ext cx="184650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00000"/>
            </a:lnSpc>
            <a:spcBef>
              <a:spcPct val="0"/>
            </a:spcBef>
            <a:spcAft>
              <a:spcPts val="600"/>
            </a:spcAft>
            <a:buChar char="•"/>
          </a:pPr>
          <a:r>
            <a:rPr lang="pl-PL" sz="1400" kern="1200" dirty="0"/>
            <a:t>Czy projekt jest </a:t>
          </a:r>
          <a:r>
            <a:rPr lang="pl-PL" sz="1400" b="1" kern="1200" dirty="0"/>
            <a:t>zgodny z przepisami prawa </a:t>
          </a:r>
          <a:r>
            <a:rPr lang="pl-PL" sz="1400" kern="1200" dirty="0"/>
            <a:t>krajowego </a:t>
          </a:r>
          <a:br>
            <a:rPr lang="pl-PL" sz="1400" kern="1200" dirty="0"/>
          </a:br>
          <a:r>
            <a:rPr lang="pl-PL" sz="1400" kern="1200" dirty="0"/>
            <a:t>i unijnego?</a:t>
          </a:r>
          <a:endParaRPr lang="pl-PL" sz="1400" b="1" kern="1200" dirty="0"/>
        </a:p>
        <a:p>
          <a:pPr marL="228600" lvl="2" indent="-114300" algn="just" defTabSz="622300">
            <a:lnSpc>
              <a:spcPct val="100000"/>
            </a:lnSpc>
            <a:spcBef>
              <a:spcPct val="0"/>
            </a:spcBef>
            <a:spcAft>
              <a:spcPts val="600"/>
            </a:spcAft>
            <a:buChar char="•"/>
          </a:pPr>
          <a:r>
            <a:rPr lang="pl-PL" sz="1400" b="0" kern="1200" dirty="0"/>
            <a:t>m.in. z przepisami w zakresie pomocy publicznej, prawa pracy, kodeksu cywilnego, Karty Nauczyciela oraz zamówień publicznych</a:t>
          </a:r>
          <a:r>
            <a:rPr lang="pl-PL" sz="1400" b="1" kern="1200" dirty="0"/>
            <a:t>.</a:t>
          </a:r>
        </a:p>
      </dsp:txBody>
      <dsp:txXfrm rot="-5400000">
        <a:off x="2804531" y="90140"/>
        <a:ext cx="4882193" cy="1666223"/>
      </dsp:txXfrm>
    </dsp:sp>
    <dsp:sp modelId="{30A5BAFA-D867-4432-A555-078896BF780D}">
      <dsp:nvSpPr>
        <dsp:cNvPr id="0" name=""/>
        <dsp:cNvSpPr/>
      </dsp:nvSpPr>
      <dsp:spPr>
        <a:xfrm>
          <a:off x="24432" y="12968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1. Kryterium zgodności projektu z prawem</a:t>
          </a:r>
          <a:endParaRPr lang="pl-PL" sz="1600" b="1" u="sng" kern="1200" dirty="0">
            <a:solidFill>
              <a:schemeClr val="tx1"/>
            </a:solidFill>
          </a:endParaRPr>
        </a:p>
      </dsp:txBody>
      <dsp:txXfrm>
        <a:off x="102479" y="207732"/>
        <a:ext cx="2640842" cy="1442708"/>
      </dsp:txXfrm>
    </dsp:sp>
    <dsp:sp modelId="{6057DA86-162F-440C-8D5E-0A6D86B8CF0F}">
      <dsp:nvSpPr>
        <dsp:cNvPr id="0" name=""/>
        <dsp:cNvSpPr/>
      </dsp:nvSpPr>
      <dsp:spPr>
        <a:xfrm rot="5400000">
          <a:off x="4485989" y="241250"/>
          <a:ext cx="160182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a:t>Czy projekt jest </a:t>
          </a:r>
          <a:r>
            <a:rPr lang="pl-PL" sz="1400" b="1" kern="1200" dirty="0"/>
            <a:t>zgodny z zasadą zrównoważonego rozwoju</a:t>
          </a:r>
          <a:r>
            <a:rPr lang="pl-PL" sz="1400" kern="1200" dirty="0"/>
            <a:t>?</a:t>
          </a:r>
          <a:endParaRPr lang="pl-PL" sz="1400" b="1" kern="1200" dirty="0">
            <a:solidFill>
              <a:schemeClr val="tx1"/>
            </a:solidFill>
          </a:endParaRPr>
        </a:p>
        <a:p>
          <a:pPr marL="114300" lvl="1" indent="-114300" algn="just" defTabSz="622300">
            <a:lnSpc>
              <a:spcPct val="90000"/>
            </a:lnSpc>
            <a:spcBef>
              <a:spcPct val="0"/>
            </a:spcBef>
            <a:spcAft>
              <a:spcPct val="15000"/>
            </a:spcAft>
            <a:buChar char="•"/>
          </a:pPr>
          <a:endParaRPr lang="pl-PL" sz="1400" b="1" kern="1200" dirty="0">
            <a:solidFill>
              <a:schemeClr val="tx1"/>
            </a:solidFill>
          </a:endParaRPr>
        </a:p>
        <a:p>
          <a:pPr marL="114300" lvl="1" indent="-114300" algn="just" defTabSz="533400">
            <a:lnSpc>
              <a:spcPct val="90000"/>
            </a:lnSpc>
            <a:spcBef>
              <a:spcPct val="0"/>
            </a:spcBef>
            <a:spcAft>
              <a:spcPct val="15000"/>
            </a:spcAft>
            <a:buChar char="•"/>
          </a:pPr>
          <a:r>
            <a:rPr lang="pl-PL" sz="1200" kern="1200" dirty="0"/>
            <a:t>Projekt musi być co najmniej neutralny.</a:t>
          </a:r>
          <a:endParaRPr lang="pl-PL" sz="1200" b="1" kern="1200" dirty="0">
            <a:solidFill>
              <a:schemeClr val="tx1"/>
            </a:solidFill>
          </a:endParaRPr>
        </a:p>
      </dsp:txBody>
      <dsp:txXfrm rot="-5400000">
        <a:off x="2800734" y="2004699"/>
        <a:ext cx="4894138" cy="1445433"/>
      </dsp:txXfrm>
    </dsp:sp>
    <dsp:sp modelId="{EC26B3CA-5F55-4ED6-AEA1-83422FEC2FA3}">
      <dsp:nvSpPr>
        <dsp:cNvPr id="0" name=""/>
        <dsp:cNvSpPr/>
      </dsp:nvSpPr>
      <dsp:spPr>
        <a:xfrm>
          <a:off x="3797" y="192801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2. Kryterium zgodności </a:t>
          </a:r>
          <a:br>
            <a:rPr lang="pl-PL" sz="1600" b="1" kern="1200" dirty="0">
              <a:solidFill>
                <a:schemeClr val="tx1"/>
              </a:solidFill>
            </a:rPr>
          </a:br>
          <a:r>
            <a:rPr lang="pl-PL" sz="1600" b="1" kern="1200" dirty="0">
              <a:solidFill>
                <a:schemeClr val="tx1"/>
              </a:solidFill>
            </a:rPr>
            <a:t>z właściwymi politykami </a:t>
          </a:r>
          <a:br>
            <a:rPr lang="pl-PL" sz="1600" b="1" kern="1200" dirty="0">
              <a:solidFill>
                <a:schemeClr val="tx1"/>
              </a:solidFill>
            </a:rPr>
          </a:br>
          <a:r>
            <a:rPr lang="pl-PL" sz="1600" b="1" kern="1200" dirty="0">
              <a:solidFill>
                <a:schemeClr val="tx1"/>
              </a:solidFill>
            </a:rPr>
            <a:t>i zasadami</a:t>
          </a:r>
        </a:p>
      </dsp:txBody>
      <dsp:txXfrm>
        <a:off x="81844" y="2006062"/>
        <a:ext cx="2640842" cy="144270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367446" y="-1562914"/>
          <a:ext cx="184650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00000"/>
            </a:lnSpc>
            <a:spcBef>
              <a:spcPct val="0"/>
            </a:spcBef>
            <a:spcAft>
              <a:spcPts val="600"/>
            </a:spcAft>
            <a:buChar char="•"/>
          </a:pPr>
          <a:r>
            <a:rPr lang="pl-PL" sz="1400" kern="1200" dirty="0"/>
            <a:t>Czy projekt jest zgodny </a:t>
          </a:r>
          <a:r>
            <a:rPr lang="pl-PL" sz="1400" b="1" kern="1200" dirty="0"/>
            <a:t>z zasadą równości szans kobiet </a:t>
          </a:r>
          <a:br>
            <a:rPr lang="pl-PL" sz="1400" b="1" kern="1200" dirty="0"/>
          </a:br>
          <a:r>
            <a:rPr lang="pl-PL" sz="1400" b="1" kern="1200" dirty="0"/>
            <a:t>i mężczyzn</a:t>
          </a:r>
          <a:r>
            <a:rPr lang="pl-PL" sz="1400" kern="1200" dirty="0"/>
            <a:t>? </a:t>
          </a:r>
          <a:endParaRPr lang="pl-PL" sz="1400" b="1" kern="1200" dirty="0"/>
        </a:p>
        <a:p>
          <a:pPr marL="114300" lvl="1" indent="-114300" algn="just" defTabSz="533400">
            <a:lnSpc>
              <a:spcPct val="100000"/>
            </a:lnSpc>
            <a:spcBef>
              <a:spcPct val="0"/>
            </a:spcBef>
            <a:spcAft>
              <a:spcPts val="600"/>
            </a:spcAft>
            <a:buChar char="•"/>
          </a:pPr>
          <a:r>
            <a:rPr lang="pl-PL" sz="1200" kern="1200" dirty="0"/>
            <a:t>Kryterium będzie oceniane według standardu minimum. Standard minimum jest załącznikiem do Wytycznych w zakresie realizacji zasady równości szans i niedyskryminacji, w tym dostępności dla osób z niepełnosprawnościami oraz zasady równości szans kobiet i mężczyzn w ramach funduszy unijnych na lata 2014-2020.</a:t>
          </a:r>
          <a:endParaRPr lang="pl-PL" sz="1200" b="1" kern="1200" dirty="0"/>
        </a:p>
      </dsp:txBody>
      <dsp:txXfrm rot="-5400000">
        <a:off x="2804531" y="90140"/>
        <a:ext cx="4882193" cy="1666223"/>
      </dsp:txXfrm>
    </dsp:sp>
    <dsp:sp modelId="{30A5BAFA-D867-4432-A555-078896BF780D}">
      <dsp:nvSpPr>
        <dsp:cNvPr id="0" name=""/>
        <dsp:cNvSpPr/>
      </dsp:nvSpPr>
      <dsp:spPr>
        <a:xfrm>
          <a:off x="24432" y="12968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3. Kryterium zgodności </a:t>
          </a:r>
          <a:br>
            <a:rPr lang="pl-PL" sz="1600" b="1" kern="1200" dirty="0">
              <a:solidFill>
                <a:schemeClr val="tx1"/>
              </a:solidFill>
            </a:rPr>
          </a:br>
          <a:r>
            <a:rPr lang="pl-PL" sz="1600" b="1" kern="1200" dirty="0">
              <a:solidFill>
                <a:schemeClr val="tx1"/>
              </a:solidFill>
            </a:rPr>
            <a:t>z właściwymi politykami </a:t>
          </a:r>
          <a:br>
            <a:rPr lang="pl-PL" sz="1600" b="1" kern="1200" dirty="0">
              <a:solidFill>
                <a:schemeClr val="tx1"/>
              </a:solidFill>
            </a:rPr>
          </a:br>
          <a:r>
            <a:rPr lang="pl-PL" sz="1600" b="1" kern="1200" dirty="0">
              <a:solidFill>
                <a:schemeClr val="tx1"/>
              </a:solidFill>
            </a:rPr>
            <a:t>i zasadami</a:t>
          </a:r>
          <a:endParaRPr lang="pl-PL" sz="1600" b="1" u="sng" kern="1200" dirty="0">
            <a:solidFill>
              <a:schemeClr val="tx1"/>
            </a:solidFill>
          </a:endParaRPr>
        </a:p>
      </dsp:txBody>
      <dsp:txXfrm>
        <a:off x="102479" y="207732"/>
        <a:ext cx="2640842" cy="1442708"/>
      </dsp:txXfrm>
    </dsp:sp>
    <dsp:sp modelId="{6057DA86-162F-440C-8D5E-0A6D86B8CF0F}">
      <dsp:nvSpPr>
        <dsp:cNvPr id="0" name=""/>
        <dsp:cNvSpPr/>
      </dsp:nvSpPr>
      <dsp:spPr>
        <a:xfrm rot="5400000">
          <a:off x="4485989" y="241250"/>
          <a:ext cx="160182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a:t>Czy projekt jest zgodny </a:t>
          </a:r>
          <a:r>
            <a:rPr lang="pl-PL" sz="1400" b="1" kern="1200" dirty="0"/>
            <a:t>z zasadą równości szans i niedyskryminacji, w tym dostępności dla osób z niepełnosprawnościami</a:t>
          </a:r>
          <a:r>
            <a:rPr lang="pl-PL" sz="1400" kern="1200" dirty="0"/>
            <a:t>?</a:t>
          </a:r>
          <a:endParaRPr lang="pl-PL" sz="1400" b="1" kern="1200" dirty="0">
            <a:solidFill>
              <a:schemeClr val="tx1"/>
            </a:solidFill>
          </a:endParaRPr>
        </a:p>
        <a:p>
          <a:pPr marL="114300" lvl="1" indent="-114300" algn="just" defTabSz="622300">
            <a:lnSpc>
              <a:spcPct val="90000"/>
            </a:lnSpc>
            <a:spcBef>
              <a:spcPct val="0"/>
            </a:spcBef>
            <a:spcAft>
              <a:spcPct val="15000"/>
            </a:spcAft>
            <a:buChar char="•"/>
          </a:pPr>
          <a:endParaRPr lang="pl-PL" sz="1400" b="1" kern="1200" dirty="0">
            <a:solidFill>
              <a:schemeClr val="tx1"/>
            </a:solidFill>
          </a:endParaRPr>
        </a:p>
      </dsp:txBody>
      <dsp:txXfrm rot="-5400000">
        <a:off x="2800734" y="2004699"/>
        <a:ext cx="4894138" cy="1445433"/>
      </dsp:txXfrm>
    </dsp:sp>
    <dsp:sp modelId="{EC26B3CA-5F55-4ED6-AEA1-83422FEC2FA3}">
      <dsp:nvSpPr>
        <dsp:cNvPr id="0" name=""/>
        <dsp:cNvSpPr/>
      </dsp:nvSpPr>
      <dsp:spPr>
        <a:xfrm>
          <a:off x="3797" y="192801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4. Kryterium zgodności </a:t>
          </a:r>
          <a:br>
            <a:rPr lang="pl-PL" sz="1600" b="1" kern="1200" dirty="0">
              <a:solidFill>
                <a:schemeClr val="tx1"/>
              </a:solidFill>
            </a:rPr>
          </a:br>
          <a:r>
            <a:rPr lang="pl-PL" sz="1600" b="1" kern="1200" dirty="0">
              <a:solidFill>
                <a:schemeClr val="tx1"/>
              </a:solidFill>
            </a:rPr>
            <a:t>z właściwymi politykami </a:t>
          </a:r>
          <a:br>
            <a:rPr lang="pl-PL" sz="1600" b="1" kern="1200" dirty="0">
              <a:solidFill>
                <a:schemeClr val="tx1"/>
              </a:solidFill>
            </a:rPr>
          </a:br>
          <a:r>
            <a:rPr lang="pl-PL" sz="1600" b="1" kern="1200" dirty="0">
              <a:solidFill>
                <a:schemeClr val="tx1"/>
              </a:solidFill>
            </a:rPr>
            <a:t>i zasadami</a:t>
          </a:r>
        </a:p>
      </dsp:txBody>
      <dsp:txXfrm>
        <a:off x="81844" y="2006062"/>
        <a:ext cx="2640842" cy="144270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254395" y="-1449863"/>
          <a:ext cx="2072604"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Liczba uczniów objętych wsparciem bezpośrednim w ramach programu z zakresu rozwijania kompetencji kluczowych oraz postaw i umiejętności niezbędnych na rynku pracy.</a:t>
          </a:r>
        </a:p>
        <a:p>
          <a:pPr marL="114300" lvl="1" indent="-114300" algn="l" defTabSz="533400">
            <a:lnSpc>
              <a:spcPct val="90000"/>
            </a:lnSpc>
            <a:spcBef>
              <a:spcPct val="0"/>
            </a:spcBef>
            <a:spcAft>
              <a:spcPct val="15000"/>
            </a:spcAft>
            <a:buChar char="•"/>
          </a:pPr>
          <a:r>
            <a:rPr lang="pl-PL" sz="1200" b="1" kern="1200" dirty="0"/>
            <a:t>Wykazywać należy wyłącznie kompetencje osiągnięte w wyniku interwencji Europejskiego Funduszu Społecznego.</a:t>
          </a:r>
        </a:p>
        <a:p>
          <a:pPr marL="228600" lvl="2" indent="-114300" algn="l" defTabSz="533400">
            <a:lnSpc>
              <a:spcPct val="90000"/>
            </a:lnSpc>
            <a:spcBef>
              <a:spcPct val="0"/>
            </a:spcBef>
            <a:spcAft>
              <a:spcPct val="15000"/>
            </a:spcAft>
            <a:buChar char="•"/>
          </a:pPr>
          <a:r>
            <a:rPr lang="pl-PL" sz="1200" b="1" kern="1200" dirty="0">
              <a:solidFill>
                <a:srgbClr val="FF0000"/>
              </a:solidFill>
            </a:rPr>
            <a:t>Wystąpi np. w przypadku realizacji form wsparcia w ramach typu projektu 10.2.A</a:t>
          </a:r>
        </a:p>
      </dsp:txBody>
      <dsp:txXfrm rot="-5400000">
        <a:off x="2804531" y="101177"/>
        <a:ext cx="4871156" cy="1870252"/>
      </dsp:txXfrm>
    </dsp:sp>
    <dsp:sp modelId="{30A5BAFA-D867-4432-A555-078896BF780D}">
      <dsp:nvSpPr>
        <dsp:cNvPr id="0" name=""/>
        <dsp:cNvSpPr/>
      </dsp:nvSpPr>
      <dsp:spPr>
        <a:xfrm>
          <a:off x="24432" y="145565"/>
          <a:ext cx="2796936" cy="179457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PRODUKTU nr 1</a:t>
          </a:r>
        </a:p>
        <a:p>
          <a:pPr marL="0" lvl="0" indent="0" algn="ctr" defTabSz="711200">
            <a:lnSpc>
              <a:spcPct val="90000"/>
            </a:lnSpc>
            <a:spcBef>
              <a:spcPct val="0"/>
            </a:spcBef>
            <a:spcAft>
              <a:spcPct val="35000"/>
            </a:spcAft>
            <a:buNone/>
          </a:pPr>
          <a:r>
            <a:rPr lang="pl-PL" sz="1600" b="1" u="none" kern="1200" dirty="0">
              <a:solidFill>
                <a:srgbClr val="FF0000"/>
              </a:solidFill>
            </a:rPr>
            <a:t>Liczba uczniów</a:t>
          </a:r>
          <a:r>
            <a:rPr lang="pl-PL" sz="1600" b="1" u="none" kern="1200" dirty="0">
              <a:solidFill>
                <a:schemeClr val="tx1"/>
              </a:solidFill>
            </a:rPr>
            <a:t> objętych wsparciem w zakresie rozwijania kompetencji kluczowych w programie</a:t>
          </a:r>
          <a:br>
            <a:rPr lang="pl-PL" sz="1600" b="1" u="none" kern="1200" dirty="0"/>
          </a:br>
          <a:endParaRPr lang="pl-PL" sz="1600" b="1" u="none" kern="1200" dirty="0"/>
        </a:p>
      </dsp:txBody>
      <dsp:txXfrm>
        <a:off x="112036" y="233169"/>
        <a:ext cx="2621728" cy="1619366"/>
      </dsp:txXfrm>
    </dsp:sp>
    <dsp:sp modelId="{6057DA86-162F-440C-8D5E-0A6D86B8CF0F}">
      <dsp:nvSpPr>
        <dsp:cNvPr id="0" name=""/>
        <dsp:cNvSpPr/>
      </dsp:nvSpPr>
      <dsp:spPr>
        <a:xfrm rot="5400000">
          <a:off x="4387919" y="575220"/>
          <a:ext cx="1797962"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pl-PL" sz="1200" b="1" kern="1200" dirty="0"/>
            <a:t>Liczba nauczycieli objętych działaniami z zakresu doskonalenia kompetencji cyfrowych, w tym w zakresie wykorzystania technologii informacyjno-komunikacyjnych (TIK) oraz włączenia TIK do nauczania przedmiotowego.</a:t>
          </a:r>
          <a:endParaRPr lang="pl-PL" sz="1400" b="1" kern="1200" dirty="0">
            <a:solidFill>
              <a:srgbClr val="B466E0"/>
            </a:solidFill>
          </a:endParaRPr>
        </a:p>
        <a:p>
          <a:pPr marL="228600" lvl="2" indent="-114300" algn="just" defTabSz="533400">
            <a:lnSpc>
              <a:spcPct val="90000"/>
            </a:lnSpc>
            <a:spcBef>
              <a:spcPct val="0"/>
            </a:spcBef>
            <a:spcAft>
              <a:spcPct val="15000"/>
            </a:spcAft>
            <a:buChar char="•"/>
          </a:pPr>
          <a:r>
            <a:rPr lang="pl-PL" sz="1200" b="1" kern="1200" dirty="0">
              <a:solidFill>
                <a:srgbClr val="FF0000"/>
              </a:solidFill>
            </a:rPr>
            <a:t>Wystąpi np. w przypadku realizacji form wsparcia w ramach typu projektu 10.2.G</a:t>
          </a:r>
          <a:endParaRPr lang="pl-PL" sz="1200" b="1" kern="1200" dirty="0">
            <a:solidFill>
              <a:srgbClr val="B466E0"/>
            </a:solidFill>
          </a:endParaRPr>
        </a:p>
      </dsp:txBody>
      <dsp:txXfrm rot="-5400000">
        <a:off x="2800735" y="2250174"/>
        <a:ext cx="4884563" cy="1622424"/>
      </dsp:txXfrm>
    </dsp:sp>
    <dsp:sp modelId="{EC26B3CA-5F55-4ED6-AEA1-83422FEC2FA3}">
      <dsp:nvSpPr>
        <dsp:cNvPr id="0" name=""/>
        <dsp:cNvSpPr/>
      </dsp:nvSpPr>
      <dsp:spPr>
        <a:xfrm>
          <a:off x="3797" y="2164099"/>
          <a:ext cx="2796936" cy="179457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PRODUKTU nr 2</a:t>
          </a:r>
        </a:p>
        <a:p>
          <a:pPr marL="0" lvl="0" indent="0" algn="ctr" defTabSz="711200">
            <a:lnSpc>
              <a:spcPct val="100000"/>
            </a:lnSpc>
            <a:spcBef>
              <a:spcPct val="0"/>
            </a:spcBef>
            <a:spcAft>
              <a:spcPct val="35000"/>
            </a:spcAft>
            <a:buNone/>
          </a:pPr>
          <a:r>
            <a:rPr lang="pl-PL" sz="1600" b="1" u="none" kern="1200" dirty="0">
              <a:solidFill>
                <a:srgbClr val="FF0000"/>
              </a:solidFill>
            </a:rPr>
            <a:t>Liczba nauczycieli</a:t>
          </a:r>
          <a:r>
            <a:rPr lang="pl-PL" sz="1600" b="1" u="none" kern="1200" dirty="0">
              <a:solidFill>
                <a:schemeClr val="tx1"/>
              </a:solidFill>
            </a:rPr>
            <a:t> objętych wsparciem z zakresu TIK w programie</a:t>
          </a:r>
        </a:p>
      </dsp:txBody>
      <dsp:txXfrm>
        <a:off x="91401" y="2251703"/>
        <a:ext cx="2621728" cy="161936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381156" y="-1523494"/>
          <a:ext cx="1814221"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Liczba nauczycieli wychowania przedszkolnego, szkół i placówek dla dzieci i młodzieży objętych wsparciem w programie.</a:t>
          </a:r>
        </a:p>
        <a:p>
          <a:pPr marL="114300" lvl="1" indent="-114300" algn="just" defTabSz="533400">
            <a:lnSpc>
              <a:spcPct val="100000"/>
            </a:lnSpc>
            <a:spcBef>
              <a:spcPct val="0"/>
            </a:spcBef>
            <a:spcAft>
              <a:spcPts val="600"/>
            </a:spcAft>
            <a:buChar char="•"/>
          </a:pPr>
          <a:r>
            <a:rPr lang="pl-PL" sz="1200" b="1" kern="1200" dirty="0">
              <a:solidFill>
                <a:srgbClr val="FF0000"/>
              </a:solidFill>
            </a:rPr>
            <a:t>Wystąpi np. w przypadku realizacji form wsparcia w ramach typu projektu 10.2.F, 10.2.G. 10.2.H</a:t>
          </a:r>
          <a:endParaRPr lang="pl-PL" sz="1200" b="1" kern="1200" dirty="0"/>
        </a:p>
      </dsp:txBody>
      <dsp:txXfrm rot="-5400000">
        <a:off x="2799671" y="146554"/>
        <a:ext cx="4888629" cy="1637095"/>
      </dsp:txXfrm>
    </dsp:sp>
    <dsp:sp modelId="{30A5BAFA-D867-4432-A555-078896BF780D}">
      <dsp:nvSpPr>
        <dsp:cNvPr id="0" name=""/>
        <dsp:cNvSpPr/>
      </dsp:nvSpPr>
      <dsp:spPr>
        <a:xfrm>
          <a:off x="20655" y="7175"/>
          <a:ext cx="2799671" cy="1929940"/>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PRODUKTU nr 3</a:t>
          </a:r>
        </a:p>
        <a:p>
          <a:pPr marL="0" lvl="0" indent="0" algn="ctr" defTabSz="711200">
            <a:lnSpc>
              <a:spcPct val="90000"/>
            </a:lnSpc>
            <a:spcBef>
              <a:spcPct val="0"/>
            </a:spcBef>
            <a:spcAft>
              <a:spcPct val="35000"/>
            </a:spcAft>
            <a:buNone/>
          </a:pPr>
          <a:r>
            <a:rPr lang="pl-PL" sz="1600" b="1" u="none" kern="1200" dirty="0">
              <a:solidFill>
                <a:srgbClr val="FF0000"/>
              </a:solidFill>
            </a:rPr>
            <a:t>Liczba nauczycieli</a:t>
          </a:r>
          <a:r>
            <a:rPr lang="pl-PL" sz="1600" b="1" u="none" kern="1200" dirty="0">
              <a:solidFill>
                <a:schemeClr val="tx1"/>
              </a:solidFill>
            </a:rPr>
            <a:t> objętych wsparciem w programie</a:t>
          </a:r>
          <a:br>
            <a:rPr lang="pl-PL" sz="1600" b="1" u="none" kern="1200" dirty="0"/>
          </a:br>
          <a:endParaRPr lang="pl-PL" sz="1600" b="1" u="none" kern="1200" dirty="0"/>
        </a:p>
      </dsp:txBody>
      <dsp:txXfrm>
        <a:off x="114867" y="101387"/>
        <a:ext cx="2611247" cy="1741516"/>
      </dsp:txXfrm>
    </dsp:sp>
    <dsp:sp modelId="{6057DA86-162F-440C-8D5E-0A6D86B8CF0F}">
      <dsp:nvSpPr>
        <dsp:cNvPr id="0" name=""/>
        <dsp:cNvSpPr/>
      </dsp:nvSpPr>
      <dsp:spPr>
        <a:xfrm rot="5400000">
          <a:off x="4316310" y="507272"/>
          <a:ext cx="1933584"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pl-PL" sz="1200" b="1" kern="1200" dirty="0"/>
            <a:t>Liczba szkół, których pracownie przedmiotowe zostały doposażone do nauczania przedmiotów przyrodniczych lub matematyki poprzez </a:t>
          </a:r>
          <a:r>
            <a:rPr lang="pl-PL" sz="1200" b="1" kern="1200" dirty="0" err="1"/>
            <a:t>doswiadczenia</a:t>
          </a:r>
          <a:r>
            <a:rPr lang="pl-PL" sz="1200" b="1" kern="1200" dirty="0"/>
            <a:t> i eksperymenty.</a:t>
          </a:r>
          <a:endParaRPr lang="pl-PL" sz="1200" b="1" kern="1200" dirty="0">
            <a:solidFill>
              <a:srgbClr val="B466E0"/>
            </a:solidFill>
          </a:endParaRPr>
        </a:p>
        <a:p>
          <a:pPr marL="114300" lvl="1" indent="-114300" algn="just" defTabSz="533400">
            <a:lnSpc>
              <a:spcPct val="90000"/>
            </a:lnSpc>
            <a:spcBef>
              <a:spcPct val="0"/>
            </a:spcBef>
            <a:spcAft>
              <a:spcPct val="15000"/>
            </a:spcAft>
            <a:buChar char="•"/>
          </a:pPr>
          <a:r>
            <a:rPr lang="pl-PL" sz="1200" b="1" kern="1200" dirty="0">
              <a:solidFill>
                <a:srgbClr val="B466E0"/>
              </a:solidFill>
            </a:rPr>
            <a:t>Uwaga! Nie wliczamy placówek systemu oświaty</a:t>
          </a:r>
        </a:p>
        <a:p>
          <a:pPr marL="114300" lvl="1" indent="-114300" algn="just" defTabSz="533400">
            <a:lnSpc>
              <a:spcPct val="90000"/>
            </a:lnSpc>
            <a:spcBef>
              <a:spcPct val="0"/>
            </a:spcBef>
            <a:spcAft>
              <a:spcPct val="15000"/>
            </a:spcAft>
            <a:buChar char="•"/>
          </a:pPr>
          <a:r>
            <a:rPr lang="pl-PL" sz="1200" b="1" kern="1200" dirty="0">
              <a:solidFill>
                <a:srgbClr val="FF0000"/>
              </a:solidFill>
            </a:rPr>
            <a:t>Wystąpi np. w przypadku realizacji form wsparcia w ramach typu projektu 10.2.B</a:t>
          </a:r>
          <a:endParaRPr lang="pl-PL" sz="1200" b="1" kern="1200" dirty="0">
            <a:solidFill>
              <a:srgbClr val="B466E0"/>
            </a:solidFill>
          </a:endParaRPr>
        </a:p>
      </dsp:txBody>
      <dsp:txXfrm rot="-5400000">
        <a:off x="2796936" y="2121036"/>
        <a:ext cx="4877942" cy="1744804"/>
      </dsp:txXfrm>
    </dsp:sp>
    <dsp:sp modelId="{EC26B3CA-5F55-4ED6-AEA1-83422FEC2FA3}">
      <dsp:nvSpPr>
        <dsp:cNvPr id="0" name=""/>
        <dsp:cNvSpPr/>
      </dsp:nvSpPr>
      <dsp:spPr>
        <a:xfrm>
          <a:off x="0" y="2028468"/>
          <a:ext cx="2796936" cy="1929940"/>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PRODUKTU nr 4</a:t>
          </a:r>
        </a:p>
        <a:p>
          <a:pPr marL="0" lvl="0" indent="0" algn="ctr" defTabSz="711200">
            <a:spcBef>
              <a:spcPct val="0"/>
            </a:spcBef>
            <a:spcAft>
              <a:spcPct val="35000"/>
            </a:spcAft>
            <a:buNone/>
          </a:pPr>
          <a:r>
            <a:rPr lang="pl-PL" sz="1600" b="1" u="none" kern="1200" dirty="0">
              <a:solidFill>
                <a:srgbClr val="FF0000"/>
              </a:solidFill>
            </a:rPr>
            <a:t>Liczba szkół</a:t>
          </a:r>
          <a:r>
            <a:rPr lang="pl-PL" sz="1600" b="1" u="none" kern="1200" dirty="0">
              <a:solidFill>
                <a:schemeClr val="tx1"/>
              </a:solidFill>
            </a:rPr>
            <a:t>, których pracownie przedmiotowe zostały doposażone w programie</a:t>
          </a:r>
        </a:p>
      </dsp:txBody>
      <dsp:txXfrm>
        <a:off x="94212" y="2122680"/>
        <a:ext cx="2608512" cy="174151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381156" y="-1523494"/>
          <a:ext cx="1814221"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Liczba szkół oraz placówek systemu oświaty wyposażonych w sprzęt  rozumiany jako pomoce dydaktyczne oraz narzędzia technologii informacyjno - komunikacyjnych (TIK) do prowadzenia zajęć edukacyjnych.</a:t>
          </a:r>
        </a:p>
        <a:p>
          <a:pPr marL="114300" lvl="1" indent="-114300" algn="l" defTabSz="533400">
            <a:lnSpc>
              <a:spcPct val="90000"/>
            </a:lnSpc>
            <a:spcBef>
              <a:spcPct val="0"/>
            </a:spcBef>
            <a:spcAft>
              <a:spcPct val="15000"/>
            </a:spcAft>
            <a:buChar char="•"/>
          </a:pPr>
          <a:r>
            <a:rPr lang="pl-PL" sz="1200" b="1" kern="1200" dirty="0">
              <a:solidFill>
                <a:srgbClr val="FF0000"/>
              </a:solidFill>
            </a:rPr>
            <a:t>Wystąpi np. w przypadku realizacji form wsparcia w ramach typu projektu 10.2.A, </a:t>
          </a:r>
          <a:endParaRPr lang="pl-PL" sz="1200" b="1" kern="1200" dirty="0"/>
        </a:p>
      </dsp:txBody>
      <dsp:txXfrm rot="-5400000">
        <a:off x="2799671" y="146554"/>
        <a:ext cx="4888629" cy="1637095"/>
      </dsp:txXfrm>
    </dsp:sp>
    <dsp:sp modelId="{30A5BAFA-D867-4432-A555-078896BF780D}">
      <dsp:nvSpPr>
        <dsp:cNvPr id="0" name=""/>
        <dsp:cNvSpPr/>
      </dsp:nvSpPr>
      <dsp:spPr>
        <a:xfrm>
          <a:off x="20655" y="7175"/>
          <a:ext cx="2799671" cy="1929940"/>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PRODUKTU nr 5</a:t>
          </a:r>
        </a:p>
        <a:p>
          <a:pPr marL="0" lvl="0" indent="0" algn="ctr" defTabSz="711200">
            <a:lnSpc>
              <a:spcPct val="90000"/>
            </a:lnSpc>
            <a:spcBef>
              <a:spcPct val="0"/>
            </a:spcBef>
            <a:spcAft>
              <a:spcPct val="35000"/>
            </a:spcAft>
            <a:buNone/>
          </a:pPr>
          <a:r>
            <a:rPr lang="pl-PL" sz="1600" b="1" u="none" kern="1200" dirty="0">
              <a:solidFill>
                <a:srgbClr val="FF0000"/>
              </a:solidFill>
            </a:rPr>
            <a:t>Liczba szkół i placówek systemu oświaty </a:t>
          </a:r>
          <a:r>
            <a:rPr lang="pl-PL" sz="1600" b="1" u="none" kern="1200" dirty="0">
              <a:solidFill>
                <a:schemeClr val="tx1"/>
              </a:solidFill>
            </a:rPr>
            <a:t>wyposażonych w ramach programu w sprzęt TIK do prowadzenia zajęć edukacyjnych</a:t>
          </a:r>
          <a:br>
            <a:rPr lang="pl-PL" sz="1600" b="1" u="none" kern="1200" dirty="0"/>
          </a:br>
          <a:endParaRPr lang="pl-PL" sz="1600" b="1" u="none" kern="1200" dirty="0"/>
        </a:p>
      </dsp:txBody>
      <dsp:txXfrm>
        <a:off x="114867" y="101387"/>
        <a:ext cx="2611247" cy="1741516"/>
      </dsp:txXfrm>
    </dsp:sp>
    <dsp:sp modelId="{6057DA86-162F-440C-8D5E-0A6D86B8CF0F}">
      <dsp:nvSpPr>
        <dsp:cNvPr id="0" name=""/>
        <dsp:cNvSpPr/>
      </dsp:nvSpPr>
      <dsp:spPr>
        <a:xfrm rot="5400000">
          <a:off x="4316310" y="507272"/>
          <a:ext cx="1933584"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pl-PL" sz="1200" b="1" kern="1200" dirty="0"/>
            <a:t>Liczba uczniów szczególnie uzdolnionych, którzy otrzymali stypendia dzięki dofinansowaniu Europejskiego Funduszu Społecznego</a:t>
          </a:r>
          <a:endParaRPr lang="pl-PL" sz="1200" b="1" kern="1200" dirty="0">
            <a:solidFill>
              <a:srgbClr val="B466E0"/>
            </a:solidFill>
          </a:endParaRPr>
        </a:p>
        <a:p>
          <a:pPr marL="114300" lvl="1" indent="-114300" algn="l" defTabSz="533400">
            <a:lnSpc>
              <a:spcPct val="90000"/>
            </a:lnSpc>
            <a:spcBef>
              <a:spcPct val="0"/>
            </a:spcBef>
            <a:spcAft>
              <a:spcPct val="15000"/>
            </a:spcAft>
            <a:buChar char="•"/>
          </a:pPr>
          <a:r>
            <a:rPr lang="pl-PL" sz="1200" b="1" kern="1200" dirty="0"/>
            <a:t>Szczególne uzdolnienia uczniów dotyczą przedmiotów: </a:t>
          </a:r>
          <a:r>
            <a:rPr lang="pl-PL" sz="1200" b="1" kern="1200" dirty="0">
              <a:solidFill>
                <a:schemeClr val="tx1"/>
              </a:solidFill>
            </a:rPr>
            <a:t>przyrodniczych, informatycznych, języków obcych, matematyki lub przedsiębiorczości</a:t>
          </a:r>
        </a:p>
        <a:p>
          <a:pPr marL="114300" lvl="1" indent="-114300" algn="l" defTabSz="533400">
            <a:lnSpc>
              <a:spcPct val="90000"/>
            </a:lnSpc>
            <a:spcBef>
              <a:spcPct val="0"/>
            </a:spcBef>
            <a:spcAft>
              <a:spcPct val="15000"/>
            </a:spcAft>
            <a:buChar char="•"/>
          </a:pPr>
          <a:r>
            <a:rPr lang="pl-PL" sz="1200" b="1" kern="1200" dirty="0">
              <a:solidFill>
                <a:srgbClr val="FF0000"/>
              </a:solidFill>
            </a:rPr>
            <a:t>Wystąpi  w przypadku realizacji formy wsparcia w ramach typu projektu 10.2.C</a:t>
          </a:r>
        </a:p>
      </dsp:txBody>
      <dsp:txXfrm rot="-5400000">
        <a:off x="2796936" y="2121036"/>
        <a:ext cx="4877942" cy="1744804"/>
      </dsp:txXfrm>
    </dsp:sp>
    <dsp:sp modelId="{EC26B3CA-5F55-4ED6-AEA1-83422FEC2FA3}">
      <dsp:nvSpPr>
        <dsp:cNvPr id="0" name=""/>
        <dsp:cNvSpPr/>
      </dsp:nvSpPr>
      <dsp:spPr>
        <a:xfrm>
          <a:off x="0" y="2028468"/>
          <a:ext cx="2796936" cy="1929940"/>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PRODUKTU nr 6</a:t>
          </a:r>
        </a:p>
        <a:p>
          <a:pPr marL="0" lvl="0" indent="0" algn="ctr" defTabSz="711200">
            <a:spcBef>
              <a:spcPct val="0"/>
            </a:spcBef>
            <a:spcAft>
              <a:spcPct val="35000"/>
            </a:spcAft>
            <a:buNone/>
          </a:pPr>
          <a:r>
            <a:rPr lang="pl-PL" sz="1600" b="1" u="none" kern="1200" dirty="0">
              <a:solidFill>
                <a:srgbClr val="FF0000"/>
              </a:solidFill>
            </a:rPr>
            <a:t>Liczba uczniów</a:t>
          </a:r>
          <a:r>
            <a:rPr lang="pl-PL" sz="1600" b="1" u="none" kern="1200" dirty="0">
              <a:solidFill>
                <a:schemeClr val="tx1"/>
              </a:solidFill>
            </a:rPr>
            <a:t>, objętych wsparciem stypendialnym w programie</a:t>
          </a:r>
        </a:p>
      </dsp:txBody>
      <dsp:txXfrm>
        <a:off x="94212" y="2122680"/>
        <a:ext cx="2608512" cy="174151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380353" y="-1523494"/>
          <a:ext cx="1815827"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Liczba uczniów którzy dzięki wsparciu z EFS nabyli kompetencje kluczowe</a:t>
          </a:r>
        </a:p>
        <a:p>
          <a:pPr marL="114300" lvl="1" indent="-114300" algn="just" defTabSz="533400">
            <a:lnSpc>
              <a:spcPct val="100000"/>
            </a:lnSpc>
            <a:spcBef>
              <a:spcPct val="0"/>
            </a:spcBef>
            <a:spcAft>
              <a:spcPts val="600"/>
            </a:spcAft>
            <a:buChar char="•"/>
          </a:pPr>
          <a:r>
            <a:rPr lang="pl-PL" sz="1200" b="1" kern="1200" dirty="0">
              <a:solidFill>
                <a:srgbClr val="FF0000"/>
              </a:solidFill>
            </a:rPr>
            <a:t>Wystąpi np. w przypadku realizacji form wsparcia w ramach typu projektu 10.2.A, </a:t>
          </a:r>
          <a:endParaRPr lang="pl-PL" sz="1200" b="1" kern="1200" dirty="0"/>
        </a:p>
      </dsp:txBody>
      <dsp:txXfrm rot="-5400000">
        <a:off x="2799671" y="145829"/>
        <a:ext cx="4888551" cy="1638545"/>
      </dsp:txXfrm>
    </dsp:sp>
    <dsp:sp modelId="{30A5BAFA-D867-4432-A555-078896BF780D}">
      <dsp:nvSpPr>
        <dsp:cNvPr id="0" name=""/>
        <dsp:cNvSpPr/>
      </dsp:nvSpPr>
      <dsp:spPr>
        <a:xfrm>
          <a:off x="20655" y="7175"/>
          <a:ext cx="2799671" cy="1929940"/>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REZULTATU nr 1</a:t>
          </a:r>
        </a:p>
        <a:p>
          <a:pPr marL="0" lvl="0" indent="0" algn="ctr" defTabSz="711200">
            <a:lnSpc>
              <a:spcPct val="90000"/>
            </a:lnSpc>
            <a:spcBef>
              <a:spcPct val="0"/>
            </a:spcBef>
            <a:spcAft>
              <a:spcPct val="35000"/>
            </a:spcAft>
            <a:buNone/>
          </a:pPr>
          <a:r>
            <a:rPr lang="pl-PL" sz="1600" b="1" u="none" kern="1200" dirty="0">
              <a:solidFill>
                <a:srgbClr val="FF0000"/>
              </a:solidFill>
            </a:rPr>
            <a:t>Liczba uczniów</a:t>
          </a:r>
          <a:r>
            <a:rPr lang="pl-PL" sz="1600" b="1" u="none" kern="1200" dirty="0">
              <a:solidFill>
                <a:schemeClr val="tx1"/>
              </a:solidFill>
            </a:rPr>
            <a:t>, którzy nabyli kompetencje kluczowe po opuszczeniu programu</a:t>
          </a:r>
          <a:endParaRPr lang="pl-PL" sz="1600" b="1" u="none" kern="1200" dirty="0"/>
        </a:p>
      </dsp:txBody>
      <dsp:txXfrm>
        <a:off x="114867" y="101387"/>
        <a:ext cx="2611247" cy="1741516"/>
      </dsp:txXfrm>
    </dsp:sp>
    <dsp:sp modelId="{6057DA86-162F-440C-8D5E-0A6D86B8CF0F}">
      <dsp:nvSpPr>
        <dsp:cNvPr id="0" name=""/>
        <dsp:cNvSpPr/>
      </dsp:nvSpPr>
      <dsp:spPr>
        <a:xfrm rot="5400000">
          <a:off x="4316310" y="507272"/>
          <a:ext cx="1933584"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44500">
            <a:lnSpc>
              <a:spcPct val="90000"/>
            </a:lnSpc>
            <a:spcBef>
              <a:spcPct val="0"/>
            </a:spcBef>
            <a:spcAft>
              <a:spcPct val="15000"/>
            </a:spcAft>
            <a:buChar char="•"/>
          </a:pPr>
          <a:r>
            <a:rPr lang="pl-PL" sz="1000" b="1" kern="1200" dirty="0">
              <a:solidFill>
                <a:schemeClr val="tx1"/>
              </a:solidFill>
              <a:latin typeface="+mn-lt"/>
            </a:rPr>
            <a:t>Liczba nauczycieli, którzy uzyskali kwalifikacje lub nabyli kompetencje po opuszczeniu programu.</a:t>
          </a:r>
        </a:p>
        <a:p>
          <a:pPr marL="57150" lvl="1" indent="-57150" algn="just" defTabSz="444500">
            <a:lnSpc>
              <a:spcPct val="90000"/>
            </a:lnSpc>
            <a:spcBef>
              <a:spcPct val="0"/>
            </a:spcBef>
            <a:spcAft>
              <a:spcPct val="15000"/>
            </a:spcAft>
            <a:buChar char="•"/>
          </a:pPr>
          <a:r>
            <a:rPr lang="pl-PL" sz="1000" b="1" kern="1200" dirty="0">
              <a:latin typeface="+mn-lt"/>
            </a:rPr>
            <a:t>Przez uzyskanie kwalifikacji należy rozumieć formalny wynik oceny i walidacji, uzyskany w momencie potwierdzenia przez właściwy organ, że dana osoba osiągnęła efekty uczenia się spełniające określone standardy. Tym samym uczestnika można uwzględnić w ww. wskaźniku jeżeli zda formalny egzamin potwierdzający zdobyte kwalifikacje. </a:t>
          </a:r>
          <a:endParaRPr lang="pl-PL" sz="1000" b="1" kern="1200" dirty="0">
            <a:solidFill>
              <a:srgbClr val="B466E0"/>
            </a:solidFill>
            <a:latin typeface="+mn-lt"/>
          </a:endParaRPr>
        </a:p>
        <a:p>
          <a:pPr marL="57150" lvl="1" indent="-57150" algn="just" defTabSz="444500">
            <a:lnSpc>
              <a:spcPct val="90000"/>
            </a:lnSpc>
            <a:spcBef>
              <a:spcPct val="0"/>
            </a:spcBef>
            <a:spcAft>
              <a:spcPct val="15000"/>
            </a:spcAft>
            <a:buChar char="•"/>
          </a:pPr>
          <a:r>
            <a:rPr lang="pl-PL" sz="1000" b="1" kern="1200" dirty="0">
              <a:solidFill>
                <a:srgbClr val="FF0000"/>
              </a:solidFill>
            </a:rPr>
            <a:t>Wystąpi np. w przypadku realizacji form wsparcia w ramach typu projektu 10.2.F, 10.2.G, 10.2.H </a:t>
          </a:r>
          <a:endParaRPr lang="pl-PL" sz="1000" b="1" kern="1200" dirty="0">
            <a:solidFill>
              <a:srgbClr val="B466E0"/>
            </a:solidFill>
            <a:latin typeface="+mn-lt"/>
          </a:endParaRPr>
        </a:p>
      </dsp:txBody>
      <dsp:txXfrm rot="-5400000">
        <a:off x="2796936" y="2121036"/>
        <a:ext cx="4877942" cy="1744804"/>
      </dsp:txXfrm>
    </dsp:sp>
    <dsp:sp modelId="{EC26B3CA-5F55-4ED6-AEA1-83422FEC2FA3}">
      <dsp:nvSpPr>
        <dsp:cNvPr id="0" name=""/>
        <dsp:cNvSpPr/>
      </dsp:nvSpPr>
      <dsp:spPr>
        <a:xfrm>
          <a:off x="0" y="2028468"/>
          <a:ext cx="2796936" cy="1929940"/>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REZULTATU nr 2</a:t>
          </a:r>
        </a:p>
        <a:p>
          <a:pPr marL="0" lvl="0" indent="0" algn="ctr" defTabSz="711200">
            <a:lnSpc>
              <a:spcPct val="90000"/>
            </a:lnSpc>
            <a:spcBef>
              <a:spcPct val="0"/>
            </a:spcBef>
            <a:spcAft>
              <a:spcPct val="35000"/>
            </a:spcAft>
            <a:buNone/>
          </a:pPr>
          <a:r>
            <a:rPr lang="pl-PL" sz="1600" b="1" u="none" kern="1200" dirty="0">
              <a:solidFill>
                <a:srgbClr val="FF0000"/>
              </a:solidFill>
            </a:rPr>
            <a:t>Liczba nauczycieli</a:t>
          </a:r>
          <a:r>
            <a:rPr lang="pl-PL" sz="1600" b="1" u="none" kern="1200" dirty="0">
              <a:solidFill>
                <a:schemeClr val="tx1"/>
              </a:solidFill>
            </a:rPr>
            <a:t>, którzy uzyskali kwalifikacje lub nabyli kompetencje po opuszczeniu programu</a:t>
          </a:r>
        </a:p>
      </dsp:txBody>
      <dsp:txXfrm>
        <a:off x="94212" y="2122680"/>
        <a:ext cx="2608512" cy="1741516"/>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379444" y="-1522688"/>
          <a:ext cx="1817646"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Liczba szkół, w których pracownie przedmiotowe wykorzystują doposażenie zakupione dzięki EFS do prowadzenia zajęć edukacyjnych z przedmiotów przyrodniczych lub matematyki.</a:t>
          </a:r>
        </a:p>
        <a:p>
          <a:pPr marL="114300" lvl="1" indent="-114300" algn="just" defTabSz="533400">
            <a:lnSpc>
              <a:spcPct val="100000"/>
            </a:lnSpc>
            <a:spcBef>
              <a:spcPct val="0"/>
            </a:spcBef>
            <a:spcAft>
              <a:spcPts val="600"/>
            </a:spcAft>
            <a:buChar char="•"/>
          </a:pPr>
          <a:r>
            <a:rPr lang="pl-PL" sz="1200" b="1" kern="1200" dirty="0">
              <a:solidFill>
                <a:srgbClr val="FF0000"/>
              </a:solidFill>
            </a:rPr>
            <a:t>Wystąpi np. w przypadku realizacji form wsparcia w ramach typu projektu 10.2.B, </a:t>
          </a:r>
          <a:endParaRPr lang="pl-PL" sz="1200" b="1" kern="1200" dirty="0"/>
        </a:p>
      </dsp:txBody>
      <dsp:txXfrm rot="-5400000">
        <a:off x="2799671" y="145815"/>
        <a:ext cx="4888462" cy="1640186"/>
      </dsp:txXfrm>
    </dsp:sp>
    <dsp:sp modelId="{30A5BAFA-D867-4432-A555-078896BF780D}">
      <dsp:nvSpPr>
        <dsp:cNvPr id="0" name=""/>
        <dsp:cNvSpPr/>
      </dsp:nvSpPr>
      <dsp:spPr>
        <a:xfrm>
          <a:off x="20655" y="7022"/>
          <a:ext cx="2799671" cy="193187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REZULTATU nr 3</a:t>
          </a:r>
        </a:p>
        <a:p>
          <a:pPr marL="0" lvl="0" indent="0" algn="ctr" defTabSz="711200">
            <a:lnSpc>
              <a:spcPct val="90000"/>
            </a:lnSpc>
            <a:spcBef>
              <a:spcPct val="0"/>
            </a:spcBef>
            <a:spcAft>
              <a:spcPct val="35000"/>
            </a:spcAft>
            <a:buNone/>
          </a:pPr>
          <a:r>
            <a:rPr lang="pl-PL" sz="1600" b="1" u="none" kern="1200" dirty="0">
              <a:solidFill>
                <a:srgbClr val="FF0000"/>
              </a:solidFill>
            </a:rPr>
            <a:t>Liczba szkół</a:t>
          </a:r>
          <a:r>
            <a:rPr lang="pl-PL" sz="1600" b="1" u="none" kern="1200" dirty="0">
              <a:solidFill>
                <a:schemeClr val="tx1"/>
              </a:solidFill>
            </a:rPr>
            <a:t>, w których pracownie przedmiotowe wykorzystują doposażenie do prowadzenia zajęć edukacyjnych.</a:t>
          </a:r>
          <a:endParaRPr lang="pl-PL" sz="1600" b="1" u="none" kern="1200" dirty="0"/>
        </a:p>
      </dsp:txBody>
      <dsp:txXfrm>
        <a:off x="114961" y="101328"/>
        <a:ext cx="2611059" cy="1743262"/>
      </dsp:txXfrm>
    </dsp:sp>
    <dsp:sp modelId="{6057DA86-162F-440C-8D5E-0A6D86B8CF0F}">
      <dsp:nvSpPr>
        <dsp:cNvPr id="0" name=""/>
        <dsp:cNvSpPr/>
      </dsp:nvSpPr>
      <dsp:spPr>
        <a:xfrm rot="5400000">
          <a:off x="4394288" y="505857"/>
          <a:ext cx="1787957"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b="1" kern="1200" dirty="0">
              <a:solidFill>
                <a:schemeClr val="tx1"/>
              </a:solidFill>
              <a:latin typeface="+mn-lt"/>
            </a:rPr>
            <a:t>Liczba szkół oraz placówek systemu oświaty wykorzystujących do prowadzenia zajęć edukacyjnych sprzęt rozumiany jako  pomoce dydaktyczne oraz narzędzia technologii informacyjno-edukacyjnych (TIK) zakupione dzięki EFS.</a:t>
          </a:r>
        </a:p>
        <a:p>
          <a:pPr marL="114300" lvl="1" indent="-114300" algn="just" defTabSz="622300">
            <a:lnSpc>
              <a:spcPct val="90000"/>
            </a:lnSpc>
            <a:spcBef>
              <a:spcPct val="0"/>
            </a:spcBef>
            <a:spcAft>
              <a:spcPct val="15000"/>
            </a:spcAft>
            <a:buChar char="•"/>
          </a:pPr>
          <a:r>
            <a:rPr lang="pl-PL" sz="1400" b="1" kern="1200" dirty="0">
              <a:solidFill>
                <a:srgbClr val="FF0000"/>
              </a:solidFill>
            </a:rPr>
            <a:t>Wystąpi np. w przypadku realizacji form wsparcia w ramach typu projektu 10.2.A, </a:t>
          </a:r>
          <a:endParaRPr lang="pl-PL" sz="1400" b="1" kern="1200" dirty="0">
            <a:solidFill>
              <a:srgbClr val="B466E0"/>
            </a:solidFill>
            <a:latin typeface="+mn-lt"/>
          </a:endParaRPr>
        </a:p>
      </dsp:txBody>
      <dsp:txXfrm rot="-5400000">
        <a:off x="2799671" y="2187756"/>
        <a:ext cx="4889911" cy="1613395"/>
      </dsp:txXfrm>
    </dsp:sp>
    <dsp:sp modelId="{EC26B3CA-5F55-4ED6-AEA1-83422FEC2FA3}">
      <dsp:nvSpPr>
        <dsp:cNvPr id="0" name=""/>
        <dsp:cNvSpPr/>
      </dsp:nvSpPr>
      <dsp:spPr>
        <a:xfrm>
          <a:off x="0" y="2028516"/>
          <a:ext cx="2799671" cy="193187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REZULTATU nr 4</a:t>
          </a:r>
        </a:p>
        <a:p>
          <a:pPr marL="0" lvl="0" indent="0" algn="ctr" defTabSz="711200">
            <a:lnSpc>
              <a:spcPct val="90000"/>
            </a:lnSpc>
            <a:spcBef>
              <a:spcPct val="0"/>
            </a:spcBef>
            <a:spcAft>
              <a:spcPct val="35000"/>
            </a:spcAft>
            <a:buNone/>
          </a:pPr>
          <a:r>
            <a:rPr lang="pl-PL" sz="1600" b="1" u="none" kern="1200" dirty="0">
              <a:solidFill>
                <a:srgbClr val="FF0000"/>
              </a:solidFill>
            </a:rPr>
            <a:t>Liczba szkół i placówek systemu oświaty</a:t>
          </a:r>
          <a:r>
            <a:rPr lang="pl-PL" sz="1600" b="1" u="none" kern="1200" dirty="0">
              <a:solidFill>
                <a:schemeClr val="tx1"/>
              </a:solidFill>
            </a:rPr>
            <a:t> wykorzystujących sprzęt TIK do prowadzenia zajęć edukacyjnych.</a:t>
          </a:r>
        </a:p>
      </dsp:txBody>
      <dsp:txXfrm>
        <a:off x="94306" y="2122822"/>
        <a:ext cx="2611059" cy="17432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367446" y="-1562914"/>
          <a:ext cx="184650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kern="1200" dirty="0"/>
            <a:t>czy Wnioskodawca/Beneficjent </a:t>
          </a:r>
          <a:r>
            <a:rPr lang="pl-PL" sz="1200" b="1" kern="1200" dirty="0">
              <a:solidFill>
                <a:srgbClr val="FF0000"/>
              </a:solidFill>
            </a:rPr>
            <a:t>jest uprawniony </a:t>
          </a:r>
          <a:r>
            <a:rPr lang="pl-PL" sz="1200" kern="1200" dirty="0"/>
            <a:t>do ubiegania się o wsparcie w ramach ogłoszonego konkursu. </a:t>
          </a:r>
          <a:endParaRPr lang="pl-PL" sz="1200" b="1" kern="1200" dirty="0"/>
        </a:p>
        <a:p>
          <a:pPr marL="114300" lvl="1" indent="-114300" algn="just" defTabSz="533400">
            <a:lnSpc>
              <a:spcPct val="100000"/>
            </a:lnSpc>
            <a:spcBef>
              <a:spcPct val="0"/>
            </a:spcBef>
            <a:spcAft>
              <a:spcPts val="600"/>
            </a:spcAft>
            <a:buChar char="•"/>
          </a:pPr>
          <a:r>
            <a:rPr lang="pl-PL" sz="1200" kern="1200" dirty="0"/>
            <a:t>Wnioskodawcami/Beneficjentami mogą być:</a:t>
          </a:r>
          <a:endParaRPr lang="pl-PL" sz="1200" b="1" kern="1200" dirty="0"/>
        </a:p>
        <a:p>
          <a:pPr marL="114300" lvl="1" indent="-114300" algn="l" defTabSz="533400">
            <a:lnSpc>
              <a:spcPct val="90000"/>
            </a:lnSpc>
            <a:spcBef>
              <a:spcPct val="0"/>
            </a:spcBef>
            <a:spcAft>
              <a:spcPct val="15000"/>
            </a:spcAft>
            <a:buFont typeface="Symbol" panose="05050102010706020507" pitchFamily="18" charset="2"/>
            <a:buChar char=""/>
          </a:pPr>
          <a:r>
            <a:rPr lang="pl-PL" sz="1200" kern="1200" dirty="0"/>
            <a:t>jednostki samorządu terytorialnego, ich związki i stowarzyszenia; </a:t>
          </a:r>
        </a:p>
        <a:p>
          <a:pPr marL="114300" lvl="1" indent="-114300" algn="l" defTabSz="533400">
            <a:lnSpc>
              <a:spcPct val="90000"/>
            </a:lnSpc>
            <a:spcBef>
              <a:spcPct val="0"/>
            </a:spcBef>
            <a:spcAft>
              <a:spcPct val="15000"/>
            </a:spcAft>
            <a:buFont typeface="Symbol" panose="05050102010706020507" pitchFamily="18" charset="2"/>
            <a:buChar char=""/>
          </a:pPr>
          <a:r>
            <a:rPr lang="pl-PL" sz="1200" kern="1200" dirty="0"/>
            <a:t>jednostki organizacyjne </a:t>
          </a:r>
          <a:r>
            <a:rPr lang="pl-PL" sz="1200" kern="1200" dirty="0" err="1"/>
            <a:t>jst</a:t>
          </a:r>
          <a:r>
            <a:rPr lang="pl-PL" sz="1200" kern="1200" dirty="0"/>
            <a:t>; </a:t>
          </a:r>
        </a:p>
        <a:p>
          <a:pPr marL="114300" lvl="1" indent="-114300" algn="l" defTabSz="533400">
            <a:lnSpc>
              <a:spcPct val="90000"/>
            </a:lnSpc>
            <a:spcBef>
              <a:spcPct val="0"/>
            </a:spcBef>
            <a:spcAft>
              <a:spcPct val="15000"/>
            </a:spcAft>
            <a:buFont typeface="Symbol" panose="05050102010706020507" pitchFamily="18" charset="2"/>
            <a:buChar char=""/>
          </a:pPr>
          <a:r>
            <a:rPr lang="pl-PL" sz="1200" kern="1200" dirty="0"/>
            <a:t>organizacje pozarządowe; </a:t>
          </a:r>
        </a:p>
        <a:p>
          <a:pPr marL="114300" lvl="1" indent="-114300" algn="l" defTabSz="533400">
            <a:lnSpc>
              <a:spcPct val="90000"/>
            </a:lnSpc>
            <a:spcBef>
              <a:spcPct val="0"/>
            </a:spcBef>
            <a:spcAft>
              <a:spcPct val="15000"/>
            </a:spcAft>
            <a:buFont typeface="Symbol" panose="05050102010706020507" pitchFamily="18" charset="2"/>
            <a:buChar char=""/>
          </a:pPr>
          <a:r>
            <a:rPr lang="pl-PL" sz="1200" kern="1200" dirty="0"/>
            <a:t>organy prowadzące publiczne i niepubliczne szkoły podstawowe, gimnazjalne i ponadgimnazjalne; </a:t>
          </a:r>
        </a:p>
      </dsp:txBody>
      <dsp:txXfrm rot="-5400000">
        <a:off x="2804531" y="90140"/>
        <a:ext cx="4882193" cy="1666223"/>
      </dsp:txXfrm>
    </dsp:sp>
    <dsp:sp modelId="{30A5BAFA-D867-4432-A555-078896BF780D}">
      <dsp:nvSpPr>
        <dsp:cNvPr id="0" name=""/>
        <dsp:cNvSpPr/>
      </dsp:nvSpPr>
      <dsp:spPr>
        <a:xfrm>
          <a:off x="24432" y="12968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3. Kwalifikowalność Wnioskodawcy/Beneficjenta</a:t>
          </a:r>
          <a:endParaRPr lang="pl-PL" sz="1600" b="1" u="sng" kern="1200" dirty="0">
            <a:solidFill>
              <a:schemeClr val="tx1"/>
            </a:solidFill>
          </a:endParaRPr>
        </a:p>
      </dsp:txBody>
      <dsp:txXfrm>
        <a:off x="102479" y="207732"/>
        <a:ext cx="2640842" cy="1442708"/>
      </dsp:txXfrm>
    </dsp:sp>
    <dsp:sp modelId="{6057DA86-162F-440C-8D5E-0A6D86B8CF0F}">
      <dsp:nvSpPr>
        <dsp:cNvPr id="0" name=""/>
        <dsp:cNvSpPr/>
      </dsp:nvSpPr>
      <dsp:spPr>
        <a:xfrm rot="5400000">
          <a:off x="4485989" y="241250"/>
          <a:ext cx="160182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pl-PL" sz="1400" kern="1200" dirty="0"/>
            <a:t> Czy projekt został złożony w odpowiedzi na właściwy konkurs w systemie SOWA EFS RPDS.</a:t>
          </a:r>
          <a:endParaRPr lang="pl-PL" sz="1400" b="1" u="sng" kern="1200" dirty="0">
            <a:solidFill>
              <a:schemeClr val="tx1"/>
            </a:solidFill>
          </a:endParaRPr>
        </a:p>
        <a:p>
          <a:pPr marL="114300" lvl="1" indent="-114300" algn="l" defTabSz="622300">
            <a:lnSpc>
              <a:spcPct val="90000"/>
            </a:lnSpc>
            <a:spcBef>
              <a:spcPct val="0"/>
            </a:spcBef>
            <a:spcAft>
              <a:spcPct val="15000"/>
            </a:spcAft>
            <a:buChar char="•"/>
          </a:pPr>
          <a:r>
            <a:rPr lang="pl-PL" sz="1400" b="1" u="none" kern="1200" dirty="0">
              <a:solidFill>
                <a:srgbClr val="FF0000"/>
              </a:solidFill>
            </a:rPr>
            <a:t>301/18</a:t>
          </a:r>
        </a:p>
      </dsp:txBody>
      <dsp:txXfrm rot="-5400000">
        <a:off x="2800734" y="2004699"/>
        <a:ext cx="4894138" cy="1445433"/>
      </dsp:txXfrm>
    </dsp:sp>
    <dsp:sp modelId="{EC26B3CA-5F55-4ED6-AEA1-83422FEC2FA3}">
      <dsp:nvSpPr>
        <dsp:cNvPr id="0" name=""/>
        <dsp:cNvSpPr/>
      </dsp:nvSpPr>
      <dsp:spPr>
        <a:xfrm>
          <a:off x="3797" y="192801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4. Kwalifikowalność projektu</a:t>
          </a:r>
        </a:p>
      </dsp:txBody>
      <dsp:txXfrm>
        <a:off x="81844" y="2006062"/>
        <a:ext cx="2640842" cy="144270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308599" y="-1507058"/>
          <a:ext cx="1956615"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Wskaźnik odnosi się do liczby obiektów, które zaopatrzono w specjalne podjazdy, windy, urządzenia głośnomówiące, bądź inne udogodnienia (tj. usunięcie barier w dostępie, w szczególności barier architektonicznych) ułatwiające dostęp do tych obiektów i poruszanie się po nich osobom niepełnosprawnym ruchowo czy sensorycznie.</a:t>
          </a:r>
        </a:p>
        <a:p>
          <a:pPr marL="114300" lvl="1" indent="-114300" algn="just" defTabSz="533400">
            <a:lnSpc>
              <a:spcPct val="100000"/>
            </a:lnSpc>
            <a:spcBef>
              <a:spcPct val="0"/>
            </a:spcBef>
            <a:spcAft>
              <a:spcPts val="600"/>
            </a:spcAft>
            <a:buChar char="•"/>
          </a:pPr>
          <a:r>
            <a:rPr lang="pl-PL" sz="1200" b="1" kern="1200" dirty="0">
              <a:solidFill>
                <a:srgbClr val="FF0000"/>
              </a:solidFill>
            </a:rPr>
            <a:t>Wskaźnik należy wybrać bez względu na typ projektu i formy wsparcia (bez konieczności podawania wartości docelowej większej od 0)</a:t>
          </a:r>
        </a:p>
      </dsp:txBody>
      <dsp:txXfrm rot="-5400000">
        <a:off x="2800741" y="96314"/>
        <a:ext cx="4876818" cy="1765587"/>
      </dsp:txXfrm>
    </dsp:sp>
    <dsp:sp modelId="{30A5BAFA-D867-4432-A555-078896BF780D}">
      <dsp:nvSpPr>
        <dsp:cNvPr id="0" name=""/>
        <dsp:cNvSpPr/>
      </dsp:nvSpPr>
      <dsp:spPr>
        <a:xfrm>
          <a:off x="20635" y="32699"/>
          <a:ext cx="2796936" cy="1906735"/>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HORYZONTALNY nr 1</a:t>
          </a:r>
        </a:p>
        <a:p>
          <a:pPr marL="0" lvl="0" indent="0" algn="ctr" defTabSz="711200">
            <a:lnSpc>
              <a:spcPct val="90000"/>
            </a:lnSpc>
            <a:spcBef>
              <a:spcPct val="0"/>
            </a:spcBef>
            <a:spcAft>
              <a:spcPct val="35000"/>
            </a:spcAft>
            <a:buNone/>
          </a:pPr>
          <a:r>
            <a:rPr lang="pl-PL" sz="1600" b="1" u="none" kern="1200" dirty="0">
              <a:solidFill>
                <a:srgbClr val="FF0000"/>
              </a:solidFill>
            </a:rPr>
            <a:t>Liczba obiektów </a:t>
          </a:r>
          <a:r>
            <a:rPr lang="pl-PL" sz="1600" b="1" u="none" kern="1200" dirty="0">
              <a:solidFill>
                <a:schemeClr val="tx1"/>
              </a:solidFill>
            </a:rPr>
            <a:t>dostosowanych do potrzeb osób z </a:t>
          </a:r>
          <a:r>
            <a:rPr lang="pl-PL" sz="1600" b="1" u="none" kern="1200" dirty="0" err="1">
              <a:solidFill>
                <a:schemeClr val="tx1"/>
              </a:solidFill>
            </a:rPr>
            <a:t>niepełnosprawnościami</a:t>
          </a:r>
          <a:endParaRPr lang="pl-PL" sz="1600" b="1" u="none" kern="1200" dirty="0"/>
        </a:p>
      </dsp:txBody>
      <dsp:txXfrm>
        <a:off x="113714" y="125778"/>
        <a:ext cx="2610778" cy="1720577"/>
      </dsp:txXfrm>
    </dsp:sp>
    <dsp:sp modelId="{6057DA86-162F-440C-8D5E-0A6D86B8CF0F}">
      <dsp:nvSpPr>
        <dsp:cNvPr id="0" name=""/>
        <dsp:cNvSpPr/>
      </dsp:nvSpPr>
      <dsp:spPr>
        <a:xfrm rot="5400000">
          <a:off x="4405921" y="517599"/>
          <a:ext cx="1764691"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pl-PL" sz="1200" b="1" kern="1200" dirty="0">
              <a:solidFill>
                <a:schemeClr val="tx1"/>
              </a:solidFill>
              <a:latin typeface="+mn-lt"/>
            </a:rPr>
            <a:t>Wskaźnik mierzy liczbę osób objętych szkoleniami/doradztwem w zakresie nabywania/doskonalenia umiejętności warunkujących efektywne korzystanie z mediów elektronicznych tj. m.in. korzystania z komputera, różnych rodzajów oprogramowania, </a:t>
          </a:r>
          <a:r>
            <a:rPr lang="pl-PL" sz="1200" b="1" kern="1200" dirty="0" err="1">
              <a:solidFill>
                <a:schemeClr val="tx1"/>
              </a:solidFill>
              <a:latin typeface="+mn-lt"/>
            </a:rPr>
            <a:t>internetu</a:t>
          </a:r>
          <a:r>
            <a:rPr lang="pl-PL" sz="1200" b="1" kern="1200" dirty="0">
              <a:solidFill>
                <a:schemeClr val="tx1"/>
              </a:solidFill>
              <a:latin typeface="+mn-lt"/>
            </a:rPr>
            <a:t> oraz kompetencji ściśle informatycznych (np. programowanie, zarządzanie bazami danych, administracja sieciami, administracja witrynami internetowymi).</a:t>
          </a:r>
        </a:p>
        <a:p>
          <a:pPr marL="114300" lvl="1" indent="-114300" algn="just" defTabSz="533400">
            <a:lnSpc>
              <a:spcPct val="90000"/>
            </a:lnSpc>
            <a:spcBef>
              <a:spcPct val="0"/>
            </a:spcBef>
            <a:spcAft>
              <a:spcPct val="15000"/>
            </a:spcAft>
            <a:buChar char="•"/>
          </a:pPr>
          <a:r>
            <a:rPr lang="pl-PL" sz="1200" b="1" kern="1200" dirty="0">
              <a:solidFill>
                <a:srgbClr val="FF0000"/>
              </a:solidFill>
            </a:rPr>
            <a:t>Wskaźnik należy wybrać bez względu na typ projektu i formy wsparcia (bez konieczności podawania wartości docelowej większej od 0)</a:t>
          </a:r>
          <a:endParaRPr lang="pl-PL" sz="1200" b="1" kern="1200" dirty="0">
            <a:solidFill>
              <a:srgbClr val="B466E0"/>
            </a:solidFill>
            <a:latin typeface="+mn-lt"/>
          </a:endParaRPr>
        </a:p>
      </dsp:txBody>
      <dsp:txXfrm rot="-5400000">
        <a:off x="2799671" y="2209995"/>
        <a:ext cx="4891047" cy="1592401"/>
      </dsp:txXfrm>
    </dsp:sp>
    <dsp:sp modelId="{EC26B3CA-5F55-4ED6-AEA1-83422FEC2FA3}">
      <dsp:nvSpPr>
        <dsp:cNvPr id="0" name=""/>
        <dsp:cNvSpPr/>
      </dsp:nvSpPr>
      <dsp:spPr>
        <a:xfrm>
          <a:off x="0" y="2052828"/>
          <a:ext cx="2799671" cy="1906735"/>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HORYZONTALNY nr 2</a:t>
          </a:r>
        </a:p>
        <a:p>
          <a:pPr marL="0" lvl="0" indent="0" algn="ctr" defTabSz="711200">
            <a:lnSpc>
              <a:spcPct val="90000"/>
            </a:lnSpc>
            <a:spcBef>
              <a:spcPct val="0"/>
            </a:spcBef>
            <a:spcAft>
              <a:spcPct val="35000"/>
            </a:spcAft>
            <a:buNone/>
          </a:pPr>
          <a:r>
            <a:rPr lang="pl-PL" sz="1600" b="1" u="none" kern="1200" dirty="0">
              <a:solidFill>
                <a:srgbClr val="FF0000"/>
              </a:solidFill>
            </a:rPr>
            <a:t>Liczba osób </a:t>
          </a:r>
          <a:r>
            <a:rPr lang="pl-PL" sz="1600" b="1" u="none" kern="1200" dirty="0">
              <a:solidFill>
                <a:schemeClr val="tx1"/>
              </a:solidFill>
            </a:rPr>
            <a:t>objętych szkoleniami/doradztwem w zakresie kompetencji cyfrowych</a:t>
          </a:r>
        </a:p>
      </dsp:txBody>
      <dsp:txXfrm>
        <a:off x="93079" y="2145907"/>
        <a:ext cx="2613513" cy="1720577"/>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3310480" y="-505949"/>
          <a:ext cx="3960433"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Racjonalne usprawnienie oznacza konieczne i odpowiednie zmiany oraz dostosowania, nie nakładające nieproporcjonalnego lub nadmiernego obciążenia, rozpatrywane osobno dla każdego konkretnego przypadku, w celu zapewnienia osobom z </a:t>
          </a:r>
          <a:r>
            <a:rPr lang="pl-PL" sz="1200" b="1" kern="1200" dirty="0" err="1"/>
            <a:t>niepełnosprawnościami</a:t>
          </a:r>
          <a:r>
            <a:rPr lang="pl-PL" sz="1200" b="1" kern="1200" dirty="0"/>
            <a:t> możliwości korzystania z wszelkich praw człowieka i podstawowych wolności oraz ich wykonywania na zasadzie równości z innymi osobami. </a:t>
          </a:r>
        </a:p>
        <a:p>
          <a:pPr marL="114300" lvl="1" indent="-114300" algn="just" defTabSz="533400">
            <a:lnSpc>
              <a:spcPct val="100000"/>
            </a:lnSpc>
            <a:spcBef>
              <a:spcPct val="0"/>
            </a:spcBef>
            <a:spcAft>
              <a:spcPts val="600"/>
            </a:spcAft>
            <a:buChar char="•"/>
          </a:pPr>
          <a:r>
            <a:rPr lang="pl-PL" sz="1200" b="1" kern="1200" dirty="0"/>
            <a:t>Przykłady racjonalnych usprawnień: tłumacz języka migowego, transport niskopodłogowy, dostosowanie infrastruktury (nie tylko budynku ale też dostosowanie infrastruktury komputerowej np. programy powiększające, mówiące, drukarki materiałów w alfabecie Braille'a), osoby asystujące, odpowiednie dostosowanie wyżywienia.</a:t>
          </a:r>
        </a:p>
        <a:p>
          <a:pPr marL="114300" lvl="1" indent="-114300" algn="just" defTabSz="533400">
            <a:lnSpc>
              <a:spcPct val="100000"/>
            </a:lnSpc>
            <a:spcBef>
              <a:spcPct val="0"/>
            </a:spcBef>
            <a:spcAft>
              <a:spcPts val="600"/>
            </a:spcAft>
            <a:buChar char="•"/>
          </a:pPr>
          <a:r>
            <a:rPr lang="pl-PL" sz="1200" b="1" kern="1200" dirty="0"/>
            <a:t>Wskaźnik monitoruje projekty, w których zarówno na wstępie przewidziano działania usprawniające (projekty dedykowane w części lub całościowo osobom z niepełnosprawnością), jak i te, w których na etapie wdrażania uruchomiono mechanizm racjonalnych usprawnień.</a:t>
          </a:r>
        </a:p>
        <a:p>
          <a:pPr marL="114300" lvl="1" indent="-114300" algn="just" defTabSz="533400">
            <a:lnSpc>
              <a:spcPct val="100000"/>
            </a:lnSpc>
            <a:spcBef>
              <a:spcPct val="0"/>
            </a:spcBef>
            <a:spcAft>
              <a:spcPts val="600"/>
            </a:spcAft>
            <a:buChar char="•"/>
          </a:pPr>
          <a:r>
            <a:rPr lang="pl-PL" sz="1200" b="1" kern="1200" dirty="0">
              <a:solidFill>
                <a:srgbClr val="FF0000"/>
              </a:solidFill>
            </a:rPr>
            <a:t>Wskaźnik należy wybrać bez względu na typ projektu i formy wsparcia (bez konieczności podawania wartości docelowej większej od 0)</a:t>
          </a:r>
          <a:endParaRPr lang="pl-PL" sz="1200" b="1" kern="1200" dirty="0"/>
        </a:p>
      </dsp:txBody>
      <dsp:txXfrm rot="-5400000">
        <a:off x="2804531" y="193332"/>
        <a:ext cx="4779000" cy="3573769"/>
      </dsp:txXfrm>
    </dsp:sp>
    <dsp:sp modelId="{30A5BAFA-D867-4432-A555-078896BF780D}">
      <dsp:nvSpPr>
        <dsp:cNvPr id="0" name=""/>
        <dsp:cNvSpPr/>
      </dsp:nvSpPr>
      <dsp:spPr>
        <a:xfrm>
          <a:off x="24432" y="951412"/>
          <a:ext cx="2796936" cy="2086181"/>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HORYZONTALNY nr 3</a:t>
          </a:r>
        </a:p>
        <a:p>
          <a:pPr marL="0" lvl="0" indent="0" algn="ctr" defTabSz="711200">
            <a:lnSpc>
              <a:spcPct val="90000"/>
            </a:lnSpc>
            <a:spcBef>
              <a:spcPct val="0"/>
            </a:spcBef>
            <a:spcAft>
              <a:spcPct val="35000"/>
            </a:spcAft>
            <a:buNone/>
          </a:pPr>
          <a:r>
            <a:rPr lang="pl-PL" sz="1600" b="1" u="none" kern="1200" dirty="0">
              <a:solidFill>
                <a:srgbClr val="FF0000"/>
              </a:solidFill>
            </a:rPr>
            <a:t>Liczba projektów</a:t>
          </a:r>
          <a:r>
            <a:rPr lang="pl-PL" sz="1600" b="1" u="none" kern="1200" dirty="0">
              <a:solidFill>
                <a:schemeClr val="tx1"/>
              </a:solidFill>
            </a:rPr>
            <a:t>, w których sfinansowano koszty racjonalnych usprawnień dla osób z </a:t>
          </a:r>
          <a:r>
            <a:rPr lang="pl-PL" sz="1600" b="1" u="none" kern="1200" dirty="0" err="1">
              <a:solidFill>
                <a:schemeClr val="tx1"/>
              </a:solidFill>
            </a:rPr>
            <a:t>niepełnosprawnościami</a:t>
          </a:r>
          <a:endParaRPr lang="pl-PL" sz="1600" b="1" u="none" kern="1200" dirty="0"/>
        </a:p>
      </dsp:txBody>
      <dsp:txXfrm>
        <a:off x="126271" y="1053251"/>
        <a:ext cx="2593258" cy="188250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3310480" y="-505949"/>
          <a:ext cx="3960433"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solidFill>
                <a:srgbClr val="FF0000"/>
              </a:solidFill>
            </a:rPr>
            <a:t>liczba podmiotów, które w celu realizacji projektu, zainwestowały w technologie informacyjno-komunikacyjne, a w przypadku projektów edukacyjno-szkoleniowych, również podmiotów, które podjęły działania upowszechniające wykorzystanie TIK. </a:t>
          </a:r>
          <a:endParaRPr lang="pl-PL" sz="1200" b="1" kern="1200" dirty="0"/>
        </a:p>
        <a:p>
          <a:pPr marL="114300" lvl="1" indent="-114300" algn="just" defTabSz="533400">
            <a:lnSpc>
              <a:spcPct val="100000"/>
            </a:lnSpc>
            <a:spcBef>
              <a:spcPct val="0"/>
            </a:spcBef>
            <a:spcAft>
              <a:spcPts val="600"/>
            </a:spcAft>
            <a:buChar char="•"/>
          </a:pPr>
          <a:r>
            <a:rPr lang="pl-PL" sz="1200" b="1" kern="1200" dirty="0">
              <a:solidFill>
                <a:srgbClr val="FF0000"/>
              </a:solidFill>
            </a:rPr>
            <a:t>Wskaźnik należy wybrać bez względu na typ projektu i formy wsparcia (bez konieczności podawania wartości docelowej większej od 0)</a:t>
          </a:r>
          <a:endParaRPr lang="pl-PL" sz="1200" b="1" kern="1200" dirty="0"/>
        </a:p>
      </dsp:txBody>
      <dsp:txXfrm rot="-5400000">
        <a:off x="2804531" y="193332"/>
        <a:ext cx="4779000" cy="3573769"/>
      </dsp:txXfrm>
    </dsp:sp>
    <dsp:sp modelId="{30A5BAFA-D867-4432-A555-078896BF780D}">
      <dsp:nvSpPr>
        <dsp:cNvPr id="0" name=""/>
        <dsp:cNvSpPr/>
      </dsp:nvSpPr>
      <dsp:spPr>
        <a:xfrm>
          <a:off x="24432" y="951412"/>
          <a:ext cx="2796936" cy="2086181"/>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HORYZONTALNY nr 4</a:t>
          </a:r>
        </a:p>
        <a:p>
          <a:pPr marL="0" lvl="0" indent="0" algn="ctr" defTabSz="711200">
            <a:lnSpc>
              <a:spcPct val="90000"/>
            </a:lnSpc>
            <a:spcBef>
              <a:spcPct val="0"/>
            </a:spcBef>
            <a:spcAft>
              <a:spcPct val="35000"/>
            </a:spcAft>
            <a:buNone/>
          </a:pPr>
          <a:r>
            <a:rPr lang="pl-PL" sz="1600" b="1" u="none" kern="1200" dirty="0">
              <a:solidFill>
                <a:srgbClr val="FF0000"/>
              </a:solidFill>
            </a:rPr>
            <a:t>Liczba podmiotów</a:t>
          </a:r>
          <a:r>
            <a:rPr lang="pl-PL" sz="1600" b="1" u="none" kern="1200" dirty="0">
              <a:solidFill>
                <a:schemeClr val="tx1"/>
              </a:solidFill>
            </a:rPr>
            <a:t>, wykorzystujących TIK</a:t>
          </a:r>
          <a:endParaRPr lang="pl-PL" sz="1600" b="1" u="none" kern="1200" dirty="0"/>
        </a:p>
      </dsp:txBody>
      <dsp:txXfrm>
        <a:off x="126271" y="1053251"/>
        <a:ext cx="2593258" cy="1882503"/>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682910" y="-1385354"/>
          <a:ext cx="3075733" cy="5846444"/>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00000"/>
            </a:lnSpc>
            <a:spcBef>
              <a:spcPct val="0"/>
            </a:spcBef>
            <a:spcAft>
              <a:spcPts val="600"/>
            </a:spcAft>
            <a:buChar char="•"/>
          </a:pPr>
          <a:r>
            <a:rPr lang="pl-PL" sz="1400" kern="1200" dirty="0"/>
            <a:t>Wniosek o dofinansowanie powinien zostać wypełniony i złożony </a:t>
          </a:r>
          <a:br>
            <a:rPr lang="pl-PL" sz="1400" kern="1200" dirty="0"/>
          </a:br>
          <a:r>
            <a:rPr lang="pl-PL" sz="1400" kern="1200" dirty="0"/>
            <a:t>za pośrednictwem </a:t>
          </a:r>
          <a:r>
            <a:rPr lang="pl-PL" sz="1400" b="1" kern="1200" dirty="0"/>
            <a:t>Systemu Obsługi Wniosków Aplikacyjnych </a:t>
          </a:r>
          <a:r>
            <a:rPr lang="pl-PL" sz="1400" kern="1200" dirty="0"/>
            <a:t>(SOWA), który jest dostępny poprzez stronę </a:t>
          </a:r>
          <a:r>
            <a:rPr lang="pl-PL" sz="1400" kern="1200" dirty="0">
              <a:hlinkClick xmlns:r="http://schemas.openxmlformats.org/officeDocument/2006/relationships" r:id="rId1"/>
            </a:rPr>
            <a:t>www.generator-efs.dolnyslask.pl</a:t>
          </a:r>
          <a:endParaRPr lang="pl-PL" sz="1400" b="1" kern="1200" dirty="0"/>
        </a:p>
      </dsp:txBody>
      <dsp:txXfrm rot="-5400000">
        <a:off x="3297555" y="150146"/>
        <a:ext cx="5696299" cy="2775443"/>
      </dsp:txXfrm>
    </dsp:sp>
    <dsp:sp modelId="{30A5BAFA-D867-4432-A555-078896BF780D}">
      <dsp:nvSpPr>
        <dsp:cNvPr id="0" name=""/>
        <dsp:cNvSpPr/>
      </dsp:nvSpPr>
      <dsp:spPr>
        <a:xfrm>
          <a:off x="28727" y="216018"/>
          <a:ext cx="3288625" cy="2663138"/>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pl-PL" sz="2400" b="1" kern="1200" dirty="0">
              <a:solidFill>
                <a:schemeClr val="tx1"/>
              </a:solidFill>
            </a:rPr>
            <a:t>Forma składania wniosków</a:t>
          </a:r>
          <a:r>
            <a:rPr lang="pl-PL" sz="2400" b="1" kern="1200" dirty="0"/>
            <a:t> </a:t>
          </a:r>
          <a:br>
            <a:rPr lang="pl-PL" sz="2400" b="1" kern="1200" dirty="0"/>
          </a:br>
          <a:endParaRPr lang="pl-PL" sz="2400" b="1" kern="1200" dirty="0"/>
        </a:p>
      </dsp:txBody>
      <dsp:txXfrm>
        <a:off x="158731" y="346022"/>
        <a:ext cx="3028617" cy="2403130"/>
      </dsp:txXfrm>
    </dsp:sp>
    <dsp:sp modelId="{6057DA86-162F-440C-8D5E-0A6D86B8CF0F}">
      <dsp:nvSpPr>
        <dsp:cNvPr id="0" name=""/>
        <dsp:cNvSpPr/>
      </dsp:nvSpPr>
      <dsp:spPr>
        <a:xfrm rot="5400000">
          <a:off x="4882229" y="1619858"/>
          <a:ext cx="2668166" cy="5846444"/>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pl-PL" sz="1600" b="1" kern="1200" dirty="0"/>
            <a:t>Termin rozpoczęcia naboru: </a:t>
          </a:r>
          <a:r>
            <a:rPr lang="pl-PL" sz="1600" b="1" u="sng" kern="1200" dirty="0"/>
            <a:t>7 czerwiec 2018 r. godz.08.00</a:t>
          </a:r>
          <a:endParaRPr lang="pl-PL" sz="1600" b="1" u="sng" kern="1200" dirty="0">
            <a:solidFill>
              <a:srgbClr val="B466E0"/>
            </a:solidFill>
          </a:endParaRPr>
        </a:p>
        <a:p>
          <a:pPr marL="171450" lvl="1" indent="-171450" algn="l" defTabSz="711200">
            <a:lnSpc>
              <a:spcPct val="90000"/>
            </a:lnSpc>
            <a:spcBef>
              <a:spcPct val="0"/>
            </a:spcBef>
            <a:spcAft>
              <a:spcPct val="15000"/>
            </a:spcAft>
            <a:buChar char="•"/>
          </a:pPr>
          <a:endParaRPr lang="pl-PL" sz="1600" b="1" kern="1200" dirty="0">
            <a:solidFill>
              <a:srgbClr val="B466E0"/>
            </a:solidFill>
          </a:endParaRPr>
        </a:p>
        <a:p>
          <a:pPr marL="171450" lvl="1" indent="-171450" algn="l" defTabSz="711200">
            <a:lnSpc>
              <a:spcPct val="90000"/>
            </a:lnSpc>
            <a:spcBef>
              <a:spcPct val="0"/>
            </a:spcBef>
            <a:spcAft>
              <a:spcPct val="15000"/>
            </a:spcAft>
            <a:buChar char="•"/>
          </a:pPr>
          <a:r>
            <a:rPr lang="pl-PL" sz="1600" b="1" kern="1200" dirty="0">
              <a:solidFill>
                <a:schemeClr val="tx1"/>
              </a:solidFill>
            </a:rPr>
            <a:t>Termin zakończenia naboru: </a:t>
          </a:r>
          <a:r>
            <a:rPr lang="pl-PL" sz="1600" b="1" u="sng" kern="1200" dirty="0">
              <a:solidFill>
                <a:schemeClr val="tx1"/>
              </a:solidFill>
            </a:rPr>
            <a:t>28 </a:t>
          </a:r>
          <a:r>
            <a:rPr lang="pl-PL" sz="1600" b="1" u="sng" kern="1200" dirty="0"/>
            <a:t>czerwiec 2018 r. godz.15.00</a:t>
          </a:r>
          <a:endParaRPr lang="pl-PL" sz="1600" b="1" u="sng" kern="1200" dirty="0">
            <a:solidFill>
              <a:srgbClr val="B466E0"/>
            </a:solidFill>
          </a:endParaRPr>
        </a:p>
        <a:p>
          <a:pPr marL="171450" lvl="1" indent="-171450" algn="l" defTabSz="711200">
            <a:lnSpc>
              <a:spcPct val="90000"/>
            </a:lnSpc>
            <a:spcBef>
              <a:spcPct val="0"/>
            </a:spcBef>
            <a:spcAft>
              <a:spcPct val="15000"/>
            </a:spcAft>
            <a:buChar char="•"/>
          </a:pPr>
          <a:endParaRPr lang="pl-PL" sz="1600" kern="1200" dirty="0">
            <a:solidFill>
              <a:srgbClr val="B466E0"/>
            </a:solidFill>
          </a:endParaRPr>
        </a:p>
      </dsp:txBody>
      <dsp:txXfrm rot="-5400000">
        <a:off x="3293091" y="3339246"/>
        <a:ext cx="5716195" cy="2407668"/>
      </dsp:txXfrm>
    </dsp:sp>
    <dsp:sp modelId="{EC26B3CA-5F55-4ED6-AEA1-83422FEC2FA3}">
      <dsp:nvSpPr>
        <dsp:cNvPr id="0" name=""/>
        <dsp:cNvSpPr/>
      </dsp:nvSpPr>
      <dsp:spPr>
        <a:xfrm>
          <a:off x="4464" y="3211511"/>
          <a:ext cx="3288625" cy="2663138"/>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pl-PL" sz="2400" b="1" kern="1200" dirty="0">
              <a:solidFill>
                <a:schemeClr val="tx1"/>
              </a:solidFill>
            </a:rPr>
            <a:t>Termin składania wniosków</a:t>
          </a:r>
        </a:p>
      </dsp:txBody>
      <dsp:txXfrm>
        <a:off x="134468" y="3341515"/>
        <a:ext cx="3028617" cy="24031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7DA86-162F-440C-8D5E-0A6D86B8CF0F}">
      <dsp:nvSpPr>
        <dsp:cNvPr id="0" name=""/>
        <dsp:cNvSpPr/>
      </dsp:nvSpPr>
      <dsp:spPr>
        <a:xfrm rot="5400000">
          <a:off x="3522825" y="-721970"/>
          <a:ext cx="3528149"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a:t>Wybór partnerów został dokonany w sposób prawidłowy, to znaczy:</a:t>
          </a:r>
          <a:endParaRPr lang="pl-PL" sz="1400" b="1" kern="1200" dirty="0">
            <a:solidFill>
              <a:schemeClr val="tx1"/>
            </a:solidFill>
          </a:endParaRPr>
        </a:p>
        <a:p>
          <a:pPr marL="228600" lvl="2" indent="-114300" algn="just" defTabSz="622300">
            <a:lnSpc>
              <a:spcPct val="90000"/>
            </a:lnSpc>
            <a:spcBef>
              <a:spcPct val="0"/>
            </a:spcBef>
            <a:spcAft>
              <a:spcPct val="15000"/>
            </a:spcAft>
            <a:buChar char="•"/>
          </a:pPr>
          <a:r>
            <a:rPr lang="pl-PL" sz="1400" b="1" kern="1200" dirty="0"/>
            <a:t>czy wybór partnerów został dokonany przed złożeniem wniosku o dofinansowanie</a:t>
          </a:r>
          <a:r>
            <a:rPr lang="pl-PL" sz="1400" kern="1200" dirty="0"/>
            <a:t>,</a:t>
          </a:r>
        </a:p>
        <a:p>
          <a:pPr marL="228600" lvl="2" indent="-114300" algn="just" defTabSz="622300">
            <a:lnSpc>
              <a:spcPct val="90000"/>
            </a:lnSpc>
            <a:spcBef>
              <a:spcPct val="0"/>
            </a:spcBef>
            <a:spcAft>
              <a:spcPct val="15000"/>
            </a:spcAft>
            <a:buChar char="•"/>
          </a:pPr>
          <a:r>
            <a:rPr lang="pl-PL" sz="1400" kern="1200" dirty="0"/>
            <a:t>czy jeśli inicjującym projekt partnerski jest podmiot, o którym mowa w art. 3 ust. 1 ustawy z dnia 29 stycznia 2004 r. - Prawo zamówień publicznych, sprawdzane jest </a:t>
          </a:r>
          <a:r>
            <a:rPr lang="pl-PL" sz="1400" b="1" kern="1200" dirty="0"/>
            <a:t>czy wybór partnerów spośród podmiotów innych niż wymienione w art. 3 ust. 1 </a:t>
          </a:r>
          <a:r>
            <a:rPr lang="pl-PL" sz="1400" b="1" kern="1200" dirty="0" err="1"/>
            <a:t>pkt</a:t>
          </a:r>
          <a:r>
            <a:rPr lang="pl-PL" sz="1400" b="1" kern="1200" dirty="0"/>
            <a:t> 1-3a tej ustawy, został dokonany z zachowaniem zasady przejrzystości i równego traktowania,</a:t>
          </a:r>
          <a:r>
            <a:rPr lang="pl-PL" sz="1400" kern="1200" dirty="0"/>
            <a:t> w szczególności zgodnie z zasadami określonymi w art. 33 ust. 2 ustawy z dnia 11 lipca 2014 r. o zasadach realizacji programów w zakresie polityki spójności finansowanych w perspektywie finansowej 2014–2020.</a:t>
          </a:r>
        </a:p>
      </dsp:txBody>
      <dsp:txXfrm rot="-5400000">
        <a:off x="2800734" y="172351"/>
        <a:ext cx="4800102" cy="3183689"/>
      </dsp:txXfrm>
    </dsp:sp>
    <dsp:sp modelId="{EC26B3CA-5F55-4ED6-AEA1-83422FEC2FA3}">
      <dsp:nvSpPr>
        <dsp:cNvPr id="0" name=""/>
        <dsp:cNvSpPr/>
      </dsp:nvSpPr>
      <dsp:spPr>
        <a:xfrm>
          <a:off x="3797" y="3445"/>
          <a:ext cx="2796936" cy="3521500"/>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5. Prawidłowość wyboru partnerów w projekcie</a:t>
          </a:r>
        </a:p>
      </dsp:txBody>
      <dsp:txXfrm>
        <a:off x="140332" y="139980"/>
        <a:ext cx="2523866" cy="32484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367446" y="-1562914"/>
          <a:ext cx="184650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44500">
            <a:lnSpc>
              <a:spcPct val="100000"/>
            </a:lnSpc>
            <a:spcBef>
              <a:spcPct val="0"/>
            </a:spcBef>
            <a:spcAft>
              <a:spcPts val="600"/>
            </a:spcAft>
            <a:buChar char="•"/>
          </a:pPr>
          <a:r>
            <a:rPr lang="pl-PL" sz="1000" kern="1200" dirty="0"/>
            <a:t> Czy Wnioskodawca oraz partnerzy (jeśli dotyczy) nie podlegają wykluczeniu </a:t>
          </a:r>
          <a:br>
            <a:rPr lang="pl-PL" sz="1000" kern="1200" dirty="0"/>
          </a:br>
          <a:r>
            <a:rPr lang="pl-PL" sz="1000" kern="1200" dirty="0"/>
            <a:t>z możliwości otrzymania dofinansowania ze środków Unii Europejskiej na podstawie:</a:t>
          </a:r>
          <a:endParaRPr lang="pl-PL" sz="1000" b="1" kern="1200" dirty="0"/>
        </a:p>
        <a:p>
          <a:pPr marL="114300" lvl="2" indent="-57150" algn="just" defTabSz="444500">
            <a:lnSpc>
              <a:spcPct val="90000"/>
            </a:lnSpc>
            <a:spcBef>
              <a:spcPct val="0"/>
            </a:spcBef>
            <a:spcAft>
              <a:spcPct val="15000"/>
            </a:spcAft>
            <a:buChar char="•"/>
          </a:pPr>
          <a:r>
            <a:rPr lang="pl-PL" sz="1000" kern="1200" dirty="0"/>
            <a:t>art. 207 ust. 4 ustawy z dnia 27 sierpnia 2009 r. o finansach publicznych,</a:t>
          </a:r>
        </a:p>
        <a:p>
          <a:pPr marL="114300" lvl="2" indent="-57150" algn="just" defTabSz="444500">
            <a:lnSpc>
              <a:spcPct val="90000"/>
            </a:lnSpc>
            <a:spcBef>
              <a:spcPct val="0"/>
            </a:spcBef>
            <a:spcAft>
              <a:spcPct val="15000"/>
            </a:spcAft>
            <a:buChar char="•"/>
          </a:pPr>
          <a:r>
            <a:rPr lang="pl-PL" sz="1000" kern="1200" dirty="0"/>
            <a:t>art.12 ust. 1 </a:t>
          </a:r>
          <a:r>
            <a:rPr lang="pl-PL" sz="1000" kern="1200" dirty="0" err="1"/>
            <a:t>pkt</a:t>
          </a:r>
          <a:r>
            <a:rPr lang="pl-PL" sz="1000" kern="1200" dirty="0"/>
            <a:t> 1 ustawy z dnia 15 czerwca 2012 r. o skutkach powierzania wykonywania pracy cudzoziemcom przebywającym wbrew przepisom </a:t>
          </a:r>
          <a:br>
            <a:rPr lang="pl-PL" sz="1000" kern="1200" dirty="0"/>
          </a:br>
          <a:r>
            <a:rPr lang="pl-PL" sz="1000" kern="1200" dirty="0"/>
            <a:t>na terytorium Rzeczypospolitej Polskiej,</a:t>
          </a:r>
        </a:p>
        <a:p>
          <a:pPr marL="114300" lvl="2" indent="-57150" algn="just" defTabSz="444500">
            <a:lnSpc>
              <a:spcPct val="90000"/>
            </a:lnSpc>
            <a:spcBef>
              <a:spcPct val="0"/>
            </a:spcBef>
            <a:spcAft>
              <a:spcPct val="15000"/>
            </a:spcAft>
            <a:buChar char="•"/>
          </a:pPr>
          <a:r>
            <a:rPr lang="pl-PL" sz="1000" kern="1200" dirty="0"/>
            <a:t>art. 9 ust. 1 </a:t>
          </a:r>
          <a:r>
            <a:rPr lang="pl-PL" sz="1000" kern="1200" dirty="0" err="1"/>
            <a:t>pkt</a:t>
          </a:r>
          <a:r>
            <a:rPr lang="pl-PL" sz="1000" kern="1200" dirty="0"/>
            <a:t> 2a ustawy z dnia 28 października 2002 r. o odpowiedzialności podmiotów zbiorowych za czyny zabronione pod groźbą kary.</a:t>
          </a:r>
        </a:p>
      </dsp:txBody>
      <dsp:txXfrm rot="-5400000">
        <a:off x="2804531" y="90140"/>
        <a:ext cx="4882193" cy="1666223"/>
      </dsp:txXfrm>
    </dsp:sp>
    <dsp:sp modelId="{30A5BAFA-D867-4432-A555-078896BF780D}">
      <dsp:nvSpPr>
        <dsp:cNvPr id="0" name=""/>
        <dsp:cNvSpPr/>
      </dsp:nvSpPr>
      <dsp:spPr>
        <a:xfrm>
          <a:off x="24432" y="12968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6. Niepodleganie wykluczeniu z możliwości otrzymania dofinansowania ze środków Unii Europejskiej</a:t>
          </a:r>
          <a:endParaRPr lang="pl-PL" sz="1600" b="1" u="sng" kern="1200" dirty="0">
            <a:solidFill>
              <a:schemeClr val="tx1"/>
            </a:solidFill>
          </a:endParaRPr>
        </a:p>
      </dsp:txBody>
      <dsp:txXfrm>
        <a:off x="102479" y="207732"/>
        <a:ext cx="2640842" cy="1442708"/>
      </dsp:txXfrm>
    </dsp:sp>
    <dsp:sp modelId="{6057DA86-162F-440C-8D5E-0A6D86B8CF0F}">
      <dsp:nvSpPr>
        <dsp:cNvPr id="0" name=""/>
        <dsp:cNvSpPr/>
      </dsp:nvSpPr>
      <dsp:spPr>
        <a:xfrm rot="5400000">
          <a:off x="4485989" y="241250"/>
          <a:ext cx="160182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44500">
            <a:lnSpc>
              <a:spcPct val="90000"/>
            </a:lnSpc>
            <a:spcBef>
              <a:spcPct val="0"/>
            </a:spcBef>
            <a:spcAft>
              <a:spcPct val="15000"/>
            </a:spcAft>
            <a:buChar char="•"/>
          </a:pPr>
          <a:r>
            <a:rPr lang="pl-PL" sz="1000" kern="1200" dirty="0">
              <a:latin typeface="+mn-lt"/>
            </a:rPr>
            <a:t> Czy Wnioskodawca złożył oświadczenie, że:</a:t>
          </a:r>
          <a:endParaRPr lang="pl-PL" sz="1000" b="1" kern="1200" dirty="0">
            <a:solidFill>
              <a:schemeClr val="tx1"/>
            </a:solidFill>
            <a:latin typeface="+mn-lt"/>
          </a:endParaRPr>
        </a:p>
        <a:p>
          <a:pPr marL="114300" lvl="2" indent="-57150" algn="just" defTabSz="444500">
            <a:lnSpc>
              <a:spcPct val="90000"/>
            </a:lnSpc>
            <a:spcBef>
              <a:spcPct val="0"/>
            </a:spcBef>
            <a:spcAft>
              <a:spcPct val="15000"/>
            </a:spcAft>
            <a:buChar char="•"/>
          </a:pPr>
          <a:r>
            <a:rPr lang="pl-PL" sz="1000" b="1" kern="1200" dirty="0">
              <a:latin typeface="+mn-lt"/>
            </a:rPr>
            <a:t>projekt nie został zakończony </a:t>
          </a:r>
          <a:r>
            <a:rPr lang="pl-PL" sz="1000" kern="1200" dirty="0">
              <a:latin typeface="+mn-lt"/>
            </a:rPr>
            <a:t>w rozumieniu art. 65 ust. 6,</a:t>
          </a:r>
        </a:p>
        <a:p>
          <a:pPr marL="114300" lvl="2" indent="-57150" algn="just" defTabSz="444500">
            <a:lnSpc>
              <a:spcPct val="90000"/>
            </a:lnSpc>
            <a:spcBef>
              <a:spcPct val="0"/>
            </a:spcBef>
            <a:spcAft>
              <a:spcPct val="15000"/>
            </a:spcAft>
            <a:buChar char="•"/>
          </a:pPr>
          <a:r>
            <a:rPr lang="pl-PL" sz="1000" b="1" kern="1200" dirty="0">
              <a:latin typeface="+mn-lt"/>
            </a:rPr>
            <a:t>nie rozpoczął realizacji projektu przed dniem złożenia wniosku o dofinansowanie</a:t>
          </a:r>
          <a:r>
            <a:rPr lang="pl-PL" sz="1000" kern="1200" dirty="0">
              <a:latin typeface="+mn-lt"/>
            </a:rPr>
            <a:t>, lub jeśli dotyczy</a:t>
          </a:r>
        </a:p>
        <a:p>
          <a:pPr marL="114300" lvl="2" indent="-57150" algn="just" defTabSz="444500">
            <a:lnSpc>
              <a:spcPct val="90000"/>
            </a:lnSpc>
            <a:spcBef>
              <a:spcPct val="0"/>
            </a:spcBef>
            <a:spcAft>
              <a:spcPct val="15000"/>
            </a:spcAft>
            <a:buChar char="•"/>
          </a:pPr>
          <a:r>
            <a:rPr lang="pl-PL" sz="1000" b="1" kern="1200" dirty="0">
              <a:latin typeface="+mn-lt"/>
            </a:rPr>
            <a:t>projekt nie obejmuje przedsięwzięć </a:t>
          </a:r>
          <a:r>
            <a:rPr lang="pl-PL" sz="1000" kern="1200" dirty="0">
              <a:latin typeface="+mn-lt"/>
            </a:rPr>
            <a:t>będących częścią operacji, które zostały objęte lub powinny były zostać </a:t>
          </a:r>
          <a:r>
            <a:rPr lang="pl-PL" sz="1000" b="1" kern="1200" dirty="0">
              <a:latin typeface="+mn-lt"/>
            </a:rPr>
            <a:t>objęte procedurą odzyskiwania środków </a:t>
          </a:r>
          <a:r>
            <a:rPr lang="pl-PL" sz="1000" kern="1200" dirty="0">
              <a:latin typeface="+mn-lt"/>
            </a:rPr>
            <a:t>zgodnie z art. 71 (trwałość operacji) w następstwie przeniesienia działalności produkcyjnej poza obszar objęty programem.</a:t>
          </a:r>
        </a:p>
      </dsp:txBody>
      <dsp:txXfrm rot="-5400000">
        <a:off x="2800734" y="2004699"/>
        <a:ext cx="4894138" cy="1445433"/>
      </dsp:txXfrm>
    </dsp:sp>
    <dsp:sp modelId="{EC26B3CA-5F55-4ED6-AEA1-83422FEC2FA3}">
      <dsp:nvSpPr>
        <dsp:cNvPr id="0" name=""/>
        <dsp:cNvSpPr/>
      </dsp:nvSpPr>
      <dsp:spPr>
        <a:xfrm>
          <a:off x="3797" y="192801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7. Zgodność z przepisami art. 65 ust. 6 i art. 125 ust. 3 lit. e) i f) Rozporządzenia Parlamentu Europejskiego i Rady (UE) nr 1303/2013 z dnia 17 grudnia 2013 r.</a:t>
          </a:r>
        </a:p>
      </dsp:txBody>
      <dsp:txXfrm>
        <a:off x="81844" y="2006062"/>
        <a:ext cx="2640842" cy="14427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567570" y="-1628059"/>
          <a:ext cx="1441393"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00000"/>
            </a:lnSpc>
            <a:spcBef>
              <a:spcPct val="0"/>
            </a:spcBef>
            <a:spcAft>
              <a:spcPts val="600"/>
            </a:spcAft>
            <a:buChar char="•"/>
          </a:pPr>
          <a:r>
            <a:rPr lang="pl-PL" sz="1400" kern="1200" dirty="0"/>
            <a:t> Czy w wyniku otrzymania przez projekt dofinansowania </a:t>
          </a:r>
          <a:br>
            <a:rPr lang="pl-PL" sz="1400" kern="1200" dirty="0"/>
          </a:br>
          <a:r>
            <a:rPr lang="pl-PL" sz="1400" kern="1200" dirty="0"/>
            <a:t>we wnioskowanej wysokości, na określone wydatki kwalifikowalne, w projekcie </a:t>
          </a:r>
          <a:r>
            <a:rPr lang="pl-PL" sz="1400" b="1" kern="1200" dirty="0"/>
            <a:t>nie dojdzie do podwójnego dofinansowania.</a:t>
          </a:r>
        </a:p>
      </dsp:txBody>
      <dsp:txXfrm rot="-5400000">
        <a:off x="2799671" y="210203"/>
        <a:ext cx="4906829" cy="1300667"/>
      </dsp:txXfrm>
    </dsp:sp>
    <dsp:sp modelId="{30A5BAFA-D867-4432-A555-078896BF780D}">
      <dsp:nvSpPr>
        <dsp:cNvPr id="0" name=""/>
        <dsp:cNvSpPr/>
      </dsp:nvSpPr>
      <dsp:spPr>
        <a:xfrm>
          <a:off x="20655" y="6256"/>
          <a:ext cx="2799671" cy="172112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8. Zakaz podwójnego finansowania</a:t>
          </a:r>
          <a:endParaRPr lang="pl-PL" sz="1600" b="1" u="sng" kern="1200" dirty="0">
            <a:solidFill>
              <a:schemeClr val="tx1"/>
            </a:solidFill>
          </a:endParaRPr>
        </a:p>
      </dsp:txBody>
      <dsp:txXfrm>
        <a:off x="104673" y="90274"/>
        <a:ext cx="2631635" cy="1553088"/>
      </dsp:txXfrm>
    </dsp:sp>
    <dsp:sp modelId="{6057DA86-162F-440C-8D5E-0A6D86B8CF0F}">
      <dsp:nvSpPr>
        <dsp:cNvPr id="0" name=""/>
        <dsp:cNvSpPr/>
      </dsp:nvSpPr>
      <dsp:spPr>
        <a:xfrm rot="5400000">
          <a:off x="4492694" y="179190"/>
          <a:ext cx="1591145"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a:t>Czy w projekcie, w którym wartość wkładu publicznego (środków publicznych) </a:t>
          </a:r>
          <a:r>
            <a:rPr lang="pl-PL" sz="1400" b="1" kern="1200" dirty="0"/>
            <a:t>nie przekracza 100 000 EUR           (tj. 421 610 PLN)</a:t>
          </a:r>
          <a:r>
            <a:rPr lang="pl-PL" sz="1400" kern="1200" dirty="0"/>
            <a:t> </a:t>
          </a:r>
          <a:r>
            <a:rPr lang="pl-PL" sz="1400" b="1" kern="1200" dirty="0"/>
            <a:t>zastosowano kwoty ryczałtowe.</a:t>
          </a:r>
          <a:r>
            <a:rPr lang="pl-PL" sz="1400" kern="1200" dirty="0"/>
            <a:t> </a:t>
          </a:r>
          <a:endParaRPr lang="pl-PL" sz="1400" b="1" kern="1200" dirty="0">
            <a:solidFill>
              <a:schemeClr val="tx1"/>
            </a:solidFill>
            <a:latin typeface="+mn-lt"/>
          </a:endParaRPr>
        </a:p>
      </dsp:txBody>
      <dsp:txXfrm rot="-5400000">
        <a:off x="2799671" y="1949887"/>
        <a:ext cx="4899519" cy="1435799"/>
      </dsp:txXfrm>
    </dsp:sp>
    <dsp:sp modelId="{EC26B3CA-5F55-4ED6-AEA1-83422FEC2FA3}">
      <dsp:nvSpPr>
        <dsp:cNvPr id="0" name=""/>
        <dsp:cNvSpPr/>
      </dsp:nvSpPr>
      <dsp:spPr>
        <a:xfrm>
          <a:off x="0" y="1807224"/>
          <a:ext cx="2799671" cy="172112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9. Uproszczone metody rozliczania projektów</a:t>
          </a:r>
        </a:p>
      </dsp:txBody>
      <dsp:txXfrm>
        <a:off x="84018" y="1891242"/>
        <a:ext cx="2631635" cy="15530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614086" y="-1697524"/>
          <a:ext cx="1348361"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00000"/>
            </a:lnSpc>
            <a:spcBef>
              <a:spcPct val="0"/>
            </a:spcBef>
            <a:spcAft>
              <a:spcPts val="600"/>
            </a:spcAft>
            <a:buChar char="•"/>
          </a:pPr>
          <a:r>
            <a:rPr lang="pl-PL" sz="1400" kern="1200" dirty="0"/>
            <a:t>Czy Wnioskodawca </a:t>
          </a:r>
          <a:r>
            <a:rPr lang="pl-PL" sz="1400" b="1" kern="1200" dirty="0"/>
            <a:t>nie zalega z uiszczaniem podatków</a:t>
          </a:r>
          <a:r>
            <a:rPr lang="pl-PL" sz="1400" kern="1200" dirty="0"/>
            <a:t>, </a:t>
          </a:r>
          <a:br>
            <a:rPr lang="pl-PL" sz="1400" kern="1200" dirty="0"/>
          </a:br>
          <a:r>
            <a:rPr lang="pl-PL" sz="1400" kern="1200" dirty="0"/>
            <a:t>jak również z opłacaniem </a:t>
          </a:r>
          <a:r>
            <a:rPr lang="pl-PL" sz="1400" b="1" kern="1200" dirty="0"/>
            <a:t>składek na ubezpieczenie społeczne i zdrowotne, Fundusz Pracy, Państwowy Fundusz Rehabilitacji Osób Niepełnosprawnych</a:t>
          </a:r>
          <a:r>
            <a:rPr lang="pl-PL" sz="1400" kern="1200" dirty="0"/>
            <a:t> lub innych należności wymaganych odrębnymi przepisami prawa?</a:t>
          </a:r>
          <a:endParaRPr lang="pl-PL" sz="1400" b="1" kern="1200" dirty="0"/>
        </a:p>
      </dsp:txBody>
      <dsp:txXfrm rot="-5400000">
        <a:off x="2799671" y="182713"/>
        <a:ext cx="4911370" cy="1216717"/>
      </dsp:txXfrm>
    </dsp:sp>
    <dsp:sp modelId="{30A5BAFA-D867-4432-A555-078896BF780D}">
      <dsp:nvSpPr>
        <dsp:cNvPr id="0" name=""/>
        <dsp:cNvSpPr/>
      </dsp:nvSpPr>
      <dsp:spPr>
        <a:xfrm>
          <a:off x="20655" y="6058"/>
          <a:ext cx="2799671" cy="158157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10. Kryterium niezalegania z należnościami</a:t>
          </a:r>
          <a:endParaRPr lang="pl-PL" sz="1600" b="1" u="sng" kern="1200" dirty="0">
            <a:solidFill>
              <a:srgbClr val="FF0000"/>
            </a:solidFill>
          </a:endParaRPr>
        </a:p>
      </dsp:txBody>
      <dsp:txXfrm>
        <a:off x="97861" y="83264"/>
        <a:ext cx="2645259" cy="1427162"/>
      </dsp:txXfrm>
    </dsp:sp>
    <dsp:sp modelId="{6057DA86-162F-440C-8D5E-0A6D86B8CF0F}">
      <dsp:nvSpPr>
        <dsp:cNvPr id="0" name=""/>
        <dsp:cNvSpPr/>
      </dsp:nvSpPr>
      <dsp:spPr>
        <a:xfrm rot="5400000">
          <a:off x="4349582" y="108356"/>
          <a:ext cx="186704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a:t>W sytuacji, gdy w ramach projektu IOK udziela pomocy de </a:t>
          </a:r>
          <a:r>
            <a:rPr lang="pl-PL" sz="1400" kern="1200" dirty="0" err="1"/>
            <a:t>minimis</a:t>
          </a:r>
          <a:r>
            <a:rPr lang="pl-PL" sz="1400" kern="1200" dirty="0"/>
            <a:t> bezpośrednio Wnioskodawcy/Beneficjentowi w ramach kryterium weryfikowane będzie, czy podana we wniosku o dofinansowanie </a:t>
          </a:r>
          <a:r>
            <a:rPr lang="pl-PL" sz="1400" b="1" kern="1200" dirty="0"/>
            <a:t>wartość uzyskanej pomocy de </a:t>
          </a:r>
          <a:r>
            <a:rPr lang="pl-PL" sz="1400" b="1" kern="1200" dirty="0" err="1"/>
            <a:t>minimis</a:t>
          </a:r>
          <a:r>
            <a:rPr lang="pl-PL" sz="1400" b="1" kern="1200" dirty="0"/>
            <a:t> jest zgodna z danymi zawartymi w Systemie Udostępniania Danych o Pomocy (SUDOP)</a:t>
          </a:r>
          <a:r>
            <a:rPr lang="pl-PL" sz="1400" kern="1200" dirty="0"/>
            <a:t> oraz nie przekracza progów dopuszczalnej pomocy de </a:t>
          </a:r>
          <a:r>
            <a:rPr lang="pl-PL" sz="1400" kern="1200" dirty="0" err="1"/>
            <a:t>minimis</a:t>
          </a:r>
          <a:r>
            <a:rPr lang="pl-PL" sz="1400" kern="1200" dirty="0"/>
            <a:t> udzielonej jednemu przedsiębiorcy określonych w art. 3 rozporządzenia Komisji (UE) nr 1407/2013.</a:t>
          </a:r>
          <a:endParaRPr lang="pl-PL" sz="1400" b="1" kern="1200" dirty="0">
            <a:solidFill>
              <a:schemeClr val="tx1"/>
            </a:solidFill>
            <a:latin typeface="+mn-lt"/>
          </a:endParaRPr>
        </a:p>
      </dsp:txBody>
      <dsp:txXfrm rot="-5400000">
        <a:off x="2796937" y="1752143"/>
        <a:ext cx="4881191" cy="1684759"/>
      </dsp:txXfrm>
    </dsp:sp>
    <dsp:sp modelId="{EC26B3CA-5F55-4ED6-AEA1-83422FEC2FA3}">
      <dsp:nvSpPr>
        <dsp:cNvPr id="0" name=""/>
        <dsp:cNvSpPr/>
      </dsp:nvSpPr>
      <dsp:spPr>
        <a:xfrm>
          <a:off x="0" y="1803735"/>
          <a:ext cx="2796936" cy="158157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11. Pomoc de </a:t>
          </a:r>
          <a:r>
            <a:rPr lang="pl-PL" sz="1600" b="1" kern="1200" dirty="0" err="1">
              <a:solidFill>
                <a:schemeClr val="tx1"/>
              </a:solidFill>
            </a:rPr>
            <a:t>minimis</a:t>
          </a:r>
          <a:endParaRPr lang="pl-PL" sz="1600" b="1" kern="1200" dirty="0">
            <a:solidFill>
              <a:schemeClr val="tx1"/>
            </a:solidFill>
          </a:endParaRPr>
        </a:p>
      </dsp:txBody>
      <dsp:txXfrm>
        <a:off x="77206" y="1880941"/>
        <a:ext cx="2642524" cy="14271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367446" y="-1562914"/>
          <a:ext cx="184650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100000"/>
            </a:lnSpc>
            <a:spcBef>
              <a:spcPct val="0"/>
            </a:spcBef>
            <a:spcAft>
              <a:spcPts val="600"/>
            </a:spcAft>
            <a:buChar char="•"/>
          </a:pPr>
          <a:r>
            <a:rPr lang="pl-PL" sz="1600" kern="1200" dirty="0"/>
            <a:t>Czy projekt jest zgodny z zapisami </a:t>
          </a:r>
          <a:r>
            <a:rPr lang="pl-PL" sz="1600" kern="1200" dirty="0" err="1"/>
            <a:t>SzOOP</a:t>
          </a:r>
          <a:r>
            <a:rPr lang="pl-PL" sz="1600" kern="1200" dirty="0"/>
            <a:t> RPO WD 2014-2020 właściwymi dla typów projektów aktualnymi na dzień przyjęcia kryterium?</a:t>
          </a:r>
          <a:endParaRPr lang="pl-PL" sz="1600" b="1" kern="1200" dirty="0">
            <a:latin typeface="+mn-lt"/>
          </a:endParaRPr>
        </a:p>
      </dsp:txBody>
      <dsp:txXfrm rot="-5400000">
        <a:off x="2804531" y="90140"/>
        <a:ext cx="4882193" cy="1666223"/>
      </dsp:txXfrm>
    </dsp:sp>
    <dsp:sp modelId="{30A5BAFA-D867-4432-A555-078896BF780D}">
      <dsp:nvSpPr>
        <dsp:cNvPr id="0" name=""/>
        <dsp:cNvSpPr/>
      </dsp:nvSpPr>
      <dsp:spPr>
        <a:xfrm>
          <a:off x="24432" y="12968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1. Kryterium zgodności z SZOOP</a:t>
          </a:r>
          <a:endParaRPr lang="pl-PL" sz="1600" b="1" u="sng" kern="1200" dirty="0">
            <a:solidFill>
              <a:schemeClr val="tx1"/>
            </a:solidFill>
          </a:endParaRPr>
        </a:p>
      </dsp:txBody>
      <dsp:txXfrm>
        <a:off x="102479" y="207732"/>
        <a:ext cx="2640842" cy="1442708"/>
      </dsp:txXfrm>
    </dsp:sp>
    <dsp:sp modelId="{6057DA86-162F-440C-8D5E-0A6D86B8CF0F}">
      <dsp:nvSpPr>
        <dsp:cNvPr id="0" name=""/>
        <dsp:cNvSpPr/>
      </dsp:nvSpPr>
      <dsp:spPr>
        <a:xfrm rot="5400000">
          <a:off x="4485989" y="241250"/>
          <a:ext cx="160182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90000"/>
            </a:lnSpc>
            <a:spcBef>
              <a:spcPct val="0"/>
            </a:spcBef>
            <a:spcAft>
              <a:spcPct val="15000"/>
            </a:spcAft>
            <a:buChar char="•"/>
          </a:pPr>
          <a:r>
            <a:rPr lang="pl-PL" sz="1600" kern="1200" dirty="0"/>
            <a:t>Czy w ramach projektu uwzględniono wszystkie wskaźniki określone w definicji kryterium?</a:t>
          </a:r>
          <a:endParaRPr lang="pl-PL" sz="1600" b="1" kern="1200" dirty="0">
            <a:solidFill>
              <a:schemeClr val="tx1"/>
            </a:solidFill>
            <a:latin typeface="+mn-lt"/>
          </a:endParaRPr>
        </a:p>
      </dsp:txBody>
      <dsp:txXfrm rot="-5400000">
        <a:off x="2800734" y="2004699"/>
        <a:ext cx="4894138" cy="1445433"/>
      </dsp:txXfrm>
    </dsp:sp>
    <dsp:sp modelId="{EC26B3CA-5F55-4ED6-AEA1-83422FEC2FA3}">
      <dsp:nvSpPr>
        <dsp:cNvPr id="0" name=""/>
        <dsp:cNvSpPr/>
      </dsp:nvSpPr>
      <dsp:spPr>
        <a:xfrm>
          <a:off x="3797" y="192801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2. Wskaźniki obligatoryjne dla danego typu projektu</a:t>
          </a:r>
        </a:p>
      </dsp:txBody>
      <dsp:txXfrm>
        <a:off x="81844" y="2006062"/>
        <a:ext cx="2640842" cy="144270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367446" y="-1562914"/>
          <a:ext cx="184650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00000"/>
            </a:lnSpc>
            <a:spcBef>
              <a:spcPct val="0"/>
            </a:spcBef>
            <a:spcAft>
              <a:spcPts val="600"/>
            </a:spcAft>
            <a:buChar char="•"/>
          </a:pPr>
          <a:r>
            <a:rPr lang="pl-PL" sz="1400" kern="1200" dirty="0"/>
            <a:t>Czy projekt jest zgodny z właściwym celem szczegółowym RPO WD 2014-2020 oraz w jaki sposób projekt przyczyni się do osiągnięcia celu szczegółowego RPO WD 2014-2020?</a:t>
          </a:r>
          <a:endParaRPr lang="pl-PL" sz="1400" b="1" kern="1200" dirty="0">
            <a:latin typeface="+mn-lt"/>
          </a:endParaRPr>
        </a:p>
        <a:p>
          <a:pPr marL="114300" lvl="1" indent="-114300" algn="just" defTabSz="622300">
            <a:lnSpc>
              <a:spcPct val="100000"/>
            </a:lnSpc>
            <a:spcBef>
              <a:spcPct val="0"/>
            </a:spcBef>
            <a:spcAft>
              <a:spcPts val="600"/>
            </a:spcAft>
            <a:buChar char="•"/>
          </a:pPr>
          <a:r>
            <a:rPr lang="pl-PL" sz="1400" b="1" kern="1200" dirty="0">
              <a:solidFill>
                <a:srgbClr val="FF0000"/>
              </a:solidFill>
              <a:latin typeface="+mn-lt"/>
            </a:rPr>
            <a:t>„Podniesienie u uczniów kompetencji kluczowych oraz właściwych postaw i umiejętności niezbędnych na rynku pracy oraz rozwijanie indywidualnego podejścia do ucznia, szczególnie ze specjalnymi potrzebami edukacyjnymi”</a:t>
          </a:r>
        </a:p>
      </dsp:txBody>
      <dsp:txXfrm rot="-5400000">
        <a:off x="2804531" y="90140"/>
        <a:ext cx="4882193" cy="1666223"/>
      </dsp:txXfrm>
    </dsp:sp>
    <dsp:sp modelId="{30A5BAFA-D867-4432-A555-078896BF780D}">
      <dsp:nvSpPr>
        <dsp:cNvPr id="0" name=""/>
        <dsp:cNvSpPr/>
      </dsp:nvSpPr>
      <dsp:spPr>
        <a:xfrm>
          <a:off x="24432" y="12968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3. Kryterium adekwatności celu projektu i założonych do osiągnięcia rezultatów</a:t>
          </a:r>
          <a:endParaRPr lang="pl-PL" sz="1600" b="1" u="sng" kern="1200" dirty="0">
            <a:solidFill>
              <a:schemeClr val="tx1"/>
            </a:solidFill>
          </a:endParaRPr>
        </a:p>
      </dsp:txBody>
      <dsp:txXfrm>
        <a:off x="102479" y="207732"/>
        <a:ext cx="2640842" cy="1442708"/>
      </dsp:txXfrm>
    </dsp:sp>
    <dsp:sp modelId="{6057DA86-162F-440C-8D5E-0A6D86B8CF0F}">
      <dsp:nvSpPr>
        <dsp:cNvPr id="0" name=""/>
        <dsp:cNvSpPr/>
      </dsp:nvSpPr>
      <dsp:spPr>
        <a:xfrm rot="5400000">
          <a:off x="4485989" y="241250"/>
          <a:ext cx="160182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pl-PL" sz="1000" kern="1200" dirty="0">
              <a:latin typeface="+mn-lt"/>
            </a:rPr>
            <a:t>Czy dobór grupy docelowej jest adekwatny do założeń projektu oraz zapisów regulaminu konkursu, w tym czy zawiera wystarczający opis:</a:t>
          </a:r>
          <a:endParaRPr lang="pl-PL" sz="1000" b="1" kern="1200" dirty="0">
            <a:solidFill>
              <a:schemeClr val="tx1"/>
            </a:solidFill>
            <a:latin typeface="+mn-lt"/>
          </a:endParaRPr>
        </a:p>
        <a:p>
          <a:pPr marL="114300" lvl="2" indent="-57150" algn="l" defTabSz="444500">
            <a:lnSpc>
              <a:spcPct val="90000"/>
            </a:lnSpc>
            <a:spcBef>
              <a:spcPct val="0"/>
            </a:spcBef>
            <a:spcAft>
              <a:spcPct val="15000"/>
            </a:spcAft>
            <a:buChar char="•"/>
          </a:pPr>
          <a:r>
            <a:rPr lang="pl-PL" sz="1000" kern="1200" dirty="0">
              <a:latin typeface="+mn-lt"/>
            </a:rPr>
            <a:t>grupy docelowej, jaka będzie wspierana w ramach projektu;</a:t>
          </a:r>
        </a:p>
        <a:p>
          <a:pPr marL="114300" lvl="2" indent="-57150" algn="l" defTabSz="444500">
            <a:lnSpc>
              <a:spcPct val="90000"/>
            </a:lnSpc>
            <a:spcBef>
              <a:spcPct val="0"/>
            </a:spcBef>
            <a:spcAft>
              <a:spcPct val="15000"/>
            </a:spcAft>
            <a:buChar char="•"/>
          </a:pPr>
          <a:r>
            <a:rPr lang="pl-PL" sz="1000" kern="1200" dirty="0">
              <a:latin typeface="+mn-lt"/>
            </a:rPr>
            <a:t>potrzeb i oczekiwań uczestników projektu w kontekście wsparcia, które ma być udzielane w ramach projektu;</a:t>
          </a:r>
        </a:p>
        <a:p>
          <a:pPr marL="114300" lvl="2" indent="-57150" algn="l" defTabSz="444500">
            <a:lnSpc>
              <a:spcPct val="90000"/>
            </a:lnSpc>
            <a:spcBef>
              <a:spcPct val="0"/>
            </a:spcBef>
            <a:spcAft>
              <a:spcPct val="15000"/>
            </a:spcAft>
            <a:buChar char="•"/>
          </a:pPr>
          <a:r>
            <a:rPr lang="pl-PL" sz="1000" kern="1200" dirty="0">
              <a:latin typeface="+mn-lt"/>
            </a:rPr>
            <a:t>barier, na które napotykają uczestnicy projektu;</a:t>
          </a:r>
        </a:p>
        <a:p>
          <a:pPr marL="114300" lvl="2" indent="-57150" algn="l" defTabSz="444500">
            <a:lnSpc>
              <a:spcPct val="90000"/>
            </a:lnSpc>
            <a:spcBef>
              <a:spcPct val="0"/>
            </a:spcBef>
            <a:spcAft>
              <a:spcPct val="15000"/>
            </a:spcAft>
            <a:buChar char="•"/>
          </a:pPr>
          <a:r>
            <a:rPr lang="pl-PL" sz="1000" kern="1200" dirty="0">
              <a:latin typeface="+mn-lt"/>
            </a:rPr>
            <a:t>skali zainteresowania potencjalnych uczestników projektu;</a:t>
          </a:r>
        </a:p>
        <a:p>
          <a:pPr marL="114300" lvl="2" indent="-57150" algn="l" defTabSz="444500">
            <a:lnSpc>
              <a:spcPct val="90000"/>
            </a:lnSpc>
            <a:spcBef>
              <a:spcPct val="0"/>
            </a:spcBef>
            <a:spcAft>
              <a:spcPct val="15000"/>
            </a:spcAft>
            <a:buChar char="•"/>
          </a:pPr>
          <a:r>
            <a:rPr lang="pl-PL" sz="1000" kern="1200" dirty="0">
              <a:latin typeface="+mn-lt"/>
            </a:rPr>
            <a:t>sposobu rekrutacji uczestników projektu, w tym kryteriów rekrutacji zapewnienia dostępności rekrutacji dla osób z </a:t>
          </a:r>
          <a:r>
            <a:rPr lang="pl-PL" sz="1000" kern="1200" dirty="0" err="1">
              <a:latin typeface="+mn-lt"/>
            </a:rPr>
            <a:t>niepełnosprawnościami</a:t>
          </a:r>
          <a:r>
            <a:rPr lang="pl-PL" sz="1000" kern="1200" dirty="0">
              <a:latin typeface="+mn-lt"/>
            </a:rPr>
            <a:t>?</a:t>
          </a:r>
        </a:p>
      </dsp:txBody>
      <dsp:txXfrm rot="-5400000">
        <a:off x="2800734" y="2004699"/>
        <a:ext cx="4894138" cy="1445433"/>
      </dsp:txXfrm>
    </dsp:sp>
    <dsp:sp modelId="{EC26B3CA-5F55-4ED6-AEA1-83422FEC2FA3}">
      <dsp:nvSpPr>
        <dsp:cNvPr id="0" name=""/>
        <dsp:cNvSpPr/>
      </dsp:nvSpPr>
      <dsp:spPr>
        <a:xfrm>
          <a:off x="3797" y="192801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4. Kryterium doboru grupy docelowej </a:t>
          </a:r>
        </a:p>
      </dsp:txBody>
      <dsp:txXfrm>
        <a:off x="81844" y="2006062"/>
        <a:ext cx="2640842" cy="144270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3879170" y="-1070924"/>
          <a:ext cx="2837098" cy="4978946"/>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kern="1200" dirty="0"/>
            <a:t>Czy we wniosku o dofinansowanie projektu przedstawiono wystarczający opis:</a:t>
          </a:r>
          <a:endParaRPr lang="pl-PL" sz="1200" b="1" kern="1200" dirty="0"/>
        </a:p>
        <a:p>
          <a:pPr marL="228600" lvl="2" indent="-114300" algn="l" defTabSz="533400">
            <a:lnSpc>
              <a:spcPct val="90000"/>
            </a:lnSpc>
            <a:spcBef>
              <a:spcPct val="0"/>
            </a:spcBef>
            <a:spcAft>
              <a:spcPct val="15000"/>
            </a:spcAft>
            <a:buChar char="•"/>
          </a:pPr>
          <a:r>
            <a:rPr lang="pl-PL" sz="1200" kern="1200" dirty="0"/>
            <a:t>zadań realizowanych w ramach projektu;</a:t>
          </a:r>
        </a:p>
        <a:p>
          <a:pPr marL="228600" lvl="2" indent="-114300" algn="l" defTabSz="533400">
            <a:lnSpc>
              <a:spcPct val="90000"/>
            </a:lnSpc>
            <a:spcBef>
              <a:spcPct val="0"/>
            </a:spcBef>
            <a:spcAft>
              <a:spcPct val="15000"/>
            </a:spcAft>
            <a:buChar char="•"/>
          </a:pPr>
          <a:r>
            <a:rPr lang="pl-PL" sz="1200" kern="1200" dirty="0"/>
            <a:t>uzasadnienia potrzeby realizacji zadań w kontekście przedstawionej diagnozy;</a:t>
          </a:r>
        </a:p>
        <a:p>
          <a:pPr marL="228600" lvl="2" indent="-114300" algn="l" defTabSz="533400">
            <a:lnSpc>
              <a:spcPct val="90000"/>
            </a:lnSpc>
            <a:spcBef>
              <a:spcPct val="0"/>
            </a:spcBef>
            <a:spcAft>
              <a:spcPct val="15000"/>
            </a:spcAft>
            <a:buChar char="•"/>
          </a:pPr>
          <a:r>
            <a:rPr lang="pl-PL" sz="1200" kern="1200" dirty="0"/>
            <a:t>wartości wskaźników, które zostaną osiągnięte w ramach zadań;</a:t>
          </a:r>
        </a:p>
        <a:p>
          <a:pPr marL="228600" lvl="2" indent="-114300" algn="l" defTabSz="533400">
            <a:lnSpc>
              <a:spcPct val="90000"/>
            </a:lnSpc>
            <a:spcBef>
              <a:spcPct val="0"/>
            </a:spcBef>
            <a:spcAft>
              <a:spcPct val="15000"/>
            </a:spcAft>
            <a:buChar char="•"/>
          </a:pPr>
          <a:r>
            <a:rPr lang="pl-PL" sz="1200" kern="1200" dirty="0"/>
            <a:t>roli partnerów w  realizacji poszczególnych zadań jeśli przewidziano ich realizację w ramach partnerstwa wraz z uzasadnieniem;</a:t>
          </a:r>
        </a:p>
        <a:p>
          <a:pPr marL="228600" lvl="2" indent="-114300" algn="l" defTabSz="533400">
            <a:lnSpc>
              <a:spcPct val="90000"/>
            </a:lnSpc>
            <a:spcBef>
              <a:spcPct val="0"/>
            </a:spcBef>
            <a:spcAft>
              <a:spcPct val="15000"/>
            </a:spcAft>
            <a:buChar char="•"/>
          </a:pPr>
          <a:r>
            <a:rPr lang="pl-PL" sz="1200" kern="1200" dirty="0"/>
            <a:t>trwałości i wpływu rezultatów projektu?</a:t>
          </a:r>
        </a:p>
        <a:p>
          <a:pPr marL="114300" lvl="1" indent="-114300" algn="l" defTabSz="533400">
            <a:lnSpc>
              <a:spcPct val="90000"/>
            </a:lnSpc>
            <a:spcBef>
              <a:spcPct val="0"/>
            </a:spcBef>
            <a:spcAft>
              <a:spcPct val="15000"/>
            </a:spcAft>
            <a:buChar char="•"/>
          </a:pPr>
          <a:r>
            <a:rPr lang="pl-PL" sz="1200" kern="1200" dirty="0"/>
            <a:t>Czy przedstawiony harmonogram realizacji projektu jest racjonalny w stosunku do przedstawionego zakresu zadań w projekcie? </a:t>
          </a:r>
        </a:p>
        <a:p>
          <a:pPr marL="114300" lvl="1" indent="-114300" algn="l" defTabSz="533400">
            <a:lnSpc>
              <a:spcPct val="90000"/>
            </a:lnSpc>
            <a:spcBef>
              <a:spcPct val="0"/>
            </a:spcBef>
            <a:spcAft>
              <a:spcPct val="15000"/>
            </a:spcAft>
            <a:buChar char="•"/>
          </a:pPr>
          <a:r>
            <a:rPr lang="pl-PL" sz="1200" b="1" kern="1200" dirty="0">
              <a:solidFill>
                <a:srgbClr val="FF0000"/>
              </a:solidFill>
            </a:rPr>
            <a:t>Max 24 m-ce; zakończenie realizacji do 31.08.2021;</a:t>
          </a:r>
        </a:p>
        <a:p>
          <a:pPr marL="228600" lvl="2" indent="-114300" algn="just" defTabSz="533400">
            <a:lnSpc>
              <a:spcPct val="100000"/>
            </a:lnSpc>
            <a:spcBef>
              <a:spcPct val="0"/>
            </a:spcBef>
            <a:spcAft>
              <a:spcPts val="600"/>
            </a:spcAft>
            <a:buChar char="•"/>
          </a:pPr>
          <a:endParaRPr lang="pl-PL" sz="1200" b="0" kern="1200" dirty="0"/>
        </a:p>
      </dsp:txBody>
      <dsp:txXfrm rot="-5400000">
        <a:off x="2808246" y="138496"/>
        <a:ext cx="4840450" cy="2560106"/>
      </dsp:txXfrm>
    </dsp:sp>
    <dsp:sp modelId="{30A5BAFA-D867-4432-A555-078896BF780D}">
      <dsp:nvSpPr>
        <dsp:cNvPr id="0" name=""/>
        <dsp:cNvSpPr/>
      </dsp:nvSpPr>
      <dsp:spPr>
        <a:xfrm>
          <a:off x="20662" y="718723"/>
          <a:ext cx="2800657" cy="1411328"/>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5. Kryterium trafności działań i racjonalności harmonogramu</a:t>
          </a:r>
          <a:endParaRPr lang="pl-PL" sz="1600" b="1" u="sng" kern="1200" dirty="0">
            <a:solidFill>
              <a:schemeClr val="tx1"/>
            </a:solidFill>
          </a:endParaRPr>
        </a:p>
      </dsp:txBody>
      <dsp:txXfrm>
        <a:off x="89557" y="787618"/>
        <a:ext cx="2662867" cy="1273538"/>
      </dsp:txXfrm>
    </dsp:sp>
    <dsp:sp modelId="{6057DA86-162F-440C-8D5E-0A6D86B8CF0F}">
      <dsp:nvSpPr>
        <dsp:cNvPr id="0" name=""/>
        <dsp:cNvSpPr/>
      </dsp:nvSpPr>
      <dsp:spPr>
        <a:xfrm rot="5400000">
          <a:off x="4756495" y="1122165"/>
          <a:ext cx="1077611" cy="4983813"/>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a:t>Czy przedstawiony sposób zarządzania projektem jest adekwatny do zakresu projektu? </a:t>
          </a:r>
          <a:endParaRPr lang="pl-PL" sz="1400" b="0" kern="1200" dirty="0">
            <a:solidFill>
              <a:schemeClr val="tx1"/>
            </a:solidFill>
          </a:endParaRPr>
        </a:p>
        <a:p>
          <a:pPr marL="114300" lvl="1" indent="-114300" algn="just" defTabSz="622300">
            <a:lnSpc>
              <a:spcPct val="90000"/>
            </a:lnSpc>
            <a:spcBef>
              <a:spcPct val="0"/>
            </a:spcBef>
            <a:spcAft>
              <a:spcPct val="15000"/>
            </a:spcAft>
            <a:buChar char="•"/>
          </a:pPr>
          <a:r>
            <a:rPr lang="pl-PL" sz="1400" kern="1200" dirty="0"/>
            <a:t>Czy podmioty zaangażowane w realizację projektu posiadają odpowiedni potencjał (kadrowy, techniczny, finansowy) do realizacji projektu?</a:t>
          </a:r>
          <a:endParaRPr lang="pl-PL" sz="1400" b="0" kern="1200" dirty="0">
            <a:solidFill>
              <a:schemeClr val="tx1"/>
            </a:solidFill>
          </a:endParaRPr>
        </a:p>
      </dsp:txBody>
      <dsp:txXfrm rot="-5400000">
        <a:off x="2803395" y="3127871"/>
        <a:ext cx="4931208" cy="972401"/>
      </dsp:txXfrm>
    </dsp:sp>
    <dsp:sp modelId="{EC26B3CA-5F55-4ED6-AEA1-83422FEC2FA3}">
      <dsp:nvSpPr>
        <dsp:cNvPr id="0" name=""/>
        <dsp:cNvSpPr/>
      </dsp:nvSpPr>
      <dsp:spPr>
        <a:xfrm>
          <a:off x="0" y="2908407"/>
          <a:ext cx="2803394" cy="1411328"/>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6. Kryterium adekwatności sposobu zarządzania oraz posiadanego potencjału</a:t>
          </a:r>
        </a:p>
      </dsp:txBody>
      <dsp:txXfrm>
        <a:off x="68895" y="2977302"/>
        <a:ext cx="2665604" cy="127353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22061" cy="493792"/>
          </a:xfrm>
          <a:prstGeom prst="rect">
            <a:avLst/>
          </a:prstGeom>
        </p:spPr>
        <p:txBody>
          <a:bodyPr vert="horz" lIns="91436" tIns="45718" rIns="91436" bIns="45718" rtlCol="0"/>
          <a:lstStyle>
            <a:lvl1pPr algn="l" eaLnBrk="1" fontAlgn="auto" hangingPunct="1">
              <a:spcBef>
                <a:spcPts val="0"/>
              </a:spcBef>
              <a:spcAft>
                <a:spcPts val="0"/>
              </a:spcAft>
              <a:defRPr sz="1200">
                <a:latin typeface="+mn-lt"/>
              </a:defRPr>
            </a:lvl1pPr>
          </a:lstStyle>
          <a:p>
            <a:pPr>
              <a:defRPr/>
            </a:pPr>
            <a:endParaRPr lang="pl-PL"/>
          </a:p>
        </p:txBody>
      </p:sp>
      <p:sp>
        <p:nvSpPr>
          <p:cNvPr id="3" name="Symbol zastępczy daty 2"/>
          <p:cNvSpPr>
            <a:spLocks noGrp="1"/>
          </p:cNvSpPr>
          <p:nvPr>
            <p:ph type="dt" sz="quarter" idx="1"/>
          </p:nvPr>
        </p:nvSpPr>
        <p:spPr>
          <a:xfrm>
            <a:off x="3820068" y="0"/>
            <a:ext cx="2922061" cy="493792"/>
          </a:xfrm>
          <a:prstGeom prst="rect">
            <a:avLst/>
          </a:prstGeom>
        </p:spPr>
        <p:txBody>
          <a:bodyPr vert="horz" lIns="91436" tIns="45718" rIns="91436" bIns="45718" rtlCol="0"/>
          <a:lstStyle>
            <a:lvl1pPr algn="r" eaLnBrk="1" fontAlgn="auto" hangingPunct="1">
              <a:spcBef>
                <a:spcPts val="0"/>
              </a:spcBef>
              <a:spcAft>
                <a:spcPts val="0"/>
              </a:spcAft>
              <a:defRPr sz="1200">
                <a:latin typeface="+mn-lt"/>
              </a:defRPr>
            </a:lvl1pPr>
          </a:lstStyle>
          <a:p>
            <a:pPr>
              <a:defRPr/>
            </a:pPr>
            <a:fld id="{B688C66A-7ED6-483F-9E7C-0CCE4F9518F8}" type="datetimeFigureOut">
              <a:rPr lang="pl-PL"/>
              <a:pPr>
                <a:defRPr/>
              </a:pPr>
              <a:t>22.05.2018</a:t>
            </a:fld>
            <a:endParaRPr lang="pl-PL"/>
          </a:p>
        </p:txBody>
      </p:sp>
      <p:sp>
        <p:nvSpPr>
          <p:cNvPr id="4" name="Symbol zastępczy stopki 3"/>
          <p:cNvSpPr>
            <a:spLocks noGrp="1"/>
          </p:cNvSpPr>
          <p:nvPr>
            <p:ph type="ftr" sz="quarter" idx="2"/>
          </p:nvPr>
        </p:nvSpPr>
        <p:spPr>
          <a:xfrm>
            <a:off x="0" y="9380464"/>
            <a:ext cx="2922061" cy="493792"/>
          </a:xfrm>
          <a:prstGeom prst="rect">
            <a:avLst/>
          </a:prstGeom>
        </p:spPr>
        <p:txBody>
          <a:bodyPr vert="horz" lIns="91436" tIns="45718" rIns="91436" bIns="45718" rtlCol="0" anchor="b"/>
          <a:lstStyle>
            <a:lvl1pPr algn="l" eaLnBrk="1" fontAlgn="auto" hangingPunct="1">
              <a:spcBef>
                <a:spcPts val="0"/>
              </a:spcBef>
              <a:spcAft>
                <a:spcPts val="0"/>
              </a:spcAft>
              <a:defRPr sz="1200">
                <a:latin typeface="+mn-lt"/>
              </a:defRPr>
            </a:lvl1pPr>
          </a:lstStyle>
          <a:p>
            <a:pPr>
              <a:defRPr/>
            </a:pPr>
            <a:endParaRPr lang="pl-PL"/>
          </a:p>
        </p:txBody>
      </p:sp>
      <p:sp>
        <p:nvSpPr>
          <p:cNvPr id="5" name="Symbol zastępczy numeru slajdu 4"/>
          <p:cNvSpPr>
            <a:spLocks noGrp="1"/>
          </p:cNvSpPr>
          <p:nvPr>
            <p:ph type="sldNum" sz="quarter" idx="3"/>
          </p:nvPr>
        </p:nvSpPr>
        <p:spPr>
          <a:xfrm>
            <a:off x="3820068" y="9380464"/>
            <a:ext cx="2922061" cy="493792"/>
          </a:xfrm>
          <a:prstGeom prst="rect">
            <a:avLst/>
          </a:prstGeom>
        </p:spPr>
        <p:txBody>
          <a:bodyPr vert="horz" wrap="square" lIns="91436" tIns="45718" rIns="91436" bIns="45718" numCol="1" anchor="b" anchorCtr="0" compatLnSpc="1">
            <a:prstTxWarp prst="textNoShape">
              <a:avLst/>
            </a:prstTxWarp>
          </a:bodyPr>
          <a:lstStyle>
            <a:lvl1pPr algn="r" eaLnBrk="1" hangingPunct="1">
              <a:defRPr sz="1200" smtClean="0">
                <a:latin typeface="Calibri" pitchFamily="34" charset="0"/>
              </a:defRPr>
            </a:lvl1pPr>
          </a:lstStyle>
          <a:p>
            <a:pPr>
              <a:defRPr/>
            </a:pPr>
            <a:fld id="{85E8E5BD-4DD8-453D-89E5-03D46FDD07D8}" type="slidenum">
              <a:rPr lang="pl-PL" altLang="pl-PL"/>
              <a:pPr>
                <a:defRPr/>
              </a:pPr>
              <a:t>‹#›</a:t>
            </a:fld>
            <a:endParaRPr lang="pl-PL" altLang="pl-PL"/>
          </a:p>
        </p:txBody>
      </p:sp>
    </p:spTree>
    <p:extLst>
      <p:ext uri="{BB962C8B-B14F-4D97-AF65-F5344CB8AC3E}">
        <p14:creationId xmlns:p14="http://schemas.microsoft.com/office/powerpoint/2010/main" val="1663992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22061" cy="493792"/>
          </a:xfrm>
          <a:prstGeom prst="rect">
            <a:avLst/>
          </a:prstGeom>
        </p:spPr>
        <p:txBody>
          <a:bodyPr vert="horz" lIns="91436" tIns="45718" rIns="91436" bIns="45718" rtlCol="0"/>
          <a:lstStyle>
            <a:lvl1pPr algn="l" eaLnBrk="1" fontAlgn="auto" hangingPunct="1">
              <a:spcBef>
                <a:spcPts val="0"/>
              </a:spcBef>
              <a:spcAft>
                <a:spcPts val="0"/>
              </a:spcAft>
              <a:defRPr sz="1200">
                <a:latin typeface="+mn-lt"/>
              </a:defRPr>
            </a:lvl1pPr>
          </a:lstStyle>
          <a:p>
            <a:pPr>
              <a:defRPr/>
            </a:pPr>
            <a:endParaRPr lang="pl-PL"/>
          </a:p>
        </p:txBody>
      </p:sp>
      <p:sp>
        <p:nvSpPr>
          <p:cNvPr id="3" name="Symbol zastępczy daty 2"/>
          <p:cNvSpPr>
            <a:spLocks noGrp="1"/>
          </p:cNvSpPr>
          <p:nvPr>
            <p:ph type="dt" idx="1"/>
          </p:nvPr>
        </p:nvSpPr>
        <p:spPr>
          <a:xfrm>
            <a:off x="3820068" y="0"/>
            <a:ext cx="2922061" cy="493792"/>
          </a:xfrm>
          <a:prstGeom prst="rect">
            <a:avLst/>
          </a:prstGeom>
        </p:spPr>
        <p:txBody>
          <a:bodyPr vert="horz" lIns="91436" tIns="45718" rIns="91436" bIns="45718" rtlCol="0"/>
          <a:lstStyle>
            <a:lvl1pPr algn="r" eaLnBrk="1" fontAlgn="auto" hangingPunct="1">
              <a:spcBef>
                <a:spcPts val="0"/>
              </a:spcBef>
              <a:spcAft>
                <a:spcPts val="0"/>
              </a:spcAft>
              <a:defRPr sz="1200">
                <a:latin typeface="+mn-lt"/>
              </a:defRPr>
            </a:lvl1pPr>
          </a:lstStyle>
          <a:p>
            <a:pPr>
              <a:defRPr/>
            </a:pPr>
            <a:fld id="{00445C91-8DAB-490C-B6CE-BB18AE0975C1}" type="datetimeFigureOut">
              <a:rPr lang="pl-PL"/>
              <a:pPr>
                <a:defRPr/>
              </a:pPr>
              <a:t>22.05.2018</a:t>
            </a:fld>
            <a:endParaRPr lang="pl-PL"/>
          </a:p>
        </p:txBody>
      </p:sp>
      <p:sp>
        <p:nvSpPr>
          <p:cNvPr id="4" name="Symbol zastępczy obrazu slajdu 3"/>
          <p:cNvSpPr>
            <a:spLocks noGrp="1" noRot="1" noChangeAspect="1"/>
          </p:cNvSpPr>
          <p:nvPr>
            <p:ph type="sldImg" idx="2"/>
          </p:nvPr>
        </p:nvSpPr>
        <p:spPr>
          <a:xfrm>
            <a:off x="903288" y="741363"/>
            <a:ext cx="4937125" cy="3703637"/>
          </a:xfrm>
          <a:prstGeom prst="rect">
            <a:avLst/>
          </a:prstGeom>
          <a:noFill/>
          <a:ln w="12700">
            <a:solidFill>
              <a:prstClr val="black"/>
            </a:solidFill>
          </a:ln>
        </p:spPr>
        <p:txBody>
          <a:bodyPr vert="horz" lIns="91436" tIns="45718" rIns="91436" bIns="45718" rtlCol="0" anchor="ctr"/>
          <a:lstStyle/>
          <a:p>
            <a:pPr lvl="0"/>
            <a:endParaRPr lang="pl-PL" noProof="0"/>
          </a:p>
        </p:txBody>
      </p:sp>
      <p:sp>
        <p:nvSpPr>
          <p:cNvPr id="5" name="Symbol zastępczy notatek 4"/>
          <p:cNvSpPr>
            <a:spLocks noGrp="1"/>
          </p:cNvSpPr>
          <p:nvPr>
            <p:ph type="body" sz="quarter" idx="3"/>
          </p:nvPr>
        </p:nvSpPr>
        <p:spPr>
          <a:xfrm>
            <a:off x="674685" y="4691023"/>
            <a:ext cx="5394331" cy="4444127"/>
          </a:xfrm>
          <a:prstGeom prst="rect">
            <a:avLst/>
          </a:prstGeom>
        </p:spPr>
        <p:txBody>
          <a:bodyPr vert="horz" lIns="91436" tIns="45718" rIns="91436" bIns="45718" rtlCol="0">
            <a:normAutofit/>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p:cNvSpPr>
            <a:spLocks noGrp="1"/>
          </p:cNvSpPr>
          <p:nvPr>
            <p:ph type="ftr" sz="quarter" idx="4"/>
          </p:nvPr>
        </p:nvSpPr>
        <p:spPr>
          <a:xfrm>
            <a:off x="0" y="9380464"/>
            <a:ext cx="2922061" cy="493792"/>
          </a:xfrm>
          <a:prstGeom prst="rect">
            <a:avLst/>
          </a:prstGeom>
        </p:spPr>
        <p:txBody>
          <a:bodyPr vert="horz" lIns="91436" tIns="45718" rIns="91436" bIns="45718" rtlCol="0" anchor="b"/>
          <a:lstStyle>
            <a:lvl1pPr algn="l" eaLnBrk="1" fontAlgn="auto" hangingPunct="1">
              <a:spcBef>
                <a:spcPts val="0"/>
              </a:spcBef>
              <a:spcAft>
                <a:spcPts val="0"/>
              </a:spcAft>
              <a:defRPr sz="1200">
                <a:latin typeface="+mn-lt"/>
              </a:defRPr>
            </a:lvl1pPr>
          </a:lstStyle>
          <a:p>
            <a:pPr>
              <a:defRPr/>
            </a:pPr>
            <a:endParaRPr lang="pl-PL"/>
          </a:p>
        </p:txBody>
      </p:sp>
      <p:sp>
        <p:nvSpPr>
          <p:cNvPr id="7" name="Symbol zastępczy numeru slajdu 6"/>
          <p:cNvSpPr>
            <a:spLocks noGrp="1"/>
          </p:cNvSpPr>
          <p:nvPr>
            <p:ph type="sldNum" sz="quarter" idx="5"/>
          </p:nvPr>
        </p:nvSpPr>
        <p:spPr>
          <a:xfrm>
            <a:off x="3820068" y="9380464"/>
            <a:ext cx="2922061" cy="493792"/>
          </a:xfrm>
          <a:prstGeom prst="rect">
            <a:avLst/>
          </a:prstGeom>
        </p:spPr>
        <p:txBody>
          <a:bodyPr vert="horz" wrap="square" lIns="91436" tIns="45718" rIns="91436" bIns="45718" numCol="1" anchor="b" anchorCtr="0" compatLnSpc="1">
            <a:prstTxWarp prst="textNoShape">
              <a:avLst/>
            </a:prstTxWarp>
          </a:bodyPr>
          <a:lstStyle>
            <a:lvl1pPr algn="r" eaLnBrk="1" hangingPunct="1">
              <a:defRPr sz="1200" smtClean="0">
                <a:latin typeface="Calibri" pitchFamily="34" charset="0"/>
              </a:defRPr>
            </a:lvl1pPr>
          </a:lstStyle>
          <a:p>
            <a:pPr>
              <a:defRPr/>
            </a:pPr>
            <a:fld id="{B4573C0A-C0D5-4F16-9BA5-9E769A2B763E}" type="slidenum">
              <a:rPr lang="pl-PL" altLang="pl-PL"/>
              <a:pPr>
                <a:defRPr/>
              </a:pPr>
              <a:t>‹#›</a:t>
            </a:fld>
            <a:endParaRPr lang="pl-PL" altLang="pl-PL"/>
          </a:p>
        </p:txBody>
      </p:sp>
    </p:spTree>
    <p:extLst>
      <p:ext uri="{BB962C8B-B14F-4D97-AF65-F5344CB8AC3E}">
        <p14:creationId xmlns:p14="http://schemas.microsoft.com/office/powerpoint/2010/main" val="13420111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prawo.vulcan.edu.pl/przegdok.asp?qdatprz=29-01-2018&amp;qplikid=4186"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pPr>
              <a:defRPr/>
            </a:pPr>
            <a:fld id="{B4573C0A-C0D5-4F16-9BA5-9E769A2B763E}" type="slidenum">
              <a:rPr lang="pl-PL" altLang="pl-PL" smtClean="0"/>
              <a:pPr>
                <a:defRPr/>
              </a:pPr>
              <a:t>1</a:t>
            </a:fld>
            <a:endParaRPr lang="pl-PL" altLang="pl-PL" dirty="0"/>
          </a:p>
        </p:txBody>
      </p:sp>
    </p:spTree>
    <p:extLst>
      <p:ext uri="{BB962C8B-B14F-4D97-AF65-F5344CB8AC3E}">
        <p14:creationId xmlns:p14="http://schemas.microsoft.com/office/powerpoint/2010/main" val="2540650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10</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11</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12</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13</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14</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15</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16</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17</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18</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19</a:t>
            </a:fld>
            <a:endParaRPr lang="pl-PL" altLang="pl-PL"/>
          </a:p>
        </p:txBody>
      </p:sp>
    </p:spTree>
    <p:extLst>
      <p:ext uri="{BB962C8B-B14F-4D97-AF65-F5344CB8AC3E}">
        <p14:creationId xmlns:p14="http://schemas.microsoft.com/office/powerpoint/2010/main" val="1596325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a:t>
            </a:fld>
            <a:endParaRPr lang="pl-PL" altLang="pl-PL"/>
          </a:p>
        </p:txBody>
      </p:sp>
    </p:spTree>
    <p:extLst>
      <p:ext uri="{BB962C8B-B14F-4D97-AF65-F5344CB8AC3E}">
        <p14:creationId xmlns:p14="http://schemas.microsoft.com/office/powerpoint/2010/main" val="25269747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20</a:t>
            </a:fld>
            <a:endParaRPr lang="pl-PL" altLang="pl-PL"/>
          </a:p>
        </p:txBody>
      </p:sp>
    </p:spTree>
    <p:extLst>
      <p:ext uri="{BB962C8B-B14F-4D97-AF65-F5344CB8AC3E}">
        <p14:creationId xmlns:p14="http://schemas.microsoft.com/office/powerpoint/2010/main" val="11198525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0" u="none"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21</a:t>
            </a:fld>
            <a:endParaRPr lang="pl-PL" altLang="pl-PL"/>
          </a:p>
        </p:txBody>
      </p:sp>
    </p:spTree>
    <p:extLst>
      <p:ext uri="{BB962C8B-B14F-4D97-AF65-F5344CB8AC3E}">
        <p14:creationId xmlns:p14="http://schemas.microsoft.com/office/powerpoint/2010/main" val="40273648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22</a:t>
            </a:fld>
            <a:endParaRPr lang="pl-PL" altLang="pl-PL"/>
          </a:p>
        </p:txBody>
      </p:sp>
    </p:spTree>
    <p:extLst>
      <p:ext uri="{BB962C8B-B14F-4D97-AF65-F5344CB8AC3E}">
        <p14:creationId xmlns:p14="http://schemas.microsoft.com/office/powerpoint/2010/main" val="34415892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23</a:t>
            </a:fld>
            <a:endParaRPr lang="pl-PL" altLang="pl-PL"/>
          </a:p>
        </p:txBody>
      </p:sp>
    </p:spTree>
    <p:extLst>
      <p:ext uri="{BB962C8B-B14F-4D97-AF65-F5344CB8AC3E}">
        <p14:creationId xmlns:p14="http://schemas.microsoft.com/office/powerpoint/2010/main" val="40273648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24</a:t>
            </a:fld>
            <a:endParaRPr lang="pl-PL" altLang="pl-PL"/>
          </a:p>
        </p:txBody>
      </p:sp>
    </p:spTree>
    <p:extLst>
      <p:ext uri="{BB962C8B-B14F-4D97-AF65-F5344CB8AC3E}">
        <p14:creationId xmlns:p14="http://schemas.microsoft.com/office/powerpoint/2010/main" val="40273648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algn="just"/>
            <a:endParaRPr lang="pl-PL" altLang="pl-PL" b="0"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25</a:t>
            </a:fld>
            <a:endParaRPr lang="pl-PL" altLang="pl-PL"/>
          </a:p>
        </p:txBody>
      </p:sp>
    </p:spTree>
    <p:extLst>
      <p:ext uri="{BB962C8B-B14F-4D97-AF65-F5344CB8AC3E}">
        <p14:creationId xmlns:p14="http://schemas.microsoft.com/office/powerpoint/2010/main" val="40273648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26</a:t>
            </a:fld>
            <a:endParaRPr lang="pl-PL" altLang="pl-PL"/>
          </a:p>
        </p:txBody>
      </p:sp>
    </p:spTree>
    <p:extLst>
      <p:ext uri="{BB962C8B-B14F-4D97-AF65-F5344CB8AC3E}">
        <p14:creationId xmlns:p14="http://schemas.microsoft.com/office/powerpoint/2010/main" val="33782352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27</a:t>
            </a:fld>
            <a:endParaRPr lang="pl-PL" altLang="pl-PL"/>
          </a:p>
        </p:txBody>
      </p:sp>
    </p:spTree>
    <p:extLst>
      <p:ext uri="{BB962C8B-B14F-4D97-AF65-F5344CB8AC3E}">
        <p14:creationId xmlns:p14="http://schemas.microsoft.com/office/powerpoint/2010/main" val="1510931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28</a:t>
            </a:fld>
            <a:endParaRPr lang="pl-PL" altLang="pl-PL"/>
          </a:p>
        </p:txBody>
      </p:sp>
    </p:spTree>
    <p:extLst>
      <p:ext uri="{BB962C8B-B14F-4D97-AF65-F5344CB8AC3E}">
        <p14:creationId xmlns:p14="http://schemas.microsoft.com/office/powerpoint/2010/main" val="8209831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29</a:t>
            </a:fld>
            <a:endParaRPr lang="pl-PL" altLang="pl-PL"/>
          </a:p>
        </p:txBody>
      </p:sp>
    </p:spTree>
    <p:extLst>
      <p:ext uri="{BB962C8B-B14F-4D97-AF65-F5344CB8AC3E}">
        <p14:creationId xmlns:p14="http://schemas.microsoft.com/office/powerpoint/2010/main" val="2170941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a:t>
            </a:fld>
            <a:endParaRPr lang="pl-PL" altLang="pl-PL"/>
          </a:p>
        </p:txBody>
      </p:sp>
    </p:spTree>
    <p:extLst>
      <p:ext uri="{BB962C8B-B14F-4D97-AF65-F5344CB8AC3E}">
        <p14:creationId xmlns:p14="http://schemas.microsoft.com/office/powerpoint/2010/main" val="17585303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30</a:t>
            </a:fld>
            <a:endParaRPr lang="pl-PL" altLang="pl-PL"/>
          </a:p>
        </p:txBody>
      </p:sp>
    </p:spTree>
    <p:extLst>
      <p:ext uri="{BB962C8B-B14F-4D97-AF65-F5344CB8AC3E}">
        <p14:creationId xmlns:p14="http://schemas.microsoft.com/office/powerpoint/2010/main" val="23831062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31</a:t>
            </a:fld>
            <a:endParaRPr lang="pl-PL" altLang="pl-PL"/>
          </a:p>
        </p:txBody>
      </p:sp>
    </p:spTree>
    <p:extLst>
      <p:ext uri="{BB962C8B-B14F-4D97-AF65-F5344CB8AC3E}">
        <p14:creationId xmlns:p14="http://schemas.microsoft.com/office/powerpoint/2010/main" val="23831062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r>
              <a:rPr lang="pl-PL" dirty="0"/>
              <a:t>Zasada zrównoważonego rozwoju oznacza, iż rozwój gospodarczy i cywilizacyjny nie powinien odbywać się kosztem wyczerpywania zasobów nieodnawialnych i niszczenia środowiska. Obecna generacja powinna zaspokajać swoje aspiracje rozwojowe bez naruszania zdolności do zaspokajania potrzeb i aspiracji rozwojowych przyszłych pokoleń. Kryterium zrównoważonego rozwoju powinno być w szczególności spełniane w kontekście wzajemnego rozwoju gospodarczego, społecznego i ochrony środowiska naturalnego, ze względu na to, że rozwój obu tych dziedzin pociąga za sobą zmiany w naturalnym otoczeniu człowieka. </a:t>
            </a:r>
            <a:endParaRPr lang="pl-PL" altLang="pl-PL" b="0"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32</a:t>
            </a:fld>
            <a:endParaRPr lang="pl-PL" altLang="pl-PL"/>
          </a:p>
        </p:txBody>
      </p:sp>
    </p:spTree>
    <p:extLst>
      <p:ext uri="{BB962C8B-B14F-4D97-AF65-F5344CB8AC3E}">
        <p14:creationId xmlns:p14="http://schemas.microsoft.com/office/powerpoint/2010/main" val="4565938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33</a:t>
            </a:fld>
            <a:endParaRPr lang="pl-PL" altLang="pl-PL"/>
          </a:p>
        </p:txBody>
      </p:sp>
    </p:spTree>
    <p:extLst>
      <p:ext uri="{BB962C8B-B14F-4D97-AF65-F5344CB8AC3E}">
        <p14:creationId xmlns:p14="http://schemas.microsoft.com/office/powerpoint/2010/main" val="31225938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34</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35</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36</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37</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r>
              <a:rPr lang="pl-PL" dirty="0"/>
              <a:t>Fakt nabycia kompetencji (przez uczniów i nauczycieli) odbywa się w oparciu o jednolite kryteria wypracowane na poziomie krajowym w ramach następujących etapów: </a:t>
            </a:r>
          </a:p>
          <a:p>
            <a:r>
              <a:rPr lang="pl-PL" dirty="0"/>
              <a:t>a) ETAP I – Zakres – zdefiniowanie w ramach wniosku o dofinansowanie lub w regulaminie konkursu grupy docelowej do objęcia wsparciem oraz wybranie obszaru interwencji EFS, który będzie poddany ocenie, </a:t>
            </a:r>
          </a:p>
          <a:p>
            <a:r>
              <a:rPr lang="pl-PL" dirty="0"/>
              <a:t>b) ETAP II – Wzorzec – zdefiniowanie we wniosku o dofinansowanie lub w regulaminie konkursu standardu wymagań, tj. efektów uczenia się, które osiągną uczestnicy w wyniku przeprowadzonych działań projektowych, </a:t>
            </a:r>
          </a:p>
          <a:p>
            <a:r>
              <a:rPr lang="pl-PL" dirty="0"/>
              <a:t>c) ETAP III – Ocena – przeprowadzenie weryfikacji na podstawie opracowanych kryteriów oceny po zakończeniu wsparcia udzielanego danej osobie, </a:t>
            </a:r>
          </a:p>
          <a:p>
            <a:r>
              <a:rPr lang="pl-PL" dirty="0"/>
              <a:t>d) ETAP IV – Porównanie – </a:t>
            </a:r>
            <a:r>
              <a:rPr lang="pl-PL" dirty="0" err="1"/>
              <a:t>porównanie</a:t>
            </a:r>
            <a:r>
              <a:rPr lang="pl-PL" dirty="0"/>
              <a:t> uzyskanych wyników etapu III (ocena) z przyjętymi wymaganiami (określonymi na etapie II efektami uczenia się) po zakończeniu wsparcia udzielanego danej osobie. </a:t>
            </a:r>
          </a:p>
          <a:p>
            <a:r>
              <a:rPr lang="pl-PL" dirty="0"/>
              <a:t>Kompetencja to wyodrębniony zestaw efektów uczenia się / kształcenia. Opis kompetencji zawiera jasno określone warunki, które powinien spełniać uczestnik projektu ubiegający się o nabycie kompetencji, tj. wyczerpującą informację o efektach uczenia się dla danej kompetencji oraz kryteria i metody ich weryfikacji. Wykazywać należy wyłącznie kompetencje osiągnięte w wyniku interwencji Europejskiego Funduszu Społecznego. 	</a:t>
            </a:r>
          </a:p>
          <a:p>
            <a:endParaRPr lang="pl-PL"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38</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39</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a:t>
            </a:fld>
            <a:endParaRPr lang="pl-PL" altLang="pl-PL"/>
          </a:p>
        </p:txBody>
      </p:sp>
    </p:spTree>
    <p:extLst>
      <p:ext uri="{BB962C8B-B14F-4D97-AF65-F5344CB8AC3E}">
        <p14:creationId xmlns:p14="http://schemas.microsoft.com/office/powerpoint/2010/main" val="17585303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40</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41</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42</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43</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44</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45</a:t>
            </a:fld>
            <a:endParaRPr lang="pl-PL" altLang="pl-PL"/>
          </a:p>
        </p:txBody>
      </p:sp>
    </p:spTree>
    <p:extLst>
      <p:ext uri="{BB962C8B-B14F-4D97-AF65-F5344CB8AC3E}">
        <p14:creationId xmlns:p14="http://schemas.microsoft.com/office/powerpoint/2010/main" val="274934921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46</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47</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48</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49</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a:t>
            </a:fld>
            <a:endParaRPr lang="pl-PL" altLang="pl-PL"/>
          </a:p>
        </p:txBody>
      </p:sp>
    </p:spTree>
    <p:extLst>
      <p:ext uri="{BB962C8B-B14F-4D97-AF65-F5344CB8AC3E}">
        <p14:creationId xmlns:p14="http://schemas.microsoft.com/office/powerpoint/2010/main" val="153461412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50</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51</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52</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53</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54</a:t>
            </a:fld>
            <a:endParaRPr lang="pl-PL" altLang="pl-PL"/>
          </a:p>
        </p:txBody>
      </p:sp>
    </p:spTree>
    <p:extLst>
      <p:ext uri="{BB962C8B-B14F-4D97-AF65-F5344CB8AC3E}">
        <p14:creationId xmlns:p14="http://schemas.microsoft.com/office/powerpoint/2010/main" val="370248280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55</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56</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57</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58</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59</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r>
              <a:rPr lang="pl-PL" sz="800" dirty="0">
                <a:latin typeface="+mn-lt"/>
              </a:rPr>
              <a:t>Usunięto: w zakresie przedmiotów </a:t>
            </a:r>
            <a:r>
              <a:rPr lang="pl-PL" sz="800" b="1" dirty="0">
                <a:latin typeface="+mn-lt"/>
              </a:rPr>
              <a:t>przyrodniczych, informatycznych, języków obcych nowożytnych, matematyki lub przedsiębiorczości</a:t>
            </a:r>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60</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61</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62</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63</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64</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65</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66</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67</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68</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69</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70</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71</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72</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73</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74</a:t>
            </a:fld>
            <a:endParaRPr lang="pl-PL" altLang="pl-PL"/>
          </a:p>
        </p:txBody>
      </p:sp>
    </p:spTree>
    <p:extLst>
      <p:ext uri="{BB962C8B-B14F-4D97-AF65-F5344CB8AC3E}">
        <p14:creationId xmlns:p14="http://schemas.microsoft.com/office/powerpoint/2010/main" val="197654648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75</a:t>
            </a:fld>
            <a:endParaRPr lang="pl-PL" altLang="pl-PL"/>
          </a:p>
        </p:txBody>
      </p:sp>
    </p:spTree>
    <p:extLst>
      <p:ext uri="{BB962C8B-B14F-4D97-AF65-F5344CB8AC3E}">
        <p14:creationId xmlns:p14="http://schemas.microsoft.com/office/powerpoint/2010/main" val="966510771"/>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76</a:t>
            </a:fld>
            <a:endParaRPr lang="pl-PL" altLang="pl-PL"/>
          </a:p>
        </p:txBody>
      </p:sp>
    </p:spTree>
    <p:extLst>
      <p:ext uri="{BB962C8B-B14F-4D97-AF65-F5344CB8AC3E}">
        <p14:creationId xmlns:p14="http://schemas.microsoft.com/office/powerpoint/2010/main" val="423965161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77</a:t>
            </a:fld>
            <a:endParaRPr lang="pl-PL" altLang="pl-PL"/>
          </a:p>
        </p:txBody>
      </p:sp>
    </p:spTree>
    <p:extLst>
      <p:ext uri="{BB962C8B-B14F-4D97-AF65-F5344CB8AC3E}">
        <p14:creationId xmlns:p14="http://schemas.microsoft.com/office/powerpoint/2010/main" val="156820944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78</a:t>
            </a:fld>
            <a:endParaRPr lang="pl-PL" altLang="pl-PL"/>
          </a:p>
        </p:txBody>
      </p:sp>
    </p:spTree>
    <p:extLst>
      <p:ext uri="{BB962C8B-B14F-4D97-AF65-F5344CB8AC3E}">
        <p14:creationId xmlns:p14="http://schemas.microsoft.com/office/powerpoint/2010/main" val="170638403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79</a:t>
            </a:fld>
            <a:endParaRPr lang="pl-PL" altLang="pl-PL"/>
          </a:p>
        </p:txBody>
      </p:sp>
    </p:spTree>
    <p:extLst>
      <p:ext uri="{BB962C8B-B14F-4D97-AF65-F5344CB8AC3E}">
        <p14:creationId xmlns:p14="http://schemas.microsoft.com/office/powerpoint/2010/main" val="3653706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r>
              <a:rPr lang="pl-PL" b="1" dirty="0"/>
              <a:t>Szkoła dla dorosłych</a:t>
            </a:r>
            <a:r>
              <a:rPr lang="pl-PL" dirty="0"/>
              <a:t> – szkole dla dorosłych - należy przez to rozumieć szkoły, o których mowa w </a:t>
            </a:r>
            <a:r>
              <a:rPr lang="pl-PL" dirty="0">
                <a:hlinkClick r:id="rId3"/>
              </a:rPr>
              <a:t>art. 18</a:t>
            </a:r>
            <a:r>
              <a:rPr lang="pl-PL" dirty="0"/>
              <a:t> ust. 1 </a:t>
            </a:r>
            <a:r>
              <a:rPr lang="pl-PL" dirty="0" err="1"/>
              <a:t>pkt</a:t>
            </a:r>
            <a:r>
              <a:rPr lang="pl-PL" dirty="0"/>
              <a:t> 1 i 2 lit. a i f, w których stosuje się odrębną organizację kształcenia i do których są przyjmowane osoby mające 18 lat, a także kończące 18 lat w roku kalendarzowym, w którym są przyjmowane do szkoły;</a:t>
            </a:r>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80</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81</a:t>
            </a:fld>
            <a:endParaRPr lang="pl-PL" altLang="pl-PL"/>
          </a:p>
        </p:txBody>
      </p:sp>
    </p:spTree>
    <p:extLst>
      <p:ext uri="{BB962C8B-B14F-4D97-AF65-F5344CB8AC3E}">
        <p14:creationId xmlns:p14="http://schemas.microsoft.com/office/powerpoint/2010/main" val="1612287884"/>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82</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08639">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83</a:t>
            </a:fld>
            <a:endParaRPr lang="pl-PL" altLang="pl-PL"/>
          </a:p>
        </p:txBody>
      </p:sp>
    </p:spTree>
    <p:extLst>
      <p:ext uri="{BB962C8B-B14F-4D97-AF65-F5344CB8AC3E}">
        <p14:creationId xmlns:p14="http://schemas.microsoft.com/office/powerpoint/2010/main" val="357023657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solidFill>
                  <a:prstClr val="black"/>
                </a:solidFill>
              </a:rPr>
              <a:pPr/>
              <a:t>84</a:t>
            </a:fld>
            <a:endParaRPr lang="pl-PL" altLang="pl-PL">
              <a:solidFill>
                <a:prstClr val="black"/>
              </a:solidFill>
            </a:endParaRPr>
          </a:p>
        </p:txBody>
      </p:sp>
    </p:spTree>
    <p:extLst>
      <p:ext uri="{BB962C8B-B14F-4D97-AF65-F5344CB8AC3E}">
        <p14:creationId xmlns:p14="http://schemas.microsoft.com/office/powerpoint/2010/main" val="2491721931"/>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solidFill>
                  <a:prstClr val="black"/>
                </a:solidFill>
              </a:rPr>
              <a:pPr/>
              <a:t>85</a:t>
            </a:fld>
            <a:endParaRPr lang="pl-PL" altLang="pl-PL">
              <a:solidFill>
                <a:prstClr val="black"/>
              </a:solidFill>
            </a:endParaRPr>
          </a:p>
        </p:txBody>
      </p:sp>
    </p:spTree>
    <p:extLst>
      <p:ext uri="{BB962C8B-B14F-4D97-AF65-F5344CB8AC3E}">
        <p14:creationId xmlns:p14="http://schemas.microsoft.com/office/powerpoint/2010/main" val="2647638519"/>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86</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9</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lvl1pPr>
              <a:defRPr/>
            </a:lvl1pPr>
          </a:lstStyle>
          <a:p>
            <a:pPr>
              <a:defRPr/>
            </a:pPr>
            <a:fld id="{2376B543-D6C0-4B5E-81EE-17D1153E6FDF}" type="datetime1">
              <a:rPr lang="pl-PL"/>
              <a:pPr>
                <a:defRPr/>
              </a:pPr>
              <a:t>22.05.2018</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ACB26483-EFC6-40A4-90A2-A0E83AC2EE92}" type="slidenum">
              <a:rPr lang="pl-PL" altLang="pl-PL"/>
              <a:pPr>
                <a:defRPr/>
              </a:pPr>
              <a:t>‹#›</a:t>
            </a:fld>
            <a:endParaRPr lang="pl-PL" altLang="pl-PL"/>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06A64671-F4CE-4D18-994A-9B878D296673}" type="datetime1">
              <a:rPr lang="pl-PL"/>
              <a:pPr>
                <a:defRPr/>
              </a:pPr>
              <a:t>22.05.2018</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2F4166C8-D6AD-4552-A9A2-B9026841E5B5}" type="slidenum">
              <a:rPr lang="pl-PL" altLang="pl-PL"/>
              <a:pPr>
                <a:defRPr/>
              </a:pPr>
              <a:t>‹#›</a:t>
            </a:fld>
            <a:endParaRPr lang="pl-PL" altLang="pl-PL"/>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BEECFDE1-7425-4ACF-A616-B9FEBA874BC8}" type="datetime1">
              <a:rPr lang="pl-PL"/>
              <a:pPr>
                <a:defRPr/>
              </a:pPr>
              <a:t>22.05.2018</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F55FF4CA-F8D1-4D90-96F4-1C7F226CF8B3}" type="slidenum">
              <a:rPr lang="pl-PL" altLang="pl-PL"/>
              <a:pPr>
                <a:defRPr/>
              </a:pPr>
              <a:t>‹#›</a:t>
            </a:fld>
            <a:endParaRPr lang="pl-PL" altLang="pl-PL"/>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lvl2pPr>
              <a:buFont typeface="Arial" pitchFamily="34" charset="0"/>
              <a:buChar char="•"/>
              <a:defRPr/>
            </a:lvl2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pl-PL" dirty="0"/>
          </a:p>
        </p:txBody>
      </p:sp>
      <p:sp>
        <p:nvSpPr>
          <p:cNvPr id="4" name="Symbol zastępczy daty 3"/>
          <p:cNvSpPr>
            <a:spLocks noGrp="1"/>
          </p:cNvSpPr>
          <p:nvPr>
            <p:ph type="dt" sz="half" idx="10"/>
          </p:nvPr>
        </p:nvSpPr>
        <p:spPr/>
        <p:txBody>
          <a:bodyPr/>
          <a:lstStyle>
            <a:lvl1pPr>
              <a:defRPr/>
            </a:lvl1pPr>
          </a:lstStyle>
          <a:p>
            <a:pPr>
              <a:defRPr/>
            </a:pPr>
            <a:fld id="{0EDDC4CE-C69F-4851-A0CB-7365721C9C40}" type="datetime1">
              <a:rPr lang="pl-PL"/>
              <a:pPr>
                <a:defRPr/>
              </a:pPr>
              <a:t>22.05.2018</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A5411067-B004-4C27-A84C-4E877D346885}" type="slidenum">
              <a:rPr lang="pl-PL" altLang="pl-PL"/>
              <a:pPr>
                <a:defRPr/>
              </a:pPr>
              <a:t>‹#›</a:t>
            </a:fld>
            <a:endParaRPr lang="pl-PL" altLang="pl-PL"/>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CDD6EDA6-4F9A-40B5-9EE8-5AC3A975D0AB}" type="datetime1">
              <a:rPr lang="pl-PL"/>
              <a:pPr>
                <a:defRPr/>
              </a:pPr>
              <a:t>22.05.2018</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F02A3F26-AF17-4B79-A108-1ADC55EE28A6}" type="slidenum">
              <a:rPr lang="pl-PL" altLang="pl-PL"/>
              <a:pPr>
                <a:defRPr/>
              </a:pPr>
              <a:t>‹#›</a:t>
            </a:fld>
            <a:endParaRPr lang="pl-PL" altLang="pl-PL"/>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p:cNvSpPr>
            <a:spLocks noGrp="1"/>
          </p:cNvSpPr>
          <p:nvPr>
            <p:ph type="dt" sz="half" idx="10"/>
          </p:nvPr>
        </p:nvSpPr>
        <p:spPr/>
        <p:txBody>
          <a:bodyPr/>
          <a:lstStyle>
            <a:lvl1pPr>
              <a:defRPr/>
            </a:lvl1pPr>
          </a:lstStyle>
          <a:p>
            <a:pPr>
              <a:defRPr/>
            </a:pPr>
            <a:fld id="{28DDE10F-658F-4C4C-8419-B8399C4CD323}" type="datetime1">
              <a:rPr lang="pl-PL"/>
              <a:pPr>
                <a:defRPr/>
              </a:pPr>
              <a:t>22.05.2018</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F92071B2-8EE2-4FBF-A3C9-AA08BC598F8E}" type="slidenum">
              <a:rPr lang="pl-PL" altLang="pl-PL"/>
              <a:pPr>
                <a:defRPr/>
              </a:pPr>
              <a:t>‹#›</a:t>
            </a:fld>
            <a:endParaRPr lang="pl-PL" altLang="pl-PL"/>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p:cNvSpPr>
            <a:spLocks noGrp="1"/>
          </p:cNvSpPr>
          <p:nvPr>
            <p:ph type="dt" sz="half" idx="10"/>
          </p:nvPr>
        </p:nvSpPr>
        <p:spPr/>
        <p:txBody>
          <a:bodyPr/>
          <a:lstStyle>
            <a:lvl1pPr>
              <a:defRPr/>
            </a:lvl1pPr>
          </a:lstStyle>
          <a:p>
            <a:pPr>
              <a:defRPr/>
            </a:pPr>
            <a:fld id="{60D7FC5C-E288-4E5E-AC5F-3CCC823EE329}" type="datetime1">
              <a:rPr lang="pl-PL"/>
              <a:pPr>
                <a:defRPr/>
              </a:pPr>
              <a:t>22.05.2018</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588F105E-8BF9-4B5A-B572-E3864F749DBE}" type="slidenum">
              <a:rPr lang="pl-PL" altLang="pl-PL"/>
              <a:pPr>
                <a:defRPr/>
              </a:pPr>
              <a:t>‹#›</a:t>
            </a:fld>
            <a:endParaRPr lang="pl-PL" altLang="pl-PL"/>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p:cNvSpPr>
            <a:spLocks noGrp="1"/>
          </p:cNvSpPr>
          <p:nvPr>
            <p:ph type="dt" sz="half" idx="10"/>
          </p:nvPr>
        </p:nvSpPr>
        <p:spPr/>
        <p:txBody>
          <a:bodyPr/>
          <a:lstStyle>
            <a:lvl1pPr>
              <a:defRPr/>
            </a:lvl1pPr>
          </a:lstStyle>
          <a:p>
            <a:pPr>
              <a:defRPr/>
            </a:pPr>
            <a:fld id="{4F50D6F1-903A-4A98-B165-E3C566E9DDA8}" type="datetime1">
              <a:rPr lang="pl-PL"/>
              <a:pPr>
                <a:defRPr/>
              </a:pPr>
              <a:t>22.05.2018</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DCE665CF-EEA2-4C38-ADB6-FEA0A159136A}" type="slidenum">
              <a:rPr lang="pl-PL" altLang="pl-PL"/>
              <a:pPr>
                <a:defRPr/>
              </a:pPr>
              <a:t>‹#›</a:t>
            </a:fld>
            <a:endParaRPr lang="pl-PL" altLang="pl-PL"/>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8E6D8145-F2C3-4266-B9BC-3B7CB8B3133E}" type="datetime1">
              <a:rPr lang="pl-PL"/>
              <a:pPr>
                <a:defRPr/>
              </a:pPr>
              <a:t>22.05.2018</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F6C03A61-16BC-4666-9204-F2DAED4F41F2}" type="slidenum">
              <a:rPr lang="pl-PL" altLang="pl-PL"/>
              <a:pPr>
                <a:defRPr/>
              </a:pPr>
              <a:t>‹#›</a:t>
            </a:fld>
            <a:endParaRPr lang="pl-PL" altLang="pl-PL"/>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CA32EAE2-E140-4481-A0CC-6B3374705340}" type="datetime1">
              <a:rPr lang="pl-PL"/>
              <a:pPr>
                <a:defRPr/>
              </a:pPr>
              <a:t>22.05.2018</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73E191A9-2090-493A-B475-FEDA7965CCB3}" type="slidenum">
              <a:rPr lang="pl-PL" altLang="pl-PL"/>
              <a:pPr>
                <a:defRPr/>
              </a:pPr>
              <a:t>‹#›</a:t>
            </a:fld>
            <a:endParaRPr lang="pl-PL" altLang="pl-PL"/>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a:t>Kliknij ikonę, aby dodać obraz</a:t>
            </a:r>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29DB2B01-9CC1-4AAF-9011-49D85F3122C6}" type="datetime1">
              <a:rPr lang="pl-PL"/>
              <a:pPr>
                <a:defRPr/>
              </a:pPr>
              <a:t>22.05.2018</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15192634-0393-43E9-BCBE-C810A4BA700F}" type="slidenum">
              <a:rPr lang="pl-PL" altLang="pl-PL"/>
              <a:pPr>
                <a:defRPr/>
              </a:pPr>
              <a:t>‹#›</a:t>
            </a:fld>
            <a:endParaRPr lang="pl-PL" altLang="pl-PL"/>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3BA511F-2AFD-49F1-85AC-6BF9C8804B9C}" type="datetime1">
              <a:rPr lang="pl-PL"/>
              <a:pPr>
                <a:defRPr/>
              </a:pPr>
              <a:t>22.05.2018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itchFamily="34" charset="0"/>
              </a:defRPr>
            </a:lvl1pPr>
          </a:lstStyle>
          <a:p>
            <a:pPr>
              <a:defRPr/>
            </a:pPr>
            <a:fld id="{37FCFC66-824C-4680-A044-6A5E87EE04D8}"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1.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png"/><Relationship Id="rId7" Type="http://schemas.openxmlformats.org/officeDocument/2006/relationships/diagramColors" Target="../diagrams/colors3.xml"/><Relationship Id="rId2" Type="http://schemas.openxmlformats.org/officeDocument/2006/relationships/notesSlide" Target="../notesSlides/notesSlide21.xml"/><Relationship Id="rId1" Type="http://schemas.openxmlformats.org/officeDocument/2006/relationships/slideLayout" Target="../slideLayouts/slideLayout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3.png"/><Relationship Id="rId7" Type="http://schemas.openxmlformats.org/officeDocument/2006/relationships/diagramColors" Target="../diagrams/colors4.xml"/><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24.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3.png"/><Relationship Id="rId7" Type="http://schemas.openxmlformats.org/officeDocument/2006/relationships/diagramColors" Target="../diagrams/colors5.xml"/><Relationship Id="rId2" Type="http://schemas.openxmlformats.org/officeDocument/2006/relationships/notesSlide" Target="../notesSlides/notesSlide24.xml"/><Relationship Id="rId1" Type="http://schemas.openxmlformats.org/officeDocument/2006/relationships/slideLayout" Target="../slideLayouts/slideLayout6.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25.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3.png"/><Relationship Id="rId7" Type="http://schemas.openxmlformats.org/officeDocument/2006/relationships/diagramColors" Target="../diagrams/colors6.xml"/><Relationship Id="rId2" Type="http://schemas.openxmlformats.org/officeDocument/2006/relationships/notesSlide" Target="../notesSlides/notesSlide25.xml"/><Relationship Id="rId1" Type="http://schemas.openxmlformats.org/officeDocument/2006/relationships/slideLayout" Target="../slideLayouts/slideLayout6.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26.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3.png"/><Relationship Id="rId7" Type="http://schemas.openxmlformats.org/officeDocument/2006/relationships/diagramColors" Target="../diagrams/colors7.xml"/><Relationship Id="rId2" Type="http://schemas.openxmlformats.org/officeDocument/2006/relationships/notesSlide" Target="../notesSlides/notesSlide26.xml"/><Relationship Id="rId1" Type="http://schemas.openxmlformats.org/officeDocument/2006/relationships/slideLayout" Target="../slideLayouts/slideLayout6.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27.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3.png"/><Relationship Id="rId7" Type="http://schemas.openxmlformats.org/officeDocument/2006/relationships/diagramColors" Target="../diagrams/colors8.xml"/><Relationship Id="rId2" Type="http://schemas.openxmlformats.org/officeDocument/2006/relationships/notesSlide" Target="../notesSlides/notesSlide27.xml"/><Relationship Id="rId1" Type="http://schemas.openxmlformats.org/officeDocument/2006/relationships/slideLayout" Target="../slideLayouts/slideLayout6.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28.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3.png"/><Relationship Id="rId7" Type="http://schemas.openxmlformats.org/officeDocument/2006/relationships/diagramColors" Target="../diagrams/colors9.xml"/><Relationship Id="rId2" Type="http://schemas.openxmlformats.org/officeDocument/2006/relationships/notesSlide" Target="../notesSlides/notesSlide28.xml"/><Relationship Id="rId1" Type="http://schemas.openxmlformats.org/officeDocument/2006/relationships/slideLayout" Target="../slideLayouts/slideLayout6.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29.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3.png"/><Relationship Id="rId7" Type="http://schemas.openxmlformats.org/officeDocument/2006/relationships/diagramColors" Target="../diagrams/colors10.xml"/><Relationship Id="rId2" Type="http://schemas.openxmlformats.org/officeDocument/2006/relationships/notesSlide" Target="../notesSlides/notesSlide29.xml"/><Relationship Id="rId1" Type="http://schemas.openxmlformats.org/officeDocument/2006/relationships/slideLayout" Target="../slideLayouts/slideLayout6.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3.png"/><Relationship Id="rId7" Type="http://schemas.openxmlformats.org/officeDocument/2006/relationships/diagramColors" Target="../diagrams/colors11.xml"/><Relationship Id="rId2" Type="http://schemas.openxmlformats.org/officeDocument/2006/relationships/notesSlide" Target="../notesSlides/notesSlide30.xml"/><Relationship Id="rId1" Type="http://schemas.openxmlformats.org/officeDocument/2006/relationships/slideLayout" Target="../slideLayouts/slideLayout6.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31.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3.png"/><Relationship Id="rId7" Type="http://schemas.openxmlformats.org/officeDocument/2006/relationships/diagramColors" Target="../diagrams/colors12.xml"/><Relationship Id="rId2" Type="http://schemas.openxmlformats.org/officeDocument/2006/relationships/notesSlide" Target="../notesSlides/notesSlide31.xml"/><Relationship Id="rId1" Type="http://schemas.openxmlformats.org/officeDocument/2006/relationships/slideLayout" Target="../slideLayouts/slideLayout6.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32.xml.rels><?xml version="1.0" encoding="UTF-8" standalone="yes"?>
<Relationships xmlns="http://schemas.openxmlformats.org/package/2006/relationships"><Relationship Id="rId8" Type="http://schemas.microsoft.com/office/2007/relationships/diagramDrawing" Target="../diagrams/drawing13.xml"/><Relationship Id="rId3" Type="http://schemas.openxmlformats.org/officeDocument/2006/relationships/image" Target="../media/image3.png"/><Relationship Id="rId7" Type="http://schemas.openxmlformats.org/officeDocument/2006/relationships/diagramColors" Target="../diagrams/colors13.xml"/><Relationship Id="rId2" Type="http://schemas.openxmlformats.org/officeDocument/2006/relationships/notesSlide" Target="../notesSlides/notesSlide32.xml"/><Relationship Id="rId1" Type="http://schemas.openxmlformats.org/officeDocument/2006/relationships/slideLayout" Target="../slideLayouts/slideLayout6.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33.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image" Target="../media/image3.png"/><Relationship Id="rId7" Type="http://schemas.openxmlformats.org/officeDocument/2006/relationships/diagramColors" Target="../diagrams/colors14.xml"/><Relationship Id="rId2" Type="http://schemas.openxmlformats.org/officeDocument/2006/relationships/notesSlide" Target="../notesSlides/notesSlide33.xml"/><Relationship Id="rId1" Type="http://schemas.openxmlformats.org/officeDocument/2006/relationships/slideLayout" Target="../slideLayouts/slideLayout6.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8" Type="http://schemas.microsoft.com/office/2007/relationships/diagramDrawing" Target="../diagrams/drawing15.xml"/><Relationship Id="rId3" Type="http://schemas.openxmlformats.org/officeDocument/2006/relationships/image" Target="../media/image3.png"/><Relationship Id="rId7" Type="http://schemas.openxmlformats.org/officeDocument/2006/relationships/diagramColors" Target="../diagrams/colors15.xml"/><Relationship Id="rId2" Type="http://schemas.openxmlformats.org/officeDocument/2006/relationships/notesSlide" Target="../notesSlides/notesSlide35.xml"/><Relationship Id="rId1" Type="http://schemas.openxmlformats.org/officeDocument/2006/relationships/slideLayout" Target="../slideLayouts/slideLayout6.xml"/><Relationship Id="rId6" Type="http://schemas.openxmlformats.org/officeDocument/2006/relationships/diagramQuickStyle" Target="../diagrams/quickStyle15.xml"/><Relationship Id="rId5" Type="http://schemas.openxmlformats.org/officeDocument/2006/relationships/diagramLayout" Target="../diagrams/layout15.xml"/><Relationship Id="rId4" Type="http://schemas.openxmlformats.org/officeDocument/2006/relationships/diagramData" Target="../diagrams/data15.xml"/></Relationships>
</file>

<file path=ppt/slides/_rels/slide36.xml.rels><?xml version="1.0" encoding="UTF-8" standalone="yes"?>
<Relationships xmlns="http://schemas.openxmlformats.org/package/2006/relationships"><Relationship Id="rId8" Type="http://schemas.microsoft.com/office/2007/relationships/diagramDrawing" Target="../diagrams/drawing16.xml"/><Relationship Id="rId3" Type="http://schemas.openxmlformats.org/officeDocument/2006/relationships/image" Target="../media/image3.png"/><Relationship Id="rId7" Type="http://schemas.openxmlformats.org/officeDocument/2006/relationships/diagramColors" Target="../diagrams/colors16.xml"/><Relationship Id="rId2" Type="http://schemas.openxmlformats.org/officeDocument/2006/relationships/notesSlide" Target="../notesSlides/notesSlide36.xml"/><Relationship Id="rId1" Type="http://schemas.openxmlformats.org/officeDocument/2006/relationships/slideLayout" Target="../slideLayouts/slideLayout6.xml"/><Relationship Id="rId6" Type="http://schemas.openxmlformats.org/officeDocument/2006/relationships/diagramQuickStyle" Target="../diagrams/quickStyle16.xml"/><Relationship Id="rId5" Type="http://schemas.openxmlformats.org/officeDocument/2006/relationships/diagramLayout" Target="../diagrams/layout16.xml"/><Relationship Id="rId4" Type="http://schemas.openxmlformats.org/officeDocument/2006/relationships/diagramData" Target="../diagrams/data16.xml"/></Relationships>
</file>

<file path=ppt/slides/_rels/slide37.xml.rels><?xml version="1.0" encoding="UTF-8" standalone="yes"?>
<Relationships xmlns="http://schemas.openxmlformats.org/package/2006/relationships"><Relationship Id="rId8" Type="http://schemas.microsoft.com/office/2007/relationships/diagramDrawing" Target="../diagrams/drawing17.xml"/><Relationship Id="rId3" Type="http://schemas.openxmlformats.org/officeDocument/2006/relationships/image" Target="../media/image3.png"/><Relationship Id="rId7" Type="http://schemas.openxmlformats.org/officeDocument/2006/relationships/diagramColors" Target="../diagrams/colors17.xml"/><Relationship Id="rId2" Type="http://schemas.openxmlformats.org/officeDocument/2006/relationships/notesSlide" Target="../notesSlides/notesSlide37.xml"/><Relationship Id="rId1" Type="http://schemas.openxmlformats.org/officeDocument/2006/relationships/slideLayout" Target="../slideLayouts/slideLayout6.xml"/><Relationship Id="rId6" Type="http://schemas.openxmlformats.org/officeDocument/2006/relationships/diagramQuickStyle" Target="../diagrams/quickStyle17.xml"/><Relationship Id="rId5" Type="http://schemas.openxmlformats.org/officeDocument/2006/relationships/diagramLayout" Target="../diagrams/layout17.xml"/><Relationship Id="rId4" Type="http://schemas.openxmlformats.org/officeDocument/2006/relationships/diagramData" Target="../diagrams/data17.xml"/></Relationships>
</file>

<file path=ppt/slides/_rels/slide38.xml.rels><?xml version="1.0" encoding="UTF-8" standalone="yes"?>
<Relationships xmlns="http://schemas.openxmlformats.org/package/2006/relationships"><Relationship Id="rId8" Type="http://schemas.microsoft.com/office/2007/relationships/diagramDrawing" Target="../diagrams/drawing18.xml"/><Relationship Id="rId3" Type="http://schemas.openxmlformats.org/officeDocument/2006/relationships/image" Target="../media/image3.png"/><Relationship Id="rId7" Type="http://schemas.openxmlformats.org/officeDocument/2006/relationships/diagramColors" Target="../diagrams/colors18.xml"/><Relationship Id="rId2" Type="http://schemas.openxmlformats.org/officeDocument/2006/relationships/notesSlide" Target="../notesSlides/notesSlide38.xml"/><Relationship Id="rId1" Type="http://schemas.openxmlformats.org/officeDocument/2006/relationships/slideLayout" Target="../slideLayouts/slideLayout6.xml"/><Relationship Id="rId6" Type="http://schemas.openxmlformats.org/officeDocument/2006/relationships/diagramQuickStyle" Target="../diagrams/quickStyle18.xml"/><Relationship Id="rId5" Type="http://schemas.openxmlformats.org/officeDocument/2006/relationships/diagramLayout" Target="../diagrams/layout18.xml"/><Relationship Id="rId4" Type="http://schemas.openxmlformats.org/officeDocument/2006/relationships/diagramData" Target="../diagrams/data18.xml"/></Relationships>
</file>

<file path=ppt/slides/_rels/slide39.xml.rels><?xml version="1.0" encoding="UTF-8" standalone="yes"?>
<Relationships xmlns="http://schemas.openxmlformats.org/package/2006/relationships"><Relationship Id="rId8" Type="http://schemas.microsoft.com/office/2007/relationships/diagramDrawing" Target="../diagrams/drawing19.xml"/><Relationship Id="rId3" Type="http://schemas.openxmlformats.org/officeDocument/2006/relationships/image" Target="../media/image3.png"/><Relationship Id="rId7" Type="http://schemas.openxmlformats.org/officeDocument/2006/relationships/diagramColors" Target="../diagrams/colors19.xml"/><Relationship Id="rId2" Type="http://schemas.openxmlformats.org/officeDocument/2006/relationships/notesSlide" Target="../notesSlides/notesSlide39.xml"/><Relationship Id="rId1" Type="http://schemas.openxmlformats.org/officeDocument/2006/relationships/slideLayout" Target="../slideLayouts/slideLayout6.xml"/><Relationship Id="rId6" Type="http://schemas.openxmlformats.org/officeDocument/2006/relationships/diagramQuickStyle" Target="../diagrams/quickStyle19.xml"/><Relationship Id="rId5" Type="http://schemas.openxmlformats.org/officeDocument/2006/relationships/diagramLayout" Target="../diagrams/layout19.xml"/><Relationship Id="rId4" Type="http://schemas.openxmlformats.org/officeDocument/2006/relationships/diagramData" Target="../diagrams/data1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www.zitaj.jeleniagora.pl/" TargetMode="External"/><Relationship Id="rId5" Type="http://schemas.openxmlformats.org/officeDocument/2006/relationships/hyperlink" Target="http://www.rpo.dolnyslask.pl/" TargetMode="External"/><Relationship Id="rId4" Type="http://schemas.openxmlformats.org/officeDocument/2006/relationships/hyperlink" Target="http://www.funduszeeuropejskie.gov.pl/" TargetMode="External"/></Relationships>
</file>

<file path=ppt/slides/_rels/slide40.xml.rels><?xml version="1.0" encoding="UTF-8" standalone="yes"?>
<Relationships xmlns="http://schemas.openxmlformats.org/package/2006/relationships"><Relationship Id="rId8" Type="http://schemas.microsoft.com/office/2007/relationships/diagramDrawing" Target="../diagrams/drawing20.xml"/><Relationship Id="rId3" Type="http://schemas.openxmlformats.org/officeDocument/2006/relationships/image" Target="../media/image3.png"/><Relationship Id="rId7" Type="http://schemas.openxmlformats.org/officeDocument/2006/relationships/diagramColors" Target="../diagrams/colors20.xml"/><Relationship Id="rId2" Type="http://schemas.openxmlformats.org/officeDocument/2006/relationships/notesSlide" Target="../notesSlides/notesSlide40.xml"/><Relationship Id="rId1" Type="http://schemas.openxmlformats.org/officeDocument/2006/relationships/slideLayout" Target="../slideLayouts/slideLayout6.xml"/><Relationship Id="rId6" Type="http://schemas.openxmlformats.org/officeDocument/2006/relationships/diagramQuickStyle" Target="../diagrams/quickStyle20.xml"/><Relationship Id="rId5" Type="http://schemas.openxmlformats.org/officeDocument/2006/relationships/diagramLayout" Target="../diagrams/layout20.xml"/><Relationship Id="rId4" Type="http://schemas.openxmlformats.org/officeDocument/2006/relationships/diagramData" Target="../diagrams/data20.xml"/></Relationships>
</file>

<file path=ppt/slides/_rels/slide41.xml.rels><?xml version="1.0" encoding="UTF-8" standalone="yes"?>
<Relationships xmlns="http://schemas.openxmlformats.org/package/2006/relationships"><Relationship Id="rId8" Type="http://schemas.microsoft.com/office/2007/relationships/diagramDrawing" Target="../diagrams/drawing21.xml"/><Relationship Id="rId3" Type="http://schemas.openxmlformats.org/officeDocument/2006/relationships/image" Target="../media/image3.png"/><Relationship Id="rId7" Type="http://schemas.openxmlformats.org/officeDocument/2006/relationships/diagramColors" Target="../diagrams/colors21.xml"/><Relationship Id="rId2" Type="http://schemas.openxmlformats.org/officeDocument/2006/relationships/notesSlide" Target="../notesSlides/notesSlide41.xml"/><Relationship Id="rId1" Type="http://schemas.openxmlformats.org/officeDocument/2006/relationships/slideLayout" Target="../slideLayouts/slideLayout6.xml"/><Relationship Id="rId6" Type="http://schemas.openxmlformats.org/officeDocument/2006/relationships/diagramQuickStyle" Target="../diagrams/quickStyle21.xml"/><Relationship Id="rId5" Type="http://schemas.openxmlformats.org/officeDocument/2006/relationships/diagramLayout" Target="../diagrams/layout21.xml"/><Relationship Id="rId4" Type="http://schemas.openxmlformats.org/officeDocument/2006/relationships/diagramData" Target="../diagrams/data21.xml"/></Relationships>
</file>

<file path=ppt/slides/_rels/slide42.xml.rels><?xml version="1.0" encoding="UTF-8" standalone="yes"?>
<Relationships xmlns="http://schemas.openxmlformats.org/package/2006/relationships"><Relationship Id="rId8" Type="http://schemas.microsoft.com/office/2007/relationships/diagramDrawing" Target="../diagrams/drawing22.xml"/><Relationship Id="rId3" Type="http://schemas.openxmlformats.org/officeDocument/2006/relationships/image" Target="../media/image3.png"/><Relationship Id="rId7" Type="http://schemas.openxmlformats.org/officeDocument/2006/relationships/diagramColors" Target="../diagrams/colors22.xml"/><Relationship Id="rId2" Type="http://schemas.openxmlformats.org/officeDocument/2006/relationships/notesSlide" Target="../notesSlides/notesSlide42.xml"/><Relationship Id="rId1" Type="http://schemas.openxmlformats.org/officeDocument/2006/relationships/slideLayout" Target="../slideLayouts/slideLayout6.xml"/><Relationship Id="rId6" Type="http://schemas.openxmlformats.org/officeDocument/2006/relationships/diagramQuickStyle" Target="../diagrams/quickStyle22.xml"/><Relationship Id="rId5" Type="http://schemas.openxmlformats.org/officeDocument/2006/relationships/diagramLayout" Target="../diagrams/layout22.xml"/><Relationship Id="rId4" Type="http://schemas.openxmlformats.org/officeDocument/2006/relationships/diagramData" Target="../diagrams/data22.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6.xml"/><Relationship Id="rId4" Type="http://schemas.openxmlformats.org/officeDocument/2006/relationships/hyperlink" Target="http://efs.men.gov.pl/"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7.xml"/><Relationship Id="rId1" Type="http://schemas.openxmlformats.org/officeDocument/2006/relationships/slideLayout" Target="../slideLayouts/slideLayout6.xml"/><Relationship Id="rId4" Type="http://schemas.openxmlformats.org/officeDocument/2006/relationships/hyperlink" Target="http://efs.men.gov.pl/" TargetMode="Externa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3.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4.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5.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6.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7.xml"/><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8.xml"/><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9.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0.xml"/><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1.xml"/><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2.xml"/><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8" Type="http://schemas.microsoft.com/office/2007/relationships/diagramDrawing" Target="../diagrams/drawing23.xml"/><Relationship Id="rId3" Type="http://schemas.openxmlformats.org/officeDocument/2006/relationships/image" Target="../media/image3.png"/><Relationship Id="rId7" Type="http://schemas.openxmlformats.org/officeDocument/2006/relationships/diagramColors" Target="../diagrams/colors23.xml"/><Relationship Id="rId2" Type="http://schemas.openxmlformats.org/officeDocument/2006/relationships/notesSlide" Target="../notesSlides/notesSlide83.xml"/><Relationship Id="rId1" Type="http://schemas.openxmlformats.org/officeDocument/2006/relationships/slideLayout" Target="../slideLayouts/slideLayout7.xml"/><Relationship Id="rId6" Type="http://schemas.openxmlformats.org/officeDocument/2006/relationships/diagramQuickStyle" Target="../diagrams/quickStyle23.xml"/><Relationship Id="rId5" Type="http://schemas.openxmlformats.org/officeDocument/2006/relationships/diagramLayout" Target="../diagrams/layout23.xml"/><Relationship Id="rId4" Type="http://schemas.openxmlformats.org/officeDocument/2006/relationships/diagramData" Target="../diagrams/data23.xml"/></Relationships>
</file>

<file path=ppt/slides/_rels/slide8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4.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5.xml"/><Relationship Id="rId1" Type="http://schemas.openxmlformats.org/officeDocument/2006/relationships/slideLayout" Target="../slideLayouts/slideLayout7.xml"/><Relationship Id="rId5" Type="http://schemas.openxmlformats.org/officeDocument/2006/relationships/hyperlink" Target="http://www.rpo.dolnyslask.pl/" TargetMode="External"/><Relationship Id="rId4" Type="http://schemas.openxmlformats.org/officeDocument/2006/relationships/hyperlink" Target="mailto:pife@dolnyslask.pl" TargetMode="External"/></Relationships>
</file>

<file path=ppt/slides/_rels/slide8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az 4"/>
          <p:cNvPicPr>
            <a:picLocks noChangeAspect="1"/>
          </p:cNvPicPr>
          <p:nvPr/>
        </p:nvPicPr>
        <p:blipFill>
          <a:blip r:embed="rId3" cstate="print"/>
          <a:srcRect/>
          <a:stretch>
            <a:fillRect/>
          </a:stretch>
        </p:blipFill>
        <p:spPr bwMode="auto">
          <a:xfrm>
            <a:off x="4483100" y="188913"/>
            <a:ext cx="4660900" cy="457200"/>
          </a:xfrm>
          <a:prstGeom prst="rect">
            <a:avLst/>
          </a:prstGeom>
          <a:noFill/>
          <a:ln w="9525">
            <a:noFill/>
            <a:miter lim="800000"/>
            <a:headEnd/>
            <a:tailEnd/>
          </a:ln>
        </p:spPr>
      </p:pic>
      <p:sp>
        <p:nvSpPr>
          <p:cNvPr id="2051" name="pole tekstowe 1"/>
          <p:cNvSpPr txBox="1">
            <a:spLocks noChangeArrowheads="1"/>
          </p:cNvSpPr>
          <p:nvPr/>
        </p:nvSpPr>
        <p:spPr bwMode="auto">
          <a:xfrm>
            <a:off x="539750" y="980728"/>
            <a:ext cx="8064500" cy="5112097"/>
          </a:xfrm>
          <a:prstGeom prst="rect">
            <a:avLst/>
          </a:prstGeom>
          <a:noFill/>
          <a:ln w="9525">
            <a:noFill/>
            <a:miter lim="800000"/>
            <a:headEnd/>
            <a:tailEnd/>
          </a:ln>
        </p:spPr>
        <p:txBody>
          <a:bodyPr wrap="none"/>
          <a:lstStyle/>
          <a:p>
            <a:pPr eaLnBrk="1" hangingPunct="1"/>
            <a:endParaRPr lang="pl-PL" altLang="pl-PL" sz="2000" b="1" dirty="0">
              <a:solidFill>
                <a:schemeClr val="tx2"/>
              </a:solidFill>
            </a:endParaRPr>
          </a:p>
          <a:p>
            <a:pPr algn="ctr" eaLnBrk="1" hangingPunct="1"/>
            <a:endParaRPr lang="pl-PL" altLang="pl-PL" sz="2400" b="1" dirty="0">
              <a:solidFill>
                <a:schemeClr val="tx2"/>
              </a:solidFill>
            </a:endParaRPr>
          </a:p>
          <a:p>
            <a:pPr algn="ctr" eaLnBrk="1" hangingPunct="1"/>
            <a:endParaRPr lang="pl-PL" altLang="pl-PL" sz="2400" b="1" dirty="0">
              <a:solidFill>
                <a:schemeClr val="tx2"/>
              </a:solidFill>
            </a:endParaRPr>
          </a:p>
          <a:p>
            <a:pPr algn="ctr" eaLnBrk="1" hangingPunct="1"/>
            <a:endParaRPr lang="pl-PL" altLang="pl-PL" sz="2400" b="1" dirty="0">
              <a:solidFill>
                <a:schemeClr val="tx2"/>
              </a:solidFill>
            </a:endParaRPr>
          </a:p>
          <a:p>
            <a:pPr algn="ctr" eaLnBrk="1" hangingPunct="1"/>
            <a:endParaRPr lang="pl-PL" altLang="pl-PL" sz="3200" b="1" dirty="0"/>
          </a:p>
          <a:p>
            <a:pPr algn="ctr" eaLnBrk="1" hangingPunct="1"/>
            <a:endParaRPr lang="pl-PL" altLang="pl-PL" sz="32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p:txBody>
      </p:sp>
      <p:sp>
        <p:nvSpPr>
          <p:cNvPr id="6" name="Prostokąt 5"/>
          <p:cNvSpPr/>
          <p:nvPr/>
        </p:nvSpPr>
        <p:spPr>
          <a:xfrm>
            <a:off x="971600" y="1484784"/>
            <a:ext cx="7272808" cy="4093428"/>
          </a:xfrm>
          <a:prstGeom prst="rect">
            <a:avLst/>
          </a:prstGeom>
        </p:spPr>
        <p:txBody>
          <a:bodyPr wrap="square">
            <a:spAutoFit/>
          </a:bodyPr>
          <a:lstStyle/>
          <a:p>
            <a:pPr algn="ctr" eaLnBrk="1" hangingPunct="1"/>
            <a:r>
              <a:rPr lang="pl-PL" sz="2000" b="1" dirty="0">
                <a:latin typeface="+mn-lt"/>
              </a:rPr>
              <a:t>Podstawowe informacje dot. naboru wniosków                                          o dofinansowanie w trybie konkursowym  </a:t>
            </a:r>
          </a:p>
          <a:p>
            <a:pPr algn="ctr"/>
            <a:r>
              <a:rPr lang="pl-PL" sz="2000" b="1" dirty="0">
                <a:latin typeface="+mn-lt"/>
              </a:rPr>
              <a:t>dla </a:t>
            </a:r>
          </a:p>
          <a:p>
            <a:pPr algn="ctr"/>
            <a:r>
              <a:rPr lang="pl-PL" sz="2000" b="1" dirty="0">
                <a:latin typeface="+mn-lt"/>
              </a:rPr>
              <a:t>Osi Priorytetowej 10 EDUKACJA </a:t>
            </a:r>
          </a:p>
          <a:p>
            <a:pPr algn="ctr"/>
            <a:r>
              <a:rPr lang="pl-PL" sz="2000" b="1" dirty="0">
                <a:latin typeface="+mn-lt"/>
              </a:rPr>
              <a:t>Poddziałanie 10.2.3</a:t>
            </a:r>
          </a:p>
          <a:p>
            <a:pPr algn="ctr"/>
            <a:endParaRPr lang="pl-PL" sz="2000" b="1" dirty="0">
              <a:latin typeface="+mn-lt"/>
            </a:endParaRPr>
          </a:p>
          <a:p>
            <a:pPr algn="ctr"/>
            <a:r>
              <a:rPr lang="pl-PL" sz="2000" b="1" dirty="0">
                <a:latin typeface="+mn-lt"/>
              </a:rPr>
              <a:t>Zapewnienie równego dostępu do wysokiej jakości </a:t>
            </a:r>
            <a:br>
              <a:rPr lang="pl-PL" sz="2000" b="1" dirty="0">
                <a:latin typeface="+mn-lt"/>
              </a:rPr>
            </a:br>
            <a:r>
              <a:rPr lang="pl-PL" sz="2000" b="1" dirty="0">
                <a:latin typeface="+mn-lt"/>
              </a:rPr>
              <a:t>edukacji podstawowej, gimnazjalnej, ponadgimnazjalnej – ZIT AJ </a:t>
            </a:r>
          </a:p>
          <a:p>
            <a:pPr algn="ctr" eaLnBrk="1" hangingPunct="1"/>
            <a:endParaRPr lang="pl-PL" altLang="pl-PL" sz="2000" b="1" dirty="0">
              <a:latin typeface="+mn-lt"/>
            </a:endParaRPr>
          </a:p>
          <a:p>
            <a:pPr algn="ctr" eaLnBrk="1" hangingPunct="1"/>
            <a:endParaRPr lang="pl-PL" altLang="pl-PL" sz="2000" b="1" dirty="0">
              <a:latin typeface="+mn-lt"/>
            </a:endParaRPr>
          </a:p>
          <a:p>
            <a:pPr algn="ctr" eaLnBrk="1" hangingPunct="1"/>
            <a:r>
              <a:rPr lang="pl-PL" altLang="pl-PL" sz="2000" b="1" dirty="0">
                <a:latin typeface="+mn-lt"/>
              </a:rPr>
              <a:t>Regionalny Program Operacyjny </a:t>
            </a:r>
          </a:p>
          <a:p>
            <a:pPr algn="ctr" eaLnBrk="1" hangingPunct="1"/>
            <a:r>
              <a:rPr lang="pl-PL" altLang="pl-PL" sz="2000" b="1" dirty="0">
                <a:latin typeface="+mn-lt"/>
              </a:rPr>
              <a:t>Województwa Dolnośląskiego </a:t>
            </a:r>
            <a:br>
              <a:rPr lang="pl-PL" altLang="pl-PL" sz="2000" b="1" dirty="0">
                <a:latin typeface="+mn-lt"/>
              </a:rPr>
            </a:br>
            <a:r>
              <a:rPr lang="pl-PL" altLang="pl-PL" sz="2000" b="1" dirty="0">
                <a:latin typeface="+mn-lt"/>
              </a:rPr>
              <a:t>2014-2020</a:t>
            </a:r>
          </a:p>
        </p:txBody>
      </p:sp>
      <p:sp>
        <p:nvSpPr>
          <p:cNvPr id="7" name="pole tekstowe 6"/>
          <p:cNvSpPr txBox="1"/>
          <p:nvPr/>
        </p:nvSpPr>
        <p:spPr>
          <a:xfrm>
            <a:off x="6588224" y="5949280"/>
            <a:ext cx="2088232" cy="288032"/>
          </a:xfrm>
          <a:prstGeom prst="rect">
            <a:avLst/>
          </a:prstGeom>
          <a:noFill/>
        </p:spPr>
        <p:txBody>
          <a:bodyPr wrap="square" rtlCol="0">
            <a:normAutofit fontScale="62500" lnSpcReduction="20000"/>
          </a:bodyPr>
          <a:lstStyle/>
          <a:p>
            <a:r>
              <a:rPr lang="pl-PL" b="1" dirty="0"/>
              <a:t>Jelenia Góra, 23.05.2018 r.</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10</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539552" y="1700808"/>
            <a:ext cx="8136904" cy="4608512"/>
          </a:xfrm>
          <a:prstGeom prst="rect">
            <a:avLst/>
          </a:prstGeom>
          <a:noFill/>
        </p:spPr>
        <p:txBody>
          <a:bodyPr wrap="square" rtlCol="0">
            <a:normAutofit/>
          </a:bodyPr>
          <a:lstStyle/>
          <a:p>
            <a:pPr algn="ctr"/>
            <a:endParaRPr lang="pl-PL" sz="2000" b="1" dirty="0">
              <a:latin typeface="+mn-lt"/>
              <a:cs typeface="Arial" pitchFamily="34" charset="0"/>
            </a:endParaRPr>
          </a:p>
          <a:p>
            <a:r>
              <a:rPr lang="pl-PL" b="1" dirty="0">
                <a:latin typeface="+mn-lt"/>
              </a:rPr>
              <a:t>w okresie przejściowym (od 1.09.2017 – do 31.08.2019) wsparciem można objąć:</a:t>
            </a:r>
          </a:p>
          <a:p>
            <a:r>
              <a:rPr lang="pl-PL" dirty="0">
                <a:latin typeface="+mn-lt"/>
              </a:rPr>
              <a:t>a) </a:t>
            </a:r>
            <a:r>
              <a:rPr lang="pl-PL" b="1" dirty="0">
                <a:latin typeface="+mn-lt"/>
              </a:rPr>
              <a:t>szkoły gimnazjalne, które nie zostały przekształcone/włączone </a:t>
            </a:r>
            <a:r>
              <a:rPr lang="pl-PL" dirty="0">
                <a:latin typeface="+mn-lt"/>
              </a:rPr>
              <a:t>w strukturę innych szkół, ich uczniowie oraz nauczyciele;</a:t>
            </a:r>
          </a:p>
          <a:p>
            <a:r>
              <a:rPr lang="pl-PL" dirty="0">
                <a:latin typeface="+mn-lt"/>
              </a:rPr>
              <a:t>b) </a:t>
            </a:r>
            <a:r>
              <a:rPr lang="pl-PL" b="1" dirty="0">
                <a:latin typeface="+mn-lt"/>
              </a:rPr>
              <a:t>szkoły powstałe w wyniku przekształcenia gimnazjum</a:t>
            </a:r>
            <a:r>
              <a:rPr lang="pl-PL" dirty="0">
                <a:latin typeface="+mn-lt"/>
              </a:rPr>
              <a:t>, w których funkcjonują klasy</a:t>
            </a:r>
          </a:p>
          <a:p>
            <a:r>
              <a:rPr lang="pl-PL" dirty="0">
                <a:latin typeface="+mn-lt"/>
              </a:rPr>
              <a:t>gimnazjalne, uczniowie tych klas oraz nauczyciele;</a:t>
            </a:r>
          </a:p>
          <a:p>
            <a:r>
              <a:rPr lang="pl-PL" dirty="0">
                <a:latin typeface="+mn-lt"/>
              </a:rPr>
              <a:t>c) </a:t>
            </a:r>
            <a:r>
              <a:rPr lang="pl-PL" b="1" dirty="0">
                <a:latin typeface="+mn-lt"/>
              </a:rPr>
              <a:t>oddziały gimnazjalne </a:t>
            </a:r>
            <a:r>
              <a:rPr lang="pl-PL" dirty="0">
                <a:latin typeface="+mn-lt"/>
              </a:rPr>
              <a:t>(powstałe w wyniku włączenia gimnazjów do innych szkół), ich uczniowie oraz nauczyciele;</a:t>
            </a:r>
          </a:p>
          <a:p>
            <a:r>
              <a:rPr lang="pl-PL" dirty="0">
                <a:latin typeface="+mn-lt"/>
              </a:rPr>
              <a:t>d) </a:t>
            </a:r>
            <a:r>
              <a:rPr lang="pl-PL" b="1" dirty="0">
                <a:latin typeface="+mn-lt"/>
              </a:rPr>
              <a:t>uczniowie, którzy zamiast w gimnazjum będą kontynuowali edukację w ośmioletniej szkole podstawowej;</a:t>
            </a:r>
          </a:p>
          <a:p>
            <a:r>
              <a:rPr lang="pl-PL" dirty="0">
                <a:latin typeface="+mn-lt"/>
              </a:rPr>
              <a:t>e) </a:t>
            </a:r>
            <a:r>
              <a:rPr lang="pl-PL" b="1" dirty="0">
                <a:latin typeface="+mn-lt"/>
              </a:rPr>
              <a:t>nauczyciele w klasach VII-VIII szkół podstawowych, do których będą uczęszczali</a:t>
            </a:r>
          </a:p>
          <a:p>
            <a:r>
              <a:rPr lang="pl-PL" b="1" dirty="0">
                <a:latin typeface="+mn-lt"/>
              </a:rPr>
              <a:t>uczniowie, o których mowa w lit. d.</a:t>
            </a:r>
          </a:p>
          <a:p>
            <a:endParaRPr lang="pl-PL" sz="2900" dirty="0">
              <a:latin typeface="+mn-lt"/>
            </a:endParaRPr>
          </a:p>
          <a:p>
            <a:pPr algn="just"/>
            <a:endParaRPr lang="pl-PL" sz="2900" dirty="0">
              <a:latin typeface="+mn-lt"/>
            </a:endParaRPr>
          </a:p>
          <a:p>
            <a:pPr algn="just">
              <a:buFont typeface="Arial" pitchFamily="34" charset="0"/>
              <a:buChar char="•"/>
            </a:pPr>
            <a:endParaRPr lang="pl-PL" sz="1400" dirty="0"/>
          </a:p>
        </p:txBody>
      </p:sp>
      <p:sp>
        <p:nvSpPr>
          <p:cNvPr id="9" name="Prostokąt 8"/>
          <p:cNvSpPr/>
          <p:nvPr/>
        </p:nvSpPr>
        <p:spPr>
          <a:xfrm>
            <a:off x="0" y="1268760"/>
            <a:ext cx="9144000" cy="523220"/>
          </a:xfrm>
          <a:prstGeom prst="rect">
            <a:avLst/>
          </a:prstGeom>
        </p:spPr>
        <p:txBody>
          <a:bodyPr wrap="square">
            <a:spAutoFit/>
          </a:bodyPr>
          <a:lstStyle/>
          <a:p>
            <a:pPr algn="ctr" eaLnBrk="1" hangingPunct="1"/>
            <a:r>
              <a:rPr lang="pl-PL" altLang="pl-PL" sz="2800" b="1" dirty="0">
                <a:latin typeface="+mn-lt"/>
                <a:cs typeface="Arial" pitchFamily="34" charset="0"/>
              </a:rPr>
              <a:t>Uczestnicy projektu w Działaniu 10.2 a reforma oświaty</a:t>
            </a:r>
          </a:p>
        </p:txBody>
      </p:sp>
    </p:spTree>
    <p:extLst>
      <p:ext uri="{BB962C8B-B14F-4D97-AF65-F5344CB8AC3E}">
        <p14:creationId xmlns:p14="http://schemas.microsoft.com/office/powerpoint/2010/main" val="2125708592"/>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11</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539552" y="1700808"/>
            <a:ext cx="8064896" cy="4464496"/>
          </a:xfrm>
          <a:prstGeom prst="rect">
            <a:avLst/>
          </a:prstGeom>
          <a:noFill/>
        </p:spPr>
        <p:txBody>
          <a:bodyPr wrap="square" rtlCol="0">
            <a:normAutofit/>
          </a:bodyPr>
          <a:lstStyle/>
          <a:p>
            <a:pPr algn="ctr"/>
            <a:endParaRPr lang="pl-PL" sz="2000" b="1" dirty="0">
              <a:latin typeface="+mn-lt"/>
              <a:cs typeface="Arial" pitchFamily="34" charset="0"/>
            </a:endParaRPr>
          </a:p>
          <a:p>
            <a:pPr algn="just"/>
            <a:r>
              <a:rPr lang="pl-PL" b="1" dirty="0">
                <a:latin typeface="+mn-lt"/>
              </a:rPr>
              <a:t>Placówka systemu oświaty prowadząca kształcenie ogólne </a:t>
            </a:r>
            <a:r>
              <a:rPr lang="pl-PL" dirty="0">
                <a:latin typeface="+mn-lt"/>
              </a:rPr>
              <a:t>– placówka w rozumieniu </a:t>
            </a:r>
            <a:r>
              <a:rPr lang="pl-PL" b="1" dirty="0">
                <a:latin typeface="+mn-lt"/>
              </a:rPr>
              <a:t>art. 2 </a:t>
            </a:r>
            <a:r>
              <a:rPr lang="pl-PL" b="1" dirty="0" err="1">
                <a:latin typeface="+mn-lt"/>
              </a:rPr>
              <a:t>pkt</a:t>
            </a:r>
            <a:r>
              <a:rPr lang="pl-PL" b="1" dirty="0">
                <a:latin typeface="+mn-lt"/>
              </a:rPr>
              <a:t> 7 i 8 </a:t>
            </a:r>
            <a:r>
              <a:rPr lang="pl-PL" dirty="0">
                <a:latin typeface="+mn-lt"/>
              </a:rPr>
              <a:t>Prawa Oświatowego.</a:t>
            </a:r>
          </a:p>
          <a:p>
            <a:pPr algn="just"/>
            <a:endParaRPr lang="pl-PL" dirty="0">
              <a:latin typeface="+mn-lt"/>
            </a:endParaRPr>
          </a:p>
          <a:p>
            <a:pPr algn="just"/>
            <a:r>
              <a:rPr lang="pl-PL" sz="1400" u="sng" dirty="0">
                <a:latin typeface="+mn-lt"/>
              </a:rPr>
              <a:t>art. 2 </a:t>
            </a:r>
            <a:r>
              <a:rPr lang="pl-PL" sz="1400" u="sng" dirty="0" err="1">
                <a:latin typeface="+mn-lt"/>
              </a:rPr>
              <a:t>pkt</a:t>
            </a:r>
            <a:r>
              <a:rPr lang="pl-PL" sz="1400" u="sng" dirty="0">
                <a:latin typeface="+mn-lt"/>
              </a:rPr>
              <a:t> 7:</a:t>
            </a:r>
          </a:p>
          <a:p>
            <a:pPr algn="just"/>
            <a:r>
              <a:rPr lang="pl-PL" sz="1400" b="1" dirty="0">
                <a:latin typeface="+mn-lt"/>
              </a:rPr>
              <a:t>młodzieżowe ośrodki wychowawcze</a:t>
            </a:r>
            <a:r>
              <a:rPr lang="pl-PL" sz="1400" dirty="0">
                <a:latin typeface="+mn-lt"/>
              </a:rPr>
              <a:t>, </a:t>
            </a:r>
            <a:r>
              <a:rPr lang="pl-PL" sz="1400" b="1" dirty="0">
                <a:latin typeface="+mn-lt"/>
              </a:rPr>
              <a:t>młodzieżowe ośrodki socjoterapii</a:t>
            </a:r>
            <a:r>
              <a:rPr lang="pl-PL" sz="1400" dirty="0">
                <a:latin typeface="+mn-lt"/>
              </a:rPr>
              <a:t>, </a:t>
            </a:r>
            <a:r>
              <a:rPr lang="pl-PL" sz="1400" b="1" dirty="0">
                <a:latin typeface="+mn-lt"/>
              </a:rPr>
              <a:t>specjalne ośrodki szkolno-wychowawcze </a:t>
            </a:r>
            <a:r>
              <a:rPr lang="pl-PL" sz="1400" dirty="0">
                <a:latin typeface="+mn-lt"/>
              </a:rPr>
              <a:t>oraz </a:t>
            </a:r>
            <a:r>
              <a:rPr lang="pl-PL" sz="1400" b="1" dirty="0">
                <a:latin typeface="+mn-lt"/>
              </a:rPr>
              <a:t>specjalne ośrodki wychowawcze dla dzieci i młodzieży wymagających stosowania specjalnej organizacji nauki, metod pracy i wychowania</a:t>
            </a:r>
            <a:r>
              <a:rPr lang="pl-PL" sz="1400" dirty="0">
                <a:latin typeface="+mn-lt"/>
              </a:rPr>
              <a:t>, a także </a:t>
            </a:r>
            <a:r>
              <a:rPr lang="pl-PL" sz="1400" b="1" dirty="0">
                <a:latin typeface="+mn-lt"/>
              </a:rPr>
              <a:t>ośrodki rewalidacyjno-wychowawcze </a:t>
            </a:r>
            <a:r>
              <a:rPr lang="pl-PL" sz="1400" dirty="0">
                <a:latin typeface="+mn-lt"/>
              </a:rPr>
              <a:t>umożliwiające dzieciom i młodzieży, o których mowa w art. 36 ust. 17 </a:t>
            </a:r>
            <a:r>
              <a:rPr lang="pl-PL" sz="1400" i="1" dirty="0">
                <a:latin typeface="+mn-lt"/>
              </a:rPr>
              <a:t>(dzieci i młodzież upośledzone umysłowo w stopniu głębokim uczestniczące w zajęciach rewalidacyjno-wychowawczych)</a:t>
            </a:r>
            <a:r>
              <a:rPr lang="pl-PL" sz="1400" dirty="0">
                <a:latin typeface="+mn-lt"/>
              </a:rPr>
              <a:t>, a także dzieciom i młodzieży z </a:t>
            </a:r>
            <a:r>
              <a:rPr lang="pl-PL" sz="1400" dirty="0" err="1">
                <a:latin typeface="+mn-lt"/>
              </a:rPr>
              <a:t>niepełnosprawnościami</a:t>
            </a:r>
            <a:r>
              <a:rPr lang="pl-PL" sz="1400" dirty="0">
                <a:latin typeface="+mn-lt"/>
              </a:rPr>
              <a:t> sprzężonymi, z których jedną z niepełnosprawności jest niepełnosprawność intelektualna, realizację odpowiednio obowiązku, o którym mowa w art. 31 ust. 4 </a:t>
            </a:r>
            <a:r>
              <a:rPr lang="pl-PL" sz="1400" i="1" dirty="0">
                <a:latin typeface="+mn-lt"/>
              </a:rPr>
              <a:t>(przygotowanie przedszkolne)</a:t>
            </a:r>
            <a:r>
              <a:rPr lang="pl-PL" sz="1400" dirty="0">
                <a:latin typeface="+mn-lt"/>
              </a:rPr>
              <a:t>, obowiązku szkolnego i obowiązku nauki;</a:t>
            </a:r>
          </a:p>
          <a:p>
            <a:pPr algn="just"/>
            <a:r>
              <a:rPr lang="pl-PL" sz="1400" u="sng" dirty="0">
                <a:latin typeface="+mn-lt"/>
              </a:rPr>
              <a:t>art. 2 </a:t>
            </a:r>
            <a:r>
              <a:rPr lang="pl-PL" sz="1400" u="sng" dirty="0" err="1">
                <a:latin typeface="+mn-lt"/>
              </a:rPr>
              <a:t>pkt</a:t>
            </a:r>
            <a:r>
              <a:rPr lang="pl-PL" sz="1400" u="sng" dirty="0">
                <a:latin typeface="+mn-lt"/>
              </a:rPr>
              <a:t> 8:</a:t>
            </a:r>
          </a:p>
          <a:p>
            <a:pPr algn="just"/>
            <a:r>
              <a:rPr lang="pl-PL" sz="1400" dirty="0">
                <a:latin typeface="+mn-lt"/>
              </a:rPr>
              <a:t>placówki zapewniające opiekę i wychowanie uczniom w okresie pobierania nauki poza miejscem stałego zamieszkania;</a:t>
            </a:r>
            <a:endParaRPr lang="pl-PL" sz="1400" u="sng" dirty="0">
              <a:latin typeface="+mn-lt"/>
            </a:endParaRPr>
          </a:p>
          <a:p>
            <a:pPr algn="just"/>
            <a:endParaRPr lang="pl-PL" sz="1400" u="sng" dirty="0"/>
          </a:p>
          <a:p>
            <a:pPr algn="just"/>
            <a:endParaRPr lang="pl-PL" sz="1400" dirty="0"/>
          </a:p>
        </p:txBody>
      </p:sp>
      <p:sp>
        <p:nvSpPr>
          <p:cNvPr id="9" name="Prostokąt 8"/>
          <p:cNvSpPr/>
          <p:nvPr/>
        </p:nvSpPr>
        <p:spPr>
          <a:xfrm>
            <a:off x="1110680" y="1268760"/>
            <a:ext cx="6161495" cy="523220"/>
          </a:xfrm>
          <a:prstGeom prst="rect">
            <a:avLst/>
          </a:prstGeom>
        </p:spPr>
        <p:txBody>
          <a:bodyPr wrap="none">
            <a:spAutoFit/>
          </a:bodyPr>
          <a:lstStyle/>
          <a:p>
            <a:pPr algn="ctr" eaLnBrk="1" hangingPunct="1"/>
            <a:r>
              <a:rPr lang="pl-PL" altLang="pl-PL" sz="2800" b="1" dirty="0">
                <a:latin typeface="+mn-lt"/>
                <a:cs typeface="Arial" pitchFamily="34" charset="0"/>
              </a:rPr>
              <a:t>Uczestnicy projektu w Działaniu 10.2 </a:t>
            </a:r>
            <a:r>
              <a:rPr lang="pl-PL" altLang="pl-PL" sz="2800" b="1" dirty="0" err="1">
                <a:latin typeface="+mn-lt"/>
                <a:cs typeface="Arial" pitchFamily="34" charset="0"/>
              </a:rPr>
              <a:t>cd</a:t>
            </a:r>
            <a:r>
              <a:rPr lang="pl-PL" altLang="pl-PL" sz="2800" b="1" dirty="0">
                <a:latin typeface="+mn-lt"/>
                <a:cs typeface="Arial" pitchFamily="34" charset="0"/>
              </a:rPr>
              <a:t>.</a:t>
            </a:r>
          </a:p>
        </p:txBody>
      </p:sp>
    </p:spTree>
    <p:extLst>
      <p:ext uri="{BB962C8B-B14F-4D97-AF65-F5344CB8AC3E}">
        <p14:creationId xmlns:p14="http://schemas.microsoft.com/office/powerpoint/2010/main" val="2125708592"/>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Kryteria dostępu czyli podstawowe warunki do spełnienia</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8064896" cy="4464496"/>
          </a:xfrm>
          <a:prstGeom prst="rect">
            <a:avLst/>
          </a:prstGeom>
          <a:noFill/>
        </p:spPr>
        <p:txBody>
          <a:bodyPr wrap="square" rtlCol="0">
            <a:normAutofit/>
          </a:bodyPr>
          <a:lstStyle/>
          <a:p>
            <a:pPr algn="ctr"/>
            <a:endParaRPr lang="pl-PL" sz="2000" b="1" dirty="0">
              <a:latin typeface="+mn-lt"/>
              <a:cs typeface="Arial" pitchFamily="34" charset="0"/>
            </a:endParaRPr>
          </a:p>
          <a:p>
            <a:pPr marL="342900" indent="-342900"/>
            <a:r>
              <a:rPr lang="pl-PL" sz="1600" b="1" dirty="0">
                <a:latin typeface="+mn-lt"/>
              </a:rPr>
              <a:t>1. Kryterium liczby wniosków</a:t>
            </a:r>
          </a:p>
          <a:p>
            <a:endParaRPr lang="pl-PL" sz="1600" b="1" dirty="0">
              <a:latin typeface="+mn-lt"/>
            </a:endParaRPr>
          </a:p>
          <a:p>
            <a:r>
              <a:rPr lang="pl-PL" sz="1600" b="1" dirty="0">
                <a:latin typeface="+mj-lt"/>
              </a:rPr>
              <a:t>Czy dany podmiot występuje </a:t>
            </a:r>
            <a:r>
              <a:rPr lang="pl-PL" sz="1600" b="1" dirty="0">
                <a:solidFill>
                  <a:srgbClr val="FF0000"/>
                </a:solidFill>
                <a:latin typeface="+mj-lt"/>
              </a:rPr>
              <a:t>maksymalnie w 4 projektach </a:t>
            </a:r>
            <a:r>
              <a:rPr lang="pl-PL" sz="1600" b="1" dirty="0">
                <a:latin typeface="+mj-lt"/>
              </a:rPr>
              <a:t>złożonych w danym naborze jako samodzielny Wnioskodawca, lider i Partner w projekcie?</a:t>
            </a:r>
          </a:p>
          <a:p>
            <a:pPr algn="just"/>
            <a:endParaRPr lang="pl-PL" sz="1600" b="1" dirty="0">
              <a:latin typeface="+mn-lt"/>
            </a:endParaRPr>
          </a:p>
          <a:p>
            <a:pPr algn="just"/>
            <a:r>
              <a:rPr lang="pl-PL" sz="1600" dirty="0">
                <a:latin typeface="+mj-lt"/>
              </a:rPr>
              <a:t>Zadaniem kryterium jest wyeliminowanie ryzyka powielania się wsparcia skierowanego do tej samej grupy docelowej. Kryterium zostanie zweryfikowane na podstawie rejestru złożonych wniosków prowadzonego przez Instytucję Organizującą Konkurs. W przypadku występowania danego podmiotu jako Wnioskodawca, lider i Partner w więcej niż czterech projektach złożonych w danym naborze, Instytucja Organizująca Konkurs odrzuca wszystkie złożone projekty w odpowiedzi na konkurs, w związku z niespełnieniem przez Wnioskodawcę lub Partnera kryterium. W przypadku wycofania projektu przed zakończeniem naboru Wnioskodawca ma prawo złożyć kolejny.</a:t>
            </a:r>
            <a:endParaRPr lang="pl-PL" sz="1600" b="1" dirty="0">
              <a:latin typeface="+mj-lt"/>
            </a:endParaRPr>
          </a:p>
          <a:p>
            <a:pPr algn="just"/>
            <a:endParaRPr lang="pl-PL" sz="1600" dirty="0">
              <a:latin typeface="+mn-lt"/>
            </a:endParaRPr>
          </a:p>
          <a:p>
            <a:pPr algn="just"/>
            <a:r>
              <a:rPr lang="pl-PL" sz="1600" dirty="0">
                <a:latin typeface="+mn-lt"/>
              </a:rPr>
              <a:t>Tak/Nie (odrzucenie wniosku)</a:t>
            </a:r>
            <a:endParaRPr lang="pl-PL" sz="1600" b="1" dirty="0">
              <a:latin typeface="+mn-lt"/>
            </a:endParaRPr>
          </a:p>
          <a:p>
            <a:pPr algn="ctr"/>
            <a:endParaRPr lang="pl-PL" sz="2000" b="1" dirty="0">
              <a:latin typeface="+mn-lt"/>
            </a:endParaRPr>
          </a:p>
          <a:p>
            <a:pPr lvl="0"/>
            <a:endParaRPr lang="pl-PL" sz="1600" dirty="0">
              <a:latin typeface="+mn-lt"/>
            </a:endParaRP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Kryteria dostępu czyli podstawowe warunki do spełnienia</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7992888" cy="4464496"/>
          </a:xfrm>
          <a:prstGeom prst="rect">
            <a:avLst/>
          </a:prstGeom>
          <a:noFill/>
        </p:spPr>
        <p:txBody>
          <a:bodyPr wrap="square" rtlCol="0">
            <a:normAutofit fontScale="92500" lnSpcReduction="20000"/>
          </a:bodyPr>
          <a:lstStyle/>
          <a:p>
            <a:pPr algn="ctr"/>
            <a:endParaRPr lang="pl-PL" sz="2000" b="1" dirty="0">
              <a:latin typeface="+mn-lt"/>
              <a:cs typeface="Arial" pitchFamily="34" charset="0"/>
            </a:endParaRPr>
          </a:p>
          <a:p>
            <a:pPr marL="342900" indent="-342900"/>
            <a:r>
              <a:rPr lang="pl-PL" sz="1600" b="1" dirty="0">
                <a:latin typeface="+mn-lt"/>
              </a:rPr>
              <a:t>2. Kryterium biura projektu</a:t>
            </a:r>
          </a:p>
          <a:p>
            <a:endParaRPr lang="pl-PL" sz="1600" b="1" dirty="0">
              <a:latin typeface="+mn-lt"/>
            </a:endParaRPr>
          </a:p>
          <a:p>
            <a:r>
              <a:rPr lang="pl-PL" sz="1600" dirty="0">
                <a:latin typeface="+mn-lt"/>
              </a:rPr>
              <a:t>Czy </a:t>
            </a:r>
            <a:r>
              <a:rPr lang="pl-PL" sz="1600" b="1" dirty="0">
                <a:latin typeface="+mn-lt"/>
              </a:rPr>
              <a:t>Wnioskodawca</a:t>
            </a:r>
            <a:r>
              <a:rPr lang="pl-PL" sz="1600" dirty="0">
                <a:latin typeface="+mn-lt"/>
              </a:rPr>
              <a:t> (lider) w okresie realizacji projektu </a:t>
            </a:r>
            <a:r>
              <a:rPr lang="pl-PL" sz="1600" b="1" dirty="0">
                <a:latin typeface="+mn-lt"/>
              </a:rPr>
              <a:t>posiada siedzibę </a:t>
            </a:r>
            <a:r>
              <a:rPr lang="pl-PL" sz="1600" dirty="0">
                <a:latin typeface="+mn-lt"/>
              </a:rPr>
              <a:t>lub </a:t>
            </a:r>
            <a:r>
              <a:rPr lang="pl-PL" sz="1600" b="1" dirty="0">
                <a:latin typeface="+mn-lt"/>
              </a:rPr>
              <a:t>będzie prowadził biuro projektu na terenie województwa dolnośląskiego</a:t>
            </a:r>
            <a:r>
              <a:rPr lang="pl-PL" sz="1600" dirty="0">
                <a:latin typeface="+mn-lt"/>
              </a:rPr>
              <a:t>? </a:t>
            </a:r>
          </a:p>
          <a:p>
            <a:pPr algn="just"/>
            <a:endParaRPr lang="pl-PL" sz="1600" b="1" dirty="0">
              <a:latin typeface="+mn-lt"/>
            </a:endParaRPr>
          </a:p>
          <a:p>
            <a:pPr algn="just"/>
            <a:r>
              <a:rPr lang="pl-PL" sz="1600" dirty="0">
                <a:latin typeface="+mn-lt"/>
              </a:rPr>
              <a:t>Realizacja projektu przez beneficjentów prowadzących działalność na terenie województwa dolnośląskiego lub posiadających biuro projektu na terenie województwa dolnośląskiego jest uzasadniona regionalnym/lokalnym charakterem wsparcia oraz pozytywnie wpłynie na efektywność realizacji projektu. Posiadanie biura projektu na terenie województwa dolnośląskiego ma na celu umożliwienie dostępu do pełnej dokumentacji wdrażanego projektu oraz zapewnienie uczestnikom projektu możliwości osobistego kontaktu z kadrą projektu.  Kryterium zostanie zweryfikowane na podstawie zapisów we wniosku o dofinansowanie projektu. </a:t>
            </a:r>
            <a:r>
              <a:rPr lang="pl-PL" sz="1600" u="sng" dirty="0">
                <a:latin typeface="+mn-lt"/>
              </a:rPr>
              <a:t>Fakt posiadania siedziby na terenie województwa dolnośląskiego zostanie zweryfikowany na podstawie części 2.8 wniosku o dofinansowanie. </a:t>
            </a:r>
            <a:r>
              <a:rPr lang="pl-PL" sz="1600" dirty="0">
                <a:latin typeface="+mn-lt"/>
              </a:rPr>
              <a:t>W przypadku braku posiadania przez Wnioskodawcę (lidera) siedziby na terenie woj. dolnośląskiego, Wnioskodawca jest zobowiązany wpisać do treści wniosku </a:t>
            </a:r>
            <a:r>
              <a:rPr lang="pl-PL" sz="1600" u="sng" dirty="0">
                <a:latin typeface="+mn-lt"/>
              </a:rPr>
              <a:t>oświadczenie, że będzie prowadził biuro projektu na terenie województwa dolnośląskiego. </a:t>
            </a:r>
            <a:r>
              <a:rPr lang="pl-PL" sz="1600" dirty="0">
                <a:latin typeface="+mn-lt"/>
              </a:rPr>
              <a:t>Brak w/</a:t>
            </a:r>
            <a:r>
              <a:rPr lang="pl-PL" sz="1600" dirty="0" err="1">
                <a:latin typeface="+mn-lt"/>
              </a:rPr>
              <a:t>w</a:t>
            </a:r>
            <a:r>
              <a:rPr lang="pl-PL" sz="1600" dirty="0">
                <a:latin typeface="+mn-lt"/>
              </a:rPr>
              <a:t> oświadczenia skutkować będzie niespełnieniem kryterium.</a:t>
            </a:r>
          </a:p>
          <a:p>
            <a:pPr algn="just"/>
            <a:endParaRPr lang="pl-PL" sz="1600" b="1" dirty="0">
              <a:latin typeface="+mn-lt"/>
            </a:endParaRPr>
          </a:p>
          <a:p>
            <a:pPr algn="just"/>
            <a:r>
              <a:rPr lang="pl-PL" sz="1600" dirty="0">
                <a:latin typeface="+mn-lt"/>
              </a:rPr>
              <a:t>Tak/Nie (odrzucenie wniosku)</a:t>
            </a:r>
            <a:endParaRPr lang="pl-PL" sz="1600" dirty="0"/>
          </a:p>
          <a:p>
            <a:pPr algn="just"/>
            <a:r>
              <a:rPr lang="pl-PL" sz="1600" dirty="0">
                <a:latin typeface="+mj-lt"/>
              </a:rPr>
              <a:t>Dopuszcza się jednokrotne skierowanie projektu do poprawy/uzupełnienia w zakresie skutkującym jego spełnieniem. Niespełnienie kryterium po wezwaniu do uzupełnienia/ poprawy skutkuje jego odrzuceniem.</a:t>
            </a:r>
            <a:endParaRPr lang="pl-PL" sz="1600" b="1" dirty="0">
              <a:latin typeface="+mj-lt"/>
            </a:endParaRPr>
          </a:p>
          <a:p>
            <a:pPr algn="ctr"/>
            <a:endParaRPr lang="pl-PL" sz="2000" b="1" dirty="0">
              <a:latin typeface="+mn-lt"/>
            </a:endParaRPr>
          </a:p>
          <a:p>
            <a:pPr lvl="0"/>
            <a:endParaRPr lang="pl-PL" sz="1600" dirty="0">
              <a:latin typeface="+mn-lt"/>
            </a:endParaRP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Kryteria dostępu czyli podstawowe warunki do spełnienia</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8064896" cy="4464496"/>
          </a:xfrm>
          <a:prstGeom prst="rect">
            <a:avLst/>
          </a:prstGeom>
          <a:noFill/>
        </p:spPr>
        <p:txBody>
          <a:bodyPr wrap="square" rtlCol="0">
            <a:normAutofit fontScale="92500" lnSpcReduction="20000"/>
          </a:bodyPr>
          <a:lstStyle/>
          <a:p>
            <a:pPr algn="ctr"/>
            <a:endParaRPr lang="pl-PL" sz="2000" b="1" dirty="0">
              <a:latin typeface="+mn-lt"/>
              <a:cs typeface="Arial" pitchFamily="34" charset="0"/>
            </a:endParaRPr>
          </a:p>
          <a:p>
            <a:pPr marL="342900" indent="-342900"/>
            <a:r>
              <a:rPr lang="pl-PL" sz="1600" b="1" dirty="0">
                <a:latin typeface="+mn-lt"/>
              </a:rPr>
              <a:t>3. Kryterium efektywności wsparcia</a:t>
            </a:r>
          </a:p>
          <a:p>
            <a:endParaRPr lang="pl-PL" sz="1600" b="1" dirty="0">
              <a:latin typeface="+mn-lt"/>
            </a:endParaRPr>
          </a:p>
          <a:p>
            <a:r>
              <a:rPr lang="pl-PL" sz="1600" b="1" dirty="0">
                <a:latin typeface="+mj-lt"/>
              </a:rPr>
              <a:t>Czy dana szkoła lub placówka systemu oświaty występuje/jest objęta wsparciem </a:t>
            </a:r>
            <a:r>
              <a:rPr lang="pl-PL" sz="1600" b="1" dirty="0">
                <a:solidFill>
                  <a:srgbClr val="FF0000"/>
                </a:solidFill>
                <a:latin typeface="+mj-lt"/>
              </a:rPr>
              <a:t>w maksymalnie jednym projekcie </a:t>
            </a:r>
            <a:r>
              <a:rPr lang="pl-PL" sz="1600" b="1" dirty="0">
                <a:latin typeface="+mj-lt"/>
              </a:rPr>
              <a:t>złożonym w danym naborze?</a:t>
            </a:r>
          </a:p>
          <a:p>
            <a:pPr algn="just"/>
            <a:endParaRPr lang="pl-PL" sz="1600" b="1" dirty="0">
              <a:latin typeface="+mn-lt"/>
            </a:endParaRPr>
          </a:p>
          <a:p>
            <a:r>
              <a:rPr lang="pl-PL" dirty="0">
                <a:latin typeface="+mn-lt"/>
              </a:rPr>
              <a:t>Zadaniem kryterium jest wyeliminowanie ryzyka powielania się wsparcia skierowanego do tej samej grupy docelowej oraz zapewnienie udziału organu prowadzącego w planowanie i nadzorowanie działań edukacyjnych prowadzonych w danej szkole lub placówce w sposób efektywny. Kryterium zostanie zweryfikowane na podstawie treści wniosków o dofinansowanie oraz bazy projektów i szkół objętych wsparciem w ramach danego naboru sporządzonej po zakończeniu naboru przez Instytucję Organizującą Konkurs na podstawie złożonych wniosków. W przypadku występowania danej szkoły lub placówki systemu oświaty w więcej niż jednym projekcie, w którym Wnioskodawcą lub Partnerem jest jej organ prowadzący (kryterium dostępu nr 4),  Instytucja Organizująca Konkurs odrzuca wszystkie projekty złożone w odpowiedzi na konkurs, w których dana szkoła lub placówka została objęta wsparciem. W przypadku projektów, które nie spełniają kryterium dostępu nr 4 (organ prowadzący) kryterium jest oceniane jako „nie dotyczy”.</a:t>
            </a:r>
          </a:p>
          <a:p>
            <a:pPr algn="just"/>
            <a:endParaRPr lang="pl-PL" sz="1600" dirty="0">
              <a:latin typeface="+mn-lt"/>
            </a:endParaRPr>
          </a:p>
          <a:p>
            <a:pPr algn="just"/>
            <a:r>
              <a:rPr lang="pl-PL" sz="1600" dirty="0">
                <a:latin typeface="+mn-lt"/>
              </a:rPr>
              <a:t>Tak/Nie/Nie dotyczy</a:t>
            </a:r>
            <a:endParaRPr lang="pl-PL" sz="2000" b="1" dirty="0">
              <a:latin typeface="+mn-lt"/>
            </a:endParaRPr>
          </a:p>
          <a:p>
            <a:pPr lvl="0"/>
            <a:endParaRPr lang="pl-PL" sz="1600" dirty="0">
              <a:latin typeface="+mn-lt"/>
            </a:endParaRP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Kryteria dostępu czyli podstawowe warunki do spełnienia</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8136904" cy="4464496"/>
          </a:xfrm>
          <a:prstGeom prst="rect">
            <a:avLst/>
          </a:prstGeom>
          <a:noFill/>
        </p:spPr>
        <p:txBody>
          <a:bodyPr wrap="square" rtlCol="0">
            <a:normAutofit/>
          </a:bodyPr>
          <a:lstStyle/>
          <a:p>
            <a:pPr algn="just"/>
            <a:endParaRPr lang="pl-PL" sz="2000" b="1" dirty="0">
              <a:latin typeface="+mn-lt"/>
              <a:cs typeface="Arial" pitchFamily="34" charset="0"/>
            </a:endParaRPr>
          </a:p>
          <a:p>
            <a:pPr marL="342900" indent="-342900" algn="just"/>
            <a:r>
              <a:rPr lang="pl-PL" sz="2000" b="1" dirty="0">
                <a:latin typeface="+mn-lt"/>
              </a:rPr>
              <a:t>4. Kryterium formy wsparcia</a:t>
            </a:r>
          </a:p>
          <a:p>
            <a:pPr algn="just"/>
            <a:endParaRPr lang="pl-PL" sz="2000" b="1" dirty="0">
              <a:latin typeface="+mn-lt"/>
            </a:endParaRPr>
          </a:p>
          <a:p>
            <a:pPr algn="just"/>
            <a:r>
              <a:rPr lang="pl-PL" sz="2000" dirty="0">
                <a:latin typeface="+mn-lt"/>
              </a:rPr>
              <a:t>Czy </a:t>
            </a:r>
            <a:r>
              <a:rPr lang="pl-PL" sz="2000" b="1" dirty="0">
                <a:latin typeface="+mn-lt"/>
              </a:rPr>
              <a:t>Wnioskodawcą lub Partnerem jest organ prowadzący</a:t>
            </a:r>
            <a:r>
              <a:rPr lang="pl-PL" sz="2000" dirty="0">
                <a:latin typeface="+mn-lt"/>
              </a:rPr>
              <a:t> szkołę/szkoły objętą/objęte wsparciem w ramach projektu?</a:t>
            </a:r>
          </a:p>
          <a:p>
            <a:pPr algn="just"/>
            <a:r>
              <a:rPr lang="pl-PL" sz="2000" dirty="0">
                <a:latin typeface="+mn-lt"/>
              </a:rPr>
              <a:t> </a:t>
            </a:r>
          </a:p>
          <a:p>
            <a:pPr algn="just"/>
            <a:r>
              <a:rPr lang="pl-PL" sz="2000" dirty="0">
                <a:latin typeface="+mn-lt"/>
              </a:rPr>
              <a:t>Zadaniem kryterium jest zapewnienie, że wsparcie dla uczniów i nauczycieli będzie realizowane </a:t>
            </a:r>
            <a:r>
              <a:rPr lang="pl-PL" sz="2000" u="sng" dirty="0">
                <a:latin typeface="+mn-lt"/>
              </a:rPr>
              <a:t>co najmniej w partnerstwie z organem prowadzącym szkołę objętą wsparciem</a:t>
            </a:r>
            <a:r>
              <a:rPr lang="pl-PL" sz="2000" dirty="0">
                <a:latin typeface="+mn-lt"/>
              </a:rPr>
              <a:t>. Realizacja projektów przy zaangażowaniu organu prowadzącego zwiększy efektywność wsparcia. Kryterium będzie weryfikowane na podstawie wniosku o dofinansowanie.</a:t>
            </a:r>
          </a:p>
          <a:p>
            <a:pPr algn="just"/>
            <a:endParaRPr lang="pl-PL" sz="2000" b="1" dirty="0">
              <a:latin typeface="+mn-lt"/>
            </a:endParaRPr>
          </a:p>
          <a:p>
            <a:pPr algn="just"/>
            <a:r>
              <a:rPr lang="pl-PL" sz="2000" dirty="0">
                <a:latin typeface="+mn-lt"/>
              </a:rPr>
              <a:t>Tak/Nie (odrzucenie wniosku)</a:t>
            </a: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Kryteria dostępu czyli podstawowe warunki do spełnienia</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8064896" cy="4464496"/>
          </a:xfrm>
          <a:prstGeom prst="rect">
            <a:avLst/>
          </a:prstGeom>
          <a:noFill/>
        </p:spPr>
        <p:txBody>
          <a:bodyPr wrap="square" rtlCol="0">
            <a:normAutofit fontScale="77500" lnSpcReduction="20000"/>
          </a:bodyPr>
          <a:lstStyle/>
          <a:p>
            <a:pPr algn="just"/>
            <a:endParaRPr lang="pl-PL" sz="2000" b="1" dirty="0">
              <a:latin typeface="+mn-lt"/>
              <a:cs typeface="Arial" pitchFamily="34" charset="0"/>
            </a:endParaRPr>
          </a:p>
          <a:p>
            <a:pPr marL="342900" indent="-342900" algn="just"/>
            <a:r>
              <a:rPr lang="pl-PL" sz="1900" b="1" dirty="0">
                <a:latin typeface="+mn-lt"/>
              </a:rPr>
              <a:t>5. Kryterium formy wsparcia</a:t>
            </a:r>
          </a:p>
          <a:p>
            <a:pPr algn="just"/>
            <a:endParaRPr lang="pl-PL" sz="1900" b="1" dirty="0">
              <a:latin typeface="+mn-lt"/>
            </a:endParaRPr>
          </a:p>
          <a:p>
            <a:pPr algn="just"/>
            <a:r>
              <a:rPr lang="pl-PL" sz="2100" dirty="0">
                <a:latin typeface="+mn-lt"/>
              </a:rPr>
              <a:t>Czy w treści wniosku zostało zawarte oświadczenie wskazujące, że </a:t>
            </a:r>
            <a:r>
              <a:rPr lang="pl-PL" sz="2100" b="1" dirty="0">
                <a:latin typeface="+mn-lt"/>
              </a:rPr>
              <a:t>przeprowadzono Diagnozę potrzeb edukacyjnych,</a:t>
            </a:r>
            <a:r>
              <a:rPr lang="pl-PL" sz="2100" dirty="0">
                <a:latin typeface="+mn-lt"/>
              </a:rPr>
              <a:t> która </a:t>
            </a:r>
            <a:r>
              <a:rPr lang="pl-PL" sz="2100" b="1" dirty="0">
                <a:latin typeface="+mn-lt"/>
              </a:rPr>
              <a:t>została zatwierdzona </a:t>
            </a:r>
            <a:r>
              <a:rPr lang="pl-PL" sz="2100" dirty="0">
                <a:latin typeface="+mn-lt"/>
              </a:rPr>
              <a:t>przez organ prowadzący, a zaplanowane </a:t>
            </a:r>
            <a:r>
              <a:rPr lang="pl-PL" sz="2100" b="1" dirty="0">
                <a:latin typeface="+mn-lt"/>
              </a:rPr>
              <a:t>działania</a:t>
            </a:r>
            <a:r>
              <a:rPr lang="pl-PL" sz="2100" dirty="0">
                <a:latin typeface="+mn-lt"/>
              </a:rPr>
              <a:t> w projekcie </a:t>
            </a:r>
            <a:r>
              <a:rPr lang="pl-PL" sz="2100" b="1" dirty="0">
                <a:latin typeface="+mn-lt"/>
              </a:rPr>
              <a:t>odpowiadają na potrzeby w niej zidentyfikowane</a:t>
            </a:r>
            <a:r>
              <a:rPr lang="pl-PL" sz="2100" dirty="0">
                <a:latin typeface="+mn-lt"/>
              </a:rPr>
              <a:t>?</a:t>
            </a:r>
          </a:p>
          <a:p>
            <a:pPr algn="just"/>
            <a:r>
              <a:rPr lang="pl-PL" sz="2100" dirty="0">
                <a:latin typeface="+mn-lt"/>
              </a:rPr>
              <a:t> </a:t>
            </a:r>
          </a:p>
          <a:p>
            <a:pPr algn="just"/>
            <a:r>
              <a:rPr lang="pl-PL" sz="2100" dirty="0">
                <a:latin typeface="+mn-lt"/>
              </a:rPr>
              <a:t>Wprowadzenie kryterium ma na celu wybór projektów, w ramach których będą realizowane </a:t>
            </a:r>
            <a:r>
              <a:rPr lang="pl-PL" sz="2100" u="sng" dirty="0">
                <a:latin typeface="+mn-lt"/>
              </a:rPr>
              <a:t>działania projektowe odpowiadające indywidualnie zdiagnozowanemu zapotrzebowaniu szkół lub placówek systemu oświaty z uwzględnieniem indywidualnych potrzeb rozwojowych i edukacyjnych oraz możliwości psychofizycznych uczniów objętych wsparciem.</a:t>
            </a:r>
            <a:r>
              <a:rPr lang="pl-PL" sz="2100" dirty="0">
                <a:latin typeface="+mn-lt"/>
              </a:rPr>
              <a:t> Diagnoza, o której mowa w kryterium </a:t>
            </a:r>
            <a:r>
              <a:rPr lang="pl-PL" sz="2100" u="sng" dirty="0">
                <a:latin typeface="+mn-lt"/>
              </a:rPr>
              <a:t>uwzględnia planowane zmiany w zakresie reformy systemu oświaty</a:t>
            </a:r>
            <a:r>
              <a:rPr lang="pl-PL" sz="2100" dirty="0">
                <a:latin typeface="+mn-lt"/>
              </a:rPr>
              <a:t> oraz ewentualne działania dostosowujące wsparcie zaplanowane w ramach projektu. Kryterium dotyczy </a:t>
            </a:r>
            <a:r>
              <a:rPr lang="pl-PL" sz="2100" u="sng" dirty="0">
                <a:latin typeface="+mn-lt"/>
              </a:rPr>
              <a:t>wszystkich typów projektów</a:t>
            </a:r>
            <a:r>
              <a:rPr lang="pl-PL" sz="2100" dirty="0">
                <a:latin typeface="+mn-lt"/>
              </a:rPr>
              <a:t>. Kryterium zostanie zweryfikowane na podstawie </a:t>
            </a:r>
            <a:r>
              <a:rPr lang="pl-PL" sz="2100" b="1" dirty="0">
                <a:latin typeface="+mn-lt"/>
              </a:rPr>
              <a:t>oświadczenia zawartego w załączniku do wniosku o dofinansowanie. </a:t>
            </a:r>
            <a:r>
              <a:rPr lang="pl-PL" sz="2100" dirty="0">
                <a:latin typeface="+mn-lt"/>
              </a:rPr>
              <a:t>W przypadku, gdy w treści wniosku zawarto pełną treść oświadczenia zgodną z załącznikiem, kryterium zostaje uznane za spełnione.</a:t>
            </a:r>
          </a:p>
          <a:p>
            <a:pPr algn="just"/>
            <a:endParaRPr lang="pl-PL" sz="1900" b="1" dirty="0">
              <a:latin typeface="+mn-lt"/>
            </a:endParaRPr>
          </a:p>
          <a:p>
            <a:pPr algn="just"/>
            <a:endParaRPr lang="pl-PL" sz="1900" dirty="0">
              <a:latin typeface="+mn-lt"/>
            </a:endParaRPr>
          </a:p>
          <a:p>
            <a:pPr algn="just"/>
            <a:r>
              <a:rPr lang="pl-PL" dirty="0">
                <a:latin typeface="+mn-lt"/>
              </a:rPr>
              <a:t>Tak/Nie (odrzucenie wniosku)</a:t>
            </a:r>
          </a:p>
          <a:p>
            <a:pPr algn="just"/>
            <a:r>
              <a:rPr lang="pl-PL" dirty="0">
                <a:latin typeface="+mn-lt"/>
              </a:rPr>
              <a:t>Dopuszcza się jednokrotne skierowanie projektu do poprawy/uzupełnienia w zakresie skutkującym jego spełnieniem. Niespełnienie kryterium po wezwaniu do uzupełnienia/ poprawy skutkuje jego odrzuceniem.</a:t>
            </a:r>
            <a:endParaRPr lang="pl-PL" b="1" dirty="0">
              <a:latin typeface="+mn-lt"/>
            </a:endParaRP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Kryteria dostępu czyli podstawowe warunki do spełnienia</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17</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8136904" cy="4464496"/>
          </a:xfrm>
          <a:prstGeom prst="rect">
            <a:avLst/>
          </a:prstGeom>
          <a:noFill/>
        </p:spPr>
        <p:txBody>
          <a:bodyPr wrap="square" rtlCol="0">
            <a:normAutofit fontScale="25000" lnSpcReduction="20000"/>
          </a:bodyPr>
          <a:lstStyle/>
          <a:p>
            <a:pPr algn="just"/>
            <a:endParaRPr lang="pl-PL" sz="3500" b="1" dirty="0">
              <a:latin typeface="+mn-lt"/>
              <a:cs typeface="Arial" pitchFamily="34" charset="0"/>
            </a:endParaRPr>
          </a:p>
          <a:p>
            <a:pPr marL="342900" indent="-342900" algn="just"/>
            <a:endParaRPr lang="pl-PL" sz="3500" b="1" dirty="0">
              <a:latin typeface="+mn-lt"/>
            </a:endParaRPr>
          </a:p>
          <a:p>
            <a:pPr marL="342900" indent="-342900" algn="just"/>
            <a:r>
              <a:rPr lang="pl-PL" sz="5600" b="1" dirty="0">
                <a:latin typeface="+mn-lt"/>
              </a:rPr>
              <a:t>6. Kryterium formy wsparcia</a:t>
            </a:r>
          </a:p>
          <a:p>
            <a:pPr algn="just"/>
            <a:endParaRPr lang="pl-PL" sz="5600" b="1" dirty="0">
              <a:latin typeface="+mn-lt"/>
            </a:endParaRPr>
          </a:p>
          <a:p>
            <a:pPr algn="just"/>
            <a:r>
              <a:rPr lang="pl-PL" sz="5600" dirty="0">
                <a:latin typeface="+mn-lt"/>
              </a:rPr>
              <a:t>Czy w przypadku gdy projekt obejmuje działania polegające na:</a:t>
            </a:r>
          </a:p>
          <a:p>
            <a:pPr algn="just"/>
            <a:endParaRPr lang="pl-PL" sz="5600" dirty="0">
              <a:latin typeface="+mn-lt"/>
            </a:endParaRPr>
          </a:p>
          <a:p>
            <a:pPr lvl="0" algn="just"/>
            <a:r>
              <a:rPr lang="pl-PL" sz="5600" dirty="0">
                <a:latin typeface="+mn-lt"/>
              </a:rPr>
              <a:t>	a) </a:t>
            </a:r>
            <a:r>
              <a:rPr lang="pl-PL" sz="5600" u="sng" dirty="0">
                <a:latin typeface="+mn-lt"/>
              </a:rPr>
              <a:t>wyposażeniu szkolnych pracowni </a:t>
            </a:r>
            <a:r>
              <a:rPr lang="pl-PL" sz="5600" dirty="0">
                <a:latin typeface="+mn-lt"/>
              </a:rPr>
              <a:t>w narzędzia do nauczania przedmiotów przyrodniczych lub 	matematyki i/lub</a:t>
            </a:r>
          </a:p>
          <a:p>
            <a:pPr lvl="0" algn="just"/>
            <a:r>
              <a:rPr lang="pl-PL" sz="5600" dirty="0">
                <a:latin typeface="+mn-lt"/>
              </a:rPr>
              <a:t>	b) </a:t>
            </a:r>
            <a:r>
              <a:rPr lang="pl-PL" sz="5600" u="sng" dirty="0">
                <a:latin typeface="+mn-lt"/>
              </a:rPr>
              <a:t>wyposażeniu</a:t>
            </a:r>
            <a:r>
              <a:rPr lang="pl-PL" sz="5600" dirty="0">
                <a:latin typeface="+mn-lt"/>
              </a:rPr>
              <a:t> szkół lub placówek systemu oświaty </a:t>
            </a:r>
            <a:r>
              <a:rPr lang="pl-PL" sz="5600" u="sng" dirty="0">
                <a:latin typeface="+mn-lt"/>
              </a:rPr>
              <a:t>w pomoce dydaktyczne oraz narzędzia TIK </a:t>
            </a:r>
            <a:r>
              <a:rPr lang="pl-PL" sz="5600" dirty="0">
                <a:latin typeface="+mn-lt"/>
              </a:rPr>
              <a:t>	niezbędne 	do realizacji programów nauczania w szkołach lub placówkach systemu oświaty, w 	tym zapewnienie odpowiedniej infrastruktury sieciowo-usługowej i/lub</a:t>
            </a:r>
          </a:p>
          <a:p>
            <a:pPr lvl="0" algn="just"/>
            <a:r>
              <a:rPr lang="pl-PL" sz="5600" dirty="0">
                <a:latin typeface="+mn-lt"/>
              </a:rPr>
              <a:t>	c) </a:t>
            </a:r>
            <a:r>
              <a:rPr lang="pl-PL" sz="5600" u="sng" dirty="0">
                <a:latin typeface="+mn-lt"/>
              </a:rPr>
              <a:t>doposażeniu</a:t>
            </a:r>
            <a:r>
              <a:rPr lang="pl-PL" sz="5600" dirty="0">
                <a:latin typeface="+mn-lt"/>
              </a:rPr>
              <a:t> szkół lub placówek systemu oświaty </a:t>
            </a:r>
            <a:r>
              <a:rPr lang="pl-PL" sz="5600" u="sng" dirty="0">
                <a:latin typeface="+mn-lt"/>
              </a:rPr>
              <a:t>w pomoce dydaktyczne </a:t>
            </a:r>
            <a:r>
              <a:rPr lang="pl-PL" sz="5600" dirty="0">
                <a:latin typeface="+mn-lt"/>
              </a:rPr>
              <a:t>oraz </a:t>
            </a:r>
            <a:r>
              <a:rPr lang="pl-PL" sz="5600" u="sng" dirty="0">
                <a:latin typeface="+mn-lt"/>
              </a:rPr>
              <a:t>specjalistyczny</a:t>
            </a:r>
            <a:r>
              <a:rPr lang="pl-PL" sz="5600" dirty="0">
                <a:latin typeface="+mn-lt"/>
              </a:rPr>
              <a:t> 	</a:t>
            </a:r>
            <a:r>
              <a:rPr lang="pl-PL" sz="5600" u="sng" dirty="0">
                <a:latin typeface="+mn-lt"/>
              </a:rPr>
              <a:t>sprzęt</a:t>
            </a:r>
            <a:r>
              <a:rPr lang="pl-PL" sz="5600" dirty="0">
                <a:latin typeface="+mn-lt"/>
              </a:rPr>
              <a:t> do rozpoznawania potrzeb rozwojowych, edukacyjnych i możliwości psychofizycznych 	oraz wspomagania rozwoju i prowadzenia terapii uczniów ze specjalnymi potrzebami 	edukacyjnymi, a także </a:t>
            </a:r>
            <a:r>
              <a:rPr lang="pl-PL" sz="5600" u="sng" dirty="0">
                <a:latin typeface="+mn-lt"/>
              </a:rPr>
              <a:t>podręczniki szkolne i materiały dydaktyczne </a:t>
            </a:r>
            <a:r>
              <a:rPr lang="pl-PL" sz="5600" dirty="0">
                <a:latin typeface="+mn-lt"/>
              </a:rPr>
              <a:t>dostosowane do potrzeb 	uczniów z niepełnosprawnością,</a:t>
            </a:r>
          </a:p>
          <a:p>
            <a:pPr algn="just"/>
            <a:endParaRPr lang="pl-PL" sz="5600" dirty="0">
              <a:latin typeface="+mn-lt"/>
            </a:endParaRPr>
          </a:p>
          <a:p>
            <a:pPr algn="just"/>
            <a:r>
              <a:rPr lang="pl-PL" sz="5600" dirty="0">
                <a:latin typeface="+mn-lt"/>
              </a:rPr>
              <a:t>w treści wniosku zostało zawarte </a:t>
            </a:r>
            <a:r>
              <a:rPr lang="pl-PL" sz="5600" b="1" dirty="0">
                <a:latin typeface="+mn-lt"/>
              </a:rPr>
              <a:t>oświadczenie</a:t>
            </a:r>
            <a:r>
              <a:rPr lang="pl-PL" sz="5600" dirty="0">
                <a:latin typeface="+mn-lt"/>
              </a:rPr>
              <a:t> wskazujące, </a:t>
            </a:r>
            <a:r>
              <a:rPr lang="pl-PL" sz="5600" b="1" dirty="0">
                <a:latin typeface="+mn-lt"/>
              </a:rPr>
              <a:t>że przeprowadzona Diagnoza potrzeb edukacyjnych zawiera wnioski z przeprowadzonego spisu inwentarza oraz oceny stanu technicznego posiadanego wyposażenia</a:t>
            </a:r>
            <a:r>
              <a:rPr lang="pl-PL" sz="5600" dirty="0">
                <a:latin typeface="+mn-lt"/>
              </a:rPr>
              <a:t>?</a:t>
            </a:r>
          </a:p>
          <a:p>
            <a:pPr algn="just"/>
            <a:r>
              <a:rPr lang="pl-PL" sz="4300" dirty="0">
                <a:latin typeface="+mn-lt"/>
              </a:rPr>
              <a:t> </a:t>
            </a:r>
          </a:p>
          <a:p>
            <a:pPr algn="just"/>
            <a:r>
              <a:rPr lang="pl-PL" sz="4300" dirty="0">
                <a:latin typeface="+mn-lt"/>
              </a:rPr>
              <a:t>Wprowadzenie kryterium ma na celu wybór projektów, w ramach których będą realizowane działania projektowe z zakresu doposażenia i wyposażania szkół w pomoce dydaktyczne, narzędzia, infrastrukturę, sprzęt, podręczniki szkolne i materiały dydaktyczne odpowiadające indywidualnie zdiagnozowanemu zapotrzebowaniu szkół lub placówek systemu oświaty z uwzględnieniem </a:t>
            </a:r>
            <a:r>
              <a:rPr lang="pl-PL" sz="4300" u="sng" dirty="0">
                <a:latin typeface="+mn-lt"/>
              </a:rPr>
              <a:t>analizy posiadanych zasobów</a:t>
            </a:r>
            <a:r>
              <a:rPr lang="pl-PL" sz="4300" dirty="0">
                <a:latin typeface="+mn-lt"/>
              </a:rPr>
              <a:t>. Kryterium </a:t>
            </a:r>
            <a:r>
              <a:rPr lang="pl-PL" sz="4300" u="sng" dirty="0">
                <a:latin typeface="+mn-lt"/>
              </a:rPr>
              <a:t>nie dotyczy projektów nie zakładających działań związanych z doposażeniem i wyposażaniem szkół</a:t>
            </a:r>
            <a:r>
              <a:rPr lang="pl-PL" sz="4300" dirty="0">
                <a:latin typeface="+mn-lt"/>
              </a:rPr>
              <a:t>. Kryterium zostanie zweryfikowane na podstawie </a:t>
            </a:r>
            <a:r>
              <a:rPr lang="pl-PL" sz="4300" b="1" dirty="0">
                <a:latin typeface="+mn-lt"/>
              </a:rPr>
              <a:t>oświadczenia zawartego w załączniku do wniosku o dofinansowanie. </a:t>
            </a:r>
            <a:r>
              <a:rPr lang="pl-PL" sz="4300" dirty="0">
                <a:latin typeface="+mn-lt"/>
              </a:rPr>
              <a:t>W przypadku, gdy w treści wniosku zawarto pełną treść oświadczenia zgodną z załącznikiem, kryterium zostaje uznane za spełnione.</a:t>
            </a:r>
          </a:p>
          <a:p>
            <a:pPr algn="just"/>
            <a:endParaRPr lang="pl-PL" sz="4300" b="1" dirty="0">
              <a:latin typeface="+mn-lt"/>
            </a:endParaRPr>
          </a:p>
          <a:p>
            <a:pPr algn="just"/>
            <a:endParaRPr lang="pl-PL" sz="4300" b="1" dirty="0">
              <a:latin typeface="+mn-lt"/>
            </a:endParaRPr>
          </a:p>
          <a:p>
            <a:pPr algn="just"/>
            <a:r>
              <a:rPr lang="pl-PL" sz="4400" dirty="0">
                <a:latin typeface="+mn-lt"/>
              </a:rPr>
              <a:t>Tak/Nie (odrzucenie wniosku) / Nie dotyczy</a:t>
            </a:r>
          </a:p>
          <a:p>
            <a:pPr algn="just"/>
            <a:r>
              <a:rPr lang="pl-PL" sz="4400" dirty="0">
                <a:latin typeface="+mn-lt"/>
              </a:rPr>
              <a:t>Dopuszcza się jednokrotne skierowanie projektu do poprawy/uzupełnienia w zakresie skutkującym jego spełnieniem. Niespełnienie kryterium po wezwaniu do uzupełnienia/ poprawy skutkuje jego odrzuceniem.</a:t>
            </a:r>
            <a:endParaRPr lang="pl-PL" sz="4400" b="1" dirty="0">
              <a:latin typeface="+mn-lt"/>
            </a:endParaRPr>
          </a:p>
          <a:p>
            <a:endParaRPr lang="pl-PL" sz="25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Diagnoza potrzeb edukacyjnych</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18</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1600" b="1" dirty="0">
                <a:solidFill>
                  <a:schemeClr val="tx1"/>
                </a:solidFill>
                <a:cs typeface="Arial" pitchFamily="34" charset="0"/>
              </a:rPr>
              <a:t>Załącznik nr 4 do Regulaminu konkursu</a:t>
            </a:r>
          </a:p>
          <a:p>
            <a:pPr algn="just">
              <a:buFont typeface="Arial" pitchFamily="34" charset="0"/>
              <a:buChar char="•"/>
            </a:pPr>
            <a:r>
              <a:rPr lang="pl-PL" sz="1600" dirty="0">
                <a:solidFill>
                  <a:schemeClr val="tx1"/>
                </a:solidFill>
              </a:rPr>
              <a:t>powinna </a:t>
            </a:r>
            <a:r>
              <a:rPr lang="pl-PL" sz="1600" b="1" dirty="0">
                <a:solidFill>
                  <a:schemeClr val="tx1"/>
                </a:solidFill>
              </a:rPr>
              <a:t>dotyczyć szkoły/szkół </a:t>
            </a:r>
            <a:r>
              <a:rPr lang="pl-PL" sz="1600" dirty="0">
                <a:solidFill>
                  <a:schemeClr val="tx1"/>
                </a:solidFill>
              </a:rPr>
              <a:t>lub placówki/placówek systemu oświaty </a:t>
            </a:r>
            <a:r>
              <a:rPr lang="pl-PL" sz="1600" b="1" dirty="0">
                <a:solidFill>
                  <a:schemeClr val="tx1"/>
                </a:solidFill>
              </a:rPr>
              <a:t>podlegającej/podlegających pod dany organ prowadzący</a:t>
            </a:r>
            <a:r>
              <a:rPr lang="pl-PL" sz="1600" dirty="0">
                <a:solidFill>
                  <a:schemeClr val="tx1"/>
                </a:solidFill>
              </a:rPr>
              <a:t>, planowanej/planowanych do objęcia wsparciem w projekcie; </a:t>
            </a:r>
          </a:p>
          <a:p>
            <a:pPr algn="just">
              <a:buFont typeface="Arial" pitchFamily="34" charset="0"/>
              <a:buChar char="•"/>
            </a:pPr>
            <a:r>
              <a:rPr lang="pl-PL" sz="1600" dirty="0">
                <a:solidFill>
                  <a:schemeClr val="tx1"/>
                </a:solidFill>
              </a:rPr>
              <a:t>powinna </a:t>
            </a:r>
            <a:r>
              <a:rPr lang="pl-PL" sz="1600" b="1" dirty="0">
                <a:solidFill>
                  <a:schemeClr val="tx1"/>
                </a:solidFill>
              </a:rPr>
              <a:t>uwzględniać indywidualne potrzeby rozwojowe i edukacyjne oraz możliwości psychofizyczne uczniów objętych wsparciem;</a:t>
            </a:r>
          </a:p>
          <a:p>
            <a:pPr algn="just">
              <a:buFont typeface="Arial" pitchFamily="34" charset="0"/>
              <a:buChar char="•"/>
            </a:pPr>
            <a:r>
              <a:rPr lang="pl-PL" sz="1600" dirty="0">
                <a:solidFill>
                  <a:schemeClr val="tx1"/>
                </a:solidFill>
              </a:rPr>
              <a:t>powinna być </a:t>
            </a:r>
            <a:r>
              <a:rPr lang="pl-PL" sz="1600" b="1" dirty="0">
                <a:solidFill>
                  <a:schemeClr val="tx1"/>
                </a:solidFill>
              </a:rPr>
              <a:t>przygotowana i przeprowadzona przez szkołę</a:t>
            </a:r>
            <a:r>
              <a:rPr lang="pl-PL" sz="1600" dirty="0">
                <a:solidFill>
                  <a:schemeClr val="tx1"/>
                </a:solidFill>
              </a:rPr>
              <a:t>, placówkę systemu oświaty lub inny podmiot prowadzący działalność o charakterze edukacyjnym lub badawczym; </a:t>
            </a:r>
          </a:p>
          <a:p>
            <a:pPr algn="just">
              <a:buFont typeface="Arial" pitchFamily="34" charset="0"/>
              <a:buChar char="•"/>
            </a:pPr>
            <a:r>
              <a:rPr lang="pl-PL" sz="1600" dirty="0">
                <a:solidFill>
                  <a:schemeClr val="tx1"/>
                </a:solidFill>
              </a:rPr>
              <a:t>można korzystać ze wsparcia instytucji systemu wspomagania pracy szkół tj. placówki doskonalenia nauczycieli, poradni psychologiczno-pedagogicznych, biblioteki pedagogicznej; </a:t>
            </a:r>
          </a:p>
          <a:p>
            <a:pPr algn="just">
              <a:buFont typeface="Arial" pitchFamily="34" charset="0"/>
              <a:buChar char="•"/>
            </a:pPr>
            <a:r>
              <a:rPr lang="pl-PL" sz="1600" dirty="0">
                <a:solidFill>
                  <a:schemeClr val="tx1"/>
                </a:solidFill>
              </a:rPr>
              <a:t>powinna </a:t>
            </a:r>
            <a:r>
              <a:rPr lang="pl-PL" sz="1600" b="1" u="sng" dirty="0">
                <a:solidFill>
                  <a:schemeClr val="tx1"/>
                </a:solidFill>
              </a:rPr>
              <a:t>być zatwierdzona przez organ prowadzący przed złożeniem wniosku o dofinansowanie</a:t>
            </a:r>
            <a:r>
              <a:rPr lang="pl-PL" sz="1600" dirty="0">
                <a:solidFill>
                  <a:schemeClr val="tx1"/>
                </a:solidFill>
              </a:rPr>
              <a:t>; </a:t>
            </a:r>
          </a:p>
          <a:p>
            <a:pPr algn="just">
              <a:buFont typeface="Arial" pitchFamily="34" charset="0"/>
              <a:buChar char="•"/>
            </a:pPr>
            <a:r>
              <a:rPr lang="pl-PL" sz="1600" dirty="0">
                <a:solidFill>
                  <a:schemeClr val="tx1"/>
                </a:solidFill>
              </a:rPr>
              <a:t>nie jest załączana do wniosku o dofinansowanie; </a:t>
            </a:r>
          </a:p>
          <a:p>
            <a:pPr algn="just">
              <a:buFont typeface="Arial" pitchFamily="34" charset="0"/>
              <a:buChar char="•"/>
            </a:pPr>
            <a:r>
              <a:rPr lang="pl-PL" sz="1600" b="1" dirty="0">
                <a:solidFill>
                  <a:schemeClr val="tx1"/>
                </a:solidFill>
              </a:rPr>
              <a:t>najważniejsze wnioski </a:t>
            </a:r>
            <a:r>
              <a:rPr lang="pl-PL" sz="1600" dirty="0">
                <a:solidFill>
                  <a:schemeClr val="tx1"/>
                </a:solidFill>
              </a:rPr>
              <a:t>z </a:t>
            </a:r>
            <a:r>
              <a:rPr lang="pl-PL" sz="1600" i="1" dirty="0">
                <a:solidFill>
                  <a:schemeClr val="tx1"/>
                </a:solidFill>
              </a:rPr>
              <a:t>Diagnozy </a:t>
            </a:r>
            <a:r>
              <a:rPr lang="pl-PL" sz="1600" b="1" dirty="0">
                <a:solidFill>
                  <a:schemeClr val="tx1"/>
                </a:solidFill>
              </a:rPr>
              <a:t>powinny zostać zawarte w treści wniosku o dofinansowanie;</a:t>
            </a:r>
          </a:p>
          <a:p>
            <a:pPr algn="just">
              <a:buFont typeface="Arial" pitchFamily="34" charset="0"/>
              <a:buChar char="•"/>
            </a:pPr>
            <a:r>
              <a:rPr lang="pl-PL" sz="1600" dirty="0">
                <a:solidFill>
                  <a:schemeClr val="tx1"/>
                </a:solidFill>
              </a:rPr>
              <a:t>powinna uwzględniać w </a:t>
            </a:r>
            <a:r>
              <a:rPr lang="pl-PL" sz="1600" i="1" dirty="0">
                <a:solidFill>
                  <a:schemeClr val="tx1"/>
                </a:solidFill>
              </a:rPr>
              <a:t>Diagnozie  </a:t>
            </a:r>
            <a:r>
              <a:rPr lang="pl-PL" sz="1600" b="1" dirty="0">
                <a:solidFill>
                  <a:schemeClr val="tx1"/>
                </a:solidFill>
              </a:rPr>
              <a:t>reformę</a:t>
            </a:r>
            <a:r>
              <a:rPr lang="pl-PL" sz="1600" b="1" i="1" dirty="0">
                <a:solidFill>
                  <a:schemeClr val="tx1"/>
                </a:solidFill>
              </a:rPr>
              <a:t> </a:t>
            </a:r>
            <a:r>
              <a:rPr lang="pl-PL" sz="1600" b="1" dirty="0">
                <a:solidFill>
                  <a:schemeClr val="tx1"/>
                </a:solidFill>
              </a:rPr>
              <a:t>oświaty i ewentualnie plany dotyczące reorganizacji sieci szkół</a:t>
            </a:r>
            <a:r>
              <a:rPr lang="pl-PL" sz="1600" dirty="0">
                <a:solidFill>
                  <a:schemeClr val="tx1"/>
                </a:solidFill>
              </a:rPr>
              <a:t>;</a:t>
            </a:r>
          </a:p>
          <a:p>
            <a:pPr algn="just"/>
            <a:endParaRPr lang="pl-PL" sz="1200" dirty="0">
              <a:solidFill>
                <a:schemeClr val="tx1"/>
              </a:solidFill>
              <a:cs typeface="Arial" pitchFamily="34" charset="0"/>
            </a:endParaRPr>
          </a:p>
        </p:txBody>
      </p:sp>
      <p:sp>
        <p:nvSpPr>
          <p:cNvPr id="8" name="pole tekstowe 7"/>
          <p:cNvSpPr txBox="1"/>
          <p:nvPr/>
        </p:nvSpPr>
        <p:spPr>
          <a:xfrm>
            <a:off x="395536" y="1648850"/>
            <a:ext cx="7632848" cy="4464496"/>
          </a:xfrm>
          <a:prstGeom prst="rect">
            <a:avLst/>
          </a:prstGeom>
          <a:noFill/>
        </p:spPr>
        <p:txBody>
          <a:bodyPr wrap="square" rtlCol="0">
            <a:normAutofit/>
          </a:bodyPr>
          <a:lstStyle/>
          <a:p>
            <a:pPr algn="just"/>
            <a:endParaRPr lang="pl-PL" sz="2000" b="1" dirty="0">
              <a:latin typeface="+mn-lt"/>
              <a:cs typeface="Arial" pitchFamily="34" charset="0"/>
            </a:endParaRPr>
          </a:p>
          <a:p>
            <a:pPr marL="342900" indent="-342900" algn="just"/>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67544" y="1124744"/>
            <a:ext cx="8229600" cy="504056"/>
          </a:xfrm>
        </p:spPr>
        <p:txBody>
          <a:bodyPr/>
          <a:lstStyle/>
          <a:p>
            <a:pPr eaLnBrk="1" hangingPunct="1"/>
            <a:r>
              <a:rPr lang="pl-PL" altLang="pl-PL" sz="1800" b="1" dirty="0">
                <a:latin typeface="+mn-lt"/>
                <a:cs typeface="Arial" pitchFamily="34" charset="0"/>
              </a:rPr>
              <a:t>Kryteria formalne – 11 kryteriów</a:t>
            </a:r>
            <a:br>
              <a:rPr lang="pl-PL" altLang="pl-PL" sz="1800" b="1" dirty="0">
                <a:latin typeface="+mn-lt"/>
                <a:cs typeface="Arial" pitchFamily="34" charset="0"/>
              </a:rPr>
            </a:br>
            <a:r>
              <a:rPr lang="pl-PL" altLang="pl-PL" sz="1800" b="1" dirty="0">
                <a:latin typeface="+mn-lt"/>
                <a:cs typeface="Arial" pitchFamily="34" charset="0"/>
              </a:rPr>
              <a:t>szczegółowo opisane w Załączniku nr 1 </a:t>
            </a:r>
            <a:br>
              <a:rPr lang="pl-PL" altLang="pl-PL" sz="1800" b="1" dirty="0">
                <a:latin typeface="+mn-lt"/>
                <a:cs typeface="Arial" pitchFamily="34" charset="0"/>
              </a:rPr>
            </a:br>
            <a:r>
              <a:rPr lang="pl-PL" altLang="pl-PL" sz="1800" b="1" dirty="0">
                <a:latin typeface="+mn-lt"/>
                <a:cs typeface="Arial" pitchFamily="34" charset="0"/>
              </a:rPr>
              <a:t>Weryfikowane na zasadzie Tak/Nie/Nie dotyczy</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19</a:t>
            </a:fld>
            <a:endParaRPr lang="pl-PL" altLang="pl-PL"/>
          </a:p>
        </p:txBody>
      </p:sp>
      <p:graphicFrame>
        <p:nvGraphicFramePr>
          <p:cNvPr id="6" name="Diagram 5"/>
          <p:cNvGraphicFramePr/>
          <p:nvPr>
            <p:extLst>
              <p:ext uri="{D42A27DB-BD31-4B8C-83A1-F6EECF244321}">
                <p14:modId xmlns:p14="http://schemas.microsoft.com/office/powerpoint/2010/main" val="138208744"/>
              </p:ext>
            </p:extLst>
          </p:nvPr>
        </p:nvGraphicFramePr>
        <p:xfrm>
          <a:off x="467544" y="2060848"/>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17113074"/>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lvl="1"/>
            <a:endParaRPr lang="pl-PL" sz="1600" b="1" i="1" u="sng" dirty="0"/>
          </a:p>
          <a:p>
            <a:pPr lvl="1" algn="ctr"/>
            <a:r>
              <a:rPr lang="pl-PL" sz="2000" b="1" dirty="0">
                <a:latin typeface="+mn-lt"/>
              </a:rPr>
              <a:t>RPDS.10.02.03-IZ.00-02-301/18 – konkurs dla ZIT AJ</a:t>
            </a:r>
          </a:p>
          <a:p>
            <a:pPr lvl="1" algn="ctr"/>
            <a:endParaRPr lang="pl-PL" sz="2000" b="1" dirty="0">
              <a:latin typeface="+mn-lt"/>
            </a:endParaRPr>
          </a:p>
          <a:p>
            <a:pPr lvl="1"/>
            <a:endParaRPr lang="pl-PL" sz="2000" b="1" i="1" u="sng" dirty="0">
              <a:latin typeface="+mn-lt"/>
            </a:endParaRPr>
          </a:p>
          <a:p>
            <a:pPr lvl="1" algn="ctr"/>
            <a:endParaRPr lang="pl-PL" sz="2000" b="1" dirty="0">
              <a:latin typeface="+mn-lt"/>
            </a:endParaRPr>
          </a:p>
          <a:p>
            <a:pPr lvl="1" algn="ctr"/>
            <a:r>
              <a:rPr lang="pl-PL" sz="2000" b="1" dirty="0">
                <a:latin typeface="+mn-lt"/>
              </a:rPr>
              <a:t>Konkurs dla Wnioskodawców chcących realizować projekt:</a:t>
            </a:r>
          </a:p>
          <a:p>
            <a:pPr lvl="1" algn="ctr">
              <a:buFont typeface="Wingdings" pitchFamily="2" charset="2"/>
              <a:buChar char="§"/>
            </a:pPr>
            <a:r>
              <a:rPr lang="pl-PL" sz="2000" b="1" dirty="0">
                <a:latin typeface="+mn-lt"/>
              </a:rPr>
              <a:t>obejmujący obszarem realizacji ZIT AJ</a:t>
            </a:r>
          </a:p>
          <a:p>
            <a:pPr lvl="1" algn="ctr"/>
            <a:endParaRPr lang="pl-PL" sz="2000" b="1" dirty="0">
              <a:latin typeface="+mn-lt"/>
            </a:endParaRPr>
          </a:p>
          <a:p>
            <a:pPr lvl="1" algn="ctr"/>
            <a:endParaRPr lang="pl-PL" sz="2000" b="1" dirty="0">
              <a:latin typeface="+mn-lt"/>
            </a:endParaRPr>
          </a:p>
          <a:p>
            <a:pPr lvl="1" algn="ctr"/>
            <a:r>
              <a:rPr lang="pl-PL" sz="2000" b="1" dirty="0">
                <a:latin typeface="+mn-lt"/>
              </a:rPr>
              <a:t>Gminy wchodzące w skład ZIT AJ– Regulamin konkursu, Słownik skrótów i pojęć, str. 11-12</a:t>
            </a:r>
            <a:endParaRPr lang="pl-PL" sz="2000" dirty="0">
              <a:latin typeface="+mn-lt"/>
            </a:endParaRPr>
          </a:p>
          <a:p>
            <a:pPr lvl="1"/>
            <a:endParaRPr lang="pl-PL" sz="2000" b="1" dirty="0">
              <a:latin typeface="+mn-lt"/>
            </a:endParaRPr>
          </a:p>
          <a:p>
            <a:endParaRPr lang="pl-PL" sz="1600" b="1" i="1" dirty="0">
              <a:latin typeface="+mn-lt"/>
            </a:endParaRPr>
          </a:p>
          <a:p>
            <a:pPr algn="ctr"/>
            <a:endParaRPr lang="pl-PL" sz="1600" b="1" dirty="0">
              <a:latin typeface="+mn-lt"/>
              <a:cs typeface="Arial" pitchFamily="34" charset="0"/>
            </a:endParaRPr>
          </a:p>
          <a:p>
            <a:pPr algn="ctr"/>
            <a:endParaRPr lang="pl-PL" sz="2000" b="1" dirty="0">
              <a:latin typeface="+mn-lt"/>
            </a:endParaRPr>
          </a:p>
          <a:p>
            <a:pPr algn="ctr"/>
            <a:endParaRPr lang="pl-PL" sz="2000" b="1" dirty="0">
              <a:latin typeface="+mn-lt"/>
              <a:cs typeface="Arial" pitchFamily="34" charset="0"/>
            </a:endParaRPr>
          </a:p>
          <a:p>
            <a:endParaRPr lang="pl-PL" b="1" dirty="0"/>
          </a:p>
        </p:txBody>
      </p:sp>
      <p:sp>
        <p:nvSpPr>
          <p:cNvPr id="9" name="Prostokąt 8"/>
          <p:cNvSpPr/>
          <p:nvPr/>
        </p:nvSpPr>
        <p:spPr>
          <a:xfrm>
            <a:off x="0" y="1268760"/>
            <a:ext cx="9144000" cy="461665"/>
          </a:xfrm>
          <a:prstGeom prst="rect">
            <a:avLst/>
          </a:prstGeom>
        </p:spPr>
        <p:txBody>
          <a:bodyPr wrap="square">
            <a:spAutoFit/>
          </a:bodyPr>
          <a:lstStyle/>
          <a:p>
            <a:pPr lvl="1" algn="ctr"/>
            <a:endParaRPr lang="pl-PL" sz="2400" b="1" dirty="0">
              <a:latin typeface="+mn-lt"/>
            </a:endParaRPr>
          </a:p>
        </p:txBody>
      </p:sp>
    </p:spTree>
    <p:extLst>
      <p:ext uri="{BB962C8B-B14F-4D97-AF65-F5344CB8AC3E}">
        <p14:creationId xmlns:p14="http://schemas.microsoft.com/office/powerpoint/2010/main" val="3033064480"/>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67544" y="1124744"/>
            <a:ext cx="8229600" cy="504056"/>
          </a:xfrm>
        </p:spPr>
        <p:txBody>
          <a:bodyPr/>
          <a:lstStyle/>
          <a:p>
            <a:pPr eaLnBrk="1" hangingPunct="1"/>
            <a:r>
              <a:rPr lang="pl-PL" altLang="pl-PL" sz="1800" b="1" dirty="0">
                <a:cs typeface="Arial" pitchFamily="34" charset="0"/>
              </a:rPr>
              <a:t>Kryteria formalne cd.</a:t>
            </a:r>
            <a:endParaRPr lang="pl-PL" altLang="pl-PL" sz="1800" b="1" dirty="0">
              <a:latin typeface="+mn-lt"/>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20</a:t>
            </a:fld>
            <a:endParaRPr lang="pl-PL" altLang="pl-PL"/>
          </a:p>
        </p:txBody>
      </p:sp>
      <p:graphicFrame>
        <p:nvGraphicFramePr>
          <p:cNvPr id="6" name="Diagram 5"/>
          <p:cNvGraphicFramePr/>
          <p:nvPr>
            <p:extLst>
              <p:ext uri="{D42A27DB-BD31-4B8C-83A1-F6EECF244321}">
                <p14:modId xmlns:p14="http://schemas.microsoft.com/office/powerpoint/2010/main" val="2226542043"/>
              </p:ext>
            </p:extLst>
          </p:nvPr>
        </p:nvGraphicFramePr>
        <p:xfrm>
          <a:off x="467544" y="2060848"/>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26490297"/>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1800" b="1" dirty="0">
                <a:cs typeface="Arial" pitchFamily="34" charset="0"/>
              </a:rPr>
              <a:t>Kryteria formalne </a:t>
            </a:r>
            <a:r>
              <a:rPr lang="pl-PL" altLang="pl-PL" sz="1800" b="1" dirty="0" err="1">
                <a:cs typeface="Arial" pitchFamily="34" charset="0"/>
              </a:rPr>
              <a:t>cd</a:t>
            </a:r>
            <a:r>
              <a:rPr lang="pl-PL" altLang="pl-PL" sz="1800" b="1" dirty="0">
                <a:cs typeface="Arial" pitchFamily="34" charset="0"/>
              </a:rPr>
              <a:t>.</a:t>
            </a:r>
            <a:endParaRPr lang="pl-PL" altLang="pl-PL" sz="1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21</a:t>
            </a:fld>
            <a:endParaRPr lang="pl-PL" altLang="pl-PL"/>
          </a:p>
        </p:txBody>
      </p:sp>
      <p:graphicFrame>
        <p:nvGraphicFramePr>
          <p:cNvPr id="6" name="Diagram 5"/>
          <p:cNvGraphicFramePr/>
          <p:nvPr>
            <p:extLst>
              <p:ext uri="{D42A27DB-BD31-4B8C-83A1-F6EECF244321}">
                <p14:modId xmlns:p14="http://schemas.microsoft.com/office/powerpoint/2010/main" val="2733838224"/>
              </p:ext>
            </p:extLst>
          </p:nvPr>
        </p:nvGraphicFramePr>
        <p:xfrm>
          <a:off x="467544" y="1772816"/>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52884603"/>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107504" y="979363"/>
            <a:ext cx="9036496" cy="597198"/>
          </a:xfrm>
        </p:spPr>
        <p:txBody>
          <a:bodyPr/>
          <a:lstStyle/>
          <a:p>
            <a:endParaRPr lang="pl-PL" sz="2400" b="1"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22</a:t>
            </a:fld>
            <a:endParaRPr lang="pl-PL" altLang="pl-PL"/>
          </a:p>
        </p:txBody>
      </p:sp>
      <p:sp>
        <p:nvSpPr>
          <p:cNvPr id="7" name="Prostokąt zaokrąglony 6"/>
          <p:cNvSpPr/>
          <p:nvPr/>
        </p:nvSpPr>
        <p:spPr>
          <a:xfrm>
            <a:off x="215106" y="1576561"/>
            <a:ext cx="8713788" cy="4804767"/>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000" dirty="0">
              <a:solidFill>
                <a:schemeClr val="tx1"/>
              </a:solidFill>
              <a:cs typeface="Arial" pitchFamily="34" charset="0"/>
            </a:endParaRPr>
          </a:p>
          <a:p>
            <a:pPr algn="just"/>
            <a:endParaRPr lang="pl-PL" sz="1400" b="1" dirty="0">
              <a:solidFill>
                <a:schemeClr val="tx1"/>
              </a:solidFill>
              <a:cs typeface="Arial" pitchFamily="34" charset="0"/>
            </a:endParaRPr>
          </a:p>
          <a:p>
            <a:pPr algn="just"/>
            <a:endParaRPr lang="pl-PL" sz="1400" b="1" dirty="0">
              <a:solidFill>
                <a:schemeClr val="tx1"/>
              </a:solidFill>
              <a:cs typeface="Arial" pitchFamily="34" charset="0"/>
            </a:endParaRPr>
          </a:p>
          <a:p>
            <a:pPr algn="just"/>
            <a:endParaRPr lang="pl-PL" sz="1400" b="1" dirty="0">
              <a:solidFill>
                <a:schemeClr val="tx1"/>
              </a:solidFill>
              <a:cs typeface="Arial" pitchFamily="34" charset="0"/>
            </a:endParaRPr>
          </a:p>
          <a:p>
            <a:r>
              <a:rPr lang="pl-PL" sz="1400" dirty="0">
                <a:solidFill>
                  <a:schemeClr val="tx1"/>
                </a:solidFill>
              </a:rPr>
              <a:t>Czy wybór partnerów został dokonany w sposób prawidłowy, to znaczy:</a:t>
            </a:r>
          </a:p>
          <a:p>
            <a:pPr>
              <a:buFontTx/>
              <a:buChar char="-"/>
            </a:pPr>
            <a:r>
              <a:rPr lang="pl-PL" sz="1400" dirty="0">
                <a:solidFill>
                  <a:schemeClr val="tx1"/>
                </a:solidFill>
              </a:rPr>
              <a:t> </a:t>
            </a:r>
            <a:r>
              <a:rPr lang="pl-PL" sz="1400" b="1" dirty="0">
                <a:solidFill>
                  <a:schemeClr val="tx1"/>
                </a:solidFill>
              </a:rPr>
              <a:t>czy wybór partnerów został dokonany przed złożeniem wniosku o dofinansowanie</a:t>
            </a:r>
            <a:r>
              <a:rPr lang="pl-PL" sz="1400" dirty="0">
                <a:solidFill>
                  <a:schemeClr val="tx1"/>
                </a:solidFill>
              </a:rPr>
              <a:t>,</a:t>
            </a:r>
          </a:p>
          <a:p>
            <a:pPr lvl="0">
              <a:buFontTx/>
              <a:buChar char="-"/>
            </a:pPr>
            <a:r>
              <a:rPr lang="pl-PL" sz="1400" b="1" dirty="0">
                <a:solidFill>
                  <a:schemeClr val="tx1"/>
                </a:solidFill>
              </a:rPr>
              <a:t>czy prawidłowo przeprowadzono postępowanie</a:t>
            </a:r>
            <a:r>
              <a:rPr lang="pl-PL" sz="1400" dirty="0">
                <a:solidFill>
                  <a:schemeClr val="tx1"/>
                </a:solidFill>
              </a:rPr>
              <a:t>, o którym mowa w art. 33 ust. 2 ustawy z dnia 11 lipca 2014 r. o zasadach realizacji programów w zakresie polityki spójności finansowanych w perspektywie finansowej 2014–2020 (podmiot sektora finansów publicznych gdy wybiera partnera spoza sektora finansów publicznych musi dokonać wyboru partnera </a:t>
            </a:r>
            <a:r>
              <a:rPr lang="pl-PL" sz="1400" b="1" dirty="0">
                <a:solidFill>
                  <a:schemeClr val="tx1"/>
                </a:solidFill>
              </a:rPr>
              <a:t>z zachowaniem zasady przejrzystości i równego traktowania</a:t>
            </a:r>
            <a:r>
              <a:rPr lang="pl-PL" sz="1400" dirty="0">
                <a:solidFill>
                  <a:schemeClr val="tx1"/>
                </a:solidFill>
              </a:rPr>
              <a:t>)</a:t>
            </a:r>
          </a:p>
          <a:p>
            <a:pPr lvl="0"/>
            <a:endParaRPr lang="pl-PL" sz="1400" dirty="0">
              <a:solidFill>
                <a:schemeClr val="tx1"/>
              </a:solidFill>
            </a:endParaRPr>
          </a:p>
          <a:p>
            <a:pPr lvl="0">
              <a:buFont typeface="Wingdings" pitchFamily="2" charset="2"/>
              <a:buChar char="ü"/>
            </a:pPr>
            <a:r>
              <a:rPr lang="pl-PL" sz="1400" b="1" dirty="0">
                <a:solidFill>
                  <a:srgbClr val="FF0000"/>
                </a:solidFill>
              </a:rPr>
              <a:t>ogłoszenie otwartego naboru na stronie z 21-dniowym terminem, </a:t>
            </a:r>
          </a:p>
          <a:p>
            <a:pPr lvl="0">
              <a:buFont typeface="Wingdings" pitchFamily="2" charset="2"/>
              <a:buChar char="ü"/>
            </a:pPr>
            <a:r>
              <a:rPr lang="pl-PL" sz="1400" b="1" dirty="0">
                <a:solidFill>
                  <a:srgbClr val="FF0000"/>
                </a:solidFill>
              </a:rPr>
              <a:t>uwzględnienie zgodności działania Partnera z celami partnerstwa, wkładu Partnera w realizację celu partnerstwa, doświadczenia Partnera, </a:t>
            </a:r>
          </a:p>
          <a:p>
            <a:pPr lvl="0">
              <a:buFont typeface="Wingdings" pitchFamily="2" charset="2"/>
              <a:buChar char="ü"/>
            </a:pPr>
            <a:r>
              <a:rPr lang="pl-PL" sz="1400" b="1" dirty="0">
                <a:solidFill>
                  <a:srgbClr val="FF0000"/>
                </a:solidFill>
              </a:rPr>
              <a:t>podanie informacji publicznej o wyborze Partnera,</a:t>
            </a:r>
          </a:p>
          <a:p>
            <a:pPr lvl="0">
              <a:buFont typeface="Wingdings" pitchFamily="2" charset="2"/>
              <a:buChar char="ü"/>
            </a:pPr>
            <a:r>
              <a:rPr lang="pl-PL" sz="1400" b="1" dirty="0">
                <a:solidFill>
                  <a:srgbClr val="FF0000"/>
                </a:solidFill>
              </a:rPr>
              <a:t>dokonanie wyboru partnera przed złożeniem wniosku o dofinansowanie.</a:t>
            </a:r>
            <a:endParaRPr lang="pl-PL" sz="1400" b="1" dirty="0">
              <a:solidFill>
                <a:schemeClr val="tx1"/>
              </a:solidFill>
            </a:endParaRPr>
          </a:p>
          <a:p>
            <a:pPr lvl="0"/>
            <a:endParaRPr lang="pl-PL" sz="1400" b="1" u="sng" dirty="0">
              <a:solidFill>
                <a:schemeClr val="tx1"/>
              </a:solidFill>
            </a:endParaRPr>
          </a:p>
          <a:p>
            <a:pPr lvl="0" algn="ctr"/>
            <a:r>
              <a:rPr lang="pl-PL" sz="1400" b="1" u="sng" dirty="0">
                <a:solidFill>
                  <a:schemeClr val="tx1"/>
                </a:solidFill>
              </a:rPr>
              <a:t>UWAGA! </a:t>
            </a:r>
          </a:p>
          <a:p>
            <a:pPr lvl="0" algn="ctr"/>
            <a:r>
              <a:rPr lang="pl-PL" sz="1400" u="sng" dirty="0">
                <a:solidFill>
                  <a:schemeClr val="tx1"/>
                </a:solidFill>
              </a:rPr>
              <a:t>Ocena kryterium polega m.in.</a:t>
            </a:r>
            <a:r>
              <a:rPr lang="pl-PL" sz="1400" b="1" u="sng" dirty="0">
                <a:solidFill>
                  <a:schemeClr val="tx1"/>
                </a:solidFill>
              </a:rPr>
              <a:t> na weryfikacji załączników do wniosku o dofinansowanie</a:t>
            </a:r>
          </a:p>
          <a:p>
            <a:pPr lvl="0" algn="ctr"/>
            <a:r>
              <a:rPr lang="pl-PL" sz="1400" b="1" u="sng" dirty="0">
                <a:solidFill>
                  <a:schemeClr val="tx1"/>
                </a:solidFill>
              </a:rPr>
              <a:t>Do wniosku o dofinansowanie należy załączyć dokumenty potwierdzające:</a:t>
            </a:r>
          </a:p>
          <a:p>
            <a:pPr lvl="0" algn="ctr">
              <a:buFont typeface="Wingdings" pitchFamily="2" charset="2"/>
              <a:buChar char="ü"/>
            </a:pPr>
            <a:r>
              <a:rPr lang="pl-PL" sz="1400" u="sng" dirty="0">
                <a:solidFill>
                  <a:schemeClr val="tx1"/>
                </a:solidFill>
              </a:rPr>
              <a:t>wybór partnera przed złożeniem wniosku o dofinansowanie (dotyczy wszystkich projektów partnerskich)</a:t>
            </a:r>
          </a:p>
          <a:p>
            <a:pPr lvl="0" algn="ctr">
              <a:buFont typeface="Wingdings" pitchFamily="2" charset="2"/>
              <a:buChar char="ü"/>
            </a:pPr>
            <a:r>
              <a:rPr lang="pl-PL" sz="1400" u="sng" dirty="0">
                <a:solidFill>
                  <a:schemeClr val="tx1"/>
                </a:solidFill>
              </a:rPr>
              <a:t>dokonanie postępowania o którym mowa w art. 33 ustawy wdrożeniowej (dotyczy podmiotów sektora finansów publicznych wybierających partnerów spoza sektora)</a:t>
            </a:r>
          </a:p>
          <a:p>
            <a:pPr lvl="0" algn="ctr">
              <a:buFont typeface="Wingdings" pitchFamily="2" charset="2"/>
              <a:buChar char="ü"/>
            </a:pPr>
            <a:endParaRPr lang="pl-PL" sz="1400" u="sng" dirty="0">
              <a:solidFill>
                <a:schemeClr val="tx1"/>
              </a:solidFill>
            </a:endParaRPr>
          </a:p>
          <a:p>
            <a:pPr lvl="0" algn="ctr"/>
            <a:r>
              <a:rPr lang="pl-PL" sz="1400" dirty="0">
                <a:solidFill>
                  <a:schemeClr val="tx1"/>
                </a:solidFill>
              </a:rPr>
              <a:t>Tak / Nie/ </a:t>
            </a:r>
            <a:r>
              <a:rPr lang="pl-PL" sz="1400" dirty="0" err="1">
                <a:solidFill>
                  <a:schemeClr val="tx1"/>
                </a:solidFill>
              </a:rPr>
              <a:t>Nie</a:t>
            </a:r>
            <a:r>
              <a:rPr lang="pl-PL" sz="1400" dirty="0">
                <a:solidFill>
                  <a:schemeClr val="tx1"/>
                </a:solidFill>
              </a:rPr>
              <a:t> dotyczy (dopuszcza się jednokrotne skierowanie projektu do poprawy/uzupełnienia)</a:t>
            </a:r>
          </a:p>
          <a:p>
            <a:pPr lvl="0"/>
            <a:endParaRPr lang="pl-PL" sz="1400" b="1" u="sng" dirty="0">
              <a:solidFill>
                <a:schemeClr val="tx1"/>
              </a:solidFill>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2859470259"/>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 cd.</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23</a:t>
            </a:fld>
            <a:endParaRPr lang="pl-PL" altLang="pl-PL"/>
          </a:p>
        </p:txBody>
      </p:sp>
      <p:graphicFrame>
        <p:nvGraphicFramePr>
          <p:cNvPr id="6" name="Diagram 5"/>
          <p:cNvGraphicFramePr/>
          <p:nvPr>
            <p:extLst>
              <p:ext uri="{D42A27DB-BD31-4B8C-83A1-F6EECF244321}">
                <p14:modId xmlns:p14="http://schemas.microsoft.com/office/powerpoint/2010/main" val="1151107359"/>
              </p:ext>
            </p:extLst>
          </p:nvPr>
        </p:nvGraphicFramePr>
        <p:xfrm>
          <a:off x="467544" y="1772816"/>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52884603"/>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24</a:t>
            </a:fld>
            <a:endParaRPr lang="pl-PL" altLang="pl-PL"/>
          </a:p>
        </p:txBody>
      </p:sp>
      <p:graphicFrame>
        <p:nvGraphicFramePr>
          <p:cNvPr id="6" name="Diagram 5"/>
          <p:cNvGraphicFramePr/>
          <p:nvPr>
            <p:extLst>
              <p:ext uri="{D42A27DB-BD31-4B8C-83A1-F6EECF244321}">
                <p14:modId xmlns:p14="http://schemas.microsoft.com/office/powerpoint/2010/main" val="119753804"/>
              </p:ext>
            </p:extLst>
          </p:nvPr>
        </p:nvGraphicFramePr>
        <p:xfrm>
          <a:off x="467544" y="1772816"/>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52884603"/>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25</a:t>
            </a:fld>
            <a:endParaRPr lang="pl-PL" altLang="pl-PL"/>
          </a:p>
        </p:txBody>
      </p:sp>
      <p:graphicFrame>
        <p:nvGraphicFramePr>
          <p:cNvPr id="6" name="Diagram 5"/>
          <p:cNvGraphicFramePr/>
          <p:nvPr>
            <p:extLst>
              <p:ext uri="{D42A27DB-BD31-4B8C-83A1-F6EECF244321}">
                <p14:modId xmlns:p14="http://schemas.microsoft.com/office/powerpoint/2010/main" val="2726365430"/>
              </p:ext>
            </p:extLst>
          </p:nvPr>
        </p:nvGraphicFramePr>
        <p:xfrm>
          <a:off x="467544" y="1772816"/>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52884603"/>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000" b="1" dirty="0">
                <a:latin typeface="+mn-lt"/>
                <a:cs typeface="Arial" pitchFamily="34" charset="0"/>
              </a:rPr>
              <a:t>Kryteria merytoryczne – 11 kryteriów</a:t>
            </a:r>
            <a:br>
              <a:rPr lang="pl-PL" altLang="pl-PL" sz="2000" b="1" dirty="0">
                <a:latin typeface="+mn-lt"/>
                <a:cs typeface="Arial" pitchFamily="34" charset="0"/>
              </a:rPr>
            </a:br>
            <a:r>
              <a:rPr lang="pl-PL" altLang="pl-PL" sz="2000" b="1" dirty="0">
                <a:cs typeface="Arial" pitchFamily="34" charset="0"/>
              </a:rPr>
              <a:t>szczegółowo opisane w Załączniku nr 1 </a:t>
            </a:r>
            <a:br>
              <a:rPr lang="pl-PL" altLang="pl-PL" sz="2000" b="1" dirty="0">
                <a:cs typeface="Arial" pitchFamily="34" charset="0"/>
              </a:rPr>
            </a:br>
            <a:r>
              <a:rPr lang="pl-PL" altLang="pl-PL" sz="2000" b="1" dirty="0">
                <a:cs typeface="Arial" pitchFamily="34" charset="0"/>
              </a:rPr>
              <a:t>punktowane lub tak/nie</a:t>
            </a:r>
            <a:endParaRPr lang="pl-PL" altLang="pl-PL" sz="2000" b="1" dirty="0">
              <a:latin typeface="+mn-lt"/>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26</a:t>
            </a:fld>
            <a:endParaRPr lang="pl-PL" altLang="pl-PL"/>
          </a:p>
        </p:txBody>
      </p:sp>
      <p:graphicFrame>
        <p:nvGraphicFramePr>
          <p:cNvPr id="6" name="Diagram 5"/>
          <p:cNvGraphicFramePr/>
          <p:nvPr>
            <p:extLst>
              <p:ext uri="{D42A27DB-BD31-4B8C-83A1-F6EECF244321}">
                <p14:modId xmlns:p14="http://schemas.microsoft.com/office/powerpoint/2010/main" val="2792050714"/>
              </p:ext>
            </p:extLst>
          </p:nvPr>
        </p:nvGraphicFramePr>
        <p:xfrm>
          <a:off x="467544" y="2060848"/>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497578686"/>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merytoryczne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27</a:t>
            </a:fld>
            <a:endParaRPr lang="pl-PL" altLang="pl-PL"/>
          </a:p>
        </p:txBody>
      </p:sp>
      <p:graphicFrame>
        <p:nvGraphicFramePr>
          <p:cNvPr id="6" name="Diagram 5"/>
          <p:cNvGraphicFramePr/>
          <p:nvPr>
            <p:extLst>
              <p:ext uri="{D42A27DB-BD31-4B8C-83A1-F6EECF244321}">
                <p14:modId xmlns:p14="http://schemas.microsoft.com/office/powerpoint/2010/main" val="1075462388"/>
              </p:ext>
            </p:extLst>
          </p:nvPr>
        </p:nvGraphicFramePr>
        <p:xfrm>
          <a:off x="467544" y="1772816"/>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83863360"/>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merytoryczne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28</a:t>
            </a:fld>
            <a:endParaRPr lang="pl-PL" altLang="pl-PL"/>
          </a:p>
        </p:txBody>
      </p:sp>
      <p:graphicFrame>
        <p:nvGraphicFramePr>
          <p:cNvPr id="6" name="Diagram 5"/>
          <p:cNvGraphicFramePr/>
          <p:nvPr>
            <p:extLst>
              <p:ext uri="{D42A27DB-BD31-4B8C-83A1-F6EECF244321}">
                <p14:modId xmlns:p14="http://schemas.microsoft.com/office/powerpoint/2010/main" val="1230019879"/>
              </p:ext>
            </p:extLst>
          </p:nvPr>
        </p:nvGraphicFramePr>
        <p:xfrm>
          <a:off x="457200" y="1628800"/>
          <a:ext cx="7787208" cy="43204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77158980"/>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merytoryczne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29</a:t>
            </a:fld>
            <a:endParaRPr lang="pl-PL" altLang="pl-PL"/>
          </a:p>
        </p:txBody>
      </p:sp>
      <p:graphicFrame>
        <p:nvGraphicFramePr>
          <p:cNvPr id="6" name="Diagram 5"/>
          <p:cNvGraphicFramePr/>
          <p:nvPr>
            <p:extLst>
              <p:ext uri="{D42A27DB-BD31-4B8C-83A1-F6EECF244321}">
                <p14:modId xmlns:p14="http://schemas.microsoft.com/office/powerpoint/2010/main" val="868284464"/>
              </p:ext>
            </p:extLst>
          </p:nvPr>
        </p:nvGraphicFramePr>
        <p:xfrm>
          <a:off x="457200" y="1628800"/>
          <a:ext cx="7787208" cy="43204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445639146"/>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92727"/>
            <a:ext cx="8064896" cy="4464496"/>
          </a:xfrm>
          <a:prstGeom prst="rect">
            <a:avLst/>
          </a:prstGeom>
          <a:noFill/>
        </p:spPr>
        <p:txBody>
          <a:bodyPr wrap="square" rtlCol="0">
            <a:normAutofit fontScale="92500" lnSpcReduction="20000"/>
          </a:bodyPr>
          <a:lstStyle/>
          <a:p>
            <a:pPr marL="0" indent="0">
              <a:buNone/>
            </a:pPr>
            <a:endParaRPr lang="pl-PL" sz="1600" b="1" i="1" u="sng" dirty="0"/>
          </a:p>
          <a:p>
            <a:endParaRPr lang="pl-PL" sz="1600" b="1" i="1" dirty="0"/>
          </a:p>
          <a:p>
            <a:pPr marL="285750" indent="-285750" algn="ctr"/>
            <a:r>
              <a:rPr lang="pl-PL" sz="2000" dirty="0">
                <a:latin typeface="+mn-lt"/>
                <a:cs typeface="Arial" pitchFamily="34" charset="0"/>
              </a:rPr>
              <a:t>Instytucja Zarządzająca (IZ RPO WD)</a:t>
            </a:r>
            <a:br>
              <a:rPr lang="pl-PL" sz="2000" dirty="0">
                <a:latin typeface="+mn-lt"/>
                <a:cs typeface="Arial" pitchFamily="34" charset="0"/>
              </a:rPr>
            </a:br>
            <a:r>
              <a:rPr lang="pl-PL" sz="2000" dirty="0">
                <a:latin typeface="+mn-lt"/>
                <a:cs typeface="Arial" pitchFamily="34" charset="0"/>
              </a:rPr>
              <a:t>Regionalnym Programem Operacyjnym Województwa Dolnośląskiego 2014 -2020 – Zarząd Województwa Dolnośląskiego</a:t>
            </a:r>
          </a:p>
          <a:p>
            <a:pPr marL="285750" indent="-285750" algn="ctr"/>
            <a:r>
              <a:rPr lang="pl-PL" sz="2000" dirty="0">
                <a:latin typeface="+mn-lt"/>
                <a:cs typeface="Arial" pitchFamily="34" charset="0"/>
              </a:rPr>
              <a:t>oraz</a:t>
            </a:r>
          </a:p>
          <a:p>
            <a:pPr marL="285750" indent="-285750" algn="ctr"/>
            <a:r>
              <a:rPr lang="pl-PL" sz="2000" dirty="0">
                <a:latin typeface="+mn-lt"/>
                <a:cs typeface="Arial" pitchFamily="34" charset="0"/>
              </a:rPr>
              <a:t>Miasto Jelenia Góra pełniące funkcję Instytucji Pośredniczącej (IP RPO WD) w ramach instrumentu Zintegrowane Inwestycje Terytorialne </a:t>
            </a:r>
          </a:p>
          <a:p>
            <a:pPr marL="285750" indent="-285750" algn="ctr"/>
            <a:r>
              <a:rPr lang="pl-PL" sz="2000" dirty="0">
                <a:latin typeface="+mn-lt"/>
                <a:cs typeface="Arial" pitchFamily="34" charset="0"/>
              </a:rPr>
              <a:t>Aglomeracji Jeleniogórskiej (ZIT AJ)</a:t>
            </a:r>
          </a:p>
          <a:p>
            <a:pPr marL="285750" indent="-285750" algn="ctr"/>
            <a:endParaRPr lang="pl-PL" sz="2000" dirty="0">
              <a:latin typeface="+mn-lt"/>
            </a:endParaRPr>
          </a:p>
          <a:p>
            <a:pPr algn="just"/>
            <a:endParaRPr lang="pl-PL" sz="2000" dirty="0">
              <a:latin typeface="+mn-lt"/>
            </a:endParaRPr>
          </a:p>
          <a:p>
            <a:pPr marL="285750" indent="-285750" algn="ctr"/>
            <a:r>
              <a:rPr lang="pl-PL" sz="2000" dirty="0">
                <a:latin typeface="+mn-lt"/>
              </a:rPr>
              <a:t>Instytucja Zarządzająca i Instytucja Pośrednicząca</a:t>
            </a:r>
          </a:p>
          <a:p>
            <a:pPr algn="ctr"/>
            <a:r>
              <a:rPr lang="pl-PL" sz="2000" dirty="0">
                <a:latin typeface="+mn-lt"/>
              </a:rPr>
              <a:t>pełnią rolę </a:t>
            </a:r>
          </a:p>
          <a:p>
            <a:pPr algn="ctr"/>
            <a:r>
              <a:rPr lang="pl-PL" sz="2000" dirty="0">
                <a:latin typeface="+mn-lt"/>
              </a:rPr>
              <a:t>Instytucji Organizującej Konkurs (IOK)  </a:t>
            </a:r>
          </a:p>
          <a:p>
            <a:pPr algn="ctr"/>
            <a:endParaRPr lang="pl-PL" sz="2000" dirty="0">
              <a:latin typeface="+mn-lt"/>
            </a:endParaRPr>
          </a:p>
          <a:p>
            <a:pPr algn="ctr"/>
            <a:r>
              <a:rPr lang="pl-PL" sz="2000" dirty="0">
                <a:latin typeface="+mn-lt"/>
              </a:rPr>
              <a:t>Zadania związane z naborem wniosków realizuje Departament Funduszy Europejskich w Urzędzie Marszałkowskim Województwa Dolnośląskiego z siedzibą we Wrocławiu, </a:t>
            </a:r>
            <a:br>
              <a:rPr lang="pl-PL" sz="2000" dirty="0">
                <a:latin typeface="+mn-lt"/>
              </a:rPr>
            </a:br>
            <a:r>
              <a:rPr lang="pl-PL" sz="2000" dirty="0">
                <a:latin typeface="+mn-lt"/>
              </a:rPr>
              <a:t>ul. Mazowiecka 17</a:t>
            </a:r>
          </a:p>
          <a:p>
            <a:pPr marL="285750" indent="-285750" algn="just">
              <a:buFont typeface="Arial" panose="020B0604020202020204" pitchFamily="34" charset="0"/>
              <a:buChar char="•"/>
            </a:pPr>
            <a:endParaRPr lang="pl-PL" sz="1600" b="1" dirty="0">
              <a:latin typeface="+mn-lt"/>
            </a:endParaRPr>
          </a:p>
          <a:p>
            <a:pPr algn="ctr"/>
            <a:endParaRPr lang="pl-PL" sz="1600" b="1" dirty="0">
              <a:latin typeface="+mn-lt"/>
              <a:cs typeface="Arial" pitchFamily="34" charset="0"/>
            </a:endParaRPr>
          </a:p>
          <a:p>
            <a:pPr algn="ctr"/>
            <a:endParaRPr lang="pl-PL" sz="2000" b="1" dirty="0">
              <a:latin typeface="+mn-lt"/>
            </a:endParaRPr>
          </a:p>
          <a:p>
            <a:pPr algn="ctr"/>
            <a:endParaRPr lang="pl-PL" sz="2000" b="1" dirty="0">
              <a:latin typeface="+mn-lt"/>
              <a:cs typeface="Arial" pitchFamily="34" charset="0"/>
            </a:endParaRPr>
          </a:p>
          <a:p>
            <a:endParaRPr lang="pl-PL" b="1" dirty="0"/>
          </a:p>
        </p:txBody>
      </p:sp>
      <p:sp>
        <p:nvSpPr>
          <p:cNvPr id="9" name="Prostokąt 8"/>
          <p:cNvSpPr/>
          <p:nvPr/>
        </p:nvSpPr>
        <p:spPr>
          <a:xfrm>
            <a:off x="0" y="1268760"/>
            <a:ext cx="9144000" cy="523220"/>
          </a:xfrm>
          <a:prstGeom prst="rect">
            <a:avLst/>
          </a:prstGeom>
        </p:spPr>
        <p:txBody>
          <a:bodyPr wrap="square">
            <a:spAutoFit/>
          </a:bodyPr>
          <a:lstStyle/>
          <a:p>
            <a:pPr algn="ctr" eaLnBrk="1" hangingPunct="1"/>
            <a:r>
              <a:rPr lang="pl-PL" altLang="pl-PL" sz="2800" b="1" dirty="0">
                <a:latin typeface="+mn-lt"/>
                <a:cs typeface="Arial" pitchFamily="34" charset="0"/>
              </a:rPr>
              <a:t>Konkurs ogłasza:</a:t>
            </a:r>
          </a:p>
        </p:txBody>
      </p:sp>
    </p:spTree>
    <p:extLst>
      <p:ext uri="{BB962C8B-B14F-4D97-AF65-F5344CB8AC3E}">
        <p14:creationId xmlns:p14="http://schemas.microsoft.com/office/powerpoint/2010/main" val="3220789600"/>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merytoryczne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30</a:t>
            </a:fld>
            <a:endParaRPr lang="pl-PL" altLang="pl-PL"/>
          </a:p>
        </p:txBody>
      </p:sp>
      <p:graphicFrame>
        <p:nvGraphicFramePr>
          <p:cNvPr id="6" name="Diagram 5"/>
          <p:cNvGraphicFramePr/>
          <p:nvPr>
            <p:extLst>
              <p:ext uri="{D42A27DB-BD31-4B8C-83A1-F6EECF244321}">
                <p14:modId xmlns:p14="http://schemas.microsoft.com/office/powerpoint/2010/main" val="2772463780"/>
              </p:ext>
            </p:extLst>
          </p:nvPr>
        </p:nvGraphicFramePr>
        <p:xfrm>
          <a:off x="457200" y="1628800"/>
          <a:ext cx="7787208" cy="43204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8888291"/>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merytoryczne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31</a:t>
            </a:fld>
            <a:endParaRPr lang="pl-PL" altLang="pl-PL"/>
          </a:p>
        </p:txBody>
      </p:sp>
      <p:graphicFrame>
        <p:nvGraphicFramePr>
          <p:cNvPr id="6" name="Diagram 5"/>
          <p:cNvGraphicFramePr/>
          <p:nvPr>
            <p:extLst>
              <p:ext uri="{D42A27DB-BD31-4B8C-83A1-F6EECF244321}">
                <p14:modId xmlns:p14="http://schemas.microsoft.com/office/powerpoint/2010/main" val="1691820916"/>
              </p:ext>
            </p:extLst>
          </p:nvPr>
        </p:nvGraphicFramePr>
        <p:xfrm>
          <a:off x="457200" y="1628800"/>
          <a:ext cx="7787208" cy="43204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8888291"/>
      </p:ext>
    </p:extLst>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000" b="1" dirty="0">
                <a:latin typeface="+mn-lt"/>
                <a:cs typeface="Arial" pitchFamily="34" charset="0"/>
              </a:rPr>
              <a:t>Kryteria horyzontalne – 4 kryteria</a:t>
            </a:r>
            <a:br>
              <a:rPr lang="pl-PL" altLang="pl-PL" sz="2000" b="1" dirty="0">
                <a:latin typeface="+mn-lt"/>
                <a:cs typeface="Arial" pitchFamily="34" charset="0"/>
              </a:rPr>
            </a:br>
            <a:r>
              <a:rPr lang="pl-PL" altLang="pl-PL" sz="2000" b="1" dirty="0">
                <a:latin typeface="+mn-lt"/>
                <a:cs typeface="Arial" pitchFamily="34" charset="0"/>
              </a:rPr>
              <a:t>szczegółowo opisane w Załączniku nr 1 i Regulaminie konkursu Rozdział 8</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32</a:t>
            </a:fld>
            <a:endParaRPr lang="pl-PL" altLang="pl-PL"/>
          </a:p>
        </p:txBody>
      </p:sp>
      <p:graphicFrame>
        <p:nvGraphicFramePr>
          <p:cNvPr id="6" name="Diagram 5"/>
          <p:cNvGraphicFramePr/>
          <p:nvPr>
            <p:extLst>
              <p:ext uri="{D42A27DB-BD31-4B8C-83A1-F6EECF244321}">
                <p14:modId xmlns:p14="http://schemas.microsoft.com/office/powerpoint/2010/main" val="3420010374"/>
              </p:ext>
            </p:extLst>
          </p:nvPr>
        </p:nvGraphicFramePr>
        <p:xfrm>
          <a:off x="467544" y="1772816"/>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47317548"/>
      </p:ext>
    </p:extLst>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horyzontalne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33</a:t>
            </a:fld>
            <a:endParaRPr lang="pl-PL" altLang="pl-PL"/>
          </a:p>
        </p:txBody>
      </p:sp>
      <p:graphicFrame>
        <p:nvGraphicFramePr>
          <p:cNvPr id="6" name="Diagram 5"/>
          <p:cNvGraphicFramePr/>
          <p:nvPr>
            <p:extLst>
              <p:ext uri="{D42A27DB-BD31-4B8C-83A1-F6EECF244321}">
                <p14:modId xmlns:p14="http://schemas.microsoft.com/office/powerpoint/2010/main" val="2507856053"/>
              </p:ext>
            </p:extLst>
          </p:nvPr>
        </p:nvGraphicFramePr>
        <p:xfrm>
          <a:off x="467544" y="1772816"/>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54801192"/>
      </p:ext>
    </p:extLst>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w ramach Działania 10.2</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dirty="0">
                <a:solidFill>
                  <a:schemeClr val="tx1"/>
                </a:solidFill>
                <a:cs typeface="Arial" pitchFamily="34" charset="0"/>
              </a:rPr>
              <a:t>Instrukcja dotycząca doboru wskaźników została opisana w Załączniku nr 2 do Regulaminu konkursu</a:t>
            </a:r>
          </a:p>
          <a:p>
            <a:pPr algn="just"/>
            <a:endParaRPr lang="pl-PL" dirty="0">
              <a:solidFill>
                <a:schemeClr val="tx1"/>
              </a:solidFill>
              <a:cs typeface="Arial" pitchFamily="34" charset="0"/>
            </a:endParaRPr>
          </a:p>
          <a:p>
            <a:pPr algn="just"/>
            <a:r>
              <a:rPr lang="pl-PL" dirty="0">
                <a:solidFill>
                  <a:schemeClr val="tx1"/>
                </a:solidFill>
                <a:cs typeface="Arial" pitchFamily="34" charset="0"/>
              </a:rPr>
              <a:t>Wyróżniamy następujące rodzaje wskaźników:</a:t>
            </a:r>
          </a:p>
          <a:p>
            <a:pPr algn="just">
              <a:buFont typeface="Arial" pitchFamily="34" charset="0"/>
              <a:buChar char="•"/>
            </a:pPr>
            <a:r>
              <a:rPr lang="pl-PL" b="1" dirty="0">
                <a:solidFill>
                  <a:schemeClr val="tx1"/>
                </a:solidFill>
                <a:cs typeface="Arial" pitchFamily="34" charset="0"/>
              </a:rPr>
              <a:t>Wskaźniki programowe</a:t>
            </a:r>
            <a:r>
              <a:rPr lang="pl-PL" dirty="0">
                <a:solidFill>
                  <a:schemeClr val="tx1"/>
                </a:solidFill>
                <a:cs typeface="Arial" pitchFamily="34" charset="0"/>
              </a:rPr>
              <a:t> (</a:t>
            </a:r>
            <a:r>
              <a:rPr lang="pl-PL" u="sng" dirty="0">
                <a:solidFill>
                  <a:schemeClr val="tx1"/>
                </a:solidFill>
                <a:cs typeface="Arial" pitchFamily="34" charset="0"/>
              </a:rPr>
              <a:t>wskaźniki produktu </a:t>
            </a:r>
            <a:r>
              <a:rPr lang="pl-PL" dirty="0">
                <a:solidFill>
                  <a:schemeClr val="tx1"/>
                </a:solidFill>
                <a:cs typeface="Arial" pitchFamily="34" charset="0"/>
              </a:rPr>
              <a:t>i </a:t>
            </a:r>
            <a:r>
              <a:rPr lang="pl-PL" u="sng" dirty="0">
                <a:solidFill>
                  <a:schemeClr val="tx1"/>
                </a:solidFill>
                <a:cs typeface="Arial" pitchFamily="34" charset="0"/>
              </a:rPr>
              <a:t>wskaźniki rezultatu bezpośredniego</a:t>
            </a:r>
            <a:r>
              <a:rPr lang="pl-PL" dirty="0">
                <a:solidFill>
                  <a:schemeClr val="tx1"/>
                </a:solidFill>
                <a:cs typeface="Arial" pitchFamily="34" charset="0"/>
              </a:rPr>
              <a:t>) </a:t>
            </a:r>
          </a:p>
          <a:p>
            <a:pPr algn="just"/>
            <a:r>
              <a:rPr lang="pl-PL" dirty="0">
                <a:solidFill>
                  <a:schemeClr val="tx1"/>
                </a:solidFill>
                <a:cs typeface="Arial" pitchFamily="34" charset="0"/>
              </a:rPr>
              <a:t>– określone w RPO, wybierane z listy rozwijanej, obligatoryjne</a:t>
            </a:r>
          </a:p>
          <a:p>
            <a:pPr algn="just">
              <a:buFont typeface="Arial" pitchFamily="34" charset="0"/>
              <a:buChar char="•"/>
            </a:pPr>
            <a:r>
              <a:rPr lang="pl-PL" b="1" dirty="0">
                <a:solidFill>
                  <a:schemeClr val="tx1"/>
                </a:solidFill>
                <a:cs typeface="Arial" pitchFamily="34" charset="0"/>
              </a:rPr>
              <a:t>Wskaźniki horyzontalne </a:t>
            </a:r>
          </a:p>
          <a:p>
            <a:pPr algn="just"/>
            <a:r>
              <a:rPr lang="pl-PL" dirty="0">
                <a:solidFill>
                  <a:schemeClr val="tx1"/>
                </a:solidFill>
                <a:cs typeface="Arial" pitchFamily="34" charset="0"/>
              </a:rPr>
              <a:t>– określone w tzw. liście WLWK (Wspólne Lista Wskaźników Kluczowych), wybierane z listy rozwijanej, obligatoryjne </a:t>
            </a:r>
          </a:p>
          <a:p>
            <a:pPr algn="just">
              <a:buFont typeface="Arial" pitchFamily="34" charset="0"/>
              <a:buChar char="•"/>
            </a:pPr>
            <a:r>
              <a:rPr lang="pl-PL" b="1" dirty="0">
                <a:solidFill>
                  <a:schemeClr val="tx1"/>
                </a:solidFill>
                <a:cs typeface="Arial" pitchFamily="34" charset="0"/>
              </a:rPr>
              <a:t>Wskaźniki projektowe </a:t>
            </a:r>
          </a:p>
          <a:p>
            <a:pPr algn="just"/>
            <a:r>
              <a:rPr lang="pl-PL" dirty="0">
                <a:solidFill>
                  <a:schemeClr val="tx1"/>
                </a:solidFill>
                <a:cs typeface="Arial" pitchFamily="34" charset="0"/>
              </a:rPr>
              <a:t>– określane samodzielnie przez Wnioskodawcę, nieobligatoryjne</a:t>
            </a:r>
          </a:p>
          <a:p>
            <a:pPr algn="just"/>
            <a:endParaRPr lang="pl-PL" dirty="0">
              <a:solidFill>
                <a:schemeClr val="tx1"/>
              </a:solidFill>
              <a:cs typeface="Arial" pitchFamily="34" charset="0"/>
            </a:endParaRPr>
          </a:p>
        </p:txBody>
      </p:sp>
    </p:spTree>
    <p:extLst>
      <p:ext uri="{BB962C8B-B14F-4D97-AF65-F5344CB8AC3E}">
        <p14:creationId xmlns:p14="http://schemas.microsoft.com/office/powerpoint/2010/main" val="3728915418"/>
      </p:ext>
    </p:extLst>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programowe – 6 wskaźników produktu</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35</a:t>
            </a:fld>
            <a:endParaRPr lang="pl-PL" altLang="pl-PL"/>
          </a:p>
        </p:txBody>
      </p:sp>
      <p:graphicFrame>
        <p:nvGraphicFramePr>
          <p:cNvPr id="6" name="Diagram 5"/>
          <p:cNvGraphicFramePr/>
          <p:nvPr>
            <p:extLst>
              <p:ext uri="{D42A27DB-BD31-4B8C-83A1-F6EECF244321}">
                <p14:modId xmlns:p14="http://schemas.microsoft.com/office/powerpoint/2010/main"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programowe – 6 wskaźników produktu </a:t>
            </a:r>
            <a:r>
              <a:rPr lang="pl-PL" altLang="pl-PL" sz="2800" b="1" dirty="0" err="1">
                <a:latin typeface="+mn-lt"/>
                <a:cs typeface="Arial" pitchFamily="34" charset="0"/>
              </a:rPr>
              <a:t>cd</a:t>
            </a:r>
            <a:r>
              <a:rPr lang="pl-PL" altLang="pl-PL" sz="2800" b="1" dirty="0">
                <a:latin typeface="+mn-lt"/>
                <a:cs typeface="Arial" pitchFamily="34" charset="0"/>
              </a:rPr>
              <a:t>.</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36</a:t>
            </a:fld>
            <a:endParaRPr lang="pl-PL" altLang="pl-PL"/>
          </a:p>
        </p:txBody>
      </p:sp>
      <p:graphicFrame>
        <p:nvGraphicFramePr>
          <p:cNvPr id="6" name="Diagram 5"/>
          <p:cNvGraphicFramePr/>
          <p:nvPr>
            <p:extLst>
              <p:ext uri="{D42A27DB-BD31-4B8C-83A1-F6EECF244321}">
                <p14:modId xmlns:p14="http://schemas.microsoft.com/office/powerpoint/2010/main"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programowe – 6 wskaźników produktu </a:t>
            </a:r>
            <a:r>
              <a:rPr lang="pl-PL" altLang="pl-PL" sz="2800" b="1" dirty="0" err="1">
                <a:latin typeface="+mn-lt"/>
                <a:cs typeface="Arial" pitchFamily="34" charset="0"/>
              </a:rPr>
              <a:t>cd</a:t>
            </a:r>
            <a:r>
              <a:rPr lang="pl-PL" altLang="pl-PL" sz="2800" b="1" dirty="0">
                <a:latin typeface="+mn-lt"/>
                <a:cs typeface="Arial" pitchFamily="34" charset="0"/>
              </a:rPr>
              <a:t>.</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37</a:t>
            </a:fld>
            <a:endParaRPr lang="pl-PL" altLang="pl-PL"/>
          </a:p>
        </p:txBody>
      </p:sp>
      <p:graphicFrame>
        <p:nvGraphicFramePr>
          <p:cNvPr id="6" name="Diagram 5"/>
          <p:cNvGraphicFramePr/>
          <p:nvPr>
            <p:extLst>
              <p:ext uri="{D42A27DB-BD31-4B8C-83A1-F6EECF244321}">
                <p14:modId xmlns:p14="http://schemas.microsoft.com/office/powerpoint/2010/main"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400" b="1" dirty="0">
                <a:latin typeface="+mn-lt"/>
                <a:cs typeface="Arial" pitchFamily="34" charset="0"/>
              </a:rPr>
              <a:t>Wskaźniki programowe – 4 wskaźniki rezultatu bezpośredniego</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38</a:t>
            </a:fld>
            <a:endParaRPr lang="pl-PL" altLang="pl-PL"/>
          </a:p>
        </p:txBody>
      </p:sp>
      <p:graphicFrame>
        <p:nvGraphicFramePr>
          <p:cNvPr id="6" name="Diagram 5"/>
          <p:cNvGraphicFramePr/>
          <p:nvPr>
            <p:extLst>
              <p:ext uri="{D42A27DB-BD31-4B8C-83A1-F6EECF244321}">
                <p14:modId xmlns:p14="http://schemas.microsoft.com/office/powerpoint/2010/main"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400" b="1" dirty="0">
                <a:latin typeface="+mn-lt"/>
                <a:cs typeface="Arial" pitchFamily="34" charset="0"/>
              </a:rPr>
              <a:t>Wskaźniki programowe – 4 wskaźniki rezultatu bezpośredniego </a:t>
            </a:r>
            <a:r>
              <a:rPr lang="pl-PL" altLang="pl-PL" sz="2400" b="1" dirty="0" err="1">
                <a:latin typeface="+mn-lt"/>
                <a:cs typeface="Arial" pitchFamily="34" charset="0"/>
              </a:rPr>
              <a:t>cd</a:t>
            </a:r>
            <a:r>
              <a:rPr lang="pl-PL" altLang="pl-PL" sz="2400" b="1" dirty="0">
                <a:latin typeface="+mn-lt"/>
                <a:cs typeface="Arial" pitchFamily="34" charset="0"/>
              </a:rPr>
              <a:t>.</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39</a:t>
            </a:fld>
            <a:endParaRPr lang="pl-PL" altLang="pl-PL"/>
          </a:p>
        </p:txBody>
      </p:sp>
      <p:graphicFrame>
        <p:nvGraphicFramePr>
          <p:cNvPr id="6" name="Diagram 5"/>
          <p:cNvGraphicFramePr/>
          <p:nvPr>
            <p:extLst>
              <p:ext uri="{D42A27DB-BD31-4B8C-83A1-F6EECF244321}">
                <p14:modId xmlns:p14="http://schemas.microsoft.com/office/powerpoint/2010/main"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fontScale="85000" lnSpcReduction="20000"/>
          </a:bodyPr>
          <a:lstStyle/>
          <a:p>
            <a:pPr marL="0" indent="0">
              <a:buNone/>
            </a:pPr>
            <a:endParaRPr lang="pl-PL" sz="1600" b="1" i="1" u="sng" dirty="0"/>
          </a:p>
          <a:p>
            <a:endParaRPr lang="pl-PL" sz="1600" b="1" i="1" dirty="0"/>
          </a:p>
          <a:p>
            <a:pPr marL="285750" indent="-285750" algn="just">
              <a:buFont typeface="Arial" panose="020B0604020202020204" pitchFamily="34" charset="0"/>
              <a:buChar char="•"/>
            </a:pPr>
            <a:r>
              <a:rPr lang="pl-PL" sz="1600" b="1" dirty="0">
                <a:latin typeface="+mn-lt"/>
              </a:rPr>
              <a:t>Konkurs został ogłoszony 8 maja 2018 r.</a:t>
            </a:r>
          </a:p>
          <a:p>
            <a:pPr marL="285750" indent="-285750" algn="just">
              <a:buFont typeface="Arial" panose="020B0604020202020204" pitchFamily="34" charset="0"/>
              <a:buChar char="•"/>
            </a:pPr>
            <a:r>
              <a:rPr lang="pl-PL" sz="1600" b="1" dirty="0">
                <a:latin typeface="+mn-lt"/>
              </a:rPr>
              <a:t>Ogłoszenie o konkursie oraz Regulamin konkursu są dostępne na stronie: </a:t>
            </a:r>
          </a:p>
          <a:p>
            <a:pPr marL="285750" indent="-285750" algn="just"/>
            <a:r>
              <a:rPr lang="pl-PL" sz="1600" b="1" dirty="0">
                <a:latin typeface="+mn-lt"/>
                <a:hlinkClick r:id="rId4"/>
              </a:rPr>
              <a:t>www.funduszeeuropejskie.gov.pl</a:t>
            </a:r>
            <a:endParaRPr lang="pl-PL" sz="1600" b="1" dirty="0">
              <a:latin typeface="+mn-lt"/>
            </a:endParaRPr>
          </a:p>
          <a:p>
            <a:pPr marL="285750" indent="-285750" algn="just"/>
            <a:r>
              <a:rPr lang="pl-PL" sz="1600" b="1" dirty="0">
                <a:latin typeface="+mn-lt"/>
                <a:hlinkClick r:id="rId5"/>
              </a:rPr>
              <a:t>www.rpo.dolnyslask.pl</a:t>
            </a:r>
            <a:endParaRPr lang="pl-PL" sz="1600" b="1" dirty="0">
              <a:latin typeface="+mn-lt"/>
            </a:endParaRPr>
          </a:p>
          <a:p>
            <a:pPr marL="285750" indent="-285750" algn="just"/>
            <a:r>
              <a:rPr lang="pl-PL" sz="1600" b="1" dirty="0">
                <a:latin typeface="+mn-lt"/>
                <a:hlinkClick r:id="rId6"/>
              </a:rPr>
              <a:t>www.zitaj.jeleniagora.pl</a:t>
            </a:r>
            <a:endParaRPr lang="pl-PL" sz="1600" b="1" dirty="0">
              <a:latin typeface="+mn-lt"/>
            </a:endParaRPr>
          </a:p>
          <a:p>
            <a:pPr marL="285750" indent="-285750" algn="just"/>
            <a:endParaRPr lang="pl-PL" sz="1600" b="1" dirty="0">
              <a:latin typeface="+mn-lt"/>
            </a:endParaRPr>
          </a:p>
          <a:p>
            <a:pPr marL="285750" indent="-285750" algn="just"/>
            <a:endParaRPr lang="pl-PL" sz="1600" b="1" dirty="0">
              <a:latin typeface="+mn-lt"/>
            </a:endParaRPr>
          </a:p>
          <a:p>
            <a:pPr marL="285750" indent="-285750" algn="just">
              <a:buFont typeface="Arial" panose="020B0604020202020204" pitchFamily="34" charset="0"/>
              <a:buChar char="•"/>
            </a:pPr>
            <a:r>
              <a:rPr lang="pl-PL" sz="1600" b="1" u="sng" dirty="0">
                <a:latin typeface="+mn-lt"/>
              </a:rPr>
              <a:t>Co się składa na dokumentację konkursową:</a:t>
            </a:r>
          </a:p>
          <a:p>
            <a:pPr marL="285750" indent="-285750" algn="just">
              <a:buFont typeface="Arial" panose="020B0604020202020204" pitchFamily="34" charset="0"/>
              <a:buChar char="•"/>
            </a:pPr>
            <a:r>
              <a:rPr lang="pl-PL" sz="1600" b="1" dirty="0">
                <a:latin typeface="+mn-lt"/>
              </a:rPr>
              <a:t>Regulamin konkursu</a:t>
            </a:r>
          </a:p>
          <a:p>
            <a:pPr marL="285750" indent="-285750" algn="just">
              <a:buFont typeface="Arial" panose="020B0604020202020204" pitchFamily="34" charset="0"/>
              <a:buChar char="•"/>
            </a:pPr>
            <a:r>
              <a:rPr lang="pl-PL" sz="1600" b="1" dirty="0">
                <a:latin typeface="+mn-lt"/>
              </a:rPr>
              <a:t>Załącznik nr 1 Kryteria wyboru projektów</a:t>
            </a:r>
          </a:p>
          <a:p>
            <a:pPr marL="285750" indent="-285750" algn="just">
              <a:buFont typeface="Arial" panose="020B0604020202020204" pitchFamily="34" charset="0"/>
              <a:buChar char="•"/>
            </a:pPr>
            <a:r>
              <a:rPr lang="pl-PL" sz="1600" b="1" dirty="0">
                <a:latin typeface="+mn-lt"/>
              </a:rPr>
              <a:t>Załącznik nr 2  Lista wskaźników</a:t>
            </a:r>
          </a:p>
          <a:p>
            <a:pPr marL="285750" indent="-285750" algn="just">
              <a:buFont typeface="Arial" panose="020B0604020202020204" pitchFamily="34" charset="0"/>
              <a:buChar char="•"/>
            </a:pPr>
            <a:r>
              <a:rPr lang="pl-PL" sz="1600" b="1" dirty="0">
                <a:latin typeface="+mn-lt"/>
              </a:rPr>
              <a:t>Załącznik nr 3 Zakres wniosku o dofinansowanie</a:t>
            </a:r>
          </a:p>
          <a:p>
            <a:pPr marL="285750" indent="-285750" algn="just">
              <a:buFont typeface="Arial" panose="020B0604020202020204" pitchFamily="34" charset="0"/>
              <a:buChar char="•"/>
            </a:pPr>
            <a:r>
              <a:rPr lang="pl-PL" sz="1600" b="1" dirty="0">
                <a:latin typeface="+mn-lt"/>
              </a:rPr>
              <a:t>Załącznik nr 4 Standardy realizacji wybranych form wsparcia (z katalogiem stawek maksymalnych)</a:t>
            </a:r>
          </a:p>
          <a:p>
            <a:pPr marL="285750" indent="-285750" algn="just">
              <a:buFont typeface="Arial" panose="020B0604020202020204" pitchFamily="34" charset="0"/>
              <a:buChar char="•"/>
            </a:pPr>
            <a:r>
              <a:rPr lang="pl-PL" sz="1600" b="1" dirty="0">
                <a:latin typeface="+mn-lt"/>
              </a:rPr>
              <a:t>Załącznik nr 5 Oświadczenie dotyczące kryterium dostępu nr 5</a:t>
            </a:r>
          </a:p>
          <a:p>
            <a:pPr marL="285750" indent="-285750" algn="just">
              <a:buFont typeface="Arial" panose="020B0604020202020204" pitchFamily="34" charset="0"/>
              <a:buChar char="•"/>
            </a:pPr>
            <a:r>
              <a:rPr lang="pl-PL" sz="1600" b="1" dirty="0">
                <a:latin typeface="+mn-lt"/>
              </a:rPr>
              <a:t>Załącznik nr 6 Oświadczenie dotyczące kryterium dostępu nr 6</a:t>
            </a:r>
          </a:p>
          <a:p>
            <a:pPr marL="285750" indent="-285750" algn="just">
              <a:buFont typeface="Arial" panose="020B0604020202020204" pitchFamily="34" charset="0"/>
              <a:buChar char="•"/>
            </a:pPr>
            <a:r>
              <a:rPr lang="pl-PL" sz="1600" b="1" dirty="0">
                <a:latin typeface="+mn-lt"/>
              </a:rPr>
              <a:t>Załącznik nr 7, Załącznik nr 8, Załącznik nr 9, Załącznik nr 10, Załącznik nr 11 – Wzory umów, </a:t>
            </a:r>
            <a:br>
              <a:rPr lang="pl-PL" sz="1600" b="1" dirty="0">
                <a:latin typeface="+mn-lt"/>
              </a:rPr>
            </a:br>
            <a:r>
              <a:rPr lang="pl-PL" sz="1600" b="1" dirty="0">
                <a:latin typeface="+mn-lt"/>
              </a:rPr>
              <a:t>decyzji i porozumienia z PJB o dofinansowanie</a:t>
            </a:r>
          </a:p>
          <a:p>
            <a:pPr marL="285750" indent="-285750" algn="just">
              <a:buFont typeface="Arial" panose="020B0604020202020204" pitchFamily="34" charset="0"/>
              <a:buChar char="•"/>
            </a:pPr>
            <a:endParaRPr lang="pl-PL" sz="1600" b="1" dirty="0">
              <a:latin typeface="+mn-lt"/>
            </a:endParaRPr>
          </a:p>
          <a:p>
            <a:pPr marL="285750" indent="-285750" algn="just">
              <a:buFont typeface="Arial" panose="020B0604020202020204" pitchFamily="34" charset="0"/>
              <a:buChar char="•"/>
            </a:pPr>
            <a:r>
              <a:rPr lang="pl-PL" sz="1600" b="1" u="sng" dirty="0">
                <a:latin typeface="+mn-lt"/>
              </a:rPr>
              <a:t>Dodatkowe pliki pomocnicze:</a:t>
            </a:r>
          </a:p>
          <a:p>
            <a:pPr marL="285750" indent="-285750" algn="just">
              <a:buFont typeface="Arial" panose="020B0604020202020204" pitchFamily="34" charset="0"/>
              <a:buChar char="•"/>
            </a:pPr>
            <a:r>
              <a:rPr lang="pl-PL" sz="1600" b="1" dirty="0">
                <a:latin typeface="+mn-lt"/>
              </a:rPr>
              <a:t>Podstawowe informacje dotyczące uzyskiwania kwalifikacji w ramach projektów EFS</a:t>
            </a:r>
          </a:p>
          <a:p>
            <a:pPr marL="285750" indent="-285750" algn="just">
              <a:buFont typeface="Arial" panose="020B0604020202020204" pitchFamily="34" charset="0"/>
              <a:buChar char="•"/>
            </a:pPr>
            <a:r>
              <a:rPr lang="pl-PL" sz="1600" b="1" dirty="0">
                <a:latin typeface="+mn-lt"/>
              </a:rPr>
              <a:t>Angażowanie nauczycieli w projektach edukacyjnych EFS</a:t>
            </a:r>
          </a:p>
          <a:p>
            <a:pPr marL="285750" indent="-285750" algn="just">
              <a:buFont typeface="Arial" panose="020B0604020202020204" pitchFamily="34" charset="0"/>
              <a:buChar char="•"/>
            </a:pPr>
            <a:endParaRPr lang="pl-PL" sz="1600" b="1" dirty="0">
              <a:latin typeface="+mn-lt"/>
            </a:endParaRPr>
          </a:p>
          <a:p>
            <a:pPr algn="ctr"/>
            <a:endParaRPr lang="pl-PL" sz="1600" b="1" dirty="0">
              <a:latin typeface="+mn-lt"/>
              <a:cs typeface="Arial" pitchFamily="34" charset="0"/>
            </a:endParaRPr>
          </a:p>
          <a:p>
            <a:pPr algn="ctr"/>
            <a:endParaRPr lang="pl-PL" sz="2000" b="1" dirty="0">
              <a:latin typeface="+mn-lt"/>
            </a:endParaRPr>
          </a:p>
          <a:p>
            <a:pPr algn="ctr"/>
            <a:endParaRPr lang="pl-PL" sz="2000" b="1" dirty="0">
              <a:latin typeface="+mn-lt"/>
              <a:cs typeface="Arial" pitchFamily="34" charset="0"/>
            </a:endParaRPr>
          </a:p>
          <a:p>
            <a:endParaRPr lang="pl-PL" b="1" dirty="0"/>
          </a:p>
        </p:txBody>
      </p:sp>
      <p:sp>
        <p:nvSpPr>
          <p:cNvPr id="9" name="Prostokąt 8"/>
          <p:cNvSpPr/>
          <p:nvPr/>
        </p:nvSpPr>
        <p:spPr>
          <a:xfrm>
            <a:off x="0" y="1268760"/>
            <a:ext cx="9144000" cy="523220"/>
          </a:xfrm>
          <a:prstGeom prst="rect">
            <a:avLst/>
          </a:prstGeom>
        </p:spPr>
        <p:txBody>
          <a:bodyPr wrap="square">
            <a:spAutoFit/>
          </a:bodyPr>
          <a:lstStyle/>
          <a:p>
            <a:pPr algn="ctr" eaLnBrk="1" hangingPunct="1"/>
            <a:r>
              <a:rPr lang="pl-PL" altLang="pl-PL" sz="2800" b="1" dirty="0">
                <a:latin typeface="+mn-lt"/>
                <a:cs typeface="Arial" pitchFamily="34" charset="0"/>
              </a:rPr>
              <a:t>Dokumentacja konkursowa:</a:t>
            </a:r>
          </a:p>
        </p:txBody>
      </p:sp>
    </p:spTree>
    <p:extLst>
      <p:ext uri="{BB962C8B-B14F-4D97-AF65-F5344CB8AC3E}">
        <p14:creationId xmlns:p14="http://schemas.microsoft.com/office/powerpoint/2010/main" val="3220789600"/>
      </p:ext>
    </p:extLst>
  </p:cSld>
  <p:clrMapOvr>
    <a:masterClrMapping/>
  </p:clrMapOvr>
  <p:transition spd="med">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400" b="1" dirty="0">
                <a:latin typeface="+mn-lt"/>
                <a:cs typeface="Arial" pitchFamily="34" charset="0"/>
              </a:rPr>
              <a:t>Wskaźniki horyzontalne – 4 wskaźniki horyzontalne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40</a:t>
            </a:fld>
            <a:endParaRPr lang="pl-PL" altLang="pl-PL"/>
          </a:p>
        </p:txBody>
      </p:sp>
      <p:graphicFrame>
        <p:nvGraphicFramePr>
          <p:cNvPr id="6" name="Diagram 5"/>
          <p:cNvGraphicFramePr/>
          <p:nvPr>
            <p:extLst>
              <p:ext uri="{D42A27DB-BD31-4B8C-83A1-F6EECF244321}">
                <p14:modId xmlns:p14="http://schemas.microsoft.com/office/powerpoint/2010/main"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400" b="1" dirty="0">
                <a:latin typeface="+mn-lt"/>
                <a:cs typeface="Arial" pitchFamily="34" charset="0"/>
              </a:rPr>
              <a:t>Wskaźniki horyzontalne – 4 wskaźniki horyzontalne </a:t>
            </a:r>
            <a:r>
              <a:rPr lang="pl-PL" altLang="pl-PL" sz="2400" b="1" dirty="0" err="1">
                <a:latin typeface="+mn-lt"/>
                <a:cs typeface="Arial" pitchFamily="34" charset="0"/>
              </a:rPr>
              <a:t>cd</a:t>
            </a:r>
            <a:r>
              <a:rPr lang="pl-PL" altLang="pl-PL" sz="2400" b="1" dirty="0">
                <a:latin typeface="+mn-lt"/>
                <a:cs typeface="Arial" pitchFamily="34" charset="0"/>
              </a:rPr>
              <a:t>.</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41</a:t>
            </a:fld>
            <a:endParaRPr lang="pl-PL" altLang="pl-PL"/>
          </a:p>
        </p:txBody>
      </p:sp>
      <p:graphicFrame>
        <p:nvGraphicFramePr>
          <p:cNvPr id="6" name="Diagram 5"/>
          <p:cNvGraphicFramePr/>
          <p:nvPr>
            <p:extLst>
              <p:ext uri="{D42A27DB-BD31-4B8C-83A1-F6EECF244321}">
                <p14:modId xmlns:p14="http://schemas.microsoft.com/office/powerpoint/2010/main"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400" b="1" dirty="0">
                <a:latin typeface="+mn-lt"/>
                <a:cs typeface="Arial" pitchFamily="34" charset="0"/>
              </a:rPr>
              <a:t>Wskaźniki horyzontalne – 4 wskaźniki horyzontalne </a:t>
            </a:r>
            <a:r>
              <a:rPr lang="pl-PL" altLang="pl-PL" sz="2400" b="1" dirty="0" err="1">
                <a:latin typeface="+mn-lt"/>
                <a:cs typeface="Arial" pitchFamily="34" charset="0"/>
              </a:rPr>
              <a:t>cd</a:t>
            </a:r>
            <a:r>
              <a:rPr lang="pl-PL" altLang="pl-PL" sz="2400" b="1" dirty="0">
                <a:latin typeface="+mn-lt"/>
                <a:cs typeface="Arial" pitchFamily="34" charset="0"/>
              </a:rPr>
              <a:t>.</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42</a:t>
            </a:fld>
            <a:endParaRPr lang="pl-PL" altLang="pl-PL"/>
          </a:p>
        </p:txBody>
      </p:sp>
      <p:graphicFrame>
        <p:nvGraphicFramePr>
          <p:cNvPr id="6" name="Diagram 5"/>
          <p:cNvGraphicFramePr/>
          <p:nvPr>
            <p:extLst>
              <p:ext uri="{D42A27DB-BD31-4B8C-83A1-F6EECF244321}">
                <p14:modId xmlns:p14="http://schemas.microsoft.com/office/powerpoint/2010/main"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projektowe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dirty="0">
                <a:solidFill>
                  <a:schemeClr val="tx1"/>
                </a:solidFill>
              </a:rPr>
              <a:t>Wnioskodawca może samodzielnie określić inne, dodatkowe wskaźniki </a:t>
            </a:r>
            <a:r>
              <a:rPr lang="pl-PL" b="1" dirty="0">
                <a:solidFill>
                  <a:schemeClr val="tx1"/>
                </a:solidFill>
              </a:rPr>
              <a:t>specyficzne dla danego projektu</a:t>
            </a:r>
            <a:r>
              <a:rPr lang="pl-PL" dirty="0">
                <a:solidFill>
                  <a:schemeClr val="tx1"/>
                </a:solidFill>
              </a:rPr>
              <a:t>, o ile będzie to niezbędne dla prawidłowej realizacji projektu. </a:t>
            </a:r>
          </a:p>
          <a:p>
            <a:pPr algn="just"/>
            <a:endParaRPr lang="pl-PL" dirty="0">
              <a:solidFill>
                <a:schemeClr val="tx1"/>
              </a:solidFill>
            </a:endParaRPr>
          </a:p>
          <a:p>
            <a:pPr algn="just"/>
            <a:r>
              <a:rPr lang="pl-PL" dirty="0">
                <a:solidFill>
                  <a:schemeClr val="tx1"/>
                </a:solidFill>
              </a:rPr>
              <a:t>Wskaźniki projektowe dla projektu muszą nosić </a:t>
            </a:r>
            <a:r>
              <a:rPr lang="pl-PL" b="1" dirty="0">
                <a:solidFill>
                  <a:schemeClr val="tx1"/>
                </a:solidFill>
              </a:rPr>
              <a:t>inne nazwy </a:t>
            </a:r>
            <a:r>
              <a:rPr lang="pl-PL" dirty="0">
                <a:solidFill>
                  <a:schemeClr val="tx1"/>
                </a:solidFill>
              </a:rPr>
              <a:t>niż ww. wskaźniki programowe (wskaźniki produktu i wskaźniki rezultatu) i mieć </a:t>
            </a:r>
            <a:r>
              <a:rPr lang="pl-PL" b="1" dirty="0">
                <a:solidFill>
                  <a:schemeClr val="tx1"/>
                </a:solidFill>
              </a:rPr>
              <a:t>inną definicję wskaźnika.</a:t>
            </a:r>
          </a:p>
          <a:p>
            <a:pPr algn="just"/>
            <a:endParaRPr lang="pl-PL" dirty="0"/>
          </a:p>
          <a:p>
            <a:pPr algn="just"/>
            <a:r>
              <a:rPr lang="pl-PL" dirty="0">
                <a:solidFill>
                  <a:schemeClr val="tx1"/>
                </a:solidFill>
              </a:rPr>
              <a:t>Dla wszystkich wskaźników uwzględnionych we wniosku o dofinansowanie należy określić </a:t>
            </a:r>
            <a:r>
              <a:rPr lang="pl-PL" b="1" dirty="0">
                <a:solidFill>
                  <a:schemeClr val="tx1"/>
                </a:solidFill>
              </a:rPr>
              <a:t>wartości bazowe </a:t>
            </a:r>
            <a:r>
              <a:rPr lang="pl-PL" dirty="0">
                <a:solidFill>
                  <a:schemeClr val="tx1"/>
                </a:solidFill>
              </a:rPr>
              <a:t>(czyli przed rozpoczęciem realizacji projektu) oraz </a:t>
            </a:r>
            <a:r>
              <a:rPr lang="pl-PL" b="1" dirty="0">
                <a:solidFill>
                  <a:schemeClr val="tx1"/>
                </a:solidFill>
              </a:rPr>
              <a:t>wartości docelowe</a:t>
            </a:r>
            <a:r>
              <a:rPr lang="pl-PL" dirty="0">
                <a:solidFill>
                  <a:schemeClr val="tx1"/>
                </a:solidFill>
              </a:rPr>
              <a:t>, których osiągnięcie będzie uznane za zrealizowanie celu projektu. </a:t>
            </a:r>
            <a:r>
              <a:rPr lang="pl-PL" b="1" dirty="0">
                <a:solidFill>
                  <a:schemeClr val="tx1"/>
                </a:solidFill>
              </a:rPr>
              <a:t> </a:t>
            </a:r>
            <a:endParaRPr lang="pl-PL" b="1" dirty="0">
              <a:solidFill>
                <a:schemeClr val="tx1"/>
              </a:solidFill>
              <a:cs typeface="Arial" pitchFamily="34" charset="0"/>
            </a:endParaRPr>
          </a:p>
        </p:txBody>
      </p:sp>
    </p:spTree>
    <p:extLst>
      <p:ext uri="{BB962C8B-B14F-4D97-AF65-F5344CB8AC3E}">
        <p14:creationId xmlns:p14="http://schemas.microsoft.com/office/powerpoint/2010/main" val="3728915418"/>
      </p:ext>
    </p:extLst>
  </p:cSld>
  <p:clrMapOvr>
    <a:masterClrMapping/>
  </p:clrMapOvr>
  <p:transition spd="med">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Przedmiot konkursu</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fontScale="92500" lnSpcReduction="20000"/>
          </a:bodyPr>
          <a:lstStyle/>
          <a:p>
            <a:pPr marL="0" indent="0">
              <a:buNone/>
            </a:pPr>
            <a:endParaRPr lang="pl-PL" sz="1600" b="1" i="1" u="sng" dirty="0"/>
          </a:p>
          <a:p>
            <a:endParaRPr lang="pl-PL" sz="1600" b="1" i="1" dirty="0"/>
          </a:p>
          <a:p>
            <a:pPr algn="ctr"/>
            <a:r>
              <a:rPr lang="pl-PL" sz="2000" b="1" dirty="0">
                <a:latin typeface="+mn-lt"/>
                <a:cs typeface="Arial" pitchFamily="34" charset="0"/>
              </a:rPr>
              <a:t>Typy projektów:</a:t>
            </a:r>
          </a:p>
          <a:p>
            <a:endParaRPr lang="pl-PL" sz="1600" dirty="0">
              <a:latin typeface="+mn-lt"/>
            </a:endParaRPr>
          </a:p>
          <a:p>
            <a:pPr lvl="0" algn="just"/>
            <a:r>
              <a:rPr lang="pl-PL" sz="1700" b="1" dirty="0">
                <a:latin typeface="+mn-lt"/>
              </a:rPr>
              <a:t>10.2.A. </a:t>
            </a:r>
            <a:r>
              <a:rPr lang="pl-PL" sz="1700" dirty="0">
                <a:latin typeface="+mn-lt"/>
              </a:rPr>
              <a:t>Kształtowanie </a:t>
            </a:r>
            <a:r>
              <a:rPr lang="pl-PL" sz="1700" b="1" dirty="0">
                <a:latin typeface="+mn-lt"/>
              </a:rPr>
              <a:t>kompetencji kluczowych oraz umiejętności uniwersalnych </a:t>
            </a:r>
            <a:r>
              <a:rPr lang="pl-PL" sz="1700" dirty="0">
                <a:latin typeface="+mn-lt"/>
              </a:rPr>
              <a:t>niezbędnych na rynku pracy.</a:t>
            </a:r>
          </a:p>
          <a:p>
            <a:pPr lvl="0" algn="just"/>
            <a:endParaRPr lang="pl-PL" sz="1700" dirty="0">
              <a:latin typeface="+mn-lt"/>
            </a:endParaRPr>
          </a:p>
          <a:p>
            <a:pPr lvl="0" algn="just"/>
            <a:r>
              <a:rPr lang="pl-PL" sz="1700" b="1" dirty="0">
                <a:latin typeface="+mn-lt"/>
              </a:rPr>
              <a:t>10.2.B.</a:t>
            </a:r>
            <a:r>
              <a:rPr lang="pl-PL" sz="1700" dirty="0">
                <a:latin typeface="+mn-lt"/>
              </a:rPr>
              <a:t> Tworzenie w szkołach </a:t>
            </a:r>
            <a:r>
              <a:rPr lang="pl-PL" sz="1700" b="1" dirty="0">
                <a:latin typeface="+mn-lt"/>
              </a:rPr>
              <a:t>warunków do nauczania eksperymentalnego</a:t>
            </a:r>
            <a:r>
              <a:rPr lang="pl-PL" sz="1700" dirty="0">
                <a:latin typeface="+mn-lt"/>
              </a:rPr>
              <a:t>.</a:t>
            </a:r>
          </a:p>
          <a:p>
            <a:pPr lvl="0" algn="just"/>
            <a:endParaRPr lang="pl-PL" sz="1700" dirty="0">
              <a:latin typeface="+mn-lt"/>
            </a:endParaRPr>
          </a:p>
          <a:p>
            <a:pPr lvl="0" algn="just"/>
            <a:r>
              <a:rPr lang="pl-PL" sz="1700" b="1" dirty="0">
                <a:latin typeface="+mn-lt"/>
              </a:rPr>
              <a:t>10.2.C. </a:t>
            </a:r>
            <a:r>
              <a:rPr lang="pl-PL" sz="1700" dirty="0">
                <a:latin typeface="+mn-lt"/>
              </a:rPr>
              <a:t>Realizacja </a:t>
            </a:r>
            <a:r>
              <a:rPr lang="pl-PL" sz="1700" b="1" dirty="0">
                <a:latin typeface="+mn-lt"/>
              </a:rPr>
              <a:t>programów pomocy stypendialnej </a:t>
            </a:r>
            <a:r>
              <a:rPr lang="pl-PL" sz="1700" dirty="0">
                <a:latin typeface="+mn-lt"/>
              </a:rPr>
              <a:t>dla uczniów szczególnie uzdolnionych ze szczególnym uwzględnieniem uczniów o specjalnych potrzebach edukacyjnych (m.in. uczniowie z niepełnosprawnościami, uczniowie zagrożeni przedwczesnym kończeniem nauki).</a:t>
            </a:r>
          </a:p>
          <a:p>
            <a:pPr lvl="0" algn="just"/>
            <a:endParaRPr lang="pl-PL" sz="1700" dirty="0">
              <a:latin typeface="+mn-lt"/>
            </a:endParaRPr>
          </a:p>
          <a:p>
            <a:pPr lvl="0" algn="just"/>
            <a:r>
              <a:rPr lang="pl-PL" sz="1700" b="1" dirty="0">
                <a:latin typeface="+mn-lt"/>
              </a:rPr>
              <a:t>10.2.D. </a:t>
            </a:r>
            <a:r>
              <a:rPr lang="pl-PL" sz="1700" dirty="0">
                <a:latin typeface="+mn-lt"/>
              </a:rPr>
              <a:t>Wsparcie w zakresie </a:t>
            </a:r>
            <a:r>
              <a:rPr lang="pl-PL" sz="1700" b="1" dirty="0">
                <a:latin typeface="+mn-lt"/>
              </a:rPr>
              <a:t>indywidualizacji pracy z uczniem ze specjalnymi potrzebami rozwojowymi i edukacyjnymi,</a:t>
            </a:r>
            <a:r>
              <a:rPr lang="pl-PL" sz="1700" dirty="0">
                <a:latin typeface="+mn-lt"/>
              </a:rPr>
              <a:t> w tym wsparcie ucznia młodszego przy jego przechodzeniu na kolejny etap kształcenia.</a:t>
            </a:r>
          </a:p>
          <a:p>
            <a:pPr lvl="0" algn="just"/>
            <a:endParaRPr lang="pl-PL" sz="1700" dirty="0">
              <a:latin typeface="+mn-lt"/>
            </a:endParaRPr>
          </a:p>
          <a:p>
            <a:pPr lvl="0" algn="just"/>
            <a:r>
              <a:rPr lang="pl-PL" sz="1700" b="1" dirty="0">
                <a:latin typeface="+mn-lt"/>
              </a:rPr>
              <a:t>10.2.E. Doradztwo i opieka psychologiczno-pedagogiczna </a:t>
            </a:r>
            <a:r>
              <a:rPr lang="pl-PL" sz="1700" dirty="0">
                <a:latin typeface="+mn-lt"/>
              </a:rPr>
              <a:t>dla uczniów, ze szczególnym uwzględnieniem problematyki ucznia o specjalnych potrzebach rozwojowych i edukacyjnych (m.in. uczniowie z niepełnosprawnościami, uczniowie uzdolnieni, zagrożeni przedwczesnym kończeniem nauki).</a:t>
            </a: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Przedmiot konkursu cd.</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a:bodyPr>
          <a:lstStyle/>
          <a:p>
            <a:pPr marL="0" indent="0">
              <a:buNone/>
            </a:pPr>
            <a:endParaRPr lang="pl-PL" sz="1600" b="1" i="1" u="sng" dirty="0"/>
          </a:p>
          <a:p>
            <a:pPr lvl="0" algn="just"/>
            <a:r>
              <a:rPr lang="pl-PL" sz="1600" b="1" dirty="0">
                <a:latin typeface="+mn-lt"/>
              </a:rPr>
              <a:t>10.2.F. </a:t>
            </a:r>
            <a:r>
              <a:rPr lang="pl-PL" sz="1600" dirty="0">
                <a:latin typeface="+mn-lt"/>
              </a:rPr>
              <a:t>Rozszerzenie oferty szkół o zagadnienia związane z </a:t>
            </a:r>
            <a:r>
              <a:rPr lang="pl-PL" sz="1600" b="1" dirty="0">
                <a:latin typeface="+mn-lt"/>
              </a:rPr>
              <a:t>poradnictwem i doradztwem edukacyjno-zawodowym.</a:t>
            </a:r>
          </a:p>
          <a:p>
            <a:pPr lvl="0" algn="just"/>
            <a:endParaRPr lang="pl-PL" sz="1600" b="1" dirty="0">
              <a:latin typeface="+mn-lt"/>
            </a:endParaRPr>
          </a:p>
          <a:p>
            <a:pPr algn="just"/>
            <a:r>
              <a:rPr lang="pl-PL" sz="1600" b="1" dirty="0">
                <a:latin typeface="+mn-lt"/>
              </a:rPr>
              <a:t>10.2.G. </a:t>
            </a:r>
            <a:r>
              <a:rPr lang="pl-PL" sz="1600" dirty="0">
                <a:latin typeface="+mn-lt"/>
              </a:rPr>
              <a:t>Szkolenie, doradztwo oraz inne formy podwyższania kwalifikacji w celu doskonalenia umiejętności, kompetencji lub kwalifikacji </a:t>
            </a:r>
            <a:r>
              <a:rPr lang="pl-PL" sz="1600" b="1" dirty="0">
                <a:latin typeface="+mn-lt"/>
              </a:rPr>
              <a:t>nauczycieli i pracowników pedagogicznych</a:t>
            </a:r>
            <a:r>
              <a:rPr lang="pl-PL" sz="1600" dirty="0">
                <a:latin typeface="+mn-lt"/>
              </a:rPr>
              <a:t> </a:t>
            </a:r>
            <a:r>
              <a:rPr lang="pl-PL" sz="1600" b="1" dirty="0">
                <a:latin typeface="+mn-lt"/>
              </a:rPr>
              <a:t>pod kątem kompetencji kluczowych</a:t>
            </a:r>
            <a:r>
              <a:rPr lang="pl-PL" sz="1600" dirty="0">
                <a:latin typeface="+mn-lt"/>
              </a:rPr>
              <a:t> oraz umiejętności uniwersalnych niezbędnych na rynku pracy uczniów, </a:t>
            </a:r>
            <a:r>
              <a:rPr lang="pl-PL" sz="1600" b="1" dirty="0">
                <a:latin typeface="+mn-lt"/>
              </a:rPr>
              <a:t>nauczania eksperymentalnego </a:t>
            </a:r>
            <a:r>
              <a:rPr lang="pl-PL" sz="1600" dirty="0">
                <a:latin typeface="+mn-lt"/>
              </a:rPr>
              <a:t>oraz </a:t>
            </a:r>
            <a:r>
              <a:rPr lang="pl-PL" sz="1600" b="1" dirty="0">
                <a:latin typeface="+mn-lt"/>
              </a:rPr>
              <a:t>metod zindywidualizowanego podejścia do ucznia.</a:t>
            </a:r>
          </a:p>
          <a:p>
            <a:pPr lvl="0" algn="just"/>
            <a:endParaRPr lang="pl-PL" sz="1600" b="1" dirty="0">
              <a:latin typeface="+mn-lt"/>
            </a:endParaRPr>
          </a:p>
          <a:p>
            <a:pPr lvl="0" algn="just"/>
            <a:r>
              <a:rPr lang="pl-PL" sz="1600" b="1" dirty="0">
                <a:latin typeface="+mn-lt"/>
              </a:rPr>
              <a:t>10.2.H. </a:t>
            </a:r>
            <a:r>
              <a:rPr lang="pl-PL" sz="1600" dirty="0">
                <a:latin typeface="+mn-lt"/>
              </a:rPr>
              <a:t>Szkolenie, doradztwo oraz inne formy podwyższania kwalifikacji w celu doskonalenia umiejętności, kompetencji lub kwalifikacji </a:t>
            </a:r>
            <a:r>
              <a:rPr lang="pl-PL" sz="1600" b="1" dirty="0">
                <a:latin typeface="+mn-lt"/>
              </a:rPr>
              <a:t>nauczycieli i pracowników pedagogicznych </a:t>
            </a:r>
            <a:r>
              <a:rPr lang="pl-PL" sz="1600" dirty="0">
                <a:latin typeface="+mn-lt"/>
              </a:rPr>
              <a:t>pod kątem </a:t>
            </a:r>
            <a:r>
              <a:rPr lang="pl-PL" sz="1600" b="1" dirty="0">
                <a:latin typeface="+mn-lt"/>
              </a:rPr>
              <a:t>wykorzystania narzędzi wspierających pomoc psychologiczno-pedagogiczną</a:t>
            </a:r>
            <a:r>
              <a:rPr lang="pl-PL" sz="1600" dirty="0">
                <a:latin typeface="+mn-lt"/>
              </a:rPr>
              <a:t> na każdym etapie edukacyjnym, ze szczególnym uwzględnieniem problematyki ucznia o szczególnych potrzebach rozwojowych i edukacyjnych (m.in. uczniów z </a:t>
            </a:r>
            <a:r>
              <a:rPr lang="pl-PL" sz="1600" dirty="0" err="1">
                <a:latin typeface="+mn-lt"/>
              </a:rPr>
              <a:t>niepełnosprawnościami</a:t>
            </a:r>
            <a:r>
              <a:rPr lang="pl-PL" sz="1600" dirty="0">
                <a:latin typeface="+mn-lt"/>
              </a:rPr>
              <a:t>, uczniów uzdolnionych, zagrożonych przedwczesnym kończeniem nauki).</a:t>
            </a:r>
          </a:p>
          <a:p>
            <a:pPr algn="ctr"/>
            <a:endParaRPr lang="pl-PL" sz="2000" b="1" dirty="0">
              <a:latin typeface="+mn-lt"/>
              <a:cs typeface="Arial" pitchFamily="34" charset="0"/>
            </a:endParaRPr>
          </a:p>
        </p:txBody>
      </p:sp>
    </p:spTree>
    <p:extLst>
      <p:ext uri="{BB962C8B-B14F-4D97-AF65-F5344CB8AC3E}">
        <p14:creationId xmlns:p14="http://schemas.microsoft.com/office/powerpoint/2010/main" val="2909309198"/>
      </p:ext>
    </p:extLst>
  </p:cSld>
  <p:clrMapOvr>
    <a:masterClrMapping/>
  </p:clrMapOvr>
  <p:transition spd="med">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Przedmiot konkursu – Załącznik nr 4</a:t>
            </a:r>
            <a:br>
              <a:rPr lang="pl-PL" sz="2800" b="1" dirty="0"/>
            </a:br>
            <a:r>
              <a:rPr lang="pl-PL" sz="2800" b="1" dirty="0"/>
              <a:t> Standardy realizacji form wsparcia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fontScale="70000" lnSpcReduction="20000"/>
          </a:bodyPr>
          <a:lstStyle/>
          <a:p>
            <a:pPr marL="0" indent="0">
              <a:buNone/>
            </a:pPr>
            <a:endParaRPr lang="pl-PL" sz="1600" b="1" i="1" u="sng" dirty="0"/>
          </a:p>
          <a:p>
            <a:endParaRPr lang="pl-PL" sz="1600" b="1" i="1" dirty="0"/>
          </a:p>
          <a:p>
            <a:endParaRPr lang="pl-PL" sz="1600" dirty="0">
              <a:latin typeface="+mn-lt"/>
            </a:endParaRPr>
          </a:p>
          <a:p>
            <a:pPr algn="ctr"/>
            <a:r>
              <a:rPr lang="pl-PL" sz="2000" b="1" dirty="0">
                <a:latin typeface="+mn-lt"/>
                <a:cs typeface="Arial" pitchFamily="34" charset="0"/>
              </a:rPr>
              <a:t>8 </a:t>
            </a:r>
            <a:r>
              <a:rPr lang="pl-PL" sz="2000" b="1" u="sng" dirty="0">
                <a:latin typeface="+mn-lt"/>
                <a:cs typeface="Arial" pitchFamily="34" charset="0"/>
              </a:rPr>
              <a:t>typów projektów </a:t>
            </a:r>
            <a:r>
              <a:rPr lang="pl-PL" sz="2000" b="1" dirty="0">
                <a:latin typeface="+mn-lt"/>
                <a:cs typeface="Arial" pitchFamily="34" charset="0"/>
              </a:rPr>
              <a:t>od A do H</a:t>
            </a:r>
          </a:p>
          <a:p>
            <a:pPr algn="ctr"/>
            <a:endParaRPr lang="pl-PL" sz="2000" b="1" dirty="0">
              <a:latin typeface="+mn-lt"/>
              <a:cs typeface="Arial" pitchFamily="34" charset="0"/>
            </a:endParaRPr>
          </a:p>
          <a:p>
            <a:pPr algn="ctr"/>
            <a:r>
              <a:rPr lang="pl-PL" sz="2000" b="1" dirty="0">
                <a:latin typeface="+mn-lt"/>
                <a:cs typeface="Arial" pitchFamily="34" charset="0"/>
              </a:rPr>
              <a:t>Każdy typ projektu ma określone </a:t>
            </a:r>
            <a:r>
              <a:rPr lang="pl-PL" sz="2000" b="1" u="sng" dirty="0">
                <a:latin typeface="+mn-lt"/>
                <a:cs typeface="Arial" pitchFamily="34" charset="0"/>
              </a:rPr>
              <a:t>formy wsparcia</a:t>
            </a:r>
          </a:p>
          <a:p>
            <a:pPr algn="ctr"/>
            <a:endParaRPr lang="pl-PL" sz="2000" b="1" u="sng" dirty="0">
              <a:latin typeface="+mn-lt"/>
              <a:cs typeface="Arial" pitchFamily="34" charset="0"/>
            </a:endParaRPr>
          </a:p>
          <a:p>
            <a:pPr algn="ctr"/>
            <a:r>
              <a:rPr lang="pl-PL" sz="2000" b="1" u="sng" dirty="0">
                <a:latin typeface="+mn-lt"/>
                <a:cs typeface="Arial" pitchFamily="34" charset="0"/>
              </a:rPr>
              <a:t>Następujące typy nie mogą wystąpić samodzielnie:</a:t>
            </a:r>
          </a:p>
          <a:p>
            <a:pPr algn="ctr"/>
            <a:endParaRPr lang="pl-PL" sz="2000" b="1" u="sng" dirty="0">
              <a:latin typeface="+mn-lt"/>
              <a:cs typeface="Arial" pitchFamily="34" charset="0"/>
            </a:endParaRPr>
          </a:p>
          <a:p>
            <a:pPr algn="ctr">
              <a:buFont typeface="Arial" pitchFamily="34" charset="0"/>
              <a:buChar char="•"/>
            </a:pPr>
            <a:r>
              <a:rPr lang="pl-PL" sz="2000" b="1" dirty="0">
                <a:latin typeface="+mn-lt"/>
                <a:cs typeface="Arial" pitchFamily="34" charset="0"/>
              </a:rPr>
              <a:t>10.2.C </a:t>
            </a:r>
            <a:r>
              <a:rPr lang="pl-PL" sz="2000" dirty="0">
                <a:latin typeface="+mn-lt"/>
                <a:cs typeface="Arial" pitchFamily="34" charset="0"/>
              </a:rPr>
              <a:t>pomoc stypendialna</a:t>
            </a:r>
          </a:p>
          <a:p>
            <a:pPr algn="ctr"/>
            <a:endParaRPr lang="pl-PL" sz="2000" dirty="0">
              <a:latin typeface="+mn-lt"/>
              <a:cs typeface="Arial" pitchFamily="34" charset="0"/>
            </a:endParaRPr>
          </a:p>
          <a:p>
            <a:pPr algn="ctr">
              <a:buFont typeface="Arial" pitchFamily="34" charset="0"/>
              <a:buChar char="•"/>
            </a:pPr>
            <a:r>
              <a:rPr lang="pl-PL" sz="2000" b="1" dirty="0">
                <a:latin typeface="+mn-lt"/>
                <a:cs typeface="Arial" pitchFamily="34" charset="0"/>
              </a:rPr>
              <a:t>10.2 G </a:t>
            </a:r>
            <a:r>
              <a:rPr lang="pl-PL" sz="2000" dirty="0">
                <a:latin typeface="+mn-lt"/>
                <a:cs typeface="Arial" pitchFamily="34" charset="0"/>
              </a:rPr>
              <a:t>doskonalenie nauczycieli w zakresie kompetencji kluczowych i umiejętności uniwersalnych, nauczania eksperymentalnego, metod indywidualizacji nauczania</a:t>
            </a:r>
          </a:p>
          <a:p>
            <a:pPr algn="ctr"/>
            <a:endParaRPr lang="pl-PL" sz="2000" dirty="0">
              <a:latin typeface="+mn-lt"/>
              <a:cs typeface="Arial" pitchFamily="34" charset="0"/>
            </a:endParaRPr>
          </a:p>
          <a:p>
            <a:pPr algn="ctr">
              <a:buFont typeface="Arial" pitchFamily="34" charset="0"/>
              <a:buChar char="•"/>
            </a:pPr>
            <a:r>
              <a:rPr lang="pl-PL" sz="2000" b="1" dirty="0">
                <a:latin typeface="+mn-lt"/>
                <a:cs typeface="Arial" pitchFamily="34" charset="0"/>
              </a:rPr>
              <a:t>10.2.H </a:t>
            </a:r>
            <a:r>
              <a:rPr lang="pl-PL" sz="2000" dirty="0">
                <a:latin typeface="+mn-lt"/>
                <a:cs typeface="Arial" pitchFamily="34" charset="0"/>
              </a:rPr>
              <a:t>doskonalenie nauczycieli w zakresie pomocy psychologiczno-pedagogicznej</a:t>
            </a:r>
          </a:p>
          <a:p>
            <a:pPr algn="ctr">
              <a:buFont typeface="Arial" pitchFamily="34" charset="0"/>
              <a:buChar char="•"/>
            </a:pPr>
            <a:endParaRPr lang="pl-PL" sz="2000" dirty="0">
              <a:latin typeface="+mn-lt"/>
              <a:cs typeface="Arial" pitchFamily="34" charset="0"/>
            </a:endParaRPr>
          </a:p>
          <a:p>
            <a:pPr algn="ctr"/>
            <a:r>
              <a:rPr lang="pl-PL" sz="2300" dirty="0">
                <a:solidFill>
                  <a:srgbClr val="FF0000"/>
                </a:solidFill>
                <a:latin typeface="+mn-lt"/>
                <a:cs typeface="Arial" pitchFamily="34" charset="0"/>
              </a:rPr>
              <a:t>Uwaga! Wsparcie dla nauczycieli i pracowników pedagogicznych zawsze stanowi wsparcie uzupełniające dla wsparcia skierowanego bezpośrednio do uczniów</a:t>
            </a:r>
          </a:p>
          <a:p>
            <a:pPr algn="ctr"/>
            <a:endParaRPr lang="pl-PL" sz="2300" dirty="0">
              <a:solidFill>
                <a:srgbClr val="FF0000"/>
              </a:solidFill>
              <a:latin typeface="+mn-lt"/>
              <a:cs typeface="Arial" pitchFamily="34" charset="0"/>
            </a:endParaRPr>
          </a:p>
          <a:p>
            <a:pPr algn="ctr"/>
            <a:r>
              <a:rPr lang="pl-PL" sz="2300" dirty="0">
                <a:solidFill>
                  <a:srgbClr val="FF0000"/>
                </a:solidFill>
                <a:latin typeface="+mn-lt"/>
                <a:cs typeface="Arial" pitchFamily="34" charset="0"/>
              </a:rPr>
              <a:t>Uwaga! Wsparcie w zakresie doposażenia zawsze stanowi wsparcie uzupełniające dla zajęć skierowanych bezpośrednio do uczniów</a:t>
            </a:r>
          </a:p>
          <a:p>
            <a:pPr algn="ctr"/>
            <a:endParaRPr lang="pl-PL" sz="2000" b="1" dirty="0">
              <a:latin typeface="+mn-lt"/>
              <a:cs typeface="Arial" pitchFamily="34" charset="0"/>
            </a:endParaRPr>
          </a:p>
          <a:p>
            <a:pPr algn="ctr"/>
            <a:endParaRPr lang="pl-PL" sz="2000" b="1" u="sng" dirty="0">
              <a:latin typeface="+mn-lt"/>
              <a:cs typeface="Arial" pitchFamily="34" charset="0"/>
            </a:endParaRPr>
          </a:p>
          <a:p>
            <a:pPr algn="ctr"/>
            <a:r>
              <a:rPr lang="pl-PL" sz="2000" b="1" u="sng" dirty="0">
                <a:latin typeface="+mn-lt"/>
                <a:cs typeface="Arial" pitchFamily="34" charset="0"/>
              </a:rPr>
              <a:t> </a:t>
            </a: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Przedmiot konkursu – Załącznik nr 4 </a:t>
            </a:r>
            <a:br>
              <a:rPr lang="pl-PL" sz="2800" b="1" dirty="0"/>
            </a:br>
            <a:r>
              <a:rPr lang="pl-PL" sz="2800" b="1" dirty="0"/>
              <a:t>Standardy realizacji form wsparcia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47</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5" cy="4464496"/>
          </a:xfrm>
          <a:prstGeom prst="rect">
            <a:avLst/>
          </a:prstGeom>
          <a:noFill/>
        </p:spPr>
        <p:txBody>
          <a:bodyPr wrap="square" rtlCol="0">
            <a:normAutofit fontScale="25000" lnSpcReduction="20000"/>
          </a:bodyPr>
          <a:lstStyle/>
          <a:p>
            <a:pPr marL="0" indent="0">
              <a:buNone/>
            </a:pPr>
            <a:endParaRPr lang="pl-PL" sz="1600" b="1" i="1" u="sng" dirty="0"/>
          </a:p>
          <a:p>
            <a:endParaRPr lang="pl-PL" sz="1600" b="1" i="1" dirty="0"/>
          </a:p>
          <a:p>
            <a:endParaRPr lang="pl-PL" sz="2600" dirty="0">
              <a:latin typeface="+mn-lt"/>
            </a:endParaRPr>
          </a:p>
          <a:p>
            <a:pPr algn="ctr"/>
            <a:r>
              <a:rPr lang="pl-PL" sz="6400" u="sng" dirty="0">
                <a:latin typeface="+mn-lt"/>
                <a:cs typeface="Arial" pitchFamily="34" charset="0"/>
              </a:rPr>
              <a:t>Podstawowa zasada </a:t>
            </a:r>
            <a:r>
              <a:rPr lang="pl-PL" sz="6400" dirty="0">
                <a:latin typeface="+mn-lt"/>
                <a:cs typeface="Arial" pitchFamily="34" charset="0"/>
              </a:rPr>
              <a:t>dla wszystkich typów projektów i form wsparcia:</a:t>
            </a:r>
          </a:p>
          <a:p>
            <a:pPr algn="ctr"/>
            <a:endParaRPr lang="pl-PL" sz="6400" dirty="0">
              <a:latin typeface="+mn-lt"/>
              <a:cs typeface="Arial" pitchFamily="34" charset="0"/>
            </a:endParaRPr>
          </a:p>
          <a:p>
            <a:pPr algn="ctr"/>
            <a:r>
              <a:rPr lang="pl-PL" sz="6400" b="1" dirty="0">
                <a:latin typeface="+mn-lt"/>
                <a:cs typeface="Arial" pitchFamily="34" charset="0"/>
              </a:rPr>
              <a:t>Wszystkie działania zaplanowane w projekcie muszą stanowić </a:t>
            </a:r>
            <a:r>
              <a:rPr lang="pl-PL" sz="6400" b="1" u="sng" dirty="0">
                <a:latin typeface="+mn-lt"/>
                <a:cs typeface="Arial" pitchFamily="34" charset="0"/>
              </a:rPr>
              <a:t>uzupełnienie/rozszerzenie/wartość dodaną </a:t>
            </a:r>
            <a:r>
              <a:rPr lang="pl-PL" sz="6400" b="1" dirty="0">
                <a:latin typeface="+mn-lt"/>
                <a:cs typeface="Arial" pitchFamily="34" charset="0"/>
              </a:rPr>
              <a:t>w stosunku do działań prowadzonych w szkole w okresie 12 miesięcy poprzedzających złożenie wniosku o dofinansowanie.</a:t>
            </a:r>
          </a:p>
          <a:p>
            <a:pPr algn="ctr"/>
            <a:endParaRPr lang="pl-PL" sz="6400" dirty="0">
              <a:latin typeface="+mn-lt"/>
              <a:cs typeface="Arial" pitchFamily="34" charset="0"/>
            </a:endParaRPr>
          </a:p>
          <a:p>
            <a:pPr algn="ctr"/>
            <a:r>
              <a:rPr lang="pl-PL" sz="6400" dirty="0">
                <a:solidFill>
                  <a:srgbClr val="FF0000"/>
                </a:solidFill>
                <a:latin typeface="+mn-lt"/>
                <a:cs typeface="Arial" pitchFamily="34" charset="0"/>
              </a:rPr>
              <a:t>Deklaracja w powyższym zakresie - wpisana w treść wniosku o dofinansowanie.</a:t>
            </a:r>
          </a:p>
          <a:p>
            <a:pPr algn="ctr"/>
            <a:endParaRPr lang="pl-PL" sz="6400" dirty="0">
              <a:solidFill>
                <a:srgbClr val="FF0000"/>
              </a:solidFill>
              <a:latin typeface="+mn-lt"/>
              <a:cs typeface="Arial" pitchFamily="34" charset="0"/>
            </a:endParaRPr>
          </a:p>
          <a:p>
            <a:pPr algn="ctr"/>
            <a:r>
              <a:rPr lang="pl-PL" sz="4800" dirty="0">
                <a:latin typeface="+mn-lt"/>
              </a:rPr>
              <a:t>„Skala działań prowadzonych przed rozpoczęciem realizacji projektu przez szkoły placówki systemu oświaty (nakłady środków na ich realizację) nie może ulec zmniejszeniu w stosunku do skali działań (nakładów) prowadzonych przez szkoły lub placówki systemu oświaty w okresie 12 miesięcy poprzedzających złożenie wniosku o dofinansowanie projektu (średniomiesięcznie)” </a:t>
            </a:r>
            <a:endParaRPr lang="pl-PL" sz="4800" dirty="0">
              <a:solidFill>
                <a:srgbClr val="FF0000"/>
              </a:solidFill>
              <a:latin typeface="+mn-lt"/>
              <a:cs typeface="Arial" pitchFamily="34" charset="0"/>
            </a:endParaRPr>
          </a:p>
          <a:p>
            <a:pPr algn="ctr"/>
            <a:endParaRPr lang="pl-PL" sz="6400" dirty="0">
              <a:latin typeface="+mn-lt"/>
              <a:cs typeface="Arial" pitchFamily="34" charset="0"/>
            </a:endParaRPr>
          </a:p>
          <a:p>
            <a:pPr algn="ctr"/>
            <a:r>
              <a:rPr lang="pl-PL" sz="6400" dirty="0">
                <a:latin typeface="+mn-lt"/>
                <a:cs typeface="Arial" pitchFamily="34" charset="0"/>
              </a:rPr>
              <a:t>Projekty EFS nie mają na celu zastępowania finansowania dotychczasowej działalności szkół.</a:t>
            </a:r>
          </a:p>
          <a:p>
            <a:pPr algn="ctr"/>
            <a:endParaRPr lang="pl-PL" sz="6400" dirty="0">
              <a:latin typeface="+mn-lt"/>
              <a:cs typeface="Arial" pitchFamily="34" charset="0"/>
            </a:endParaRPr>
          </a:p>
          <a:p>
            <a:pPr algn="ctr"/>
            <a:r>
              <a:rPr lang="pl-PL" sz="6400" dirty="0">
                <a:latin typeface="+mn-lt"/>
                <a:cs typeface="Arial" pitchFamily="34" charset="0"/>
              </a:rPr>
              <a:t>Przykład: w szkole w roku szkolnym 2016/2017 prowadzono zajęcia pozalekcyjne z szachów w wymiarze 1 godziny tygodniowo. Z diagnozy wynika potrzeba zwiększenia liczby zajęć do 3 godzin tygodniowo ponieważ zajęcia wyraźnie przyczyniają się do rozwoju kompetencji kluczowych. W ramach projektu można zaplanować realizację 2 dodatkowych godzin tygodniowo z szachów przy jednoczesnym zachowaniu pierwszej godziny tygodniowo zajęć z szachów, tak aby łączna liczba godzin zajęć z szachów tygodniowo wynosiła 3 godziny. </a:t>
            </a:r>
          </a:p>
          <a:p>
            <a:pPr algn="ctr"/>
            <a:endParaRPr lang="pl-PL" sz="6400" dirty="0">
              <a:latin typeface="+mn-lt"/>
              <a:cs typeface="Arial" pitchFamily="34" charset="0"/>
            </a:endParaRPr>
          </a:p>
          <a:p>
            <a:pPr algn="ctr"/>
            <a:r>
              <a:rPr lang="pl-PL" sz="6400" dirty="0">
                <a:latin typeface="+mn-lt"/>
                <a:cs typeface="Arial" pitchFamily="34" charset="0"/>
              </a:rPr>
              <a:t>Przy analizie skali działań szkoły </a:t>
            </a:r>
            <a:r>
              <a:rPr lang="pl-PL" sz="6400" b="1" dirty="0">
                <a:latin typeface="+mn-lt"/>
                <a:cs typeface="Arial" pitchFamily="34" charset="0"/>
              </a:rPr>
              <a:t>można pominąć działania prowadzone dzięki programom rządowym oraz realizowanych w ramach RPO WD </a:t>
            </a:r>
            <a:r>
              <a:rPr lang="pl-PL" sz="6400" dirty="0">
                <a:latin typeface="+mn-lt"/>
                <a:cs typeface="Arial" pitchFamily="34" charset="0"/>
              </a:rPr>
              <a:t>(np. poprzednie konkursy 10.2)</a:t>
            </a:r>
          </a:p>
          <a:p>
            <a:pPr algn="ctr"/>
            <a:endParaRPr lang="pl-PL" sz="7200" dirty="0">
              <a:latin typeface="+mn-lt"/>
              <a:cs typeface="Arial" pitchFamily="34" charset="0"/>
            </a:endParaRPr>
          </a:p>
          <a:p>
            <a:pPr algn="ctr"/>
            <a:endParaRPr lang="pl-PL" sz="7200" b="1" u="sng" dirty="0">
              <a:latin typeface="+mn-lt"/>
              <a:cs typeface="Arial" pitchFamily="34" charset="0"/>
            </a:endParaRPr>
          </a:p>
          <a:p>
            <a:pPr algn="ctr"/>
            <a:r>
              <a:rPr lang="pl-PL" sz="7200" b="1" u="sng" dirty="0">
                <a:latin typeface="+mn-lt"/>
                <a:cs typeface="Arial" pitchFamily="34" charset="0"/>
              </a:rPr>
              <a:t> </a:t>
            </a: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 – Kompetencje kluczowe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48</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5" cy="4464496"/>
          </a:xfrm>
          <a:prstGeom prst="rect">
            <a:avLst/>
          </a:prstGeom>
          <a:noFill/>
        </p:spPr>
        <p:txBody>
          <a:bodyPr wrap="square" rtlCol="0">
            <a:normAutofit fontScale="85000" lnSpcReduction="20000"/>
          </a:bodyPr>
          <a:lstStyle/>
          <a:p>
            <a:pPr marL="0" indent="0">
              <a:buNone/>
            </a:pPr>
            <a:endParaRPr lang="pl-PL" sz="1600" b="1" i="1" u="sng" dirty="0"/>
          </a:p>
          <a:p>
            <a:endParaRPr lang="pl-PL" sz="1600" b="1" i="1" dirty="0"/>
          </a:p>
          <a:p>
            <a:endParaRPr lang="pl-PL" sz="1600" dirty="0">
              <a:latin typeface="+mn-lt"/>
            </a:endParaRPr>
          </a:p>
          <a:p>
            <a:pPr lvl="0" algn="just"/>
            <a:r>
              <a:rPr lang="pl-PL" sz="3000" b="1" dirty="0">
                <a:latin typeface="+mn-lt"/>
              </a:rPr>
              <a:t>10.2.A. </a:t>
            </a:r>
            <a:r>
              <a:rPr lang="pl-PL" sz="3000" dirty="0">
                <a:latin typeface="+mn-lt"/>
              </a:rPr>
              <a:t>Kształtowanie </a:t>
            </a:r>
            <a:r>
              <a:rPr lang="pl-PL" sz="3000" b="1" dirty="0">
                <a:latin typeface="+mn-lt"/>
              </a:rPr>
              <a:t>kompetencji kluczowych </a:t>
            </a:r>
            <a:r>
              <a:rPr lang="pl-PL" sz="3000" dirty="0">
                <a:latin typeface="+mn-lt"/>
              </a:rPr>
              <a:t>oraz </a:t>
            </a:r>
            <a:r>
              <a:rPr lang="pl-PL" sz="3000" b="1" dirty="0">
                <a:latin typeface="+mn-lt"/>
              </a:rPr>
              <a:t>umiejętności uniwersalnych </a:t>
            </a:r>
            <a:r>
              <a:rPr lang="pl-PL" sz="3000" dirty="0">
                <a:latin typeface="+mn-lt"/>
              </a:rPr>
              <a:t>niezbędnych na rynku pracy.</a:t>
            </a:r>
          </a:p>
          <a:p>
            <a:pPr lvl="0" algn="just"/>
            <a:endParaRPr lang="pl-PL" sz="3000" dirty="0">
              <a:latin typeface="+mn-lt"/>
            </a:endParaRPr>
          </a:p>
          <a:p>
            <a:pPr lvl="0" algn="just"/>
            <a:r>
              <a:rPr lang="pl-PL" sz="2600" b="1" dirty="0">
                <a:solidFill>
                  <a:srgbClr val="FF0000"/>
                </a:solidFill>
                <a:latin typeface="+mn-lt"/>
              </a:rPr>
              <a:t>Kompetencje kluczowe i umiejętności uniwersalne niezbędne na rynku pracy:</a:t>
            </a:r>
            <a:r>
              <a:rPr lang="pl-PL" sz="2600" b="1" dirty="0">
                <a:latin typeface="+mn-lt"/>
              </a:rPr>
              <a:t>				</a:t>
            </a:r>
          </a:p>
          <a:p>
            <a:pPr marL="514350" indent="-514350" algn="just">
              <a:buAutoNum type="alphaLcParenR"/>
            </a:pPr>
            <a:r>
              <a:rPr lang="pl-PL" sz="2000" dirty="0">
                <a:latin typeface="+mj-lt"/>
              </a:rPr>
              <a:t>umiejętności matematyczno-przyrodnicze, </a:t>
            </a:r>
          </a:p>
          <a:p>
            <a:pPr marL="514350" indent="-514350" algn="just">
              <a:buAutoNum type="alphaLcParenR"/>
            </a:pPr>
            <a:r>
              <a:rPr lang="pl-PL" sz="2000" dirty="0">
                <a:latin typeface="+mj-lt"/>
              </a:rPr>
              <a:t>umiejętności posługiwania się językami obcymi,</a:t>
            </a:r>
          </a:p>
          <a:p>
            <a:pPr marL="514350" indent="-514350" algn="just">
              <a:buAutoNum type="alphaLcParenR"/>
            </a:pPr>
            <a:r>
              <a:rPr lang="pl-PL" sz="2000" dirty="0">
                <a:latin typeface="+mj-lt"/>
              </a:rPr>
              <a:t>TIK, </a:t>
            </a:r>
          </a:p>
          <a:p>
            <a:pPr marL="514350" indent="-514350" algn="just">
              <a:buAutoNum type="alphaLcParenR"/>
            </a:pPr>
            <a:r>
              <a:rPr lang="pl-PL" sz="2000" dirty="0">
                <a:latin typeface="+mj-lt"/>
              </a:rPr>
              <a:t>umiejętności rozumienia (ang. </a:t>
            </a:r>
            <a:r>
              <a:rPr lang="pl-PL" sz="2000" dirty="0" err="1">
                <a:latin typeface="+mj-lt"/>
              </a:rPr>
              <a:t>literacy</a:t>
            </a:r>
            <a:r>
              <a:rPr lang="pl-PL" sz="2000" dirty="0">
                <a:latin typeface="+mj-lt"/>
              </a:rPr>
              <a:t>), </a:t>
            </a:r>
          </a:p>
          <a:p>
            <a:pPr marL="514350" indent="-514350" algn="just">
              <a:buAutoNum type="alphaLcParenR"/>
            </a:pPr>
            <a:r>
              <a:rPr lang="pl-PL" sz="2000" dirty="0">
                <a:latin typeface="+mj-lt"/>
              </a:rPr>
              <a:t>kreatywność, </a:t>
            </a:r>
          </a:p>
          <a:p>
            <a:pPr marL="514350" indent="-514350" algn="just">
              <a:buAutoNum type="alphaLcParenR"/>
            </a:pPr>
            <a:r>
              <a:rPr lang="pl-PL" sz="2000" dirty="0">
                <a:latin typeface="+mj-lt"/>
              </a:rPr>
              <a:t>innowacyjność, </a:t>
            </a:r>
          </a:p>
          <a:p>
            <a:pPr marL="514350" indent="-514350" algn="just">
              <a:buAutoNum type="alphaLcParenR"/>
            </a:pPr>
            <a:r>
              <a:rPr lang="pl-PL" sz="2000" dirty="0">
                <a:latin typeface="+mj-lt"/>
              </a:rPr>
              <a:t>przedsiębiorczość, </a:t>
            </a:r>
          </a:p>
          <a:p>
            <a:pPr marL="514350" indent="-514350" algn="just">
              <a:buAutoNum type="alphaLcParenR"/>
            </a:pPr>
            <a:r>
              <a:rPr lang="pl-PL" sz="2000" dirty="0">
                <a:latin typeface="+mj-lt"/>
              </a:rPr>
              <a:t>krytyczne myślenie, </a:t>
            </a:r>
          </a:p>
          <a:p>
            <a:pPr marL="514350" indent="-514350" algn="just">
              <a:buAutoNum type="alphaLcParenR"/>
            </a:pPr>
            <a:r>
              <a:rPr lang="pl-PL" sz="2000" dirty="0">
                <a:latin typeface="+mj-lt"/>
              </a:rPr>
              <a:t>rozwiązywanie problemów, </a:t>
            </a:r>
          </a:p>
          <a:p>
            <a:pPr marL="514350" indent="-514350" algn="just">
              <a:buAutoNum type="alphaLcParenR"/>
            </a:pPr>
            <a:r>
              <a:rPr lang="pl-PL" sz="2000" dirty="0">
                <a:latin typeface="+mj-lt"/>
              </a:rPr>
              <a:t>umiejętność uczenia się, </a:t>
            </a:r>
          </a:p>
          <a:p>
            <a:pPr marL="514350" indent="-514350" algn="just">
              <a:buAutoNum type="alphaLcParenR"/>
            </a:pPr>
            <a:r>
              <a:rPr lang="pl-PL" sz="2000" dirty="0">
                <a:latin typeface="+mj-lt"/>
              </a:rPr>
              <a:t>umiejętność pracy zespołowej w kontekście środowiska pracy.</a:t>
            </a:r>
            <a:endParaRPr lang="pl-PL" sz="3000" dirty="0">
              <a:latin typeface="+mj-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49</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5" cy="4464496"/>
          </a:xfrm>
          <a:prstGeom prst="rect">
            <a:avLst/>
          </a:prstGeom>
          <a:noFill/>
        </p:spPr>
        <p:txBody>
          <a:bodyPr wrap="square" rtlCol="0">
            <a:normAutofit fontScale="47500" lnSpcReduction="20000"/>
          </a:bodyPr>
          <a:lstStyle/>
          <a:p>
            <a:pPr marL="0" indent="0">
              <a:buNone/>
            </a:pPr>
            <a:endParaRPr lang="pl-PL" sz="1600" b="1" i="1" u="sng" dirty="0"/>
          </a:p>
          <a:p>
            <a:endParaRPr lang="pl-PL" sz="1600" b="1" i="1" dirty="0"/>
          </a:p>
          <a:p>
            <a:endParaRPr lang="pl-PL" sz="1600" dirty="0">
              <a:latin typeface="+mn-lt"/>
            </a:endParaRPr>
          </a:p>
          <a:p>
            <a:pPr lvl="0" algn="just"/>
            <a:endParaRPr lang="pl-PL" sz="3000" dirty="0">
              <a:latin typeface="+mn-lt"/>
            </a:endParaRPr>
          </a:p>
          <a:p>
            <a:pPr lvl="0" algn="just"/>
            <a:r>
              <a:rPr lang="pl-PL" sz="3400" u="sng" dirty="0">
                <a:latin typeface="+mn-lt"/>
              </a:rPr>
              <a:t>Formy wsparcia czyli co można realizować?</a:t>
            </a:r>
          </a:p>
          <a:p>
            <a:pPr lvl="0" algn="just"/>
            <a:endParaRPr lang="pl-PL" sz="3400" u="sng" dirty="0">
              <a:latin typeface="+mn-lt"/>
            </a:endParaRPr>
          </a:p>
          <a:p>
            <a:pPr marL="514350" indent="-514350" algn="just">
              <a:buAutoNum type="alphaLcParenR"/>
            </a:pPr>
            <a:r>
              <a:rPr lang="pl-PL" sz="3400" b="1" dirty="0">
                <a:latin typeface="+mn-lt"/>
              </a:rPr>
              <a:t>projekty edukacyjne</a:t>
            </a:r>
            <a:r>
              <a:rPr lang="pl-PL" sz="3400" dirty="0">
                <a:latin typeface="+mn-lt"/>
              </a:rPr>
              <a:t>;</a:t>
            </a:r>
          </a:p>
          <a:p>
            <a:pPr marL="514350" indent="-514350" algn="just">
              <a:buAutoNum type="alphaLcParenR"/>
            </a:pPr>
            <a:r>
              <a:rPr lang="pl-PL" sz="3400" b="1" dirty="0">
                <a:latin typeface="+mn-lt"/>
              </a:rPr>
              <a:t>dodatkowe</a:t>
            </a:r>
            <a:r>
              <a:rPr lang="pl-PL" sz="3400" dirty="0">
                <a:latin typeface="+mn-lt"/>
              </a:rPr>
              <a:t> </a:t>
            </a:r>
            <a:r>
              <a:rPr lang="pl-PL" sz="3400" b="1" dirty="0">
                <a:latin typeface="+mn-lt"/>
              </a:rPr>
              <a:t>zajęcia dydaktyczno-wyrównawczych </a:t>
            </a:r>
            <a:r>
              <a:rPr lang="pl-PL" sz="3400" dirty="0">
                <a:latin typeface="+mn-lt"/>
              </a:rPr>
              <a:t>dla uczniów mających trudności w spełnianiu wymagań edukacyjnych, wynikających z podstawy programowej;</a:t>
            </a:r>
          </a:p>
          <a:p>
            <a:pPr marL="514350" indent="-514350" algn="just">
              <a:buAutoNum type="alphaLcParenR"/>
            </a:pPr>
            <a:r>
              <a:rPr lang="pl-PL" sz="3400" dirty="0">
                <a:latin typeface="+mn-lt"/>
              </a:rPr>
              <a:t>różne </a:t>
            </a:r>
            <a:r>
              <a:rPr lang="pl-PL" sz="3400" b="1" dirty="0">
                <a:latin typeface="+mn-lt"/>
              </a:rPr>
              <a:t>formy zajęć rozwijających uzdolnienia</a:t>
            </a:r>
            <a:r>
              <a:rPr lang="pl-PL" sz="3400" dirty="0">
                <a:latin typeface="+mn-lt"/>
              </a:rPr>
              <a:t>; </a:t>
            </a:r>
          </a:p>
          <a:p>
            <a:pPr marL="514350" indent="-514350" algn="just">
              <a:buAutoNum type="alphaLcParenR"/>
            </a:pPr>
            <a:r>
              <a:rPr lang="pl-PL" sz="3400" dirty="0">
                <a:latin typeface="+mn-lt"/>
              </a:rPr>
              <a:t>nowe formy i programy nauczania; </a:t>
            </a:r>
          </a:p>
          <a:p>
            <a:pPr marL="514350" indent="-514350" algn="just">
              <a:buAutoNum type="alphaLcParenR"/>
            </a:pPr>
            <a:r>
              <a:rPr lang="pl-PL" sz="3400" b="1" dirty="0">
                <a:latin typeface="+mn-lt"/>
              </a:rPr>
              <a:t>zajęcia w klasach o nowatorskich rozwiązaniach </a:t>
            </a:r>
            <a:r>
              <a:rPr lang="pl-PL" sz="3400" dirty="0">
                <a:latin typeface="+mn-lt"/>
              </a:rPr>
              <a:t>programowych, organizacyjnych lub metodycznych; </a:t>
            </a:r>
          </a:p>
          <a:p>
            <a:pPr marL="514350" indent="-514350" algn="just">
              <a:buAutoNum type="alphaLcParenR"/>
            </a:pPr>
            <a:r>
              <a:rPr lang="pl-PL" sz="3400" b="1" dirty="0">
                <a:latin typeface="+mn-lt"/>
              </a:rPr>
              <a:t>kółka</a:t>
            </a:r>
            <a:r>
              <a:rPr lang="pl-PL" sz="3400" dirty="0">
                <a:latin typeface="+mn-lt"/>
              </a:rPr>
              <a:t> zainteresowań, </a:t>
            </a:r>
            <a:r>
              <a:rPr lang="pl-PL" sz="3400" b="1" dirty="0">
                <a:latin typeface="+mn-lt"/>
              </a:rPr>
              <a:t>warsztaty, laboratoria</a:t>
            </a:r>
            <a:r>
              <a:rPr lang="pl-PL" sz="3400" dirty="0">
                <a:latin typeface="+mn-lt"/>
              </a:rPr>
              <a:t>; </a:t>
            </a:r>
          </a:p>
          <a:p>
            <a:pPr marL="514350" indent="-514350" algn="just">
              <a:buAutoNum type="alphaLcParenR"/>
            </a:pPr>
            <a:r>
              <a:rPr lang="pl-PL" sz="3400" dirty="0">
                <a:latin typeface="+mn-lt"/>
              </a:rPr>
              <a:t>nawiązywać </a:t>
            </a:r>
            <a:r>
              <a:rPr lang="pl-PL" sz="3400" b="1" dirty="0">
                <a:latin typeface="+mn-lt"/>
              </a:rPr>
              <a:t>współpracę</a:t>
            </a:r>
            <a:r>
              <a:rPr lang="pl-PL" sz="3400" dirty="0">
                <a:latin typeface="+mn-lt"/>
              </a:rPr>
              <a:t> z otoczeniem społeczno-gospodarczym szkoły w celu osiągnięcia założonych celów edukacyjnych; </a:t>
            </a:r>
          </a:p>
          <a:p>
            <a:pPr marL="514350" indent="-514350" algn="just">
              <a:buAutoNum type="alphaLcParenR"/>
            </a:pPr>
            <a:r>
              <a:rPr lang="pl-PL" sz="3400" b="1" dirty="0">
                <a:latin typeface="+mn-lt"/>
              </a:rPr>
              <a:t>wykorzystywać narzędzia, metody lub formy pracy </a:t>
            </a:r>
            <a:r>
              <a:rPr lang="pl-PL" sz="3400" dirty="0">
                <a:latin typeface="+mn-lt"/>
              </a:rPr>
              <a:t>wypracowane w ramach projektów, w tym pozytywnie </a:t>
            </a:r>
            <a:r>
              <a:rPr lang="pl-PL" sz="3400" dirty="0" err="1">
                <a:latin typeface="+mn-lt"/>
              </a:rPr>
              <a:t>zwalidowanych</a:t>
            </a:r>
            <a:r>
              <a:rPr lang="pl-PL" sz="3400" dirty="0">
                <a:latin typeface="+mn-lt"/>
              </a:rPr>
              <a:t> produktów projektów innowacyjnych, zrealizowanych w latach 2007-2013 w ramach PO KL; </a:t>
            </a:r>
          </a:p>
          <a:p>
            <a:pPr marL="514350" indent="-514350" algn="just">
              <a:buAutoNum type="alphaLcParenR"/>
            </a:pPr>
            <a:r>
              <a:rPr lang="pl-PL" sz="3400" b="1" dirty="0">
                <a:latin typeface="+mn-lt"/>
              </a:rPr>
              <a:t>zajęcia pozalekcyjne </a:t>
            </a:r>
            <a:r>
              <a:rPr lang="pl-PL" sz="3400" dirty="0">
                <a:latin typeface="+mn-lt"/>
              </a:rPr>
              <a:t>lub </a:t>
            </a:r>
            <a:r>
              <a:rPr lang="pl-PL" sz="3400" b="1" dirty="0">
                <a:latin typeface="+mn-lt"/>
              </a:rPr>
              <a:t>pozaszkolne</a:t>
            </a:r>
            <a:r>
              <a:rPr lang="pl-PL" sz="3400" dirty="0">
                <a:latin typeface="+mn-lt"/>
              </a:rPr>
              <a:t>; </a:t>
            </a:r>
          </a:p>
          <a:p>
            <a:pPr marL="514350" indent="-514350" algn="just">
              <a:buAutoNum type="alphaLcParenR"/>
            </a:pPr>
            <a:r>
              <a:rPr lang="pl-PL" sz="3400" b="1" dirty="0">
                <a:latin typeface="+mn-lt"/>
              </a:rPr>
              <a:t>zakup</a:t>
            </a:r>
            <a:r>
              <a:rPr lang="pl-PL" sz="3400" dirty="0">
                <a:latin typeface="+mn-lt"/>
              </a:rPr>
              <a:t> wyposażenia: </a:t>
            </a:r>
            <a:r>
              <a:rPr lang="pl-PL" sz="3400" b="1" dirty="0">
                <a:latin typeface="+mn-lt"/>
              </a:rPr>
              <a:t>pomocy dydaktycznych, narzędzi TIK, infrastruktury sieciowo-usługowej </a:t>
            </a:r>
            <a:r>
              <a:rPr lang="pl-PL" sz="3400" dirty="0">
                <a:latin typeface="+mn-lt"/>
              </a:rPr>
              <a:t>niezbędnej do realizacji programów nauczania;</a:t>
            </a:r>
          </a:p>
          <a:p>
            <a:pPr marL="514350" indent="-514350" algn="just">
              <a:buAutoNum type="alphaLcParenR"/>
            </a:pPr>
            <a:r>
              <a:rPr lang="pl-PL" sz="3400" dirty="0">
                <a:latin typeface="+mn-lt"/>
              </a:rPr>
              <a:t>kształtowanie kompetencji cyfrowych.</a:t>
            </a: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0" y="1045179"/>
            <a:ext cx="9144000" cy="647548"/>
          </a:xfrm>
        </p:spPr>
        <p:txBody>
          <a:bodyPr/>
          <a:lstStyle/>
          <a:p>
            <a:r>
              <a:rPr lang="pl-PL" sz="2800" b="1" dirty="0"/>
              <a:t>Kwota środków </a:t>
            </a:r>
            <a:r>
              <a:rPr lang="pl-PL" sz="2800" b="1" dirty="0" err="1"/>
              <a:t>europejskich</a:t>
            </a:r>
            <a:r>
              <a:rPr lang="pl-PL" sz="2800" b="1" dirty="0"/>
              <a:t> przeznaczona na konkurs</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fontScale="70000" lnSpcReduction="20000"/>
          </a:bodyPr>
          <a:lstStyle/>
          <a:p>
            <a:pPr marL="0" indent="0">
              <a:buNone/>
            </a:pPr>
            <a:endParaRPr lang="pl-PL" b="1" i="1" u="sng" dirty="0">
              <a:latin typeface="+mn-lt"/>
            </a:endParaRPr>
          </a:p>
          <a:p>
            <a:endParaRPr lang="pl-PL" sz="4000" dirty="0">
              <a:latin typeface="+mn-lt"/>
            </a:endParaRPr>
          </a:p>
          <a:p>
            <a:pPr algn="just"/>
            <a:endParaRPr lang="pl-PL" sz="4000" dirty="0">
              <a:latin typeface="+mn-lt"/>
            </a:endParaRPr>
          </a:p>
          <a:p>
            <a:pPr algn="just"/>
            <a:endParaRPr lang="pl-PL" sz="3800" dirty="0">
              <a:latin typeface="+mn-lt"/>
            </a:endParaRPr>
          </a:p>
          <a:p>
            <a:pPr algn="ctr"/>
            <a:r>
              <a:rPr lang="pl-PL" sz="3800" dirty="0">
                <a:latin typeface="+mn-lt"/>
              </a:rPr>
              <a:t>Kwota środków europejskich przeznaczona na konkurs </a:t>
            </a:r>
          </a:p>
          <a:p>
            <a:pPr algn="ctr"/>
            <a:r>
              <a:rPr lang="pl-PL" sz="3800" dirty="0">
                <a:latin typeface="+mn-lt"/>
              </a:rPr>
              <a:t>nr RPDS.10.02.03-IZ.00-02-301/18 </a:t>
            </a:r>
          </a:p>
          <a:p>
            <a:pPr algn="ctr"/>
            <a:r>
              <a:rPr lang="pl-PL" sz="3800" dirty="0">
                <a:latin typeface="+mn-lt"/>
              </a:rPr>
              <a:t>wynosi: </a:t>
            </a:r>
          </a:p>
          <a:p>
            <a:pPr algn="ctr"/>
            <a:r>
              <a:rPr lang="pl-PL" sz="3800" dirty="0">
                <a:latin typeface="+mn-lt"/>
              </a:rPr>
              <a:t>2 500 000 EUR tj. </a:t>
            </a:r>
            <a:r>
              <a:rPr lang="pl-PL" sz="3800" dirty="0">
                <a:solidFill>
                  <a:srgbClr val="FF0000"/>
                </a:solidFill>
                <a:latin typeface="+mn-lt"/>
              </a:rPr>
              <a:t>10 540 250 PLN </a:t>
            </a:r>
          </a:p>
          <a:p>
            <a:pPr algn="just"/>
            <a:endParaRPr lang="pl-PL" sz="4000" dirty="0">
              <a:latin typeface="+mn-lt"/>
            </a:endParaRPr>
          </a:p>
          <a:p>
            <a:pPr algn="just"/>
            <a:r>
              <a:rPr lang="pl-PL" sz="4000" dirty="0">
                <a:latin typeface="+mn-lt"/>
              </a:rPr>
              <a:t> </a:t>
            </a:r>
          </a:p>
          <a:p>
            <a:endParaRPr lang="pl-PL" sz="4000" dirty="0">
              <a:latin typeface="+mn-lt"/>
            </a:endParaRPr>
          </a:p>
          <a:p>
            <a:r>
              <a:rPr lang="pl-PL" dirty="0"/>
              <a:t> </a:t>
            </a:r>
          </a:p>
          <a:p>
            <a:endParaRPr lang="pl-PL" dirty="0"/>
          </a:p>
          <a:p>
            <a:r>
              <a:rPr lang="pl-PL" dirty="0"/>
              <a:t> </a:t>
            </a:r>
          </a:p>
          <a:p>
            <a:br>
              <a:rPr lang="pl-PL" b="1" dirty="0">
                <a:latin typeface="+mn-lt"/>
              </a:rPr>
            </a:br>
            <a:r>
              <a:rPr lang="pl-PL" b="1" u="sng" dirty="0">
                <a:latin typeface="+mn-lt"/>
              </a:rPr>
              <a:t> </a:t>
            </a:r>
          </a:p>
          <a:p>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3669518987"/>
      </p:ext>
    </p:extLst>
  </p:cSld>
  <p:clrMapOvr>
    <a:masterClrMapping/>
  </p:clrMapOvr>
  <p:transition spd="med">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 – projekty edukacyjne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50</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5" cy="4464496"/>
          </a:xfrm>
          <a:prstGeom prst="rect">
            <a:avLst/>
          </a:prstGeom>
          <a:noFill/>
        </p:spPr>
        <p:txBody>
          <a:bodyPr wrap="square" rtlCol="0">
            <a:normAutofit/>
          </a:bodyPr>
          <a:lstStyle/>
          <a:p>
            <a:pPr marL="0" indent="0">
              <a:buNone/>
            </a:pPr>
            <a:endParaRPr lang="pl-PL" sz="1600" b="1" i="1" u="sng" dirty="0"/>
          </a:p>
          <a:p>
            <a:endParaRPr lang="pl-PL" sz="1600" b="1" i="1" dirty="0"/>
          </a:p>
          <a:p>
            <a:endParaRPr lang="pl-PL" sz="1600" dirty="0">
              <a:latin typeface="+mn-lt"/>
            </a:endParaRPr>
          </a:p>
          <a:p>
            <a:pPr algn="just"/>
            <a:r>
              <a:rPr lang="pl-PL" sz="1600" b="1" dirty="0">
                <a:latin typeface="+mn-lt"/>
              </a:rPr>
              <a:t>Projekt edukacyjny jako forma działalności dydaktyczno-wychowawczej - </a:t>
            </a:r>
            <a:r>
              <a:rPr lang="pl-PL" sz="1600" dirty="0">
                <a:latin typeface="+mn-lt"/>
              </a:rPr>
              <a:t>indywidualne lub zespołowe, </a:t>
            </a:r>
            <a:r>
              <a:rPr lang="pl-PL" sz="1600" b="1" dirty="0">
                <a:latin typeface="+mn-lt"/>
              </a:rPr>
              <a:t>planowe</a:t>
            </a:r>
            <a:r>
              <a:rPr lang="pl-PL" sz="1600" dirty="0">
                <a:latin typeface="+mn-lt"/>
              </a:rPr>
              <a:t> </a:t>
            </a:r>
            <a:r>
              <a:rPr lang="pl-PL" sz="1600" b="1" dirty="0">
                <a:latin typeface="+mn-lt"/>
              </a:rPr>
              <a:t>działanie uczniów </a:t>
            </a:r>
            <a:r>
              <a:rPr lang="pl-PL" sz="1600" dirty="0">
                <a:latin typeface="+mn-lt"/>
              </a:rPr>
              <a:t>mające na celu rozwiązanie konkretnego problemu, z zastosowaniem różnorodnych metod. Projekt edukacyjny jest realizowany </a:t>
            </a:r>
            <a:r>
              <a:rPr lang="pl-PL" sz="1600" b="1" dirty="0">
                <a:latin typeface="+mn-lt"/>
              </a:rPr>
              <a:t>pod opieką nauczyciela </a:t>
            </a:r>
            <a:r>
              <a:rPr lang="pl-PL" sz="1600" dirty="0">
                <a:latin typeface="+mn-lt"/>
              </a:rPr>
              <a:t>i obejmuje następujące działania (dostosowane do możliwości osób z nich korzystających): </a:t>
            </a:r>
          </a:p>
          <a:p>
            <a:pPr algn="just"/>
            <a:r>
              <a:rPr lang="pl-PL" sz="1600" dirty="0">
                <a:latin typeface="+mn-lt"/>
              </a:rPr>
              <a:t>a) wybranie </a:t>
            </a:r>
            <a:r>
              <a:rPr lang="pl-PL" sz="1600" b="1" dirty="0">
                <a:latin typeface="+mn-lt"/>
              </a:rPr>
              <a:t>tematu</a:t>
            </a:r>
            <a:r>
              <a:rPr lang="pl-PL" sz="1600" dirty="0">
                <a:latin typeface="+mn-lt"/>
              </a:rPr>
              <a:t> projektu edukacyjnego; </a:t>
            </a:r>
          </a:p>
          <a:p>
            <a:pPr algn="just"/>
            <a:r>
              <a:rPr lang="pl-PL" sz="1600" dirty="0">
                <a:latin typeface="+mn-lt"/>
              </a:rPr>
              <a:t>b) określenie </a:t>
            </a:r>
            <a:r>
              <a:rPr lang="pl-PL" sz="1600" b="1" dirty="0">
                <a:latin typeface="+mn-lt"/>
              </a:rPr>
              <a:t>celów </a:t>
            </a:r>
            <a:r>
              <a:rPr lang="pl-PL" sz="1600" dirty="0">
                <a:latin typeface="+mn-lt"/>
              </a:rPr>
              <a:t>projektu edukacyjnego i zaplanowanie etapów jego realizacji; </a:t>
            </a:r>
          </a:p>
          <a:p>
            <a:pPr algn="just"/>
            <a:r>
              <a:rPr lang="pl-PL" sz="1600" dirty="0">
                <a:latin typeface="+mn-lt"/>
              </a:rPr>
              <a:t>c) wykonanie zaplanowanych </a:t>
            </a:r>
            <a:r>
              <a:rPr lang="pl-PL" sz="1600" b="1" dirty="0">
                <a:latin typeface="+mn-lt"/>
              </a:rPr>
              <a:t>działań</a:t>
            </a:r>
            <a:r>
              <a:rPr lang="pl-PL" sz="1600" dirty="0">
                <a:latin typeface="+mn-lt"/>
              </a:rPr>
              <a:t>; </a:t>
            </a:r>
          </a:p>
          <a:p>
            <a:pPr algn="just"/>
            <a:r>
              <a:rPr lang="pl-PL" sz="1600" dirty="0">
                <a:latin typeface="+mn-lt"/>
              </a:rPr>
              <a:t>d) przedstawienie </a:t>
            </a:r>
            <a:r>
              <a:rPr lang="pl-PL" sz="1600" b="1" dirty="0">
                <a:latin typeface="+mn-lt"/>
              </a:rPr>
              <a:t>rezultatów</a:t>
            </a:r>
            <a:r>
              <a:rPr lang="pl-PL" sz="1600" dirty="0">
                <a:latin typeface="+mn-lt"/>
              </a:rPr>
              <a:t> projektu edukacyjnego.</a:t>
            </a:r>
          </a:p>
          <a:p>
            <a:pPr algn="just"/>
            <a:endParaRPr lang="pl-PL" sz="1600" dirty="0">
              <a:latin typeface="+mn-lt"/>
            </a:endParaRPr>
          </a:p>
          <a:p>
            <a:pPr lvl="0" algn="just"/>
            <a:r>
              <a:rPr lang="pl-PL" sz="1600" b="1" dirty="0">
                <a:latin typeface="+mn-lt"/>
              </a:rPr>
              <a:t>Zakres tematyczny </a:t>
            </a:r>
            <a:r>
              <a:rPr lang="pl-PL" sz="1600" dirty="0">
                <a:latin typeface="+mn-lt"/>
              </a:rPr>
              <a:t>– może wykraczać poza treści nauczania określone w podstawie programowej.</a:t>
            </a:r>
          </a:p>
          <a:p>
            <a:pPr lvl="0" algn="just"/>
            <a:endParaRPr lang="pl-PL" sz="1600" dirty="0">
              <a:latin typeface="+mn-lt"/>
            </a:endParaRPr>
          </a:p>
          <a:p>
            <a:pPr lvl="0" algn="just"/>
            <a:r>
              <a:rPr lang="pl-PL" sz="1600" b="1" dirty="0">
                <a:latin typeface="+mn-lt"/>
              </a:rPr>
              <a:t>Interdyscyplinarność</a:t>
            </a:r>
            <a:r>
              <a:rPr lang="pl-PL" sz="1600" dirty="0">
                <a:latin typeface="+mn-lt"/>
              </a:rPr>
              <a:t> - łączący wiadomości i umiejętności z różnych dziedzin.</a:t>
            </a:r>
          </a:p>
          <a:p>
            <a:pPr algn="just"/>
            <a:endParaRPr lang="pl-PL" sz="1200" dirty="0">
              <a:latin typeface="+mn-lt"/>
            </a:endParaRPr>
          </a:p>
          <a:p>
            <a:pPr lvl="0" algn="just"/>
            <a:endParaRPr lang="pl-PL" sz="2500" b="1" dirty="0">
              <a:latin typeface="+mn-lt"/>
            </a:endParaRPr>
          </a:p>
          <a:p>
            <a:pPr lvl="0" algn="just"/>
            <a:endParaRPr lang="pl-PL" sz="2500"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 – wyposażenie w TIK</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51</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5" cy="4464496"/>
          </a:xfrm>
          <a:prstGeom prst="rect">
            <a:avLst/>
          </a:prstGeom>
          <a:noFill/>
        </p:spPr>
        <p:txBody>
          <a:bodyPr wrap="square" rtlCol="0">
            <a:normAutofit lnSpcReduction="10000"/>
          </a:bodyPr>
          <a:lstStyle/>
          <a:p>
            <a:pPr marL="0" indent="0">
              <a:buNone/>
            </a:pPr>
            <a:endParaRPr lang="pl-PL" sz="1600" b="1" i="1" u="sng" dirty="0"/>
          </a:p>
          <a:p>
            <a:pPr algn="just"/>
            <a:r>
              <a:rPr lang="pl-PL" sz="1600" b="1" dirty="0">
                <a:latin typeface="+mn-lt"/>
              </a:rPr>
              <a:t>Wyposażenie w pomoce dydaktyczne, narzędzia TIK, infrastrukturę sieciowo-usługową </a:t>
            </a:r>
            <a:r>
              <a:rPr lang="pl-PL" sz="1600" dirty="0">
                <a:latin typeface="+mn-lt"/>
              </a:rPr>
              <a:t>niezbędne do realizacji programów nauczania:</a:t>
            </a:r>
          </a:p>
          <a:p>
            <a:pPr algn="just"/>
            <a:endParaRPr lang="pl-PL" sz="1600" dirty="0">
              <a:latin typeface="+mn-lt"/>
            </a:endParaRPr>
          </a:p>
          <a:p>
            <a:pPr lvl="1" algn="just">
              <a:buFont typeface="Arial" pitchFamily="34" charset="0"/>
              <a:buChar char="•"/>
            </a:pPr>
            <a:r>
              <a:rPr lang="pl-PL" sz="1600" dirty="0">
                <a:latin typeface="+mn-lt"/>
              </a:rPr>
              <a:t>może być realizowane </a:t>
            </a:r>
            <a:r>
              <a:rPr lang="pl-PL" sz="1600" b="1" dirty="0">
                <a:latin typeface="+mn-lt"/>
              </a:rPr>
              <a:t>jedynie jako wsparcie uzupełniające </a:t>
            </a:r>
            <a:r>
              <a:rPr lang="pl-PL" sz="1600" dirty="0">
                <a:latin typeface="+mn-lt"/>
              </a:rPr>
              <a:t>do działań skierowanych do uczniów;</a:t>
            </a:r>
          </a:p>
          <a:p>
            <a:pPr algn="just"/>
            <a:endParaRPr lang="pl-PL" sz="1600" dirty="0">
              <a:latin typeface="+mn-lt"/>
            </a:endParaRPr>
          </a:p>
          <a:p>
            <a:pPr lvl="1" algn="just">
              <a:buFont typeface="Arial" pitchFamily="34" charset="0"/>
              <a:buChar char="•"/>
            </a:pPr>
            <a:r>
              <a:rPr lang="pl-PL" sz="1600" dirty="0">
                <a:latin typeface="+mn-lt"/>
              </a:rPr>
              <a:t>można korzystać z </a:t>
            </a:r>
            <a:r>
              <a:rPr lang="pl-PL" sz="1600" b="1" dirty="0">
                <a:latin typeface="+mn-lt"/>
              </a:rPr>
              <a:t>katalogu</a:t>
            </a:r>
            <a:r>
              <a:rPr lang="pl-PL" sz="1600" dirty="0">
                <a:latin typeface="+mn-lt"/>
              </a:rPr>
              <a:t> pt. „Wykaz pomocy dydaktycznych, narzędzi TIK oraz urządzeń sieciowych” ze strony: </a:t>
            </a:r>
            <a:r>
              <a:rPr lang="pl-PL" sz="1600" u="sng" dirty="0">
                <a:latin typeface="+mn-lt"/>
                <a:hlinkClick r:id="rId4"/>
              </a:rPr>
              <a:t>http://efs.men.gov.pl</a:t>
            </a:r>
            <a:r>
              <a:rPr lang="pl-PL" sz="1600" dirty="0">
                <a:latin typeface="+mn-lt"/>
                <a:hlinkClick r:id="rId4"/>
              </a:rPr>
              <a:t>/</a:t>
            </a:r>
            <a:r>
              <a:rPr lang="pl-PL" sz="1600" dirty="0">
                <a:latin typeface="+mn-lt"/>
              </a:rPr>
              <a:t> (katalog ma charakter otwarty i pomocniczy);</a:t>
            </a:r>
          </a:p>
          <a:p>
            <a:pPr algn="just"/>
            <a:endParaRPr lang="pl-PL" sz="1600" dirty="0">
              <a:latin typeface="+mn-lt"/>
            </a:endParaRPr>
          </a:p>
          <a:p>
            <a:pPr lvl="1" algn="just">
              <a:buFont typeface="Arial" pitchFamily="34" charset="0"/>
              <a:buChar char="•"/>
            </a:pPr>
            <a:r>
              <a:rPr lang="pl-PL" sz="1600" dirty="0">
                <a:latin typeface="+mn-lt"/>
              </a:rPr>
              <a:t>można zakwalifikować koszty związane z </a:t>
            </a:r>
            <a:r>
              <a:rPr lang="pl-PL" sz="1600" b="1" dirty="0">
                <a:latin typeface="+mn-lt"/>
              </a:rPr>
              <a:t>dostosowaniem</a:t>
            </a:r>
            <a:r>
              <a:rPr lang="pl-PL" sz="1600" dirty="0">
                <a:latin typeface="+mn-lt"/>
              </a:rPr>
              <a:t> lub adaptacją </a:t>
            </a:r>
            <a:r>
              <a:rPr lang="pl-PL" sz="1600" b="1" dirty="0">
                <a:latin typeface="+mn-lt"/>
              </a:rPr>
              <a:t>pomieszczeń</a:t>
            </a:r>
            <a:r>
              <a:rPr lang="pl-PL" sz="1600" dirty="0">
                <a:latin typeface="+mn-lt"/>
              </a:rPr>
              <a:t> na potrzeby </a:t>
            </a:r>
            <a:r>
              <a:rPr lang="pl-PL" sz="1600" b="1" dirty="0">
                <a:latin typeface="+mn-lt"/>
              </a:rPr>
              <a:t>pracowni szkolnych</a:t>
            </a:r>
            <a:r>
              <a:rPr lang="pl-PL" sz="1600" dirty="0">
                <a:latin typeface="+mn-lt"/>
              </a:rPr>
              <a:t>, wynikających m. in. z konieczności montażu zakupionego wyposażenia oraz zagwarantowania bezpiecznego ich użytkowania; </a:t>
            </a:r>
          </a:p>
          <a:p>
            <a:pPr lvl="0" algn="just"/>
            <a:endParaRPr lang="pl-PL" sz="1600" dirty="0">
              <a:latin typeface="+mn-lt"/>
            </a:endParaRPr>
          </a:p>
          <a:p>
            <a:pPr lvl="1" algn="just">
              <a:buFont typeface="Arial" pitchFamily="34" charset="0"/>
              <a:buChar char="•"/>
            </a:pPr>
            <a:r>
              <a:rPr lang="pl-PL" sz="1600" dirty="0">
                <a:latin typeface="+mn-lt"/>
              </a:rPr>
              <a:t>maksymalna wartość wydatków na zakup pomocy dydaktycznych, narzędzi TIK, urządzeń sieciowych może wynosić maksymalnie:</a:t>
            </a:r>
          </a:p>
          <a:p>
            <a:pPr algn="just"/>
            <a:r>
              <a:rPr lang="pl-PL" sz="1600" dirty="0">
                <a:latin typeface="+mn-lt"/>
              </a:rPr>
              <a:t>	a) dla szkół lub placówek systemu oświaty </a:t>
            </a:r>
            <a:r>
              <a:rPr lang="pl-PL" sz="1600" b="1" dirty="0">
                <a:latin typeface="+mn-lt"/>
              </a:rPr>
              <a:t>do 300 uczniów – 140 000 zł</a:t>
            </a:r>
          </a:p>
          <a:p>
            <a:pPr algn="just"/>
            <a:r>
              <a:rPr lang="pl-PL" sz="1600" dirty="0">
                <a:latin typeface="+mn-lt"/>
              </a:rPr>
              <a:t>	b) dla szkół lub placówek systemu oświaty </a:t>
            </a:r>
            <a:r>
              <a:rPr lang="pl-PL" sz="1600" b="1" dirty="0">
                <a:latin typeface="+mn-lt"/>
              </a:rPr>
              <a:t>od 301 uczniów – 200 000 zł</a:t>
            </a:r>
          </a:p>
          <a:p>
            <a:endParaRPr lang="pl-PL" sz="1200" dirty="0"/>
          </a:p>
          <a:p>
            <a:pPr algn="just"/>
            <a:endParaRPr lang="pl-PL" sz="1200" dirty="0">
              <a:latin typeface="+mn-lt"/>
            </a:endParaRPr>
          </a:p>
          <a:p>
            <a:pPr lvl="0" algn="just"/>
            <a:endParaRPr lang="pl-PL" sz="2500" b="1" dirty="0">
              <a:latin typeface="+mn-lt"/>
            </a:endParaRPr>
          </a:p>
          <a:p>
            <a:pPr lvl="0" algn="just"/>
            <a:endParaRPr lang="pl-PL" sz="2500"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 – warunki wyposażania w TIK</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6" cy="4464496"/>
          </a:xfrm>
          <a:prstGeom prst="rect">
            <a:avLst/>
          </a:prstGeom>
          <a:noFill/>
        </p:spPr>
        <p:txBody>
          <a:bodyPr wrap="square" rtlCol="0">
            <a:normAutofit fontScale="92500" lnSpcReduction="10000"/>
          </a:bodyPr>
          <a:lstStyle/>
          <a:p>
            <a:pPr marL="0" indent="0">
              <a:buNone/>
            </a:pPr>
            <a:endParaRPr lang="pl-PL" sz="1600" b="1" i="1" u="sng" dirty="0"/>
          </a:p>
          <a:p>
            <a:pPr algn="just"/>
            <a:r>
              <a:rPr lang="pl-PL" sz="1600" dirty="0">
                <a:latin typeface="+mn-lt"/>
              </a:rPr>
              <a:t>Przy planowaniu wyposażenia szkoły w pomoce dydaktyczne, narzędzia TIK, infrastrukturę sieciowo-usługową, </a:t>
            </a:r>
            <a:r>
              <a:rPr lang="pl-PL" sz="1600" b="1" dirty="0">
                <a:latin typeface="+mn-lt"/>
              </a:rPr>
              <a:t>należy oświadczyć we wniosku o dofinansowanie, że szkoła osiągnie wszystkie funkcjonalności, o których mowa w Załączniku nr 4:</a:t>
            </a:r>
            <a:endParaRPr lang="pl-PL" sz="1600" dirty="0">
              <a:latin typeface="+mn-lt"/>
            </a:endParaRPr>
          </a:p>
          <a:p>
            <a:pPr algn="just"/>
            <a:r>
              <a:rPr lang="pl-PL" sz="1600" dirty="0">
                <a:latin typeface="+mn-lt"/>
              </a:rPr>
              <a:t>(do 6 </a:t>
            </a:r>
            <a:r>
              <a:rPr lang="pl-PL" sz="1600" dirty="0" err="1">
                <a:latin typeface="+mn-lt"/>
              </a:rPr>
              <a:t>mcy</a:t>
            </a:r>
            <a:r>
              <a:rPr lang="pl-PL" sz="1600" dirty="0">
                <a:latin typeface="+mn-lt"/>
              </a:rPr>
              <a:t> od zakończenia realizacji projektu):</a:t>
            </a:r>
          </a:p>
          <a:p>
            <a:pPr algn="just"/>
            <a:endParaRPr lang="pl-PL" sz="1600" dirty="0">
              <a:latin typeface="+mn-lt"/>
            </a:endParaRPr>
          </a:p>
          <a:p>
            <a:pPr lvl="1" algn="just">
              <a:buFont typeface="Arial" pitchFamily="34" charset="0"/>
              <a:buChar char="•"/>
            </a:pPr>
            <a:r>
              <a:rPr lang="pl-PL" sz="1600" dirty="0">
                <a:latin typeface="+mn-lt"/>
              </a:rPr>
              <a:t>jeden lub dwa zestawy komputerów (stacjonarnych, przenośnych lub innych urządzeń mobilnych o funkcjach komputera) + w przypadku zestawów mobilnych: urządzenia do ładowania i zarządzania sprzętem mobilnym + system operacyjny + oprogramowanie biurowe + oprogramowanie antywirusowe + oprogramowanie antykradzieżowe + oprogramowanie zabezpieczające urządzenia sieciowe;</a:t>
            </a:r>
          </a:p>
          <a:p>
            <a:pPr lvl="1" algn="just">
              <a:buFont typeface="Arial" pitchFamily="34" charset="0"/>
              <a:buChar char="•"/>
            </a:pPr>
            <a:r>
              <a:rPr lang="pl-PL" sz="1600" dirty="0">
                <a:latin typeface="+mn-lt"/>
              </a:rPr>
              <a:t>wydzielone miejsce (jedno lub dwa) do potrzeb funkcjonowania zestawów komputerowych z bezprzewodowym dostępem do Internetu;</a:t>
            </a:r>
          </a:p>
          <a:p>
            <a:pPr lvl="1" algn="just">
              <a:buFont typeface="Arial" pitchFamily="34" charset="0"/>
              <a:buChar char="•"/>
            </a:pPr>
            <a:r>
              <a:rPr lang="pl-PL" sz="1600" dirty="0">
                <a:latin typeface="+mn-lt"/>
              </a:rPr>
              <a:t>co najmniej jedno miejsce, w którym uczniowie mogą korzystać z Internetu pomiędzy lekcjami lub w czasie wolnym;</a:t>
            </a:r>
          </a:p>
          <a:p>
            <a:pPr lvl="1" algn="just">
              <a:buFont typeface="Arial" pitchFamily="34" charset="0"/>
              <a:buChar char="•"/>
            </a:pPr>
            <a:r>
              <a:rPr lang="pl-PL" sz="1600" dirty="0">
                <a:latin typeface="+mn-lt"/>
              </a:rPr>
              <a:t>stały dostęp do Internetu;</a:t>
            </a:r>
          </a:p>
          <a:p>
            <a:pPr lvl="1" algn="just">
              <a:buFont typeface="Arial" pitchFamily="34" charset="0"/>
              <a:buChar char="•"/>
            </a:pPr>
            <a:r>
              <a:rPr lang="pl-PL" sz="1600" dirty="0">
                <a:latin typeface="+mn-lt"/>
              </a:rPr>
              <a:t>w miejscach korzystania ze sprzętu komputerowego jest możliwość prezentowania treści za pomocą urządzeń do projekcji obrazu i dźwięku bez konieczności każdorazowego dostosowywania warunków światła i układu ławek;</a:t>
            </a:r>
          </a:p>
          <a:p>
            <a:pPr lvl="1" algn="just">
              <a:buFont typeface="Arial" pitchFamily="34" charset="0"/>
              <a:buChar char="•"/>
            </a:pPr>
            <a:r>
              <a:rPr lang="pl-PL" sz="1600" dirty="0">
                <a:latin typeface="+mn-lt"/>
              </a:rPr>
              <a:t>sprzęt komputerowy może być wykorzystywany indywidualnie przez nauczycieli do prowadzenia zajęć edukacyjnych z wykorzystaniem TIK;</a:t>
            </a:r>
          </a:p>
          <a:p>
            <a:pPr algn="just"/>
            <a:endParaRPr lang="pl-PL" sz="1600" dirty="0">
              <a:latin typeface="+mn-lt"/>
            </a:endParaRPr>
          </a:p>
          <a:p>
            <a:endParaRPr lang="pl-PL" sz="1200" dirty="0"/>
          </a:p>
          <a:p>
            <a:pPr algn="just"/>
            <a:endParaRPr lang="pl-PL" sz="1200" dirty="0">
              <a:latin typeface="+mn-lt"/>
            </a:endParaRPr>
          </a:p>
          <a:p>
            <a:pPr lvl="0" algn="just"/>
            <a:endParaRPr lang="pl-PL" sz="2500" b="1" dirty="0">
              <a:latin typeface="+mn-lt"/>
            </a:endParaRPr>
          </a:p>
          <a:p>
            <a:pPr lvl="0" algn="just"/>
            <a:endParaRPr lang="pl-PL" sz="2500"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 – sieci komputerowe lub bezprzewodowe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just"/>
            <a:r>
              <a:rPr lang="pl-PL" dirty="0">
                <a:latin typeface="+mn-lt"/>
              </a:rPr>
              <a:t>Tworzenie wewnątrzszkolnych sieci komputerowych lub bezprzewodowych może obejmować:</a:t>
            </a:r>
          </a:p>
          <a:p>
            <a:pPr algn="just"/>
            <a:endParaRPr lang="pl-PL" dirty="0">
              <a:latin typeface="+mn-lt"/>
            </a:endParaRPr>
          </a:p>
          <a:p>
            <a:pPr lvl="1" algn="just">
              <a:buFont typeface="Arial" pitchFamily="34" charset="0"/>
              <a:buChar char="•"/>
            </a:pPr>
            <a:r>
              <a:rPr lang="pl-PL" b="1" dirty="0">
                <a:latin typeface="+mn-lt"/>
              </a:rPr>
              <a:t>projekty techniczne </a:t>
            </a:r>
            <a:r>
              <a:rPr lang="pl-PL" dirty="0">
                <a:latin typeface="+mn-lt"/>
              </a:rPr>
              <a:t>w zakresie instalacji sieci i urządzeń niezbędnych do stworzenia wewnątrzszkolnych sieci komputerowych lub bezprzewodowych;  </a:t>
            </a:r>
          </a:p>
          <a:p>
            <a:pPr lvl="1" algn="just">
              <a:buFont typeface="Arial" pitchFamily="34" charset="0"/>
              <a:buChar char="•"/>
            </a:pPr>
            <a:endParaRPr lang="pl-PL" dirty="0">
              <a:latin typeface="+mn-lt"/>
            </a:endParaRPr>
          </a:p>
          <a:p>
            <a:pPr lvl="1" algn="just">
              <a:buFont typeface="Arial" pitchFamily="34" charset="0"/>
              <a:buChar char="•"/>
            </a:pPr>
            <a:r>
              <a:rPr lang="pl-PL" b="1" dirty="0">
                <a:latin typeface="+mn-lt"/>
              </a:rPr>
              <a:t>zakup urządzeń sieciowych </a:t>
            </a:r>
            <a:r>
              <a:rPr lang="pl-PL" dirty="0">
                <a:latin typeface="+mn-lt"/>
              </a:rPr>
              <a:t>w ramach infrastruktury sieciowo-usługowej i </a:t>
            </a:r>
            <a:r>
              <a:rPr lang="pl-PL" b="1" dirty="0">
                <a:latin typeface="+mn-lt"/>
              </a:rPr>
              <a:t>wykonanie instalacji</a:t>
            </a:r>
            <a:r>
              <a:rPr lang="pl-PL" dirty="0">
                <a:latin typeface="+mn-lt"/>
              </a:rPr>
              <a:t> sieci zgodnie z opracowaną dokumentacją; </a:t>
            </a:r>
          </a:p>
          <a:p>
            <a:pPr lvl="1" algn="just">
              <a:buFont typeface="Arial" pitchFamily="34" charset="0"/>
              <a:buChar char="•"/>
            </a:pPr>
            <a:endParaRPr lang="pl-PL" dirty="0">
              <a:latin typeface="+mn-lt"/>
            </a:endParaRPr>
          </a:p>
          <a:p>
            <a:pPr lvl="1" algn="just">
              <a:buFont typeface="Arial" pitchFamily="34" charset="0"/>
              <a:buChar char="•"/>
            </a:pPr>
            <a:r>
              <a:rPr lang="pl-PL" b="1" dirty="0">
                <a:latin typeface="+mn-lt"/>
              </a:rPr>
              <a:t>usługi administrowania </a:t>
            </a:r>
            <a:r>
              <a:rPr lang="pl-PL" dirty="0">
                <a:latin typeface="+mn-lt"/>
              </a:rPr>
              <a:t>zakupionym w ramach projektu sprzętem i urządzeniami przez okres nie dłuższy niż okres trwania projektu.</a:t>
            </a:r>
          </a:p>
          <a:p>
            <a:pPr algn="just"/>
            <a:endParaRPr lang="pl-PL" sz="1600" dirty="0">
              <a:latin typeface="+mn-lt"/>
            </a:endParaRPr>
          </a:p>
          <a:p>
            <a:endParaRPr lang="pl-PL" sz="1200" dirty="0"/>
          </a:p>
          <a:p>
            <a:pPr algn="just"/>
            <a:endParaRPr lang="pl-PL" sz="1200" dirty="0">
              <a:latin typeface="+mn-lt"/>
            </a:endParaRPr>
          </a:p>
          <a:p>
            <a:pPr lvl="0" algn="just"/>
            <a:endParaRPr lang="pl-PL" sz="2500" b="1" dirty="0">
              <a:latin typeface="+mn-lt"/>
            </a:endParaRPr>
          </a:p>
          <a:p>
            <a:pPr lvl="0" algn="just"/>
            <a:endParaRPr lang="pl-PL" sz="2500"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 – wsparcie w zakresie TIK a OSE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a:bodyPr>
          <a:lstStyle/>
          <a:p>
            <a:pPr marL="0" indent="0">
              <a:buNone/>
            </a:pPr>
            <a:endParaRPr lang="pl-PL" sz="1600" b="1" i="1" u="sng" dirty="0"/>
          </a:p>
          <a:p>
            <a:pPr algn="just"/>
            <a:r>
              <a:rPr lang="pl-PL" dirty="0">
                <a:latin typeface="+mn-lt"/>
              </a:rPr>
              <a:t>Rekomendacja IOK:</a:t>
            </a:r>
          </a:p>
          <a:p>
            <a:pPr algn="just"/>
            <a:endParaRPr lang="pl-PL" dirty="0">
              <a:latin typeface="+mn-lt"/>
            </a:endParaRPr>
          </a:p>
          <a:p>
            <a:pPr marL="285750" indent="-285750" algn="just">
              <a:buFontTx/>
              <a:buChar char="-"/>
            </a:pPr>
            <a:r>
              <a:rPr lang="pl-PL" dirty="0">
                <a:latin typeface="+mn-lt"/>
              </a:rPr>
              <a:t>wspierać szkoły lub placówki, które zostały objęte wsparciem w ramach Programu Operacyjnego Polska Cyfrowa lub mają przepustowość umożliwiającą funkcjonowanie w ramach Ogólnopolskiej Sieci Edukacyjnej</a:t>
            </a:r>
          </a:p>
          <a:p>
            <a:pPr marL="285750" indent="-285750" algn="just">
              <a:buFontTx/>
              <a:buChar char="-"/>
            </a:pPr>
            <a:endParaRPr lang="pl-PL" dirty="0">
              <a:latin typeface="+mn-lt"/>
            </a:endParaRPr>
          </a:p>
          <a:p>
            <a:pPr marL="285750" indent="-285750" algn="just">
              <a:buFontTx/>
              <a:buChar char="-"/>
            </a:pPr>
            <a:r>
              <a:rPr lang="pl-PL" dirty="0">
                <a:latin typeface="+mn-lt"/>
              </a:rPr>
              <a:t>celem zakupów narzędzi TIK oraz działań w zakresie kształtowania kompetencji cyfrowych uczniów/nauczycieli powinno być włączenie szkoły lub placówki w system OSE</a:t>
            </a:r>
          </a:p>
          <a:p>
            <a:pPr algn="just"/>
            <a:endParaRPr lang="pl-PL" sz="1600" dirty="0">
              <a:latin typeface="+mn-lt"/>
            </a:endParaRPr>
          </a:p>
          <a:p>
            <a:endParaRPr lang="pl-PL" sz="1200" dirty="0"/>
          </a:p>
          <a:p>
            <a:pPr algn="just"/>
            <a:endParaRPr lang="pl-PL" sz="1200" dirty="0">
              <a:latin typeface="+mn-lt"/>
            </a:endParaRPr>
          </a:p>
          <a:p>
            <a:pPr lvl="0" algn="just"/>
            <a:endParaRPr lang="pl-PL" sz="2500" b="1" dirty="0">
              <a:latin typeface="+mn-lt"/>
            </a:endParaRPr>
          </a:p>
          <a:p>
            <a:pPr lvl="0" algn="just"/>
            <a:endParaRPr lang="pl-PL" sz="2500"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1713361168"/>
      </p:ext>
    </p:extLst>
  </p:cSld>
  <p:clrMapOvr>
    <a:masterClrMapping/>
  </p:clrMapOvr>
  <p:transition spd="med">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10.2.B – Nauczanie eksperymentalne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endParaRPr lang="pl-PL" sz="1600" b="1" i="1" dirty="0"/>
          </a:p>
          <a:p>
            <a:endParaRPr lang="pl-PL" sz="1600" dirty="0">
              <a:latin typeface="+mn-lt"/>
            </a:endParaRPr>
          </a:p>
          <a:p>
            <a:pPr lvl="0" algn="just"/>
            <a:r>
              <a:rPr lang="pl-PL" sz="2200" b="1" dirty="0">
                <a:latin typeface="+mn-lt"/>
              </a:rPr>
              <a:t>10.2.B. </a:t>
            </a:r>
            <a:r>
              <a:rPr lang="pl-PL" sz="2200" dirty="0">
                <a:latin typeface="+mn-lt"/>
              </a:rPr>
              <a:t>Tworzenie w szkołach warunków do </a:t>
            </a:r>
            <a:r>
              <a:rPr lang="pl-PL" sz="2200" b="1" dirty="0">
                <a:latin typeface="+mn-lt"/>
              </a:rPr>
              <a:t>nauczania eksperymentalnego</a:t>
            </a:r>
            <a:r>
              <a:rPr lang="pl-PL" sz="2200" dirty="0">
                <a:latin typeface="+mn-lt"/>
              </a:rPr>
              <a:t> poprzez</a:t>
            </a:r>
            <a:r>
              <a:rPr lang="pl-PL" sz="2200" b="1" dirty="0">
                <a:latin typeface="+mn-lt"/>
              </a:rPr>
              <a:t>:</a:t>
            </a:r>
          </a:p>
          <a:p>
            <a:pPr lvl="0" algn="just"/>
            <a:endParaRPr lang="pl-PL" sz="2200" dirty="0">
              <a:latin typeface="+mn-lt"/>
            </a:endParaRPr>
          </a:p>
          <a:p>
            <a:r>
              <a:rPr lang="pl-PL" sz="2200" b="1" dirty="0">
                <a:latin typeface="+mn-lt"/>
              </a:rPr>
              <a:t>	</a:t>
            </a:r>
            <a:r>
              <a:rPr lang="pl-PL" sz="2200" dirty="0">
                <a:latin typeface="+mn-lt"/>
              </a:rPr>
              <a:t>a) wyposażenie szkolnych pracowni w narzędzia do 	nauczania kompetencji matematyczno-przyrodniczych;</a:t>
            </a:r>
          </a:p>
          <a:p>
            <a:endParaRPr lang="pl-PL" sz="2200" dirty="0">
              <a:latin typeface="+mn-lt"/>
            </a:endParaRPr>
          </a:p>
          <a:p>
            <a:r>
              <a:rPr lang="pl-PL" sz="2200" dirty="0">
                <a:latin typeface="+mn-lt"/>
              </a:rPr>
              <a:t>	b) kształtowanie i rozwijanie kompetencji matematyczno-	przyrodniczych</a:t>
            </a:r>
          </a:p>
          <a:p>
            <a:endParaRPr lang="pl-PL" sz="2200" b="1" dirty="0">
              <a:latin typeface="+mn-lt"/>
            </a:endParaRPr>
          </a:p>
          <a:p>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10.2.B – Nauczanie eksperymentalne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fontScale="92500" lnSpcReduction="10000"/>
          </a:bodyPr>
          <a:lstStyle/>
          <a:p>
            <a:pPr marL="0" indent="0">
              <a:buNone/>
            </a:pPr>
            <a:endParaRPr lang="pl-PL" sz="1600" b="1" i="1" u="sng" dirty="0"/>
          </a:p>
          <a:p>
            <a:pPr lvl="0" algn="just"/>
            <a:r>
              <a:rPr lang="pl-PL" sz="2200" dirty="0">
                <a:latin typeface="+mn-lt"/>
              </a:rPr>
              <a:t>Warunki realizacji:</a:t>
            </a:r>
          </a:p>
          <a:p>
            <a:pPr lvl="0" algn="just"/>
            <a:endParaRPr lang="pl-PL" sz="2200" dirty="0">
              <a:latin typeface="+mn-lt"/>
            </a:endParaRPr>
          </a:p>
          <a:p>
            <a:pPr lvl="1" algn="just">
              <a:buFont typeface="Arial" pitchFamily="34" charset="0"/>
              <a:buChar char="•"/>
            </a:pPr>
            <a:r>
              <a:rPr lang="pl-PL" sz="2200" dirty="0">
                <a:latin typeface="+mn-lt"/>
              </a:rPr>
              <a:t>zajęcia dla uczniów + wyposażenie pracowni</a:t>
            </a:r>
          </a:p>
          <a:p>
            <a:pPr lvl="1" algn="just">
              <a:buFont typeface="Arial" pitchFamily="34" charset="0"/>
              <a:buChar char="•"/>
            </a:pPr>
            <a:endParaRPr lang="pl-PL" sz="2200" dirty="0">
              <a:latin typeface="+mn-lt"/>
            </a:endParaRPr>
          </a:p>
          <a:p>
            <a:pPr lvl="1" algn="just">
              <a:buFont typeface="Arial" pitchFamily="34" charset="0"/>
              <a:buChar char="•"/>
            </a:pPr>
            <a:r>
              <a:rPr lang="pl-PL" sz="2200" dirty="0">
                <a:latin typeface="+mn-lt"/>
              </a:rPr>
              <a:t>zajęcia dla uczniów + doskonalenie nauczycieli (forma wsparcia z typu projektu 10.2.G)</a:t>
            </a:r>
          </a:p>
          <a:p>
            <a:pPr lvl="1" algn="just">
              <a:buFont typeface="Arial" pitchFamily="34" charset="0"/>
              <a:buChar char="•"/>
            </a:pPr>
            <a:endParaRPr lang="pl-PL" sz="2200" dirty="0">
              <a:latin typeface="+mn-lt"/>
            </a:endParaRPr>
          </a:p>
          <a:p>
            <a:pPr lvl="1" algn="just">
              <a:buFont typeface="Arial" pitchFamily="34" charset="0"/>
              <a:buChar char="•"/>
            </a:pPr>
            <a:r>
              <a:rPr lang="pl-PL" sz="2200" dirty="0">
                <a:latin typeface="+mn-lt"/>
              </a:rPr>
              <a:t>zajęcia dla uczniów + oświadczenie we wniosku, że wyposażenie pracowni zostanie zrealizowane poza projektem (bądź pracownia jest już dostosowana)</a:t>
            </a:r>
          </a:p>
          <a:p>
            <a:pPr lvl="1" algn="just">
              <a:buFont typeface="Arial" pitchFamily="34" charset="0"/>
              <a:buChar char="•"/>
            </a:pPr>
            <a:endParaRPr lang="pl-PL" sz="2200" dirty="0">
              <a:latin typeface="+mn-lt"/>
            </a:endParaRPr>
          </a:p>
          <a:p>
            <a:pPr lvl="1" algn="just">
              <a:buFont typeface="Arial" pitchFamily="34" charset="0"/>
              <a:buChar char="•"/>
            </a:pPr>
            <a:r>
              <a:rPr lang="pl-PL" sz="2200" dirty="0">
                <a:latin typeface="+mn-lt"/>
              </a:rPr>
              <a:t>zajęcia dla uczniów  + oświadczenie we wniosku, że doskonalenie nauczycieli zostanie zrealizowane poza projektem (bądź nauczyciele są już przeszkoleni)</a:t>
            </a:r>
          </a:p>
          <a:p>
            <a:pPr lvl="0" algn="just">
              <a:buFont typeface="Arial" pitchFamily="34" charset="0"/>
              <a:buChar char="•"/>
            </a:pPr>
            <a:endParaRPr lang="pl-PL" sz="2200" b="1" dirty="0">
              <a:latin typeface="+mn-lt"/>
            </a:endParaRPr>
          </a:p>
          <a:p>
            <a:endParaRPr lang="pl-PL" sz="2200" b="1" dirty="0">
              <a:latin typeface="+mn-lt"/>
            </a:endParaRPr>
          </a:p>
          <a:p>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10.2.B – Wyposażenie pracowni przyrodniczych</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57</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marL="457200" lvl="0" indent="-457200" algn="just">
              <a:buAutoNum type="alphaLcParenR"/>
            </a:pPr>
            <a:endParaRPr lang="pl-PL" sz="1900" dirty="0">
              <a:latin typeface="+mn-lt"/>
            </a:endParaRPr>
          </a:p>
          <a:p>
            <a:pPr marL="457200" lvl="0" indent="-457200" algn="just"/>
            <a:endParaRPr lang="pl-PL" sz="1900" dirty="0">
              <a:latin typeface="+mn-lt"/>
            </a:endParaRPr>
          </a:p>
          <a:p>
            <a:pPr marL="457200" lvl="0" indent="-457200" algn="just">
              <a:buFont typeface="Wingdings" pitchFamily="2" charset="2"/>
              <a:buChar char="ü"/>
            </a:pPr>
            <a:r>
              <a:rPr lang="pl-PL" sz="1900" b="1" u="sng" dirty="0">
                <a:latin typeface="+mn-lt"/>
              </a:rPr>
              <a:t>może być </a:t>
            </a:r>
            <a:r>
              <a:rPr lang="pl-PL" sz="1900" dirty="0">
                <a:latin typeface="+mn-lt"/>
              </a:rPr>
              <a:t>zgodne z </a:t>
            </a:r>
            <a:r>
              <a:rPr lang="pl-PL" sz="1900" b="1" dirty="0">
                <a:latin typeface="+mn-lt"/>
              </a:rPr>
              <a:t>katalogiem wyposażenia pracowni przyrodniczych </a:t>
            </a:r>
            <a:r>
              <a:rPr lang="pl-PL" sz="1900" dirty="0">
                <a:latin typeface="+mn-lt"/>
              </a:rPr>
              <a:t>opracowanym przez MEN na stronie: </a:t>
            </a:r>
            <a:r>
              <a:rPr lang="pl-PL" sz="1900" dirty="0">
                <a:latin typeface="+mn-lt"/>
                <a:hlinkClick r:id="rId4"/>
              </a:rPr>
              <a:t>http://efs.men.gov.pl</a:t>
            </a:r>
            <a:r>
              <a:rPr lang="pl-PL" sz="1900" dirty="0">
                <a:latin typeface="+mn-lt"/>
              </a:rPr>
              <a:t>;</a:t>
            </a:r>
          </a:p>
          <a:p>
            <a:pPr marL="457200" lvl="0" indent="-457200" algn="just">
              <a:buFont typeface="Wingdings" pitchFamily="2" charset="2"/>
              <a:buChar char="ü"/>
            </a:pPr>
            <a:endParaRPr lang="pl-PL" sz="1900" dirty="0">
              <a:latin typeface="+mn-lt"/>
            </a:endParaRPr>
          </a:p>
          <a:p>
            <a:pPr marL="457200" lvl="0" indent="-457200" algn="just">
              <a:buFont typeface="Wingdings" pitchFamily="2" charset="2"/>
              <a:buChar char="ü"/>
            </a:pPr>
            <a:r>
              <a:rPr lang="pl-PL" sz="1900" b="1" dirty="0">
                <a:latin typeface="+mn-lt"/>
              </a:rPr>
              <a:t>katalog ma charakter otwarty i pomocniczy</a:t>
            </a:r>
            <a:r>
              <a:rPr lang="pl-PL" sz="1900" dirty="0">
                <a:latin typeface="+mn-lt"/>
              </a:rPr>
              <a:t>;</a:t>
            </a:r>
          </a:p>
          <a:p>
            <a:pPr marL="457200" lvl="0" indent="-457200" algn="just">
              <a:buFont typeface="Wingdings" pitchFamily="2" charset="2"/>
              <a:buChar char="ü"/>
            </a:pPr>
            <a:endParaRPr lang="pl-PL" sz="1900" dirty="0">
              <a:latin typeface="+mn-lt"/>
            </a:endParaRPr>
          </a:p>
          <a:p>
            <a:pPr marL="457200" indent="-457200" algn="just">
              <a:buFont typeface="Wingdings" pitchFamily="2" charset="2"/>
              <a:buChar char="ü"/>
            </a:pPr>
            <a:r>
              <a:rPr lang="pl-PL" sz="1900" dirty="0">
                <a:latin typeface="+mn-lt"/>
              </a:rPr>
              <a:t>zakupione wyposażenie powinno być dostosowane do </a:t>
            </a:r>
            <a:r>
              <a:rPr lang="pl-PL" sz="1900" b="1" dirty="0">
                <a:latin typeface="+mn-lt"/>
              </a:rPr>
              <a:t>odpowiedniego etapu edukacyjnego</a:t>
            </a:r>
            <a:r>
              <a:rPr lang="pl-PL" sz="1900" dirty="0">
                <a:latin typeface="+mn-lt"/>
              </a:rPr>
              <a:t> i w przypadku szkół ponadgimnazjalnych i ponadpodstawowych </a:t>
            </a:r>
            <a:r>
              <a:rPr lang="pl-PL" sz="1900" b="1" dirty="0">
                <a:latin typeface="+mn-lt"/>
              </a:rPr>
              <a:t>do zakresu realizacji podstawy programowej kształcenia ogólnego w poszczególnych typach szkół </a:t>
            </a:r>
            <a:r>
              <a:rPr lang="pl-PL" sz="1900" dirty="0">
                <a:latin typeface="+mn-lt"/>
              </a:rPr>
              <a:t>(podstawowego lub rozszerzonego).</a:t>
            </a:r>
          </a:p>
          <a:p>
            <a:pPr marL="457200" lvl="0" indent="-457200" algn="just">
              <a:buFont typeface="Wingdings" pitchFamily="2" charset="2"/>
              <a:buChar char="ü"/>
            </a:pPr>
            <a:endParaRPr lang="pl-PL" sz="1900" dirty="0">
              <a:latin typeface="+mn-lt"/>
            </a:endParaRPr>
          </a:p>
          <a:p>
            <a:pPr lvl="0" algn="just"/>
            <a:endParaRPr lang="pl-PL" sz="2200" dirty="0">
              <a:latin typeface="+mn-lt"/>
            </a:endParaRPr>
          </a:p>
          <a:p>
            <a:pPr lvl="0" algn="just">
              <a:buFont typeface="Arial" pitchFamily="34" charset="0"/>
              <a:buChar char="•"/>
            </a:pPr>
            <a:endParaRPr lang="pl-PL" sz="2200" b="1" dirty="0">
              <a:latin typeface="+mn-lt"/>
            </a:endParaRPr>
          </a:p>
          <a:p>
            <a:endParaRPr lang="pl-PL" sz="2200" b="1" dirty="0">
              <a:latin typeface="+mn-lt"/>
            </a:endParaRPr>
          </a:p>
          <a:p>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10.2.B – Wyposażenie pracowni matematyki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58</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5" cy="4464496"/>
          </a:xfrm>
          <a:prstGeom prst="rect">
            <a:avLst/>
          </a:prstGeom>
          <a:noFill/>
        </p:spPr>
        <p:txBody>
          <a:bodyPr wrap="square" rtlCol="0">
            <a:normAutofit fontScale="25000" lnSpcReduction="20000"/>
          </a:bodyPr>
          <a:lstStyle/>
          <a:p>
            <a:pPr marL="0" indent="0">
              <a:buNone/>
            </a:pPr>
            <a:endParaRPr lang="pl-PL" sz="3500" b="1" i="1" u="sng" dirty="0">
              <a:latin typeface="+mn-lt"/>
            </a:endParaRPr>
          </a:p>
          <a:p>
            <a:pPr lvl="0" algn="just"/>
            <a:endParaRPr lang="pl-PL" sz="4800" b="1" dirty="0">
              <a:latin typeface="+mn-lt"/>
            </a:endParaRPr>
          </a:p>
          <a:p>
            <a:pPr lvl="0" algn="just"/>
            <a:r>
              <a:rPr lang="pl-PL" sz="4800" b="1" dirty="0">
                <a:latin typeface="+mn-lt"/>
              </a:rPr>
              <a:t>Standard wyposażenia pracowni matematyki:</a:t>
            </a:r>
          </a:p>
          <a:p>
            <a:pPr lvl="0" algn="just"/>
            <a:endParaRPr lang="pl-PL" sz="4800" b="1" dirty="0">
              <a:latin typeface="+mn-lt"/>
            </a:endParaRPr>
          </a:p>
          <a:p>
            <a:pPr lvl="0" algn="just"/>
            <a:r>
              <a:rPr lang="pl-PL" sz="4800" dirty="0">
                <a:latin typeface="+mn-lt"/>
              </a:rPr>
              <a:t>	a) </a:t>
            </a:r>
            <a:r>
              <a:rPr lang="pl-PL" sz="4800" b="1" dirty="0">
                <a:latin typeface="+mn-lt"/>
              </a:rPr>
              <a:t>meble</a:t>
            </a:r>
            <a:r>
              <a:rPr lang="pl-PL" sz="4800" dirty="0">
                <a:latin typeface="+mn-lt"/>
              </a:rPr>
              <a:t>: szafy, szafki, tablice zwykłe i magnetyczne wraz z przyrządami, stojaki do przechowywania plansz itp.)</a:t>
            </a:r>
          </a:p>
          <a:p>
            <a:pPr lvl="0" algn="just"/>
            <a:endParaRPr lang="pl-PL" sz="4800" dirty="0">
              <a:latin typeface="+mn-lt"/>
            </a:endParaRPr>
          </a:p>
          <a:p>
            <a:pPr lvl="0" algn="just"/>
            <a:r>
              <a:rPr lang="pl-PL" sz="4800" dirty="0">
                <a:latin typeface="+mn-lt"/>
              </a:rPr>
              <a:t>	b) </a:t>
            </a:r>
            <a:r>
              <a:rPr lang="pl-PL" sz="4800" b="1" dirty="0">
                <a:latin typeface="+mn-lt"/>
              </a:rPr>
              <a:t>sprzęt</a:t>
            </a:r>
            <a:r>
              <a:rPr lang="pl-PL" sz="4800" dirty="0">
                <a:latin typeface="+mn-lt"/>
              </a:rPr>
              <a:t>, w tym </a:t>
            </a:r>
            <a:r>
              <a:rPr lang="pl-PL" sz="4800" b="1" dirty="0">
                <a:latin typeface="+mn-lt"/>
              </a:rPr>
              <a:t>narzędzia TIK</a:t>
            </a:r>
            <a:r>
              <a:rPr lang="pl-PL" sz="4800" dirty="0">
                <a:latin typeface="+mn-lt"/>
              </a:rPr>
              <a:t> wraz z aplikacjami tematycznymi, niezbędne do przeprowadzenia zajęć, w 	np. </a:t>
            </a:r>
            <a:r>
              <a:rPr lang="pl-PL" sz="4800" dirty="0" err="1">
                <a:latin typeface="+mn-lt"/>
              </a:rPr>
              <a:t>wizualizer</a:t>
            </a:r>
            <a:r>
              <a:rPr lang="pl-PL" sz="4800" dirty="0">
                <a:latin typeface="+mn-lt"/>
              </a:rPr>
              <a:t> przestrzenny, komputer z projektorem i tablicą interaktywną.</a:t>
            </a:r>
          </a:p>
          <a:p>
            <a:pPr lvl="0" algn="just"/>
            <a:endParaRPr lang="pl-PL" sz="4800" dirty="0">
              <a:latin typeface="+mn-lt"/>
            </a:endParaRPr>
          </a:p>
          <a:p>
            <a:pPr lvl="0" algn="just"/>
            <a:r>
              <a:rPr lang="pl-PL" sz="4800" dirty="0">
                <a:latin typeface="+mn-lt"/>
              </a:rPr>
              <a:t>	c) </a:t>
            </a:r>
            <a:r>
              <a:rPr lang="pl-PL" sz="4800" b="1" dirty="0">
                <a:latin typeface="+mn-lt"/>
              </a:rPr>
              <a:t>pomoce dydaktyczne</a:t>
            </a:r>
            <a:r>
              <a:rPr lang="pl-PL" sz="4800" dirty="0">
                <a:latin typeface="+mn-lt"/>
              </a:rPr>
              <a:t> takie jak:</a:t>
            </a:r>
          </a:p>
          <a:p>
            <a:pPr lvl="0" algn="just"/>
            <a:r>
              <a:rPr lang="pl-PL" sz="4800" dirty="0">
                <a:latin typeface="+mn-lt"/>
              </a:rPr>
              <a:t>		przyrządy do mierzenia długości: linijka, miara, koło metryczne itp.,</a:t>
            </a:r>
          </a:p>
          <a:p>
            <a:pPr lvl="0" algn="just"/>
            <a:r>
              <a:rPr lang="pl-PL" sz="4800" dirty="0">
                <a:latin typeface="+mn-lt"/>
              </a:rPr>
              <a:t>		przyrządy do nauki o zbiorach i okręgach: puzzle i układanki,</a:t>
            </a:r>
          </a:p>
          <a:p>
            <a:pPr lvl="0" algn="just"/>
            <a:r>
              <a:rPr lang="pl-PL" sz="4800" dirty="0">
                <a:latin typeface="+mn-lt"/>
              </a:rPr>
              <a:t>		przyrządy, zestawy do mierzenia jednostek i objętości: wagi, odważniki, klepsydry, cylindry, 		miarki objętości, termometry,</a:t>
            </a:r>
          </a:p>
          <a:p>
            <a:pPr lvl="0" algn="just"/>
            <a:r>
              <a:rPr lang="pl-PL" sz="4800" dirty="0">
                <a:latin typeface="+mn-lt"/>
              </a:rPr>
              <a:t>		przyrządy, zestawy do nauki ułamków: odcinki tablicowe - magnetyczne, ułamki 			magnetyczne z sortownikiem koła,</a:t>
            </a:r>
          </a:p>
          <a:p>
            <a:pPr lvl="0" algn="just"/>
            <a:r>
              <a:rPr lang="pl-PL" sz="4800" dirty="0">
                <a:latin typeface="+mn-lt"/>
              </a:rPr>
              <a:t>		przyrządy, zestawy do budowy brył przestrzennych i szkieletów brył,</a:t>
            </a:r>
          </a:p>
          <a:p>
            <a:pPr lvl="0" algn="just"/>
            <a:r>
              <a:rPr lang="pl-PL" sz="4800" dirty="0">
                <a:latin typeface="+mn-lt"/>
              </a:rPr>
              <a:t>		przezroczyste modele brył i przyrządy do ich demonstracji,</a:t>
            </a:r>
          </a:p>
          <a:p>
            <a:pPr lvl="0" algn="just"/>
            <a:r>
              <a:rPr lang="pl-PL" sz="4800" dirty="0">
                <a:latin typeface="+mn-lt"/>
              </a:rPr>
              <a:t>		anaglify – wizualizacja brył w przestrzeni,</a:t>
            </a:r>
          </a:p>
          <a:p>
            <a:pPr lvl="0" algn="just"/>
            <a:r>
              <a:rPr lang="pl-PL" sz="4800" dirty="0">
                <a:latin typeface="+mn-lt"/>
              </a:rPr>
              <a:t>		zestaw brył do mierzenia i porównywania objętości,</a:t>
            </a:r>
          </a:p>
          <a:p>
            <a:pPr lvl="0" algn="just"/>
            <a:r>
              <a:rPr lang="pl-PL" sz="4800" dirty="0">
                <a:latin typeface="+mn-lt"/>
              </a:rPr>
              <a:t>		zestaw do demonstracji jednostek pola i jednostek objętości,</a:t>
            </a:r>
          </a:p>
          <a:p>
            <a:pPr lvl="0" algn="just"/>
            <a:r>
              <a:rPr lang="pl-PL" sz="4800" dirty="0">
                <a:latin typeface="+mn-lt"/>
              </a:rPr>
              <a:t>		magnetyczne zestawy do prezentacji: pól wielokątów, twierdzenia Pitagorasa, twierdzenia 		Talesa, kątów 	wpisanych i środkowych itp.,</a:t>
            </a:r>
          </a:p>
          <a:p>
            <a:pPr lvl="0" algn="just"/>
            <a:r>
              <a:rPr lang="pl-PL" sz="4800" dirty="0">
                <a:latin typeface="+mn-lt"/>
              </a:rPr>
              <a:t>		matematyczne gry dydaktyczne i logiczne,</a:t>
            </a:r>
          </a:p>
          <a:p>
            <a:pPr lvl="0" algn="just"/>
            <a:r>
              <a:rPr lang="pl-PL" sz="4800" dirty="0">
                <a:latin typeface="+mn-lt"/>
              </a:rPr>
              <a:t>		programy komputerowe do nauki matematyki na określonym poziomie,</a:t>
            </a:r>
          </a:p>
          <a:p>
            <a:pPr lvl="0" algn="just"/>
            <a:r>
              <a:rPr lang="pl-PL" sz="4800" dirty="0">
                <a:latin typeface="+mn-lt"/>
              </a:rPr>
              <a:t>		zestawy tablicowe, plansze dydaktyczne do prezentacji poszczególnych zagadnień 			matematycznych w tym potęg, pierwiastków, algebry, geometrii, trygonometrii itd.,</a:t>
            </a:r>
          </a:p>
          <a:p>
            <a:pPr lvl="0" algn="just"/>
            <a:r>
              <a:rPr lang="pl-PL" sz="4800" dirty="0">
                <a:latin typeface="+mn-lt"/>
              </a:rPr>
              <a:t>		inne przyrządy: liczydło, kalkulatory, zbiory zadań konkursowych itp.</a:t>
            </a:r>
          </a:p>
          <a:p>
            <a:pPr marL="457200" lvl="0" indent="-457200" algn="just">
              <a:buAutoNum type="alphaLcParenR"/>
            </a:pPr>
            <a:endParaRPr lang="pl-PL" sz="4800" dirty="0">
              <a:latin typeface="+mn-lt"/>
            </a:endParaRPr>
          </a:p>
          <a:p>
            <a:pPr marL="457200" lvl="0" indent="-457200" algn="just"/>
            <a:endParaRPr lang="pl-PL" sz="4800" dirty="0">
              <a:latin typeface="+mn-lt"/>
            </a:endParaRPr>
          </a:p>
          <a:p>
            <a:pPr marL="457200" lvl="0" indent="-457200" algn="just"/>
            <a:r>
              <a:rPr lang="pl-PL" sz="4800" dirty="0">
                <a:latin typeface="+mn-lt"/>
              </a:rPr>
              <a:t>	</a:t>
            </a:r>
          </a:p>
          <a:p>
            <a:pPr lvl="0" algn="just"/>
            <a:endParaRPr lang="pl-PL" sz="2200" dirty="0">
              <a:latin typeface="+mn-lt"/>
            </a:endParaRPr>
          </a:p>
          <a:p>
            <a:pPr lvl="0" algn="just">
              <a:buFont typeface="Arial" pitchFamily="34" charset="0"/>
              <a:buChar char="•"/>
            </a:pPr>
            <a:endParaRPr lang="pl-PL" sz="2200" b="1" dirty="0">
              <a:latin typeface="+mn-lt"/>
            </a:endParaRPr>
          </a:p>
          <a:p>
            <a:endParaRPr lang="pl-PL" sz="2200" b="1" dirty="0">
              <a:latin typeface="+mn-lt"/>
            </a:endParaRPr>
          </a:p>
          <a:p>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10.2.B – Kompetencje uczniów</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59</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5" cy="4464496"/>
          </a:xfrm>
          <a:prstGeom prst="rect">
            <a:avLst/>
          </a:prstGeom>
          <a:noFill/>
        </p:spPr>
        <p:txBody>
          <a:bodyPr wrap="square" rtlCol="0">
            <a:normAutofit fontScale="32500" lnSpcReduction="20000"/>
          </a:bodyPr>
          <a:lstStyle/>
          <a:p>
            <a:pPr marL="0" indent="0">
              <a:buNone/>
            </a:pPr>
            <a:endParaRPr lang="pl-PL" sz="3500" b="1" i="1" u="sng" dirty="0">
              <a:latin typeface="+mn-lt"/>
            </a:endParaRPr>
          </a:p>
          <a:p>
            <a:pPr lvl="0" algn="just"/>
            <a:endParaRPr lang="pl-PL" sz="4800" b="1" dirty="0">
              <a:latin typeface="+mn-lt"/>
            </a:endParaRPr>
          </a:p>
          <a:p>
            <a:pPr lvl="0" algn="just"/>
            <a:r>
              <a:rPr lang="pl-PL" sz="4800" dirty="0">
                <a:latin typeface="+mn-lt"/>
              </a:rPr>
              <a:t>Formy wsparcia w ramach kształtowania i rozwijanie kompetencji matematyczno-przyrodniczych uczniów:</a:t>
            </a:r>
          </a:p>
          <a:p>
            <a:pPr lvl="0" algn="just"/>
            <a:endParaRPr lang="pl-PL" sz="4800" dirty="0">
              <a:latin typeface="+mn-lt"/>
            </a:endParaRPr>
          </a:p>
          <a:p>
            <a:pPr marL="514350" indent="-514350" algn="just">
              <a:buAutoNum type="alphaLcParenR"/>
            </a:pPr>
            <a:r>
              <a:rPr lang="pl-PL" sz="4800" b="1" dirty="0">
                <a:latin typeface="+mn-lt"/>
              </a:rPr>
              <a:t>projekty edukacyjne</a:t>
            </a:r>
            <a:r>
              <a:rPr lang="pl-PL" sz="4800" dirty="0">
                <a:latin typeface="+mn-lt"/>
              </a:rPr>
              <a:t>;</a:t>
            </a:r>
          </a:p>
          <a:p>
            <a:pPr marL="514350" indent="-514350" algn="just">
              <a:buAutoNum type="alphaLcParenR"/>
            </a:pPr>
            <a:r>
              <a:rPr lang="pl-PL" sz="4800" b="1" dirty="0">
                <a:latin typeface="+mn-lt"/>
              </a:rPr>
              <a:t>dodatkowe</a:t>
            </a:r>
            <a:r>
              <a:rPr lang="pl-PL" sz="4800" dirty="0">
                <a:latin typeface="+mn-lt"/>
              </a:rPr>
              <a:t> </a:t>
            </a:r>
            <a:r>
              <a:rPr lang="pl-PL" sz="4800" b="1" dirty="0">
                <a:latin typeface="+mn-lt"/>
              </a:rPr>
              <a:t>zajęcia dydaktyczno-wyrównawczych </a:t>
            </a:r>
            <a:r>
              <a:rPr lang="pl-PL" sz="4800" dirty="0">
                <a:latin typeface="+mn-lt"/>
              </a:rPr>
              <a:t>dla uczniów mających trudności w spełnianiu wymagań edukacyjnych, wynikających z podstawy programowej;</a:t>
            </a:r>
          </a:p>
          <a:p>
            <a:pPr marL="514350" indent="-514350" algn="just">
              <a:buAutoNum type="alphaLcParenR"/>
            </a:pPr>
            <a:r>
              <a:rPr lang="pl-PL" sz="4800" dirty="0">
                <a:latin typeface="+mn-lt"/>
              </a:rPr>
              <a:t>różne </a:t>
            </a:r>
            <a:r>
              <a:rPr lang="pl-PL" sz="4800" b="1" dirty="0">
                <a:latin typeface="+mn-lt"/>
              </a:rPr>
              <a:t>formy zajęć rozwijających uzdolnienia</a:t>
            </a:r>
            <a:r>
              <a:rPr lang="pl-PL" sz="4800" dirty="0">
                <a:latin typeface="+mn-lt"/>
              </a:rPr>
              <a:t>; </a:t>
            </a:r>
          </a:p>
          <a:p>
            <a:pPr marL="514350" indent="-514350" algn="just">
              <a:buAutoNum type="alphaLcParenR"/>
            </a:pPr>
            <a:r>
              <a:rPr lang="pl-PL" sz="4800" dirty="0">
                <a:latin typeface="+mn-lt"/>
              </a:rPr>
              <a:t>nowe formy i programy nauczania; </a:t>
            </a:r>
          </a:p>
          <a:p>
            <a:pPr marL="514350" indent="-514350" algn="just">
              <a:buAutoNum type="alphaLcParenR"/>
            </a:pPr>
            <a:r>
              <a:rPr lang="pl-PL" sz="4800" b="1" dirty="0">
                <a:latin typeface="+mn-lt"/>
              </a:rPr>
              <a:t>zajęcia w klasach o nowatorskich rozwiązaniach </a:t>
            </a:r>
            <a:r>
              <a:rPr lang="pl-PL" sz="4800" dirty="0">
                <a:latin typeface="+mn-lt"/>
              </a:rPr>
              <a:t>programowych, organizacyjnych lub metodycznych; </a:t>
            </a:r>
          </a:p>
          <a:p>
            <a:pPr marL="514350" indent="-514350" algn="just">
              <a:buAutoNum type="alphaLcParenR"/>
            </a:pPr>
            <a:r>
              <a:rPr lang="pl-PL" sz="4800" b="1" dirty="0">
                <a:latin typeface="+mn-lt"/>
              </a:rPr>
              <a:t>kółka</a:t>
            </a:r>
            <a:r>
              <a:rPr lang="pl-PL" sz="4800" dirty="0">
                <a:latin typeface="+mn-lt"/>
              </a:rPr>
              <a:t> zainteresowań, </a:t>
            </a:r>
            <a:r>
              <a:rPr lang="pl-PL" sz="4800" b="1" dirty="0">
                <a:latin typeface="+mn-lt"/>
              </a:rPr>
              <a:t>warsztaty</a:t>
            </a:r>
            <a:r>
              <a:rPr lang="pl-PL" sz="4800" dirty="0">
                <a:latin typeface="+mn-lt"/>
              </a:rPr>
              <a:t>, l</a:t>
            </a:r>
            <a:r>
              <a:rPr lang="pl-PL" sz="4800" b="1" dirty="0">
                <a:latin typeface="+mn-lt"/>
              </a:rPr>
              <a:t>aboratoria</a:t>
            </a:r>
            <a:r>
              <a:rPr lang="pl-PL" sz="4800" dirty="0">
                <a:latin typeface="+mn-lt"/>
              </a:rPr>
              <a:t>; </a:t>
            </a:r>
          </a:p>
          <a:p>
            <a:pPr marL="514350" indent="-514350" algn="just">
              <a:buAutoNum type="alphaLcParenR"/>
            </a:pPr>
            <a:r>
              <a:rPr lang="pl-PL" sz="4800" dirty="0">
                <a:latin typeface="+mn-lt"/>
              </a:rPr>
              <a:t>nawiązywać </a:t>
            </a:r>
            <a:r>
              <a:rPr lang="pl-PL" sz="4800" b="1" dirty="0">
                <a:latin typeface="+mn-lt"/>
              </a:rPr>
              <a:t>współpracę</a:t>
            </a:r>
            <a:r>
              <a:rPr lang="pl-PL" sz="4800" dirty="0">
                <a:latin typeface="+mn-lt"/>
              </a:rPr>
              <a:t> z otoczeniem społeczno-gospodarczym szkoły w celu osiągnięcia założonych celów edukacyjnych; </a:t>
            </a:r>
          </a:p>
          <a:p>
            <a:pPr marL="514350" indent="-514350" algn="just">
              <a:buAutoNum type="alphaLcParenR"/>
            </a:pPr>
            <a:r>
              <a:rPr lang="pl-PL" sz="4800" b="1" dirty="0">
                <a:latin typeface="+mn-lt"/>
              </a:rPr>
              <a:t>wykorzystywać narzędzia, metody lub formy pracy </a:t>
            </a:r>
            <a:r>
              <a:rPr lang="pl-PL" sz="4800" dirty="0">
                <a:latin typeface="+mn-lt"/>
              </a:rPr>
              <a:t>wypracowane w ramach projektów, w tym pozytywnie </a:t>
            </a:r>
            <a:r>
              <a:rPr lang="pl-PL" sz="4800" dirty="0" err="1">
                <a:latin typeface="+mn-lt"/>
              </a:rPr>
              <a:t>zwalidowanych</a:t>
            </a:r>
            <a:r>
              <a:rPr lang="pl-PL" sz="4800" dirty="0">
                <a:latin typeface="+mn-lt"/>
              </a:rPr>
              <a:t> produktów projektów innowacyjnych, zrealizowanych w latach 2007-2013 w ramach PO KL; </a:t>
            </a:r>
          </a:p>
          <a:p>
            <a:pPr marL="514350" indent="-514350" algn="just">
              <a:buAutoNum type="alphaLcParenR"/>
            </a:pPr>
            <a:r>
              <a:rPr lang="pl-PL" sz="4800" b="1" dirty="0">
                <a:latin typeface="+mn-lt"/>
              </a:rPr>
              <a:t>zajęcia pozalekcyjne </a:t>
            </a:r>
            <a:r>
              <a:rPr lang="pl-PL" sz="4800" dirty="0">
                <a:latin typeface="+mn-lt"/>
              </a:rPr>
              <a:t>lub </a:t>
            </a:r>
            <a:r>
              <a:rPr lang="pl-PL" sz="4800" b="1" dirty="0">
                <a:latin typeface="+mn-lt"/>
              </a:rPr>
              <a:t>pozaszkolne</a:t>
            </a:r>
            <a:r>
              <a:rPr lang="pl-PL" sz="4800" dirty="0">
                <a:latin typeface="+mn-lt"/>
              </a:rPr>
              <a:t>; </a:t>
            </a:r>
          </a:p>
          <a:p>
            <a:pPr marL="457200" lvl="0" indent="-457200" algn="just">
              <a:buAutoNum type="alphaLcParenR"/>
            </a:pPr>
            <a:endParaRPr lang="pl-PL" sz="4800" dirty="0">
              <a:latin typeface="+mn-lt"/>
            </a:endParaRPr>
          </a:p>
          <a:p>
            <a:pPr marL="457200" lvl="0" indent="-457200" algn="just"/>
            <a:endParaRPr lang="pl-PL" sz="4800" dirty="0">
              <a:latin typeface="+mn-lt"/>
            </a:endParaRPr>
          </a:p>
          <a:p>
            <a:pPr marL="457200" lvl="0" indent="-457200" algn="just"/>
            <a:r>
              <a:rPr lang="pl-PL" sz="4800" dirty="0">
                <a:latin typeface="+mn-lt"/>
              </a:rPr>
              <a:t>	</a:t>
            </a:r>
          </a:p>
          <a:p>
            <a:pPr lvl="0" algn="just"/>
            <a:endParaRPr lang="pl-PL" sz="2200" dirty="0">
              <a:latin typeface="+mn-lt"/>
            </a:endParaRPr>
          </a:p>
          <a:p>
            <a:pPr lvl="0" algn="just">
              <a:buFont typeface="Arial" pitchFamily="34" charset="0"/>
              <a:buChar char="•"/>
            </a:pPr>
            <a:endParaRPr lang="pl-PL" sz="2200" b="1" dirty="0">
              <a:latin typeface="+mn-lt"/>
            </a:endParaRPr>
          </a:p>
          <a:p>
            <a:endParaRPr lang="pl-PL" sz="2200" b="1" dirty="0">
              <a:latin typeface="+mn-lt"/>
            </a:endParaRPr>
          </a:p>
          <a:p>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539552" y="1700808"/>
            <a:ext cx="8064896" cy="4464496"/>
          </a:xfrm>
          <a:prstGeom prst="rect">
            <a:avLst/>
          </a:prstGeom>
          <a:noFill/>
        </p:spPr>
        <p:txBody>
          <a:bodyPr wrap="square" rtlCol="0">
            <a:normAutofit fontScale="47500" lnSpcReduction="20000"/>
          </a:bodyPr>
          <a:lstStyle/>
          <a:p>
            <a:pPr algn="just"/>
            <a:endParaRPr lang="pl-PL" sz="2900" b="1" dirty="0">
              <a:latin typeface="+mn-lt"/>
              <a:cs typeface="Arial" pitchFamily="34" charset="0"/>
            </a:endParaRPr>
          </a:p>
          <a:p>
            <a:r>
              <a:rPr lang="pl-PL" sz="4200" b="1" dirty="0">
                <a:latin typeface="+mn-lt"/>
              </a:rPr>
              <a:t>Kto może być Wnioskodawcą/Beneficjentem?</a:t>
            </a:r>
          </a:p>
          <a:p>
            <a:pPr lvl="0">
              <a:buFont typeface="Arial" pitchFamily="34" charset="0"/>
              <a:buChar char="•"/>
            </a:pPr>
            <a:r>
              <a:rPr lang="pl-PL" sz="4200" dirty="0">
                <a:latin typeface="+mn-lt"/>
              </a:rPr>
              <a:t>jednostki samorządu terytorialnego, ich związki i stowarzyszenia; </a:t>
            </a:r>
          </a:p>
          <a:p>
            <a:pPr lvl="0">
              <a:buFont typeface="Arial" pitchFamily="34" charset="0"/>
              <a:buChar char="•"/>
            </a:pPr>
            <a:r>
              <a:rPr lang="pl-PL" sz="4200" dirty="0">
                <a:latin typeface="+mn-lt"/>
              </a:rPr>
              <a:t>jednostki organizacyjne </a:t>
            </a:r>
            <a:r>
              <a:rPr lang="pl-PL" sz="4200" dirty="0" err="1">
                <a:latin typeface="+mn-lt"/>
              </a:rPr>
              <a:t>jst</a:t>
            </a:r>
            <a:r>
              <a:rPr lang="pl-PL" sz="4200" dirty="0">
                <a:latin typeface="+mn-lt"/>
              </a:rPr>
              <a:t>*; </a:t>
            </a:r>
          </a:p>
          <a:p>
            <a:pPr lvl="0">
              <a:buFont typeface="Arial" pitchFamily="34" charset="0"/>
              <a:buChar char="•"/>
            </a:pPr>
            <a:r>
              <a:rPr lang="pl-PL" sz="4200" dirty="0">
                <a:latin typeface="+mn-lt"/>
              </a:rPr>
              <a:t>organizacje pozarządowe; </a:t>
            </a:r>
          </a:p>
          <a:p>
            <a:pPr lvl="0">
              <a:buFont typeface="Arial" pitchFamily="34" charset="0"/>
              <a:buChar char="•"/>
            </a:pPr>
            <a:r>
              <a:rPr lang="pl-PL" sz="4200" dirty="0">
                <a:latin typeface="+mn-lt"/>
              </a:rPr>
              <a:t>organy prowadzące* publiczne i niepubliczne szkoły podstawowe, gimnazjalne i </a:t>
            </a:r>
            <a:r>
              <a:rPr lang="pl-PL" sz="4200" dirty="0" err="1">
                <a:latin typeface="+mn-lt"/>
              </a:rPr>
              <a:t>ponadgimnazjalne</a:t>
            </a:r>
            <a:r>
              <a:rPr lang="pl-PL" sz="4200" dirty="0">
                <a:latin typeface="+mn-lt"/>
              </a:rPr>
              <a:t>;</a:t>
            </a:r>
          </a:p>
          <a:p>
            <a:pPr lvl="0"/>
            <a:endParaRPr lang="pl-PL" sz="2900" dirty="0">
              <a:latin typeface="+mn-lt"/>
            </a:endParaRPr>
          </a:p>
          <a:p>
            <a:pPr lvl="0" algn="just"/>
            <a:r>
              <a:rPr lang="pl-PL" sz="2900" dirty="0">
                <a:latin typeface="+mn-lt"/>
              </a:rPr>
              <a:t>*Wnioskodawca musi posiadać </a:t>
            </a:r>
            <a:r>
              <a:rPr lang="pl-PL" sz="2900" u="sng" dirty="0">
                <a:latin typeface="+mn-lt"/>
              </a:rPr>
              <a:t>osobowość prawną</a:t>
            </a:r>
            <a:r>
              <a:rPr lang="pl-PL" sz="2900" dirty="0">
                <a:latin typeface="+mn-lt"/>
              </a:rPr>
              <a:t>. Jeżeli placówka systemu oświaty prowadząca kształcenie ogólne (np. młodzieżowy ośrodek wychowawczy, młodzieżowy ośrodek socjoterapii, specjalny ośrodek szkolno-wychowawczy, specjalny ośrodek wychowawczy), szkoła lub poradnia psychologiczno-pedagogiczna jest jednostką organizacyjną </a:t>
            </a:r>
            <a:r>
              <a:rPr lang="pl-PL" sz="2900" dirty="0" err="1">
                <a:latin typeface="+mn-lt"/>
              </a:rPr>
              <a:t>jst</a:t>
            </a:r>
            <a:r>
              <a:rPr lang="pl-PL" sz="2900" dirty="0">
                <a:latin typeface="+mn-lt"/>
              </a:rPr>
              <a:t> posiadającą osobowość prawną to może być Wnioskodawcą. Jeżeli jednostki organizacyjne nie posiadają osobowości prawnej to Wnioskodawcą jest właściwa jednostka samorządu terytorialnego (np. Gmina, Powiat). Wówczas szkoła, poradnia itp. stanowi tzw. </a:t>
            </a:r>
            <a:r>
              <a:rPr lang="pl-PL" sz="2900" b="1" dirty="0">
                <a:latin typeface="+mn-lt"/>
              </a:rPr>
              <a:t>„Inny podmiot zaangażowany w realizację projektu”</a:t>
            </a:r>
            <a:r>
              <a:rPr lang="pl-PL" sz="2900" dirty="0">
                <a:latin typeface="+mn-lt"/>
              </a:rPr>
              <a:t> czyli realizatora projektu. Dane jednostki organizacyjnej podajemy wówczas w punkcie 2.11 Wniosku o dofinansowanie.</a:t>
            </a:r>
          </a:p>
          <a:p>
            <a:pPr lvl="0" algn="just"/>
            <a:endParaRPr lang="pl-PL" sz="2900" dirty="0">
              <a:latin typeface="+mn-lt"/>
            </a:endParaRPr>
          </a:p>
          <a:p>
            <a:pPr lvl="0" algn="just"/>
            <a:r>
              <a:rPr lang="pl-PL" sz="2900" dirty="0">
                <a:latin typeface="+mn-lt"/>
              </a:rPr>
              <a:t>*organ prowadzący - minister, jednostka samorządu terytorialnego, inne osoby prawne i fizyczne</a:t>
            </a:r>
          </a:p>
          <a:p>
            <a:pPr marL="285750" indent="-285750"/>
            <a:endParaRPr lang="pl-PL" sz="2900" dirty="0">
              <a:latin typeface="+mn-lt"/>
              <a:cs typeface="Arial" pitchFamily="34" charset="0"/>
            </a:endParaRPr>
          </a:p>
          <a:p>
            <a:pPr marL="285750" indent="-285750"/>
            <a:endParaRPr lang="pl-PL" sz="1600" b="1" dirty="0"/>
          </a:p>
          <a:p>
            <a:pPr marL="285750" indent="-285750"/>
            <a:endParaRPr lang="pl-PL" sz="1600" b="1" dirty="0"/>
          </a:p>
          <a:p>
            <a:pPr marL="285750" indent="-285750"/>
            <a:endParaRPr lang="pl-PL" sz="1600" dirty="0">
              <a:latin typeface="+mn-lt"/>
              <a:cs typeface="Arial" pitchFamily="34" charset="0"/>
            </a:endParaRPr>
          </a:p>
          <a:p>
            <a:endParaRPr lang="pl-PL" dirty="0">
              <a:latin typeface="Arial" pitchFamily="34" charset="0"/>
              <a:cs typeface="Arial" pitchFamily="34" charset="0"/>
            </a:endParaRPr>
          </a:p>
          <a:p>
            <a:endParaRPr lang="pl-PL" b="1" dirty="0"/>
          </a:p>
        </p:txBody>
      </p:sp>
      <p:sp>
        <p:nvSpPr>
          <p:cNvPr id="9" name="Prostokąt 8"/>
          <p:cNvSpPr/>
          <p:nvPr/>
        </p:nvSpPr>
        <p:spPr>
          <a:xfrm>
            <a:off x="0" y="1268760"/>
            <a:ext cx="9144000" cy="523220"/>
          </a:xfrm>
          <a:prstGeom prst="rect">
            <a:avLst/>
          </a:prstGeom>
        </p:spPr>
        <p:txBody>
          <a:bodyPr wrap="square">
            <a:spAutoFit/>
          </a:bodyPr>
          <a:lstStyle/>
          <a:p>
            <a:pPr algn="ctr" eaLnBrk="1" hangingPunct="1"/>
            <a:r>
              <a:rPr lang="pl-PL" altLang="pl-PL" sz="2800" b="1" dirty="0">
                <a:latin typeface="+mn-lt"/>
                <a:cs typeface="Arial" pitchFamily="34" charset="0"/>
              </a:rPr>
              <a:t>Wnioskodawcy w Działaniu 10.2</a:t>
            </a:r>
          </a:p>
        </p:txBody>
      </p:sp>
    </p:spTree>
    <p:extLst>
      <p:ext uri="{BB962C8B-B14F-4D97-AF65-F5344CB8AC3E}">
        <p14:creationId xmlns:p14="http://schemas.microsoft.com/office/powerpoint/2010/main" val="2125708592"/>
      </p:ext>
    </p:extLst>
  </p:cSld>
  <p:clrMapOvr>
    <a:masterClrMapping/>
  </p:clrMapOvr>
  <p:transition spd="med">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10.2.C – Pomoc stypendialna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60</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a:bodyPr>
          <a:lstStyle/>
          <a:p>
            <a:pPr marL="0" indent="0">
              <a:buNone/>
            </a:pPr>
            <a:endParaRPr lang="pl-PL" sz="1600" b="1" i="1" u="sng" dirty="0"/>
          </a:p>
          <a:p>
            <a:endParaRPr lang="pl-PL" sz="1600" b="1" i="1" dirty="0"/>
          </a:p>
          <a:p>
            <a:endParaRPr lang="pl-PL" sz="1600" dirty="0">
              <a:latin typeface="+mn-lt"/>
            </a:endParaRPr>
          </a:p>
          <a:p>
            <a:pPr algn="just"/>
            <a:r>
              <a:rPr lang="pl-PL" sz="2400" b="1" dirty="0">
                <a:latin typeface="+mn-lt"/>
              </a:rPr>
              <a:t>10.2.C.</a:t>
            </a:r>
            <a:r>
              <a:rPr lang="pl-PL" sz="2400" dirty="0">
                <a:latin typeface="+mn-lt"/>
              </a:rPr>
              <a:t> </a:t>
            </a:r>
          </a:p>
          <a:p>
            <a:pPr algn="just"/>
            <a:r>
              <a:rPr lang="pl-PL" sz="2400" dirty="0">
                <a:latin typeface="+mn-lt"/>
              </a:rPr>
              <a:t>Realizacja </a:t>
            </a:r>
            <a:r>
              <a:rPr lang="pl-PL" sz="2400" b="1" dirty="0">
                <a:latin typeface="+mn-lt"/>
              </a:rPr>
              <a:t>programów pomocy stypendialnej </a:t>
            </a:r>
            <a:r>
              <a:rPr lang="pl-PL" sz="2400" dirty="0">
                <a:latin typeface="+mn-lt"/>
              </a:rPr>
              <a:t>dla uczniów </a:t>
            </a:r>
            <a:r>
              <a:rPr lang="pl-PL" sz="2400" b="1" dirty="0">
                <a:latin typeface="+mn-lt"/>
              </a:rPr>
              <a:t>szczególnie uzdolnionych</a:t>
            </a:r>
            <a:r>
              <a:rPr lang="pl-PL" sz="2400" dirty="0">
                <a:latin typeface="+mn-lt"/>
              </a:rPr>
              <a:t>, ze szczególnym uwzględnieniem uczniów o specjalnych potrzebach edukacyjnych (m.in. uczniowie z </a:t>
            </a:r>
            <a:r>
              <a:rPr lang="pl-PL" sz="2400" dirty="0" err="1">
                <a:latin typeface="+mn-lt"/>
              </a:rPr>
              <a:t>niepełnosprawnościami</a:t>
            </a:r>
            <a:r>
              <a:rPr lang="pl-PL" sz="2400" dirty="0">
                <a:latin typeface="+mn-lt"/>
              </a:rPr>
              <a:t>, uczniowie zagrożeni przedwczesnym kończeniem nauki).</a:t>
            </a:r>
          </a:p>
          <a:p>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10.2.C – Regulamin pomocy stypendialnej</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61</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a:bodyPr>
          <a:lstStyle/>
          <a:p>
            <a:pPr marL="0" indent="0">
              <a:buNone/>
            </a:pPr>
            <a:endParaRPr lang="pl-PL" sz="1600" b="1" i="1" u="sng" dirty="0"/>
          </a:p>
          <a:p>
            <a:endParaRPr lang="pl-PL" sz="1600" b="1" i="1" dirty="0"/>
          </a:p>
          <a:p>
            <a:endParaRPr lang="pl-PL" sz="1600" dirty="0">
              <a:latin typeface="+mn-lt"/>
            </a:endParaRPr>
          </a:p>
          <a:p>
            <a:pPr algn="just">
              <a:buFont typeface="Arial" pitchFamily="34" charset="0"/>
              <a:buChar char="•"/>
            </a:pPr>
            <a:r>
              <a:rPr lang="pl-PL" sz="2400" dirty="0">
                <a:latin typeface="+mn-lt"/>
              </a:rPr>
              <a:t>pomoc stypendialna jest udzielana przez szkołę lub placówkę systemu oświaty albo przez organ prowadzący</a:t>
            </a:r>
          </a:p>
          <a:p>
            <a:pPr algn="just"/>
            <a:endParaRPr lang="pl-PL" sz="2400" dirty="0">
              <a:latin typeface="+mn-lt"/>
            </a:endParaRPr>
          </a:p>
          <a:p>
            <a:pPr algn="just">
              <a:buFont typeface="Arial" pitchFamily="34" charset="0"/>
              <a:buChar char="•"/>
            </a:pPr>
            <a:r>
              <a:rPr lang="pl-PL" sz="2400" dirty="0">
                <a:latin typeface="+mn-lt"/>
              </a:rPr>
              <a:t>szkoła/placówka albo organ opracowuje </a:t>
            </a:r>
            <a:r>
              <a:rPr lang="pl-PL" sz="2400" b="1" dirty="0">
                <a:latin typeface="+mn-lt"/>
              </a:rPr>
              <a:t>Regulamin pomocy stypendialnej</a:t>
            </a:r>
          </a:p>
          <a:p>
            <a:pPr algn="just"/>
            <a:endParaRPr lang="pl-PL" sz="2400" dirty="0">
              <a:latin typeface="+mn-lt"/>
            </a:endParaRPr>
          </a:p>
          <a:p>
            <a:pPr algn="just">
              <a:buFont typeface="Arial" pitchFamily="34" charset="0"/>
              <a:buChar char="•"/>
            </a:pPr>
            <a:r>
              <a:rPr lang="pl-PL" sz="2400" dirty="0">
                <a:latin typeface="+mn-lt"/>
              </a:rPr>
              <a:t>w Regulaminie pomocy stypendialnej powinny być określone </a:t>
            </a:r>
            <a:r>
              <a:rPr lang="pl-PL" sz="2400" b="1" dirty="0">
                <a:latin typeface="+mn-lt"/>
              </a:rPr>
              <a:t>szczegółowe kryteria naboru uczniów</a:t>
            </a:r>
            <a:endParaRPr lang="pl-PL" sz="2200" b="1"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10.2.C – Uczeń szczególnie uzdolniony</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a:bodyPr>
          <a:lstStyle/>
          <a:p>
            <a:pPr marL="0" indent="0">
              <a:buNone/>
            </a:pPr>
            <a:endParaRPr lang="pl-PL" sz="1600" b="1" i="1" u="sng" dirty="0"/>
          </a:p>
          <a:p>
            <a:pPr algn="just"/>
            <a:r>
              <a:rPr lang="pl-PL" sz="2400" dirty="0">
                <a:latin typeface="+mn-lt"/>
              </a:rPr>
              <a:t>Kryterium szczególnie uzdolnionych uczniów powinno obejmować </a:t>
            </a:r>
            <a:r>
              <a:rPr lang="pl-PL" sz="2400" b="1" dirty="0">
                <a:latin typeface="+mn-lt"/>
              </a:rPr>
              <a:t>co najmniej oceny klasyfikacyjne </a:t>
            </a:r>
            <a:r>
              <a:rPr lang="pl-PL" sz="2400" dirty="0">
                <a:latin typeface="+mn-lt"/>
              </a:rPr>
              <a:t>uzyskane przez uczniów z przynajmniej jednego </a:t>
            </a:r>
            <a:r>
              <a:rPr lang="pl-PL" sz="2400" b="1" u="sng" dirty="0">
                <a:latin typeface="+mn-lt"/>
              </a:rPr>
              <a:t>spośród nauczanych przedmiotów szkolnych, rozwijających kompetencje kluczowe. </a:t>
            </a:r>
          </a:p>
          <a:p>
            <a:pPr algn="just"/>
            <a:endParaRPr lang="pl-PL" sz="2400" b="1" u="sng" dirty="0">
              <a:latin typeface="+mn-lt"/>
            </a:endParaRPr>
          </a:p>
          <a:p>
            <a:pPr algn="just"/>
            <a:r>
              <a:rPr lang="pl-PL" sz="2400" dirty="0">
                <a:latin typeface="+mn-lt"/>
              </a:rPr>
              <a:t>Osiągnięcia w olimpiadach, konkursach lub turniejach mogą stanowić </a:t>
            </a:r>
            <a:r>
              <a:rPr lang="pl-PL" sz="2400" b="1" dirty="0">
                <a:latin typeface="+mn-lt"/>
              </a:rPr>
              <a:t>dodatkowe kryterium premiujące</a:t>
            </a:r>
            <a:r>
              <a:rPr lang="pl-PL" sz="2400" dirty="0">
                <a:latin typeface="+mn-lt"/>
              </a:rPr>
              <a:t>. </a:t>
            </a:r>
          </a:p>
          <a:p>
            <a:pPr algn="just"/>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10.2.C – Zasady pomocy stypendialnej</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just">
              <a:buFont typeface="Arial" pitchFamily="34" charset="0"/>
              <a:buChar char="•"/>
            </a:pPr>
            <a:r>
              <a:rPr lang="pl-PL" sz="2400" dirty="0" err="1">
                <a:latin typeface="+mn-lt"/>
              </a:rPr>
              <a:t>max</a:t>
            </a:r>
            <a:r>
              <a:rPr lang="pl-PL" sz="2400" dirty="0">
                <a:latin typeface="+mn-lt"/>
              </a:rPr>
              <a:t>. </a:t>
            </a:r>
            <a:r>
              <a:rPr lang="pl-PL" sz="2400" b="1" dirty="0">
                <a:latin typeface="+mn-lt"/>
              </a:rPr>
              <a:t>1000 zł brutto </a:t>
            </a:r>
            <a:r>
              <a:rPr lang="pl-PL" sz="2400" dirty="0">
                <a:latin typeface="+mn-lt"/>
              </a:rPr>
              <a:t>miesięcznie na jednego ucznia;</a:t>
            </a:r>
          </a:p>
          <a:p>
            <a:pPr algn="just">
              <a:buFont typeface="Arial" pitchFamily="34" charset="0"/>
              <a:buChar char="•"/>
            </a:pPr>
            <a:r>
              <a:rPr lang="pl-PL" sz="2400" dirty="0">
                <a:latin typeface="+mn-lt"/>
              </a:rPr>
              <a:t>minimalny okres na jaki jest przyznawana pomoc stypendialna - </a:t>
            </a:r>
            <a:r>
              <a:rPr lang="pl-PL" sz="2400" b="1" dirty="0">
                <a:latin typeface="+mn-lt"/>
              </a:rPr>
              <a:t>10 miesięcy;</a:t>
            </a:r>
          </a:p>
          <a:p>
            <a:pPr algn="just">
              <a:buFont typeface="Arial" pitchFamily="34" charset="0"/>
              <a:buChar char="•"/>
            </a:pPr>
            <a:r>
              <a:rPr lang="pl-PL" sz="2400" dirty="0">
                <a:latin typeface="+mn-lt"/>
              </a:rPr>
              <a:t>uczeń objęty stypendium musi podlegać </a:t>
            </a:r>
            <a:r>
              <a:rPr lang="pl-PL" sz="2400" b="1" dirty="0">
                <a:latin typeface="+mn-lt"/>
              </a:rPr>
              <a:t>opiece dydaktycznej </a:t>
            </a:r>
            <a:r>
              <a:rPr lang="pl-PL" sz="2400" dirty="0">
                <a:latin typeface="+mn-lt"/>
              </a:rPr>
              <a:t>nauczyciela, pedagoga szkolnego albo doradcy zawodowego zatrudnionego w szkole lub placówce systemu oświaty ucznia.</a:t>
            </a:r>
          </a:p>
          <a:p>
            <a:pPr algn="just">
              <a:buFont typeface="Arial" pitchFamily="34" charset="0"/>
              <a:buChar char="•"/>
            </a:pPr>
            <a:endParaRPr lang="pl-PL" sz="2400" dirty="0">
              <a:latin typeface="+mn-lt"/>
            </a:endParaRPr>
          </a:p>
          <a:p>
            <a:pPr algn="just"/>
            <a:r>
              <a:rPr lang="pl-PL" sz="2400" b="1" dirty="0">
                <a:latin typeface="+mn-lt"/>
              </a:rPr>
              <a:t>Uwaga! W treści wniosku wskazać wprost, że będzie zapewniona opieka dydaktyczna ucznia objętego stypendium.</a:t>
            </a:r>
          </a:p>
          <a:p>
            <a:pPr algn="just"/>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Indywidualizacja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a:bodyPr>
          <a:lstStyle/>
          <a:p>
            <a:pPr marL="0" indent="0">
              <a:buNone/>
            </a:pPr>
            <a:endParaRPr lang="pl-PL" sz="1600" b="1" i="1" u="sng" dirty="0"/>
          </a:p>
          <a:p>
            <a:endParaRPr lang="pl-PL" sz="1600" b="1" i="1" dirty="0"/>
          </a:p>
          <a:p>
            <a:endParaRPr lang="pl-PL" sz="1600" dirty="0">
              <a:latin typeface="+mn-lt"/>
            </a:endParaRPr>
          </a:p>
          <a:p>
            <a:pPr algn="just"/>
            <a:r>
              <a:rPr lang="pl-PL" sz="2100" b="1" dirty="0">
                <a:latin typeface="+mn-lt"/>
              </a:rPr>
              <a:t>10.2.D. </a:t>
            </a:r>
            <a:r>
              <a:rPr lang="pl-PL" sz="2100" dirty="0">
                <a:latin typeface="+mn-lt"/>
              </a:rPr>
              <a:t>Wsparcie w zakresie </a:t>
            </a:r>
            <a:r>
              <a:rPr lang="pl-PL" sz="2100" b="1" dirty="0">
                <a:latin typeface="+mn-lt"/>
              </a:rPr>
              <a:t>indywidualizacji pracy z uczniem ze specjalnymi potrzebami rozwojowymi i edukacyjnymi</a:t>
            </a:r>
            <a:r>
              <a:rPr lang="pl-PL" sz="2100" dirty="0">
                <a:latin typeface="+mn-lt"/>
              </a:rPr>
              <a:t>, w tym wsparcie ucznia młodszego przy jego przechodzeniu na kolejny etap kształcenia.</a:t>
            </a:r>
          </a:p>
          <a:p>
            <a:pPr algn="just"/>
            <a:endParaRPr lang="pl-PL" sz="2100" dirty="0">
              <a:latin typeface="+mn-lt"/>
            </a:endParaRPr>
          </a:p>
          <a:p>
            <a:pPr algn="just"/>
            <a:r>
              <a:rPr lang="pl-PL" sz="2100" b="1" dirty="0">
                <a:solidFill>
                  <a:srgbClr val="FF0000"/>
                </a:solidFill>
                <a:latin typeface="+mn-lt"/>
              </a:rPr>
              <a:t>Specjalne potrzeby rozwojowe i edukacyjne </a:t>
            </a:r>
            <a:r>
              <a:rPr lang="pl-PL" sz="2100" dirty="0">
                <a:latin typeface="+mn-lt"/>
              </a:rPr>
              <a:t>– indywidualne potrzeby rozwojowe i edukacyjne uczniów, o których mowa w rozporządzeniu Ministra Edukacji Narodowej w sprawie zasad udzielania i organizacji pomocy psychologiczno-pedagogicznej w publicznych przedszkolach, szkołach i placówkach</a:t>
            </a:r>
          </a:p>
          <a:p>
            <a:pPr algn="just"/>
            <a:r>
              <a:rPr lang="pl-PL" sz="2100" b="1" dirty="0">
                <a:solidFill>
                  <a:srgbClr val="FF0000"/>
                </a:solidFill>
                <a:latin typeface="+mn-lt"/>
              </a:rPr>
              <a:t>Uczeń młodszy </a:t>
            </a:r>
            <a:r>
              <a:rPr lang="pl-PL" sz="2100" dirty="0">
                <a:latin typeface="+mn-lt"/>
              </a:rPr>
              <a:t>– uczeń klasy I </a:t>
            </a:r>
            <a:r>
              <a:rPr lang="pl-PL" sz="2100" dirty="0" err="1">
                <a:latin typeface="+mn-lt"/>
              </a:rPr>
              <a:t>i</a:t>
            </a:r>
            <a:r>
              <a:rPr lang="pl-PL" sz="2100" dirty="0">
                <a:latin typeface="+mn-lt"/>
              </a:rPr>
              <a:t> IV</a:t>
            </a: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formy wsparcia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fontScale="77500" lnSpcReduction="20000"/>
          </a:bodyPr>
          <a:lstStyle/>
          <a:p>
            <a:pPr marL="0" indent="0">
              <a:buNone/>
            </a:pPr>
            <a:endParaRPr lang="pl-PL" sz="1600" b="1" i="1" u="sng" dirty="0"/>
          </a:p>
          <a:p>
            <a:pPr algn="just"/>
            <a:endParaRPr lang="pl-PL" sz="1600" i="1" dirty="0">
              <a:latin typeface="+mn-lt"/>
            </a:endParaRPr>
          </a:p>
          <a:p>
            <a:pPr marL="514350" indent="-514350" algn="just">
              <a:buAutoNum type="alphaLcParenR"/>
            </a:pPr>
            <a:r>
              <a:rPr lang="pl-PL" sz="3200" b="1" dirty="0">
                <a:latin typeface="+mn-lt"/>
              </a:rPr>
              <a:t>doposażenie</a:t>
            </a:r>
            <a:r>
              <a:rPr lang="pl-PL" sz="3200" dirty="0">
                <a:latin typeface="+mn-lt"/>
              </a:rPr>
              <a:t> szkół lub placówek systemu oświaty </a:t>
            </a:r>
            <a:r>
              <a:rPr lang="pl-PL" sz="3200" b="1" dirty="0">
                <a:latin typeface="+mn-lt"/>
              </a:rPr>
              <a:t>w pomoce dydaktyczne</a:t>
            </a:r>
            <a:r>
              <a:rPr lang="pl-PL" sz="3200" dirty="0">
                <a:latin typeface="+mn-lt"/>
              </a:rPr>
              <a:t> oraz </a:t>
            </a:r>
            <a:r>
              <a:rPr lang="pl-PL" sz="3200" b="1" dirty="0">
                <a:latin typeface="+mn-lt"/>
              </a:rPr>
              <a:t>specjalistyczny sprzęt </a:t>
            </a:r>
            <a:r>
              <a:rPr lang="pl-PL" sz="3200" dirty="0">
                <a:latin typeface="+mn-lt"/>
              </a:rPr>
              <a:t>do rozpoznawania potrzeb rozwojowych, edukacyjnych i możliwości psychofizycznych, kształcenia oraz wspomagania rozwoju i prowadzenia terapii uczniów ze specjalnymi potrzebami edukacyjnymi i rozwojowymi</a:t>
            </a:r>
            <a:r>
              <a:rPr lang="pl-PL" sz="3200" b="1" dirty="0">
                <a:latin typeface="+mn-lt"/>
              </a:rPr>
              <a:t>,</a:t>
            </a:r>
            <a:r>
              <a:rPr lang="pl-PL" sz="3200" dirty="0">
                <a:latin typeface="+mn-lt"/>
              </a:rPr>
              <a:t> a także </a:t>
            </a:r>
            <a:r>
              <a:rPr lang="pl-PL" sz="3200" b="1" dirty="0">
                <a:latin typeface="+mn-lt"/>
              </a:rPr>
              <a:t>podręczniki szkolne i materiały dydaktyczne </a:t>
            </a:r>
            <a:r>
              <a:rPr lang="pl-PL" sz="3200" dirty="0">
                <a:latin typeface="+mn-lt"/>
              </a:rPr>
              <a:t>dostosowane do potrzeb </a:t>
            </a:r>
            <a:r>
              <a:rPr lang="pl-PL" sz="3200" b="1" dirty="0">
                <a:latin typeface="+mn-lt"/>
              </a:rPr>
              <a:t>uczniów z niepełnosprawnością</a:t>
            </a:r>
            <a:r>
              <a:rPr lang="pl-PL" sz="3200" dirty="0">
                <a:latin typeface="+mn-lt"/>
              </a:rPr>
              <a:t>, </a:t>
            </a:r>
          </a:p>
          <a:p>
            <a:pPr marL="514350" indent="-514350" algn="just">
              <a:buAutoNum type="alphaLcParenR"/>
            </a:pPr>
            <a:r>
              <a:rPr lang="pl-PL" sz="3200" dirty="0">
                <a:latin typeface="+mn-lt"/>
              </a:rPr>
              <a:t>wsparcie uczniów ze specjalnymi potrzebami rozwojowymi i edukacyjnymi, w tym uczniów młodszych w ramach </a:t>
            </a:r>
            <a:r>
              <a:rPr lang="pl-PL" sz="3200" b="1" dirty="0">
                <a:latin typeface="+mn-lt"/>
              </a:rPr>
              <a:t>zajęć uzupełniających ofertę szkoły </a:t>
            </a:r>
            <a:r>
              <a:rPr lang="pl-PL" sz="3200" dirty="0">
                <a:latin typeface="+mn-lt"/>
              </a:rPr>
              <a:t>lub placówki systemu oświaty.</a:t>
            </a: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warunek zakupu doposażenia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66</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r>
              <a:rPr lang="pl-PL" sz="2800" dirty="0">
                <a:latin typeface="+mn-lt"/>
              </a:rPr>
              <a:t>Doposażenie </a:t>
            </a:r>
          </a:p>
          <a:p>
            <a:pPr marL="514350" indent="-514350" algn="ctr"/>
            <a:r>
              <a:rPr lang="pl-PL" sz="2800" dirty="0">
                <a:latin typeface="+mn-lt"/>
              </a:rPr>
              <a:t>(</a:t>
            </a:r>
            <a:r>
              <a:rPr lang="pl-PL" sz="2800" i="1" dirty="0">
                <a:latin typeface="+mn-lt"/>
              </a:rPr>
              <a:t>pomoce dydaktyczne, specjalistyczny sprzęt, podręczniki szkolne, materiały dydaktyczne</a:t>
            </a:r>
            <a:r>
              <a:rPr lang="pl-PL" sz="2800" dirty="0">
                <a:latin typeface="+mn-lt"/>
              </a:rPr>
              <a:t>)  </a:t>
            </a:r>
          </a:p>
          <a:p>
            <a:pPr marL="514350" indent="-514350" algn="ctr"/>
            <a:r>
              <a:rPr lang="pl-PL" sz="2800" dirty="0">
                <a:latin typeface="+mn-lt"/>
              </a:rPr>
              <a:t>może być </a:t>
            </a:r>
          </a:p>
          <a:p>
            <a:pPr marL="514350" indent="-514350" algn="ctr"/>
            <a:r>
              <a:rPr lang="pl-PL" sz="2800" dirty="0">
                <a:latin typeface="+mn-lt"/>
              </a:rPr>
              <a:t>wsparciem uzupełniającym dla </a:t>
            </a:r>
          </a:p>
          <a:p>
            <a:pPr marL="514350" indent="-514350" algn="ctr"/>
            <a:r>
              <a:rPr lang="pl-PL" sz="2800" dirty="0">
                <a:latin typeface="+mn-lt"/>
              </a:rPr>
              <a:t>wsparcia skierowanego bezpośrednio do uczniów</a:t>
            </a:r>
          </a:p>
          <a:p>
            <a:pPr marL="514350" indent="-514350" algn="ctr"/>
            <a:endParaRPr lang="pl-PL" sz="2800" dirty="0">
              <a:latin typeface="+mn-lt"/>
            </a:endParaRPr>
          </a:p>
          <a:p>
            <a:pPr marL="514350" indent="-514350" algn="ctr"/>
            <a:r>
              <a:rPr lang="pl-PL" sz="2800" b="1" dirty="0">
                <a:latin typeface="+mn-lt"/>
              </a:rPr>
              <a:t>zajęcia dla uczniów + doposażenie</a:t>
            </a: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doposażenie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67</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dirty="0">
                <a:solidFill>
                  <a:schemeClr val="tx1"/>
                </a:solidFill>
              </a:rPr>
              <a:t>Wydatki kwalifikowalne m.in.:</a:t>
            </a:r>
          </a:p>
          <a:p>
            <a:pPr lvl="1" algn="just">
              <a:buFont typeface="Arial" pitchFamily="34" charset="0"/>
              <a:buChar char="•"/>
            </a:pPr>
            <a:r>
              <a:rPr lang="pl-PL" sz="2000" b="1" dirty="0">
                <a:solidFill>
                  <a:schemeClr val="tx1"/>
                </a:solidFill>
              </a:rPr>
              <a:t>pomoce dydaktyczne </a:t>
            </a:r>
            <a:r>
              <a:rPr lang="pl-PL" sz="2000" dirty="0">
                <a:solidFill>
                  <a:schemeClr val="tx1"/>
                </a:solidFill>
              </a:rPr>
              <a:t>- materiały do prowadzenia diagnozy oraz działań ukierunkowanych na wspieranie edukacji włączającej, rozwijanie potencjału rozwojowego uczniów  oraz poprawę funkcjonowania uczniów, w szczególności w zakresie komunikowania się z innymi, uczenia się oraz kompetencji emocjonalno-społecznych;</a:t>
            </a:r>
          </a:p>
          <a:p>
            <a:pPr lvl="1" algn="just">
              <a:buFont typeface="Arial" pitchFamily="34" charset="0"/>
              <a:buChar char="•"/>
            </a:pPr>
            <a:r>
              <a:rPr lang="pl-PL" sz="2000" b="1" dirty="0">
                <a:solidFill>
                  <a:schemeClr val="tx1"/>
                </a:solidFill>
              </a:rPr>
              <a:t>specjalistyczny sprzęt</a:t>
            </a:r>
            <a:r>
              <a:rPr lang="pl-PL" sz="2000" dirty="0">
                <a:solidFill>
                  <a:schemeClr val="tx1"/>
                </a:solidFill>
              </a:rPr>
              <a:t>, wspierający funkcjonowanie uczniów z niepełnosprawnością;</a:t>
            </a:r>
          </a:p>
          <a:p>
            <a:pPr lvl="1" algn="just">
              <a:buFont typeface="Arial" pitchFamily="34" charset="0"/>
              <a:buChar char="•"/>
            </a:pPr>
            <a:r>
              <a:rPr lang="pl-PL" sz="2000" b="1" dirty="0">
                <a:solidFill>
                  <a:schemeClr val="tx1"/>
                </a:solidFill>
              </a:rPr>
              <a:t>specjalistyczne oprogramowanie</a:t>
            </a:r>
            <a:r>
              <a:rPr lang="pl-PL" sz="2000" dirty="0">
                <a:solidFill>
                  <a:schemeClr val="tx1"/>
                </a:solidFill>
              </a:rPr>
              <a:t>;</a:t>
            </a:r>
          </a:p>
          <a:p>
            <a:pPr lvl="1" algn="just">
              <a:buFont typeface="Arial" pitchFamily="34" charset="0"/>
              <a:buChar char="•"/>
            </a:pPr>
            <a:r>
              <a:rPr lang="pl-PL" sz="2000" b="1" dirty="0">
                <a:solidFill>
                  <a:schemeClr val="tx1"/>
                </a:solidFill>
              </a:rPr>
              <a:t>podręczniki szkolne i materiały dydaktyczne </a:t>
            </a:r>
            <a:r>
              <a:rPr lang="pl-PL" sz="2000" dirty="0">
                <a:solidFill>
                  <a:schemeClr val="tx1"/>
                </a:solidFill>
              </a:rPr>
              <a:t>dostosowane do potrzeb uczniów z niepełnosprawnością; </a:t>
            </a:r>
          </a:p>
          <a:p>
            <a:pPr marL="457200" indent="-457200" algn="just">
              <a:buAutoNum type="alphaLcParenR"/>
            </a:pPr>
            <a:endParaRPr lang="pl-PL" sz="2000" dirty="0">
              <a:solidFill>
                <a:schemeClr val="tx1"/>
              </a:solidFill>
              <a:cs typeface="Arial" pitchFamily="34" charset="0"/>
            </a:endParaRPr>
          </a:p>
        </p:txBody>
      </p:sp>
      <p:sp>
        <p:nvSpPr>
          <p:cNvPr id="8" name="pole tekstowe 7"/>
          <p:cNvSpPr txBox="1"/>
          <p:nvPr/>
        </p:nvSpPr>
        <p:spPr>
          <a:xfrm>
            <a:off x="489133" y="5812821"/>
            <a:ext cx="554475" cy="344401"/>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sposoby realizacji indywidualizacji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68</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pl-PL" sz="2400" dirty="0">
                <a:solidFill>
                  <a:schemeClr val="tx1"/>
                </a:solidFill>
                <a:cs typeface="Arial" pitchFamily="34" charset="0"/>
              </a:rPr>
              <a:t>Wsparcie w zakresie indywidualizacji pracy może być realizowane na dwa sposoby:</a:t>
            </a:r>
          </a:p>
          <a:p>
            <a:pPr marL="342900" indent="-342900" algn="ctr">
              <a:buAutoNum type="arabicPeriod"/>
            </a:pPr>
            <a:r>
              <a:rPr lang="pl-PL" sz="2400" dirty="0">
                <a:solidFill>
                  <a:schemeClr val="tx1"/>
                </a:solidFill>
                <a:cs typeface="Arial" pitchFamily="34" charset="0"/>
              </a:rPr>
              <a:t>Jako </a:t>
            </a:r>
            <a:r>
              <a:rPr lang="pl-PL" sz="2400" b="1" dirty="0">
                <a:solidFill>
                  <a:schemeClr val="tx1"/>
                </a:solidFill>
                <a:cs typeface="Arial" pitchFamily="34" charset="0"/>
              </a:rPr>
              <a:t>kompleksowe programy wspomagania szkół </a:t>
            </a:r>
          </a:p>
          <a:p>
            <a:pPr marL="342900" indent="-342900" algn="ctr"/>
            <a:r>
              <a:rPr lang="pl-PL" sz="2400" b="1" dirty="0">
                <a:solidFill>
                  <a:schemeClr val="tx1"/>
                </a:solidFill>
                <a:cs typeface="Arial" pitchFamily="34" charset="0"/>
              </a:rPr>
              <a:t>dla klas IV-VIII szkoły podstawowej (wyjątek: PWS dla uczniów z niepełnosprawnością – na każdym etapie)</a:t>
            </a:r>
          </a:p>
          <a:p>
            <a:pPr algn="just"/>
            <a:r>
              <a:rPr lang="pl-PL" sz="1600" b="1" dirty="0">
                <a:solidFill>
                  <a:schemeClr val="tx1"/>
                </a:solidFill>
                <a:cs typeface="Arial" pitchFamily="34" charset="0"/>
              </a:rPr>
              <a:t>3 formy wsparcia</a:t>
            </a:r>
            <a:r>
              <a:rPr lang="pl-PL" sz="1600" dirty="0">
                <a:solidFill>
                  <a:schemeClr val="tx1"/>
                </a:solidFill>
                <a:cs typeface="Arial" pitchFamily="34" charset="0"/>
              </a:rPr>
              <a:t>:</a:t>
            </a:r>
          </a:p>
          <a:p>
            <a:pPr marL="457200" indent="-457200" algn="just">
              <a:buAutoNum type="alphaLcParenR"/>
            </a:pPr>
            <a:r>
              <a:rPr lang="pl-PL" sz="1600" dirty="0">
                <a:solidFill>
                  <a:schemeClr val="tx1"/>
                </a:solidFill>
                <a:cs typeface="Arial" pitchFamily="34" charset="0"/>
              </a:rPr>
              <a:t>doposażenie</a:t>
            </a:r>
          </a:p>
          <a:p>
            <a:pPr marL="457200" indent="-457200" algn="just">
              <a:buAutoNum type="alphaLcParenR"/>
            </a:pPr>
            <a:r>
              <a:rPr lang="pl-PL" sz="1600" dirty="0">
                <a:solidFill>
                  <a:schemeClr val="tx1"/>
                </a:solidFill>
                <a:cs typeface="Arial" pitchFamily="34" charset="0"/>
              </a:rPr>
              <a:t>wsparcie uczniów</a:t>
            </a:r>
          </a:p>
          <a:p>
            <a:pPr marL="457200" indent="-457200" algn="just">
              <a:buAutoNum type="alphaLcParenR"/>
            </a:pPr>
            <a:r>
              <a:rPr lang="pl-PL" sz="1600" dirty="0">
                <a:solidFill>
                  <a:schemeClr val="tx1"/>
                </a:solidFill>
              </a:rPr>
              <a:t>przygotowanie nauczycieli do prowadzenia procesu indywidualizacji pracy z uczniem (forma wsparcia z typu projektu 10.2.G)</a:t>
            </a:r>
            <a:endParaRPr lang="pl-PL" sz="2400" b="1" dirty="0">
              <a:solidFill>
                <a:schemeClr val="tx1"/>
              </a:solidFill>
              <a:cs typeface="Arial" pitchFamily="34" charset="0"/>
            </a:endParaRPr>
          </a:p>
          <a:p>
            <a:pPr marL="342900" indent="-342900" algn="ctr"/>
            <a:r>
              <a:rPr lang="pl-PL" sz="2400" dirty="0">
                <a:solidFill>
                  <a:schemeClr val="tx1"/>
                </a:solidFill>
                <a:cs typeface="Arial" pitchFamily="34" charset="0"/>
              </a:rPr>
              <a:t>2. Jako </a:t>
            </a:r>
            <a:r>
              <a:rPr lang="pl-PL" sz="2400" b="1" dirty="0">
                <a:solidFill>
                  <a:schemeClr val="tx1"/>
                </a:solidFill>
                <a:cs typeface="Arial" pitchFamily="34" charset="0"/>
              </a:rPr>
              <a:t>zajęcia uzupełniające ofertę szkoły </a:t>
            </a:r>
            <a:br>
              <a:rPr lang="pl-PL" sz="2400" dirty="0">
                <a:solidFill>
                  <a:schemeClr val="tx1"/>
                </a:solidFill>
                <a:cs typeface="Arial" pitchFamily="34" charset="0"/>
              </a:rPr>
            </a:br>
            <a:r>
              <a:rPr lang="pl-PL" sz="2400" dirty="0">
                <a:solidFill>
                  <a:schemeClr val="tx1"/>
                </a:solidFill>
                <a:cs typeface="Arial" pitchFamily="34" charset="0"/>
              </a:rPr>
              <a:t>(</a:t>
            </a:r>
            <a:r>
              <a:rPr lang="pl-PL" sz="2400" b="1" dirty="0">
                <a:solidFill>
                  <a:schemeClr val="tx1"/>
                </a:solidFill>
                <a:cs typeface="Arial" pitchFamily="34" charset="0"/>
              </a:rPr>
              <a:t>bezpośrednie wsparcie uczniów</a:t>
            </a:r>
            <a:r>
              <a:rPr lang="pl-PL" sz="2400" dirty="0">
                <a:solidFill>
                  <a:schemeClr val="tx1"/>
                </a:solidFill>
                <a:cs typeface="Arial" pitchFamily="34" charset="0"/>
              </a:rPr>
              <a:t>) </a:t>
            </a:r>
          </a:p>
          <a:p>
            <a:pPr marL="342900" indent="-342900" algn="ctr"/>
            <a:r>
              <a:rPr lang="pl-PL" sz="2400" b="1" dirty="0">
                <a:solidFill>
                  <a:schemeClr val="tx1"/>
                </a:solidFill>
                <a:cs typeface="Arial" pitchFamily="34" charset="0"/>
              </a:rPr>
              <a:t>na każdym etapie edukacyjnym</a:t>
            </a:r>
          </a:p>
        </p:txBody>
      </p:sp>
      <p:sp>
        <p:nvSpPr>
          <p:cNvPr id="8" name="pole tekstowe 7"/>
          <p:cNvSpPr txBox="1"/>
          <p:nvPr/>
        </p:nvSpPr>
        <p:spPr>
          <a:xfrm>
            <a:off x="7596335" y="5301207"/>
            <a:ext cx="525645" cy="856015"/>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zajęcia uzupełniające ofertę</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69</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buFont typeface="Arial" pitchFamily="34" charset="0"/>
              <a:buChar char="•"/>
            </a:pPr>
            <a:r>
              <a:rPr lang="pl-PL" sz="2000" dirty="0">
                <a:solidFill>
                  <a:schemeClr val="tx1"/>
                </a:solidFill>
              </a:rPr>
              <a:t>zajęcia specjalistyczne: </a:t>
            </a:r>
            <a:r>
              <a:rPr lang="pl-PL" sz="2000" dirty="0" err="1">
                <a:solidFill>
                  <a:schemeClr val="tx1"/>
                </a:solidFill>
              </a:rPr>
              <a:t>korekcyjno</a:t>
            </a:r>
            <a:r>
              <a:rPr lang="pl-PL" sz="2000" dirty="0">
                <a:solidFill>
                  <a:schemeClr val="tx1"/>
                </a:solidFill>
              </a:rPr>
              <a:t>–kompensacyjne, logopedyczne, socjoterapeutyczne i </a:t>
            </a:r>
            <a:r>
              <a:rPr lang="pl-PL" sz="2000" dirty="0" err="1">
                <a:solidFill>
                  <a:schemeClr val="tx1"/>
                </a:solidFill>
              </a:rPr>
              <a:t>psychoedukacyjne</a:t>
            </a:r>
            <a:r>
              <a:rPr lang="pl-PL" sz="2000" dirty="0">
                <a:solidFill>
                  <a:schemeClr val="tx1"/>
                </a:solidFill>
              </a:rPr>
              <a:t> oraz inne zajęcia o charakterze terapeutycznym; </a:t>
            </a:r>
          </a:p>
          <a:p>
            <a:pPr algn="just">
              <a:buFont typeface="Arial" pitchFamily="34" charset="0"/>
              <a:buChar char="•"/>
            </a:pPr>
            <a:r>
              <a:rPr lang="pl-PL" sz="2000" dirty="0">
                <a:solidFill>
                  <a:schemeClr val="tx1"/>
                </a:solidFill>
              </a:rPr>
              <a:t>zajęcia dydaktyczno – wyrównawcze;</a:t>
            </a:r>
          </a:p>
          <a:p>
            <a:pPr algn="just">
              <a:buFont typeface="Arial" pitchFamily="34" charset="0"/>
              <a:buChar char="•"/>
            </a:pPr>
            <a:r>
              <a:rPr lang="pl-PL" sz="2000" dirty="0">
                <a:solidFill>
                  <a:schemeClr val="tx1"/>
                </a:solidFill>
              </a:rPr>
              <a:t>warsztaty; </a:t>
            </a:r>
          </a:p>
          <a:p>
            <a:pPr algn="just">
              <a:buFont typeface="Arial" pitchFamily="34" charset="0"/>
              <a:buChar char="•"/>
            </a:pPr>
            <a:r>
              <a:rPr lang="pl-PL" sz="2000" dirty="0">
                <a:solidFill>
                  <a:schemeClr val="tx1"/>
                </a:solidFill>
              </a:rPr>
              <a:t>porady i konsultacje; </a:t>
            </a:r>
          </a:p>
          <a:p>
            <a:pPr algn="just">
              <a:buFont typeface="Arial" pitchFamily="34" charset="0"/>
              <a:buChar char="•"/>
            </a:pPr>
            <a:endParaRPr lang="pl-PL" sz="2000" dirty="0">
              <a:solidFill>
                <a:schemeClr val="tx1"/>
              </a:solidFill>
            </a:endParaRPr>
          </a:p>
          <a:p>
            <a:pPr algn="ctr"/>
            <a:r>
              <a:rPr lang="pl-PL" sz="2000" dirty="0">
                <a:solidFill>
                  <a:schemeClr val="tx1"/>
                </a:solidFill>
              </a:rPr>
              <a:t>Powyższe formy wsparcia powinny być realizowane </a:t>
            </a:r>
          </a:p>
          <a:p>
            <a:pPr algn="ctr"/>
            <a:r>
              <a:rPr lang="pl-PL" sz="2000" b="1" dirty="0">
                <a:solidFill>
                  <a:schemeClr val="tx1"/>
                </a:solidFill>
              </a:rPr>
              <a:t>we współpracy z rodzicami.</a:t>
            </a:r>
          </a:p>
          <a:p>
            <a:pPr algn="ctr"/>
            <a:endParaRPr lang="pl-PL" sz="2000" b="1" dirty="0">
              <a:solidFill>
                <a:schemeClr val="tx1"/>
              </a:solidFill>
            </a:endParaRPr>
          </a:p>
          <a:p>
            <a:pPr algn="ctr"/>
            <a:r>
              <a:rPr lang="pl-PL" sz="2000" dirty="0">
                <a:solidFill>
                  <a:schemeClr val="tx1"/>
                </a:solidFill>
              </a:rPr>
              <a:t>Zajęcia uzupełniające ofertę mogą być realizowane na każdym etapie edukacyjnym.</a:t>
            </a:r>
          </a:p>
          <a:p>
            <a:pPr marL="457200" indent="-457200" algn="just">
              <a:buAutoNum type="alphaLcParenR"/>
            </a:pPr>
            <a:endParaRPr lang="pl-PL" sz="2400" dirty="0">
              <a:solidFill>
                <a:schemeClr val="tx1"/>
              </a:solidFill>
              <a:cs typeface="Arial" pitchFamily="34" charset="0"/>
            </a:endParaRPr>
          </a:p>
        </p:txBody>
      </p:sp>
      <p:sp>
        <p:nvSpPr>
          <p:cNvPr id="8" name="pole tekstowe 7"/>
          <p:cNvSpPr txBox="1"/>
          <p:nvPr/>
        </p:nvSpPr>
        <p:spPr>
          <a:xfrm>
            <a:off x="7668343" y="5812821"/>
            <a:ext cx="453637" cy="344402"/>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539552" y="1700808"/>
            <a:ext cx="7632848" cy="4464496"/>
          </a:xfrm>
          <a:prstGeom prst="rect">
            <a:avLst/>
          </a:prstGeom>
          <a:noFill/>
        </p:spPr>
        <p:txBody>
          <a:bodyPr wrap="square" rtlCol="0">
            <a:normAutofit/>
          </a:bodyPr>
          <a:lstStyle/>
          <a:p>
            <a:pPr algn="just"/>
            <a:endParaRPr lang="pl-PL" sz="2900" b="1" dirty="0">
              <a:latin typeface="+mn-lt"/>
              <a:cs typeface="Arial" pitchFamily="34" charset="0"/>
            </a:endParaRPr>
          </a:p>
          <a:p>
            <a:endParaRPr lang="pl-PL" sz="2900" dirty="0">
              <a:latin typeface="+mn-lt"/>
            </a:endParaRPr>
          </a:p>
          <a:p>
            <a:pPr marL="285750" indent="-285750"/>
            <a:endParaRPr lang="pl-PL" sz="2900" dirty="0">
              <a:latin typeface="+mn-lt"/>
              <a:cs typeface="Arial" pitchFamily="34" charset="0"/>
            </a:endParaRPr>
          </a:p>
          <a:p>
            <a:pPr marL="285750" indent="-285750" algn="just"/>
            <a:r>
              <a:rPr lang="pl-PL" sz="3400" b="1" dirty="0">
                <a:latin typeface="+mn-lt"/>
              </a:rPr>
              <a:t>Kto może być Partnerem?</a:t>
            </a:r>
          </a:p>
          <a:p>
            <a:pPr marL="285750" indent="-285750" algn="just"/>
            <a:endParaRPr lang="pl-PL" sz="3400" b="1" dirty="0">
              <a:latin typeface="+mn-lt"/>
            </a:endParaRPr>
          </a:p>
          <a:p>
            <a:pPr marL="285750" indent="-285750" algn="ctr"/>
            <a:r>
              <a:rPr lang="pl-PL" sz="3400" dirty="0">
                <a:latin typeface="+mn-lt"/>
              </a:rPr>
              <a:t>Każdy podmiot posiadający osobowość prawną, również spoza katalogu Beneficjentów.</a:t>
            </a:r>
          </a:p>
          <a:p>
            <a:pPr marL="285750" indent="-285750"/>
            <a:endParaRPr lang="pl-PL" sz="1600" b="1" dirty="0"/>
          </a:p>
          <a:p>
            <a:pPr marL="285750" indent="-285750"/>
            <a:endParaRPr lang="pl-PL" sz="1600" b="1" dirty="0"/>
          </a:p>
          <a:p>
            <a:pPr marL="285750" indent="-285750"/>
            <a:endParaRPr lang="pl-PL" sz="1600" dirty="0">
              <a:latin typeface="+mn-lt"/>
              <a:cs typeface="Arial" pitchFamily="34" charset="0"/>
            </a:endParaRPr>
          </a:p>
          <a:p>
            <a:endParaRPr lang="pl-PL" dirty="0">
              <a:latin typeface="Arial" pitchFamily="34" charset="0"/>
              <a:cs typeface="Arial" pitchFamily="34" charset="0"/>
            </a:endParaRPr>
          </a:p>
          <a:p>
            <a:endParaRPr lang="pl-PL" b="1" dirty="0"/>
          </a:p>
        </p:txBody>
      </p:sp>
      <p:sp>
        <p:nvSpPr>
          <p:cNvPr id="9" name="Prostokąt 8"/>
          <p:cNvSpPr/>
          <p:nvPr/>
        </p:nvSpPr>
        <p:spPr>
          <a:xfrm>
            <a:off x="0" y="1268760"/>
            <a:ext cx="9144000" cy="523220"/>
          </a:xfrm>
          <a:prstGeom prst="rect">
            <a:avLst/>
          </a:prstGeom>
        </p:spPr>
        <p:txBody>
          <a:bodyPr wrap="square">
            <a:spAutoFit/>
          </a:bodyPr>
          <a:lstStyle/>
          <a:p>
            <a:pPr algn="ctr" eaLnBrk="1" hangingPunct="1"/>
            <a:r>
              <a:rPr lang="pl-PL" altLang="pl-PL" sz="2800" b="1" dirty="0">
                <a:latin typeface="+mn-lt"/>
                <a:cs typeface="Arial" pitchFamily="34" charset="0"/>
              </a:rPr>
              <a:t>Partnerzy w Działaniu 10.2</a:t>
            </a:r>
          </a:p>
        </p:txBody>
      </p:sp>
    </p:spTree>
    <p:extLst>
      <p:ext uri="{BB962C8B-B14F-4D97-AF65-F5344CB8AC3E}">
        <p14:creationId xmlns:p14="http://schemas.microsoft.com/office/powerpoint/2010/main" val="2125708592"/>
      </p:ext>
    </p:extLst>
  </p:cSld>
  <p:clrMapOvr>
    <a:masterClrMapping/>
  </p:clrMapOvr>
  <p:transition spd="med">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400" b="1" dirty="0"/>
              <a:t>TYP 10.2.E – Doradztwo i opieka psychologiczno-pedagogiczna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70</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b="1" dirty="0">
                <a:solidFill>
                  <a:schemeClr val="tx1"/>
                </a:solidFill>
              </a:rPr>
              <a:t>10.2.E. </a:t>
            </a:r>
            <a:endParaRPr lang="pl-PL" sz="2000" dirty="0">
              <a:solidFill>
                <a:schemeClr val="tx1"/>
              </a:solidFill>
            </a:endParaRPr>
          </a:p>
          <a:p>
            <a:pPr algn="just"/>
            <a:r>
              <a:rPr lang="pl-PL" sz="2000" b="1" dirty="0">
                <a:solidFill>
                  <a:schemeClr val="tx1"/>
                </a:solidFill>
              </a:rPr>
              <a:t>Doradztwo i opieka psychologiczno-pedagogiczna dla uczniów</a:t>
            </a:r>
            <a:r>
              <a:rPr lang="pl-PL" sz="2000" dirty="0">
                <a:solidFill>
                  <a:schemeClr val="tx1"/>
                </a:solidFill>
              </a:rPr>
              <a:t>, ze szczególnym uwzględnieniem problematyki ucznia o specjalnych potrzebach rozwojowych i edukacyjnych (m.in. uczniowie z </a:t>
            </a:r>
            <a:r>
              <a:rPr lang="pl-PL" sz="2000" dirty="0" err="1">
                <a:solidFill>
                  <a:schemeClr val="tx1"/>
                </a:solidFill>
              </a:rPr>
              <a:t>niepełnosprawnościami</a:t>
            </a:r>
            <a:r>
              <a:rPr lang="pl-PL" sz="2000" dirty="0">
                <a:solidFill>
                  <a:schemeClr val="tx1"/>
                </a:solidFill>
              </a:rPr>
              <a:t>, uczniowie uzdolnieni, zagrożeni przedwczesnym kończeniem nauki).</a:t>
            </a:r>
          </a:p>
          <a:p>
            <a:pPr algn="just"/>
            <a:endParaRPr lang="pl-PL" sz="2000" dirty="0">
              <a:solidFill>
                <a:schemeClr val="tx1"/>
              </a:solidFill>
            </a:endParaRPr>
          </a:p>
          <a:p>
            <a:pPr algn="just"/>
            <a:r>
              <a:rPr lang="pl-PL" sz="2000" dirty="0">
                <a:solidFill>
                  <a:schemeClr val="tx1"/>
                </a:solidFill>
              </a:rPr>
              <a:t>Pomoc psychologiczno-pedagogiczna powinna być realizowana zgodnie z Rozporządzeniami Ministra Edukacji Narodowej z 2013 r. i z 2017 r. w sprawie zasad udzielania i organizacji pomocy psychologiczno-pedagogicznej w publicznych przedszkolach, szkołach i placówkach.</a:t>
            </a:r>
          </a:p>
          <a:p>
            <a:pPr marL="457200" indent="-457200" algn="just">
              <a:buAutoNum type="alphaLcParenR"/>
            </a:pPr>
            <a:endParaRPr lang="pl-PL" sz="2400" dirty="0">
              <a:solidFill>
                <a:schemeClr val="tx1"/>
              </a:solidFill>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400" b="1" dirty="0"/>
              <a:t>TYP 10.2.D i 10.2.E a uczniowie uzdolnieni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71</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lgn="just"/>
            <a:r>
              <a:rPr lang="pl-PL" sz="2000" dirty="0">
                <a:solidFill>
                  <a:schemeClr val="tx1"/>
                </a:solidFill>
              </a:rPr>
              <a:t>	wsparcie uczniów zdolnych może odbywać się </a:t>
            </a:r>
            <a:r>
              <a:rPr lang="pl-PL" sz="2000" b="1" dirty="0">
                <a:solidFill>
                  <a:schemeClr val="tx1"/>
                </a:solidFill>
              </a:rPr>
              <a:t>wyłącznie w celu kształtowania i rozwijania ich kompetencji kluczowych i umiejętności uniwersalnych </a:t>
            </a:r>
            <a:r>
              <a:rPr lang="pl-PL" sz="2000" dirty="0">
                <a:solidFill>
                  <a:schemeClr val="tx1"/>
                </a:solidFill>
              </a:rPr>
              <a:t>niezbędnych na rynku pracy</a:t>
            </a:r>
          </a:p>
          <a:p>
            <a:pPr marL="457200" indent="-457200" algn="just"/>
            <a:endParaRPr lang="pl-PL" sz="2000" b="1" dirty="0">
              <a:solidFill>
                <a:schemeClr val="tx1"/>
              </a:solidFill>
            </a:endParaRPr>
          </a:p>
          <a:p>
            <a:pPr marL="457200" indent="-457200" algn="just"/>
            <a:r>
              <a:rPr lang="pl-PL" sz="2000" b="1" dirty="0">
                <a:solidFill>
                  <a:schemeClr val="tx1"/>
                </a:solidFill>
              </a:rPr>
              <a:t>	</a:t>
            </a:r>
            <a:r>
              <a:rPr lang="pl-PL" sz="2000" dirty="0">
                <a:solidFill>
                  <a:schemeClr val="tx1"/>
                </a:solidFill>
              </a:rPr>
              <a:t>wsparcie uczniów zdolnych powinno być realizowane na zasadach określonych przy opisie form wsparcia w ramach typu </a:t>
            </a:r>
            <a:r>
              <a:rPr lang="pl-PL" sz="2000" b="1" dirty="0">
                <a:solidFill>
                  <a:schemeClr val="tx1"/>
                </a:solidFill>
              </a:rPr>
              <a:t>10.2.A </a:t>
            </a:r>
            <a:br>
              <a:rPr lang="pl-PL" sz="2000" b="1" dirty="0">
                <a:solidFill>
                  <a:schemeClr val="tx1"/>
                </a:solidFill>
              </a:rPr>
            </a:br>
            <a:r>
              <a:rPr lang="pl-PL" sz="2000" b="1" dirty="0">
                <a:solidFill>
                  <a:schemeClr val="tx1"/>
                </a:solidFill>
              </a:rPr>
              <a:t>lub w ramach pomocy stypendialnej </a:t>
            </a:r>
            <a:r>
              <a:rPr lang="pl-PL" sz="2000" dirty="0">
                <a:solidFill>
                  <a:schemeClr val="tx1"/>
                </a:solidFill>
              </a:rPr>
              <a:t>w typie projektu </a:t>
            </a:r>
            <a:r>
              <a:rPr lang="pl-PL" sz="2000" b="1" dirty="0">
                <a:solidFill>
                  <a:schemeClr val="tx1"/>
                </a:solidFill>
              </a:rPr>
              <a:t>10.2.C</a:t>
            </a:r>
            <a:endParaRPr lang="pl-PL" sz="2000" dirty="0">
              <a:solidFill>
                <a:schemeClr val="tx1"/>
              </a:solidFill>
            </a:endParaRPr>
          </a:p>
          <a:p>
            <a:pPr marL="457200" indent="-457200" algn="just">
              <a:buAutoNum type="alphaLcParenR"/>
            </a:pPr>
            <a:endParaRPr lang="pl-PL" sz="2400" dirty="0">
              <a:solidFill>
                <a:schemeClr val="tx1"/>
              </a:solidFill>
              <a:cs typeface="Arial" pitchFamily="34" charset="0"/>
            </a:endParaRPr>
          </a:p>
        </p:txBody>
      </p:sp>
      <p:sp>
        <p:nvSpPr>
          <p:cNvPr id="8" name="pole tekstowe 7"/>
          <p:cNvSpPr txBox="1"/>
          <p:nvPr/>
        </p:nvSpPr>
        <p:spPr>
          <a:xfrm>
            <a:off x="489133" y="5517231"/>
            <a:ext cx="626483" cy="639991"/>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10.2.F – doradztwo edukacyjno-zawodowe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72</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lgn="just">
              <a:buAutoNum type="alphaLcParenR"/>
            </a:pPr>
            <a:endParaRPr lang="pl-PL" sz="2400" dirty="0">
              <a:solidFill>
                <a:schemeClr val="tx1"/>
              </a:solidFill>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algn="just"/>
            <a:endParaRPr lang="pl-PL" sz="2800" b="1" dirty="0">
              <a:latin typeface="+mn-lt"/>
            </a:endParaRPr>
          </a:p>
          <a:p>
            <a:pPr algn="just"/>
            <a:endParaRPr lang="pl-PL" sz="2800" b="1" dirty="0">
              <a:latin typeface="+mn-lt"/>
            </a:endParaRPr>
          </a:p>
          <a:p>
            <a:pPr algn="just"/>
            <a:r>
              <a:rPr lang="pl-PL" sz="2800" b="1" dirty="0">
                <a:latin typeface="+mn-lt"/>
              </a:rPr>
              <a:t>10.2.F. </a:t>
            </a:r>
          </a:p>
          <a:p>
            <a:pPr algn="just"/>
            <a:r>
              <a:rPr lang="pl-PL" sz="2800" b="1" dirty="0">
                <a:latin typeface="+mn-lt"/>
              </a:rPr>
              <a:t>Rozszerzenie oferty </a:t>
            </a:r>
            <a:r>
              <a:rPr lang="pl-PL" sz="2800" dirty="0">
                <a:latin typeface="+mn-lt"/>
              </a:rPr>
              <a:t>szkół o zagadnienia związane z </a:t>
            </a:r>
            <a:r>
              <a:rPr lang="pl-PL" sz="2800" b="1" dirty="0">
                <a:latin typeface="+mn-lt"/>
              </a:rPr>
              <a:t>poradnictwem i doradztwem edukacyjno-zawodowym.</a:t>
            </a: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10.2.F – doradztwo edukacyjno-zawodowe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73</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lgn="just">
              <a:buAutoNum type="alphaLcParenR"/>
            </a:pPr>
            <a:endParaRPr lang="pl-PL" sz="2400" dirty="0">
              <a:solidFill>
                <a:schemeClr val="tx1"/>
              </a:solidFill>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fontScale="62500" lnSpcReduction="20000"/>
          </a:bodyPr>
          <a:lstStyle/>
          <a:p>
            <a:pPr marL="0" indent="0">
              <a:buNone/>
            </a:pPr>
            <a:endParaRPr lang="pl-PL" sz="3200" b="1" i="1" u="sng" dirty="0">
              <a:latin typeface="+mn-lt"/>
            </a:endParaRPr>
          </a:p>
          <a:p>
            <a:pPr marL="514350" indent="-514350" algn="ctr"/>
            <a:endParaRPr lang="pl-PL" sz="3200" dirty="0">
              <a:latin typeface="+mn-lt"/>
            </a:endParaRPr>
          </a:p>
          <a:p>
            <a:pPr marL="514350" indent="-514350"/>
            <a:endParaRPr lang="pl-PL" sz="3200" dirty="0">
              <a:latin typeface="+mn-lt"/>
            </a:endParaRPr>
          </a:p>
          <a:p>
            <a:r>
              <a:rPr lang="pl-PL" sz="3200" dirty="0">
                <a:latin typeface="+mn-lt"/>
              </a:rPr>
              <a:t>Wsparcie może obejmować:</a:t>
            </a:r>
          </a:p>
          <a:p>
            <a:endParaRPr lang="pl-PL" sz="3200" dirty="0">
              <a:latin typeface="+mn-lt"/>
            </a:endParaRPr>
          </a:p>
          <a:p>
            <a:r>
              <a:rPr lang="pl-PL" sz="3200" dirty="0">
                <a:latin typeface="+mn-lt"/>
              </a:rPr>
              <a:t>a) </a:t>
            </a:r>
            <a:r>
              <a:rPr lang="pl-PL" sz="3200" b="1" dirty="0">
                <a:latin typeface="+mn-lt"/>
              </a:rPr>
              <a:t>uzyskiwanie kwalifikacji doradców edukacyjno -	zawodowych </a:t>
            </a:r>
            <a:r>
              <a:rPr lang="pl-PL" sz="3200" dirty="0">
                <a:latin typeface="+mn-lt"/>
              </a:rPr>
              <a:t>przez osoby realizujące zadania z zakresu doradztwa edukacyjno - zawodowego w szkołach	i placówkach, które nie posiadają kwalifikacji z tego zakresu oraz </a:t>
            </a:r>
            <a:r>
              <a:rPr lang="pl-PL" sz="3200" b="1" dirty="0">
                <a:latin typeface="+mn-lt"/>
              </a:rPr>
              <a:t>podnoszenie kwalifikacji doradców edukacyjno-zawodowych</a:t>
            </a:r>
            <a:r>
              <a:rPr lang="pl-PL" sz="3200" dirty="0">
                <a:latin typeface="+mn-lt"/>
              </a:rPr>
              <a:t>, realizujących zadania z zakresu doradztwa edukacyjno-zawodowego w szkołach; </a:t>
            </a:r>
          </a:p>
          <a:p>
            <a:endParaRPr lang="pl-PL" sz="3200" dirty="0">
              <a:latin typeface="+mn-lt"/>
            </a:endParaRPr>
          </a:p>
          <a:p>
            <a:r>
              <a:rPr lang="pl-PL" sz="3200" dirty="0">
                <a:latin typeface="+mn-lt"/>
              </a:rPr>
              <a:t>b) Tworzenie Punktów Informacji i Kariery (</a:t>
            </a:r>
            <a:r>
              <a:rPr lang="pl-PL" sz="3200" b="1" dirty="0">
                <a:latin typeface="+mn-lt"/>
              </a:rPr>
              <a:t>PIK</a:t>
            </a:r>
            <a:r>
              <a:rPr lang="pl-PL" sz="3200" dirty="0">
                <a:latin typeface="+mn-lt"/>
              </a:rPr>
              <a:t>); </a:t>
            </a:r>
          </a:p>
          <a:p>
            <a:endParaRPr lang="pl-PL" sz="3200" dirty="0">
              <a:latin typeface="+mn-lt"/>
            </a:endParaRPr>
          </a:p>
          <a:p>
            <a:r>
              <a:rPr lang="pl-PL" sz="3200" dirty="0">
                <a:latin typeface="+mn-lt"/>
              </a:rPr>
              <a:t>c) </a:t>
            </a:r>
            <a:r>
              <a:rPr lang="pl-PL" sz="3200" b="1" dirty="0">
                <a:latin typeface="+mn-lt"/>
              </a:rPr>
              <a:t>zewnętrzne wsparcie szkół </a:t>
            </a:r>
            <a:r>
              <a:rPr lang="pl-PL" sz="3200" dirty="0">
                <a:latin typeface="+mn-lt"/>
              </a:rPr>
              <a:t>w obszarze doradztwa edukacyjno- zawodowego. </a:t>
            </a: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10.2.G – doskonalenie nauczycieli </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74</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2000" dirty="0">
              <a:solidFill>
                <a:schemeClr val="tx1"/>
              </a:solidFill>
              <a:cs typeface="Arial" pitchFamily="34" charset="0"/>
            </a:endParaRPr>
          </a:p>
        </p:txBody>
      </p:sp>
      <p:sp>
        <p:nvSpPr>
          <p:cNvPr id="8" name="pole tekstowe 7"/>
          <p:cNvSpPr txBox="1"/>
          <p:nvPr/>
        </p:nvSpPr>
        <p:spPr>
          <a:xfrm>
            <a:off x="457200" y="1692727"/>
            <a:ext cx="7787208" cy="4464496"/>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r>
              <a:rPr lang="pl-PL" b="1" dirty="0"/>
              <a:t>	</a:t>
            </a:r>
            <a:r>
              <a:rPr lang="pl-PL" sz="2400" b="1" dirty="0">
                <a:latin typeface="+mn-lt"/>
              </a:rPr>
              <a:t>10.2.G. </a:t>
            </a:r>
          </a:p>
          <a:p>
            <a:pPr marL="514350" indent="-514350" algn="just"/>
            <a:r>
              <a:rPr lang="pl-PL" sz="2400" dirty="0">
                <a:latin typeface="+mn-lt"/>
              </a:rPr>
              <a:t>	Doskonalenie umiejętności, kompetencji lub kwalifikacji nauczycieli i pracowników pedagogicznych </a:t>
            </a:r>
            <a:r>
              <a:rPr lang="pl-PL" sz="2400" b="1" dirty="0">
                <a:latin typeface="+mn-lt"/>
              </a:rPr>
              <a:t>pod kątem kompetencji kluczowych i umiejętności uniwersalnych</a:t>
            </a:r>
            <a:r>
              <a:rPr lang="pl-PL" sz="2400" dirty="0">
                <a:latin typeface="+mn-lt"/>
              </a:rPr>
              <a:t> niezbędnych na rynku pracy uczniów, </a:t>
            </a:r>
            <a:r>
              <a:rPr lang="pl-PL" sz="2400" b="1" dirty="0">
                <a:latin typeface="+mn-lt"/>
              </a:rPr>
              <a:t>nauczania eksperymentalnego</a:t>
            </a:r>
            <a:r>
              <a:rPr lang="pl-PL" sz="2400" dirty="0">
                <a:latin typeface="+mn-lt"/>
              </a:rPr>
              <a:t> oraz </a:t>
            </a:r>
            <a:r>
              <a:rPr lang="pl-PL" sz="2400" b="1" dirty="0">
                <a:latin typeface="+mn-lt"/>
              </a:rPr>
              <a:t>metod zindywidualizowanego podejścia</a:t>
            </a:r>
            <a:r>
              <a:rPr lang="pl-PL" sz="2400" dirty="0">
                <a:latin typeface="+mn-lt"/>
              </a:rPr>
              <a:t> do ucznia. </a:t>
            </a:r>
            <a:endParaRPr lang="pl-PL" sz="2400" dirty="0">
              <a:latin typeface="+mn-lt"/>
              <a:cs typeface="Arial" pitchFamily="34" charset="0"/>
            </a:endParaRPr>
          </a:p>
          <a:p>
            <a:pPr marL="514350" indent="-514350" algn="just"/>
            <a:endParaRPr lang="pl-PL" sz="24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565337392"/>
      </p:ext>
    </p:extLst>
  </p:cSld>
  <p:clrMapOvr>
    <a:masterClrMapping/>
  </p:clrMapOvr>
  <p:transition spd="med">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10.2.G – kompetencje cyfrowe nauczycieli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75</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dirty="0">
                <a:solidFill>
                  <a:schemeClr val="tx1"/>
                </a:solidFill>
              </a:rPr>
              <a:t> </a:t>
            </a:r>
            <a:endParaRPr lang="pl-PL" sz="2000" dirty="0">
              <a:solidFill>
                <a:schemeClr val="tx1"/>
              </a:solidFill>
              <a:cs typeface="Arial" pitchFamily="34" charset="0"/>
            </a:endParaRPr>
          </a:p>
        </p:txBody>
      </p:sp>
      <p:sp>
        <p:nvSpPr>
          <p:cNvPr id="8" name="pole tekstowe 7"/>
          <p:cNvSpPr txBox="1"/>
          <p:nvPr/>
        </p:nvSpPr>
        <p:spPr>
          <a:xfrm>
            <a:off x="457200" y="1692727"/>
            <a:ext cx="8229600" cy="4464496"/>
          </a:xfrm>
          <a:prstGeom prst="rect">
            <a:avLst/>
          </a:prstGeom>
          <a:noFill/>
        </p:spPr>
        <p:txBody>
          <a:bodyPr wrap="square" rtlCol="0">
            <a:normAutofit/>
          </a:bodyPr>
          <a:lstStyle/>
          <a:p>
            <a:pPr marL="514350" indent="-514350" algn="ctr"/>
            <a:endParaRPr lang="pl-PL" sz="2800" dirty="0">
              <a:latin typeface="+mn-lt"/>
            </a:endParaRPr>
          </a:p>
          <a:p>
            <a:pPr algn="just"/>
            <a:r>
              <a:rPr lang="pl-PL" sz="2000" dirty="0">
                <a:latin typeface="+mn-lt"/>
              </a:rPr>
              <a:t>Podnoszenie kompetencji cyfrowych powinno obejmować:</a:t>
            </a:r>
          </a:p>
          <a:p>
            <a:pPr algn="just"/>
            <a:r>
              <a:rPr lang="pl-PL" sz="2000" dirty="0">
                <a:latin typeface="+mn-lt"/>
              </a:rPr>
              <a:t>a) </a:t>
            </a:r>
            <a:r>
              <a:rPr lang="pl-PL" sz="2000" b="1" dirty="0">
                <a:latin typeface="+mn-lt"/>
              </a:rPr>
              <a:t>obsługę urządzeń </a:t>
            </a:r>
            <a:r>
              <a:rPr lang="pl-PL" sz="2000" dirty="0">
                <a:latin typeface="+mn-lt"/>
              </a:rPr>
              <a:t>cyfrowych oraz sprzętu informatycznego zakupionego do szkół w ramach wsparcia EFS; </a:t>
            </a:r>
          </a:p>
          <a:p>
            <a:pPr algn="just"/>
            <a:r>
              <a:rPr lang="pl-PL" sz="2000" dirty="0">
                <a:latin typeface="+mn-lt"/>
              </a:rPr>
              <a:t>b) </a:t>
            </a:r>
            <a:r>
              <a:rPr lang="pl-PL" sz="2000" b="1" dirty="0">
                <a:latin typeface="+mn-lt"/>
              </a:rPr>
              <a:t>wykorzystanie</a:t>
            </a:r>
            <a:r>
              <a:rPr lang="pl-PL" sz="2000" dirty="0">
                <a:latin typeface="+mn-lt"/>
              </a:rPr>
              <a:t> narzędzi cyfrowych </a:t>
            </a:r>
            <a:r>
              <a:rPr lang="pl-PL" sz="2000" b="1" dirty="0">
                <a:latin typeface="+mn-lt"/>
              </a:rPr>
              <a:t>w nauczaniu przedmiotowym</a:t>
            </a:r>
            <a:r>
              <a:rPr lang="pl-PL" sz="2000" dirty="0">
                <a:latin typeface="+mn-lt"/>
              </a:rPr>
              <a:t>, w tym wykorzystanie cyfrowych programów i aplikacji wspomagających nauczanie oraz dydaktycznych serwisów internetowych, również w trakcie zajęć prowadzonych z uczniami z niepełnosprawnościami oraz w kształceniu informatycznym; </a:t>
            </a:r>
          </a:p>
          <a:p>
            <a:pPr algn="just"/>
            <a:r>
              <a:rPr lang="pl-PL" sz="2000" dirty="0">
                <a:latin typeface="+mn-lt"/>
              </a:rPr>
              <a:t>c) </a:t>
            </a:r>
            <a:r>
              <a:rPr lang="pl-PL" sz="2000" b="1" dirty="0">
                <a:latin typeface="+mn-lt"/>
              </a:rPr>
              <a:t>nowe metody kształcenia</a:t>
            </a:r>
            <a:r>
              <a:rPr lang="pl-PL" sz="2000" dirty="0">
                <a:latin typeface="+mn-lt"/>
              </a:rPr>
              <a:t> z wykorzystaniem narzędzi cyfrowych; </a:t>
            </a:r>
          </a:p>
          <a:p>
            <a:pPr algn="just"/>
            <a:r>
              <a:rPr lang="pl-PL" sz="2000" dirty="0">
                <a:latin typeface="+mn-lt"/>
              </a:rPr>
              <a:t>d) edukację w zakresie </a:t>
            </a:r>
            <a:r>
              <a:rPr lang="pl-PL" sz="2000" b="1" dirty="0">
                <a:latin typeface="+mn-lt"/>
              </a:rPr>
              <a:t>bezpieczeństwa w cyberprzestrzeni </a:t>
            </a:r>
            <a:r>
              <a:rPr lang="pl-PL" sz="2000" dirty="0">
                <a:latin typeface="+mn-lt"/>
              </a:rPr>
              <a:t>oraz bezpiecznego korzystania ze sprzętu komputerowego;</a:t>
            </a: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1202301153"/>
      </p:ext>
    </p:extLst>
  </p:cSld>
  <p:clrMapOvr>
    <a:masterClrMapping/>
  </p:clrMapOvr>
  <p:transition spd="med">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10.2.G – kompetencje cyfrowe nauczycieli cd.</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76</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dirty="0">
                <a:solidFill>
                  <a:schemeClr val="tx1"/>
                </a:solidFill>
              </a:rPr>
              <a:t> </a:t>
            </a:r>
            <a:endParaRPr lang="pl-PL" sz="2000" dirty="0">
              <a:solidFill>
                <a:schemeClr val="tx1"/>
              </a:solidFill>
              <a:cs typeface="Arial" pitchFamily="34" charset="0"/>
            </a:endParaRPr>
          </a:p>
        </p:txBody>
      </p:sp>
      <p:sp>
        <p:nvSpPr>
          <p:cNvPr id="8" name="pole tekstowe 7"/>
          <p:cNvSpPr txBox="1"/>
          <p:nvPr/>
        </p:nvSpPr>
        <p:spPr>
          <a:xfrm>
            <a:off x="457200" y="1692727"/>
            <a:ext cx="8229600" cy="4464496"/>
          </a:xfrm>
          <a:prstGeom prst="rect">
            <a:avLst/>
          </a:prstGeom>
          <a:noFill/>
        </p:spPr>
        <p:txBody>
          <a:bodyPr wrap="square" rtlCol="0">
            <a:normAutofit/>
          </a:bodyPr>
          <a:lstStyle/>
          <a:p>
            <a:pPr marL="514350" indent="-514350" algn="ctr"/>
            <a:endParaRPr lang="pl-PL" sz="2800" dirty="0">
              <a:latin typeface="+mn-lt"/>
            </a:endParaRPr>
          </a:p>
          <a:p>
            <a:pPr algn="just"/>
            <a:br>
              <a:rPr lang="pl-PL" dirty="0"/>
            </a:br>
            <a:r>
              <a:rPr lang="pl-PL" sz="2400" dirty="0">
                <a:latin typeface="+mn-lt"/>
              </a:rPr>
              <a:t>e) </a:t>
            </a:r>
            <a:r>
              <a:rPr lang="pl-PL" sz="2400" b="1" dirty="0">
                <a:latin typeface="+mn-lt"/>
              </a:rPr>
              <a:t>wykorzystanie zasobów </a:t>
            </a:r>
            <a:r>
              <a:rPr lang="pl-PL" sz="2400" dirty="0">
                <a:latin typeface="+mn-lt"/>
              </a:rPr>
              <a:t>dydaktycznych dostępnych </a:t>
            </a:r>
            <a:r>
              <a:rPr lang="pl-PL" sz="2400" b="1" dirty="0">
                <a:latin typeface="+mn-lt"/>
              </a:rPr>
              <a:t>w Internecie</a:t>
            </a:r>
            <a:r>
              <a:rPr lang="pl-PL" sz="2400" dirty="0">
                <a:latin typeface="+mn-lt"/>
              </a:rPr>
              <a:t>; </a:t>
            </a:r>
          </a:p>
          <a:p>
            <a:pPr algn="just"/>
            <a:r>
              <a:rPr lang="pl-PL" sz="2400" dirty="0">
                <a:latin typeface="+mn-lt"/>
              </a:rPr>
              <a:t>f) </a:t>
            </a:r>
            <a:r>
              <a:rPr lang="pl-PL" sz="2400" b="1" dirty="0">
                <a:latin typeface="+mn-lt"/>
              </a:rPr>
              <a:t>administrację</a:t>
            </a:r>
            <a:r>
              <a:rPr lang="pl-PL" sz="2400" dirty="0">
                <a:latin typeface="+mn-lt"/>
              </a:rPr>
              <a:t> wewnętrzną </a:t>
            </a:r>
            <a:r>
              <a:rPr lang="pl-PL" sz="2400" b="1" dirty="0">
                <a:latin typeface="+mn-lt"/>
              </a:rPr>
              <a:t>infrastrukturą sieciowo-usługową </a:t>
            </a:r>
            <a:r>
              <a:rPr lang="pl-PL" sz="2400" dirty="0">
                <a:latin typeface="+mn-lt"/>
              </a:rPr>
              <a:t>szkoły lub placówki systemu oświaty (komputerową i bezprzewodową); </a:t>
            </a:r>
          </a:p>
          <a:p>
            <a:pPr algn="just"/>
            <a:r>
              <a:rPr lang="pl-PL" sz="2400" dirty="0">
                <a:latin typeface="+mn-lt"/>
              </a:rPr>
              <a:t>g) </a:t>
            </a:r>
            <a:r>
              <a:rPr lang="pl-PL" sz="2400" b="1" dirty="0">
                <a:latin typeface="+mn-lt"/>
              </a:rPr>
              <a:t>wykorzystanie</a:t>
            </a:r>
            <a:r>
              <a:rPr lang="pl-PL" sz="2400" dirty="0">
                <a:latin typeface="+mn-lt"/>
              </a:rPr>
              <a:t> w nauczaniu </a:t>
            </a:r>
            <a:r>
              <a:rPr lang="pl-PL" sz="2400" b="1" dirty="0">
                <a:latin typeface="+mn-lt"/>
              </a:rPr>
              <a:t>e-podręczników</a:t>
            </a:r>
            <a:r>
              <a:rPr lang="pl-PL" sz="2400" dirty="0">
                <a:latin typeface="+mn-lt"/>
              </a:rPr>
              <a:t> bądź </a:t>
            </a:r>
            <a:r>
              <a:rPr lang="pl-PL" sz="2400" b="1" dirty="0">
                <a:latin typeface="+mn-lt"/>
              </a:rPr>
              <a:t>e-zasobów/e-materiałów </a:t>
            </a:r>
            <a:r>
              <a:rPr lang="pl-PL" sz="2400" dirty="0">
                <a:latin typeface="+mn-lt"/>
              </a:rPr>
              <a:t>dydaktycznych;</a:t>
            </a:r>
          </a:p>
          <a:p>
            <a:pPr algn="just"/>
            <a:endParaRPr lang="pl-PL" sz="2800" b="1"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3612610904"/>
      </p:ext>
    </p:extLst>
  </p:cSld>
  <p:clrMapOvr>
    <a:masterClrMapping/>
  </p:clrMapOvr>
  <p:transition spd="med">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10.2.G – kompetencje z indywidualizacji nauczania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77</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dirty="0">
                <a:solidFill>
                  <a:schemeClr val="tx1"/>
                </a:solidFill>
              </a:rPr>
              <a:t> </a:t>
            </a:r>
            <a:endParaRPr lang="pl-PL" sz="2000" dirty="0">
              <a:solidFill>
                <a:schemeClr val="tx1"/>
              </a:solidFill>
              <a:cs typeface="Arial" pitchFamily="34" charset="0"/>
            </a:endParaRPr>
          </a:p>
        </p:txBody>
      </p:sp>
      <p:sp>
        <p:nvSpPr>
          <p:cNvPr id="8" name="pole tekstowe 7"/>
          <p:cNvSpPr txBox="1"/>
          <p:nvPr/>
        </p:nvSpPr>
        <p:spPr>
          <a:xfrm>
            <a:off x="457200" y="1692727"/>
            <a:ext cx="8229600" cy="4464496"/>
          </a:xfrm>
          <a:prstGeom prst="rect">
            <a:avLst/>
          </a:prstGeom>
          <a:noFill/>
        </p:spPr>
        <p:txBody>
          <a:bodyPr wrap="square" rtlCol="0">
            <a:normAutofit/>
          </a:bodyPr>
          <a:lstStyle/>
          <a:p>
            <a:pPr marL="514350" indent="-514350" algn="ctr"/>
            <a:endParaRPr lang="pl-PL" sz="2800" dirty="0">
              <a:latin typeface="+mn-lt"/>
            </a:endParaRPr>
          </a:p>
          <a:p>
            <a:pPr algn="just"/>
            <a:br>
              <a:rPr lang="pl-PL" dirty="0"/>
            </a:br>
            <a:r>
              <a:rPr lang="pl-PL" sz="2800" dirty="0">
                <a:latin typeface="+mn-lt"/>
              </a:rPr>
              <a:t>Przygotowanie nauczycieli do prowadzenia procesu indywidualizacji powinno:</a:t>
            </a:r>
          </a:p>
          <a:p>
            <a:pPr marL="457200" indent="-457200" algn="just">
              <a:buFont typeface="Arial" panose="020B0604020202020204" pitchFamily="34" charset="0"/>
              <a:buChar char="•"/>
            </a:pPr>
            <a:r>
              <a:rPr lang="pl-PL" sz="2800" dirty="0">
                <a:latin typeface="+mn-lt"/>
              </a:rPr>
              <a:t>przyczyniać się do </a:t>
            </a:r>
            <a:r>
              <a:rPr lang="pl-PL" sz="2800" b="1" dirty="0">
                <a:latin typeface="+mn-lt"/>
              </a:rPr>
              <a:t>poprawy kompetencji wychowawczych nauczycieli</a:t>
            </a:r>
            <a:r>
              <a:rPr lang="pl-PL" sz="2800" dirty="0">
                <a:latin typeface="+mn-lt"/>
              </a:rPr>
              <a:t>;</a:t>
            </a:r>
          </a:p>
          <a:p>
            <a:pPr marL="457200" indent="-457200" algn="just">
              <a:buFont typeface="Arial" panose="020B0604020202020204" pitchFamily="34" charset="0"/>
              <a:buChar char="•"/>
            </a:pPr>
            <a:r>
              <a:rPr lang="pl-PL" sz="2800" dirty="0">
                <a:latin typeface="+mn-lt"/>
              </a:rPr>
              <a:t>uwzględniać </a:t>
            </a:r>
            <a:r>
              <a:rPr lang="pl-PL" sz="2800" b="1" dirty="0">
                <a:latin typeface="+mn-lt"/>
              </a:rPr>
              <a:t>współpracę z rodzicami</a:t>
            </a:r>
            <a:r>
              <a:rPr lang="pl-PL" sz="2800" dirty="0">
                <a:latin typeface="+mn-lt"/>
              </a:rPr>
              <a:t>.</a:t>
            </a:r>
          </a:p>
          <a:p>
            <a:pPr algn="just"/>
            <a:endParaRPr lang="pl-PL" sz="2800" b="1"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3520734700"/>
      </p:ext>
    </p:extLst>
  </p:cSld>
  <p:clrMapOvr>
    <a:masterClrMapping/>
  </p:clrMapOvr>
  <p:transition spd="med">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10.2.H – doskonalenie nauczycieli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78</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2000" dirty="0">
              <a:solidFill>
                <a:schemeClr val="tx1"/>
              </a:solidFill>
              <a:cs typeface="Arial" pitchFamily="34" charset="0"/>
            </a:endParaRPr>
          </a:p>
        </p:txBody>
      </p:sp>
      <p:sp>
        <p:nvSpPr>
          <p:cNvPr id="8" name="pole tekstowe 7"/>
          <p:cNvSpPr txBox="1"/>
          <p:nvPr/>
        </p:nvSpPr>
        <p:spPr>
          <a:xfrm>
            <a:off x="457200" y="1692727"/>
            <a:ext cx="7787208" cy="4464496"/>
          </a:xfrm>
          <a:prstGeom prst="rect">
            <a:avLst/>
          </a:prstGeom>
          <a:noFill/>
        </p:spPr>
        <p:txBody>
          <a:bodyPr wrap="square" rtlCol="0">
            <a:normAutofit lnSpcReduction="10000"/>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r>
              <a:rPr lang="pl-PL" sz="2000" b="1" dirty="0">
                <a:latin typeface="+mn-lt"/>
              </a:rPr>
              <a:t>10.2.H. </a:t>
            </a:r>
          </a:p>
          <a:p>
            <a:pPr algn="just"/>
            <a:r>
              <a:rPr lang="pl-PL" sz="2000" dirty="0">
                <a:latin typeface="+mn-lt"/>
              </a:rPr>
              <a:t>Doskonalenie umiejętności, kompetencji lub kwalifikacji nauczycieli i pracowników pedagogicznych </a:t>
            </a:r>
            <a:r>
              <a:rPr lang="pl-PL" sz="2000" b="1" dirty="0">
                <a:latin typeface="+mn-lt"/>
              </a:rPr>
              <a:t>pod kątem wykorzystania narzędzi wspierających pomoc psychologiczno-pedagogiczną </a:t>
            </a:r>
            <a:r>
              <a:rPr lang="pl-PL" sz="2000" dirty="0">
                <a:latin typeface="+mn-lt"/>
              </a:rPr>
              <a:t>na każdym etapie edukacyjnym, ze szczególnym uwzględnieniem problematyki ucznia </a:t>
            </a:r>
            <a:br>
              <a:rPr lang="pl-PL" sz="2000" dirty="0">
                <a:latin typeface="+mn-lt"/>
              </a:rPr>
            </a:br>
            <a:r>
              <a:rPr lang="pl-PL" sz="2000" dirty="0">
                <a:latin typeface="+mn-lt"/>
              </a:rPr>
              <a:t>o szczególnych potrzebach rozwojowych i edukacyjnych (m.in. uczniów z niepełnosprawnościami, uczniów uzdolnionych, zagrożonych przedwczesnym kończeniem nauki).</a:t>
            </a:r>
          </a:p>
          <a:p>
            <a:pPr algn="just"/>
            <a:endParaRPr lang="pl-PL" sz="2000" dirty="0">
              <a:latin typeface="+mn-lt"/>
            </a:endParaRPr>
          </a:p>
          <a:p>
            <a:pPr algn="just"/>
            <a:r>
              <a:rPr lang="pl-PL" sz="2000" dirty="0">
                <a:latin typeface="+mn-lt"/>
              </a:rPr>
              <a:t>Wsparcie powinno uwzględniać </a:t>
            </a:r>
            <a:r>
              <a:rPr lang="pl-PL" sz="2000" b="1" dirty="0">
                <a:latin typeface="+mn-lt"/>
              </a:rPr>
              <a:t>współpracę z rodzicami.</a:t>
            </a:r>
          </a:p>
          <a:p>
            <a:r>
              <a:rPr lang="pl-PL" dirty="0"/>
              <a:t> </a:t>
            </a:r>
          </a:p>
          <a:p>
            <a:pPr marL="514350" indent="-514350" algn="just"/>
            <a:endParaRPr lang="pl-PL" dirty="0"/>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472817975"/>
      </p:ext>
    </p:extLst>
  </p:cSld>
  <p:clrMapOvr>
    <a:masterClrMapping/>
  </p:clrMapOvr>
  <p:transition spd="med">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10.2.G i H – formy wsparcia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79</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dirty="0">
                <a:solidFill>
                  <a:schemeClr val="tx1"/>
                </a:solidFill>
              </a:rPr>
              <a:t> </a:t>
            </a:r>
            <a:endParaRPr lang="pl-PL" sz="2000" dirty="0">
              <a:solidFill>
                <a:schemeClr val="tx1"/>
              </a:solidFill>
              <a:cs typeface="Arial" pitchFamily="34" charset="0"/>
            </a:endParaRPr>
          </a:p>
        </p:txBody>
      </p:sp>
      <p:sp>
        <p:nvSpPr>
          <p:cNvPr id="8" name="pole tekstowe 7"/>
          <p:cNvSpPr txBox="1"/>
          <p:nvPr/>
        </p:nvSpPr>
        <p:spPr>
          <a:xfrm>
            <a:off x="457200" y="1692727"/>
            <a:ext cx="8229600" cy="4464496"/>
          </a:xfrm>
          <a:prstGeom prst="rect">
            <a:avLst/>
          </a:prstGeom>
          <a:noFill/>
        </p:spPr>
        <p:txBody>
          <a:bodyPr wrap="square" rtlCol="0">
            <a:normAutofit/>
          </a:bodyPr>
          <a:lstStyle/>
          <a:p>
            <a:pPr marL="0" indent="0">
              <a:buNone/>
            </a:pPr>
            <a:endParaRPr lang="pl-PL" sz="1600" b="1" i="1" u="sng" dirty="0"/>
          </a:p>
          <a:p>
            <a:pPr algn="just"/>
            <a:r>
              <a:rPr lang="pl-PL" sz="2400" dirty="0">
                <a:latin typeface="+mn-lt"/>
              </a:rPr>
              <a:t>a) </a:t>
            </a:r>
            <a:r>
              <a:rPr lang="pl-PL" sz="2400" b="1" dirty="0">
                <a:latin typeface="+mn-lt"/>
              </a:rPr>
              <a:t>kursy i szkolenia </a:t>
            </a:r>
            <a:r>
              <a:rPr lang="pl-PL" sz="2400" dirty="0">
                <a:latin typeface="+mn-lt"/>
              </a:rPr>
              <a:t>doskonalące, </a:t>
            </a:r>
            <a:r>
              <a:rPr lang="pl-PL" sz="2400" b="1" dirty="0">
                <a:latin typeface="+mn-lt"/>
              </a:rPr>
              <a:t>studia podyplomowe</a:t>
            </a:r>
            <a:r>
              <a:rPr lang="pl-PL" sz="2400" dirty="0">
                <a:latin typeface="+mn-lt"/>
              </a:rPr>
              <a:t>;</a:t>
            </a:r>
          </a:p>
          <a:p>
            <a:pPr algn="just"/>
            <a:r>
              <a:rPr lang="pl-PL" sz="2400" dirty="0">
                <a:latin typeface="+mn-lt"/>
              </a:rPr>
              <a:t>b) wspieranie istniejących, budowanie nowych i moderowanie </a:t>
            </a:r>
            <a:r>
              <a:rPr lang="pl-PL" sz="2400" b="1" dirty="0">
                <a:latin typeface="+mn-lt"/>
              </a:rPr>
              <a:t>sieci współpracy i samokształcenia </a:t>
            </a:r>
            <a:r>
              <a:rPr lang="pl-PL" sz="2400" dirty="0">
                <a:latin typeface="+mn-lt"/>
              </a:rPr>
              <a:t>nauczycieli;</a:t>
            </a:r>
          </a:p>
          <a:p>
            <a:pPr algn="just"/>
            <a:r>
              <a:rPr lang="pl-PL" sz="2400" dirty="0">
                <a:latin typeface="+mn-lt"/>
              </a:rPr>
              <a:t>c) realizacja </a:t>
            </a:r>
            <a:r>
              <a:rPr lang="pl-PL" sz="2400" b="1" dirty="0">
                <a:latin typeface="+mn-lt"/>
              </a:rPr>
              <a:t>programów wspomagania</a:t>
            </a:r>
            <a:r>
              <a:rPr lang="pl-PL" sz="2400" dirty="0">
                <a:latin typeface="+mn-lt"/>
              </a:rPr>
              <a:t>;</a:t>
            </a:r>
          </a:p>
          <a:p>
            <a:pPr algn="just"/>
            <a:r>
              <a:rPr lang="pl-PL" sz="2400" dirty="0">
                <a:latin typeface="+mn-lt"/>
              </a:rPr>
              <a:t>d) </a:t>
            </a:r>
            <a:r>
              <a:rPr lang="pl-PL" sz="2400" b="1" dirty="0">
                <a:latin typeface="+mn-lt"/>
              </a:rPr>
              <a:t>staże i praktyki </a:t>
            </a:r>
            <a:r>
              <a:rPr lang="pl-PL" sz="2400" dirty="0">
                <a:latin typeface="+mn-lt"/>
              </a:rPr>
              <a:t>nauczycieli realizowane we współpracy z podmiotami z otoczenia szkoły lub placówki systemu oświaty;</a:t>
            </a:r>
          </a:p>
          <a:p>
            <a:pPr algn="just"/>
            <a:r>
              <a:rPr lang="pl-PL" sz="2400" dirty="0">
                <a:latin typeface="+mn-lt"/>
              </a:rPr>
              <a:t>e) wykorzystanie narzędzi, metod lub form pracy wypracowanych w ramach projektów, w tym pozytywnie </a:t>
            </a:r>
            <a:r>
              <a:rPr lang="pl-PL" sz="2400" dirty="0" err="1">
                <a:latin typeface="+mn-lt"/>
              </a:rPr>
              <a:t>zwalidowanych</a:t>
            </a:r>
            <a:r>
              <a:rPr lang="pl-PL" sz="2400" dirty="0">
                <a:latin typeface="+mn-lt"/>
              </a:rPr>
              <a:t> produktów projektów innowacyjnych, zrealizowanych </a:t>
            </a:r>
            <a:br>
              <a:rPr lang="pl-PL" sz="2400" dirty="0">
                <a:latin typeface="+mn-lt"/>
              </a:rPr>
            </a:br>
            <a:r>
              <a:rPr lang="pl-PL" sz="2400" dirty="0">
                <a:latin typeface="+mn-lt"/>
              </a:rPr>
              <a:t>w latach 2007-2013 w ramach PO KL;</a:t>
            </a:r>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val="2866962503"/>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539552" y="1700808"/>
            <a:ext cx="8064896" cy="4464496"/>
          </a:xfrm>
          <a:prstGeom prst="rect">
            <a:avLst/>
          </a:prstGeom>
          <a:noFill/>
        </p:spPr>
        <p:txBody>
          <a:bodyPr wrap="square" rtlCol="0">
            <a:normAutofit fontScale="85000" lnSpcReduction="20000"/>
          </a:bodyPr>
          <a:lstStyle/>
          <a:p>
            <a:pPr algn="ctr"/>
            <a:endParaRPr lang="pl-PL" sz="2000" b="1" dirty="0">
              <a:latin typeface="+mn-lt"/>
              <a:cs typeface="Arial" pitchFamily="34" charset="0"/>
            </a:endParaRPr>
          </a:p>
          <a:p>
            <a:pPr algn="just"/>
            <a:r>
              <a:rPr lang="pl-PL" sz="2000" b="1" dirty="0">
                <a:latin typeface="+mn-lt"/>
              </a:rPr>
              <a:t>Uczestnik projektu – </a:t>
            </a:r>
            <a:r>
              <a:rPr lang="pl-PL" sz="2000" dirty="0">
                <a:latin typeface="+mn-lt"/>
              </a:rPr>
              <a:t>osoba fizyczna bez względu na wiek lub podmiot bezpośrednio korzystająca z interwencji EFS; są to wyłącznie osoby, które można zidentyfikować i uzyskać od nich dane (co najmniej płeć, status na rynku pracy, wiek, wykształcenie) i dla których planowane jest poniesienie wydatków w ramach projektu.</a:t>
            </a:r>
          </a:p>
          <a:p>
            <a:pPr algn="just"/>
            <a:endParaRPr lang="pl-PL" sz="2000" b="1" dirty="0">
              <a:latin typeface="+mn-lt"/>
            </a:endParaRPr>
          </a:p>
          <a:p>
            <a:pPr algn="just"/>
            <a:r>
              <a:rPr lang="pl-PL" sz="2100" b="1" dirty="0">
                <a:latin typeface="+mn-lt"/>
              </a:rPr>
              <a:t>Uczestnikami projektów 10.2 czyli grupą docelową, do której może być skierowane wsparcie w projekcie mogą być:</a:t>
            </a:r>
          </a:p>
          <a:p>
            <a:pPr algn="just">
              <a:buFont typeface="Arial" pitchFamily="34" charset="0"/>
              <a:buChar char="•"/>
            </a:pPr>
            <a:r>
              <a:rPr lang="pl-PL" sz="2100" dirty="0">
                <a:latin typeface="+mn-lt"/>
              </a:rPr>
              <a:t>uczniowie i wychowankowie szkół i placówek prowadzących kształcenie ogólne </a:t>
            </a:r>
          </a:p>
          <a:p>
            <a:pPr algn="just"/>
            <a:r>
              <a:rPr lang="pl-PL" sz="2100" dirty="0">
                <a:latin typeface="+mn-lt"/>
              </a:rPr>
              <a:t>(</a:t>
            </a:r>
            <a:r>
              <a:rPr lang="pl-PL" sz="2100" b="1" dirty="0">
                <a:latin typeface="+mn-lt"/>
              </a:rPr>
              <a:t>z wyłączeniem słuchaczy szkół dla dorosłych</a:t>
            </a:r>
            <a:r>
              <a:rPr lang="pl-PL" sz="2100" dirty="0">
                <a:latin typeface="+mn-lt"/>
              </a:rPr>
              <a:t>);</a:t>
            </a:r>
          </a:p>
          <a:p>
            <a:pPr lvl="0">
              <a:buFont typeface="Arial" pitchFamily="34" charset="0"/>
              <a:buChar char="•"/>
            </a:pPr>
            <a:r>
              <a:rPr lang="pl-PL" sz="2100" dirty="0">
                <a:latin typeface="+mn-lt"/>
              </a:rPr>
              <a:t>rodzice/opiekunowie prawni uczniów;</a:t>
            </a:r>
          </a:p>
          <a:p>
            <a:pPr lvl="0">
              <a:buFont typeface="Arial" pitchFamily="34" charset="0"/>
              <a:buChar char="•"/>
            </a:pPr>
            <a:r>
              <a:rPr lang="pl-PL" sz="2100" dirty="0">
                <a:latin typeface="+mn-lt"/>
              </a:rPr>
              <a:t>publiczne i niepubliczne szkoły podstawowe, gimnazjalne, </a:t>
            </a:r>
            <a:r>
              <a:rPr lang="pl-PL" sz="2100" dirty="0" err="1">
                <a:latin typeface="+mn-lt"/>
              </a:rPr>
              <a:t>ponadgimnazjalne</a:t>
            </a:r>
            <a:r>
              <a:rPr lang="pl-PL" sz="2100" dirty="0">
                <a:latin typeface="+mn-lt"/>
              </a:rPr>
              <a:t> lub placówki systemu oświaty prowadzące kształcenie ogólne;</a:t>
            </a:r>
          </a:p>
          <a:p>
            <a:pPr lvl="0">
              <a:buFont typeface="Arial" pitchFamily="34" charset="0"/>
              <a:buChar char="•"/>
            </a:pPr>
            <a:r>
              <a:rPr lang="pl-PL" sz="2100" dirty="0">
                <a:latin typeface="+mn-lt"/>
              </a:rPr>
              <a:t>nauczyciele i pracownicy pedagogiczni szkół i placówek oświatowych; </a:t>
            </a:r>
          </a:p>
          <a:p>
            <a:pPr lvl="0">
              <a:buFont typeface="Arial" pitchFamily="34" charset="0"/>
              <a:buChar char="•"/>
            </a:pPr>
            <a:r>
              <a:rPr lang="pl-PL" sz="2100" dirty="0">
                <a:latin typeface="+mn-lt"/>
              </a:rPr>
              <a:t>osoby, które przedwcześnie opuściły system oświaty;</a:t>
            </a:r>
          </a:p>
          <a:p>
            <a:pPr lvl="0"/>
            <a:endParaRPr lang="pl-PL" sz="1400" dirty="0">
              <a:latin typeface="+mn-lt"/>
            </a:endParaRPr>
          </a:p>
          <a:p>
            <a:pPr algn="just"/>
            <a:endParaRPr lang="pl-PL" dirty="0">
              <a:latin typeface="+mn-lt"/>
            </a:endParaRPr>
          </a:p>
          <a:p>
            <a:pPr algn="just"/>
            <a:r>
              <a:rPr lang="pl-PL" dirty="0">
                <a:latin typeface="+mn-lt"/>
              </a:rPr>
              <a:t>UWAGA! </a:t>
            </a:r>
            <a:r>
              <a:rPr lang="pl-PL" b="1" dirty="0">
                <a:latin typeface="+mn-lt"/>
              </a:rPr>
              <a:t>Projekt niespełniający tego wymogu, tzn. przewidujący wsparcie grupy docelowej niewpisującej się we wskazane powyżej, zostanie odrzucony. </a:t>
            </a:r>
            <a:endParaRPr lang="pl-PL" dirty="0">
              <a:latin typeface="+mn-lt"/>
            </a:endParaRPr>
          </a:p>
          <a:p>
            <a:pPr algn="ctr"/>
            <a:endParaRPr lang="pl-PL" sz="2000" b="1" dirty="0">
              <a:latin typeface="+mn-lt"/>
              <a:cs typeface="Arial" pitchFamily="34" charset="0"/>
            </a:endParaRPr>
          </a:p>
          <a:p>
            <a:endParaRPr lang="pl-PL" b="1" dirty="0"/>
          </a:p>
        </p:txBody>
      </p:sp>
      <p:sp>
        <p:nvSpPr>
          <p:cNvPr id="9" name="Prostokąt 8"/>
          <p:cNvSpPr/>
          <p:nvPr/>
        </p:nvSpPr>
        <p:spPr>
          <a:xfrm>
            <a:off x="1371168" y="1268760"/>
            <a:ext cx="5640518" cy="523220"/>
          </a:xfrm>
          <a:prstGeom prst="rect">
            <a:avLst/>
          </a:prstGeom>
        </p:spPr>
        <p:txBody>
          <a:bodyPr wrap="none">
            <a:spAutoFit/>
          </a:bodyPr>
          <a:lstStyle/>
          <a:p>
            <a:pPr algn="ctr" eaLnBrk="1" hangingPunct="1"/>
            <a:r>
              <a:rPr lang="pl-PL" altLang="pl-PL" sz="2800" b="1" dirty="0">
                <a:latin typeface="+mn-lt"/>
                <a:cs typeface="Arial" pitchFamily="34" charset="0"/>
              </a:rPr>
              <a:t>Uczestnicy projektu w Działaniu 10.2</a:t>
            </a:r>
          </a:p>
        </p:txBody>
      </p:sp>
    </p:spTree>
    <p:extLst>
      <p:ext uri="{BB962C8B-B14F-4D97-AF65-F5344CB8AC3E}">
        <p14:creationId xmlns:p14="http://schemas.microsoft.com/office/powerpoint/2010/main" val="2125708592"/>
      </p:ext>
    </p:extLst>
  </p:cSld>
  <p:clrMapOvr>
    <a:masterClrMapping/>
  </p:clrMapOvr>
  <p:transition spd="med">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err="1"/>
              <a:t>Cross-financing</a:t>
            </a:r>
            <a:r>
              <a:rPr lang="pl-PL" sz="2800" b="1" dirty="0"/>
              <a:t> i zakup środków trwałych</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80</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5" cy="4464496"/>
          </a:xfrm>
          <a:prstGeom prst="rect">
            <a:avLst/>
          </a:prstGeom>
          <a:noFill/>
        </p:spPr>
        <p:txBody>
          <a:bodyPr wrap="square" rtlCol="0">
            <a:normAutofit lnSpcReduction="10000"/>
          </a:bodyPr>
          <a:lstStyle/>
          <a:p>
            <a:pPr marL="0" indent="0">
              <a:buNone/>
            </a:pPr>
            <a:endParaRPr lang="pl-PL" sz="1700" b="1" i="1" u="sng" dirty="0">
              <a:latin typeface="+mn-lt"/>
            </a:endParaRPr>
          </a:p>
          <a:p>
            <a:endParaRPr lang="pl-PL" sz="1700" b="1" i="1" dirty="0">
              <a:latin typeface="+mn-lt"/>
            </a:endParaRPr>
          </a:p>
          <a:p>
            <a:pPr algn="just"/>
            <a:r>
              <a:rPr lang="pl-PL" sz="1700" b="1" dirty="0" err="1">
                <a:latin typeface="+mn-lt"/>
              </a:rPr>
              <a:t>Cross-financing</a:t>
            </a:r>
            <a:r>
              <a:rPr lang="pl-PL" sz="1700" i="1" dirty="0">
                <a:latin typeface="+mn-lt"/>
              </a:rPr>
              <a:t> </a:t>
            </a:r>
            <a:r>
              <a:rPr lang="pl-PL" sz="1700" dirty="0">
                <a:latin typeface="+mn-lt"/>
              </a:rPr>
              <a:t>może dotyczyć wyłącznie takich kategorii </a:t>
            </a:r>
            <a:r>
              <a:rPr lang="pl-PL" sz="1700" b="1" dirty="0">
                <a:latin typeface="+mn-lt"/>
              </a:rPr>
              <a:t>wydatków,</a:t>
            </a:r>
            <a:r>
              <a:rPr lang="pl-PL" sz="1700" dirty="0">
                <a:latin typeface="+mn-lt"/>
              </a:rPr>
              <a:t> </a:t>
            </a:r>
            <a:r>
              <a:rPr lang="pl-PL" sz="1700" b="1" dirty="0">
                <a:latin typeface="+mn-lt"/>
              </a:rPr>
              <a:t>bez których realizacja projektu nie byłaby możliwa,</a:t>
            </a:r>
            <a:r>
              <a:rPr lang="pl-PL" sz="1700" dirty="0">
                <a:latin typeface="+mn-lt"/>
              </a:rPr>
              <a:t> w szczególności w związku z zapewnieniem realizacji zasady równości szans, a zwłaszcza potrzeb osób z </a:t>
            </a:r>
            <a:r>
              <a:rPr lang="pl-PL" sz="1700" dirty="0" err="1">
                <a:latin typeface="+mn-lt"/>
              </a:rPr>
              <a:t>niepełnosprawnościami</a:t>
            </a:r>
            <a:r>
              <a:rPr lang="pl-PL" sz="1700" dirty="0">
                <a:latin typeface="+mn-lt"/>
              </a:rPr>
              <a:t>. </a:t>
            </a:r>
          </a:p>
          <a:p>
            <a:pPr algn="just"/>
            <a:endParaRPr lang="pl-PL" sz="1700" dirty="0">
              <a:latin typeface="+mn-lt"/>
            </a:endParaRPr>
          </a:p>
          <a:p>
            <a:pPr algn="just"/>
            <a:r>
              <a:rPr lang="pl-PL" sz="1700" dirty="0">
                <a:latin typeface="+mn-lt"/>
              </a:rPr>
              <a:t>Wydatki powinny </a:t>
            </a:r>
            <a:r>
              <a:rPr lang="pl-PL" sz="1700" b="1" dirty="0">
                <a:latin typeface="+mn-lt"/>
              </a:rPr>
              <a:t>wynikać z potrzeby realizacji danego projektu </a:t>
            </a:r>
            <a:r>
              <a:rPr lang="pl-PL" sz="1700" dirty="0">
                <a:latin typeface="+mn-lt"/>
              </a:rPr>
              <a:t>i stanowić logiczne uzupełnienie działań. </a:t>
            </a:r>
            <a:r>
              <a:rPr lang="pl-PL" sz="1700" dirty="0" err="1">
                <a:latin typeface="+mn-lt"/>
              </a:rPr>
              <a:t>Cross-financing</a:t>
            </a:r>
            <a:r>
              <a:rPr lang="pl-PL" sz="1700" dirty="0">
                <a:latin typeface="+mn-lt"/>
              </a:rPr>
              <a:t> powinien być </a:t>
            </a:r>
            <a:r>
              <a:rPr lang="pl-PL" sz="1700" b="1" dirty="0">
                <a:latin typeface="+mn-lt"/>
              </a:rPr>
              <a:t>bezpośrednio powiązany z głównymi zadaniami </a:t>
            </a:r>
            <a:r>
              <a:rPr lang="pl-PL" sz="1700" dirty="0">
                <a:latin typeface="+mn-lt"/>
              </a:rPr>
              <a:t>realizowanymi w ramach danego projektu. </a:t>
            </a:r>
          </a:p>
          <a:p>
            <a:pPr algn="just"/>
            <a:r>
              <a:rPr lang="pl-PL" sz="1700" dirty="0">
                <a:latin typeface="+mn-lt"/>
              </a:rPr>
              <a:t> </a:t>
            </a:r>
          </a:p>
          <a:p>
            <a:pPr algn="just"/>
            <a:r>
              <a:rPr lang="pl-PL" sz="1700" dirty="0">
                <a:latin typeface="+mn-lt"/>
              </a:rPr>
              <a:t>W przypadku projektów współfinansowanych z EFS </a:t>
            </a:r>
            <a:r>
              <a:rPr lang="pl-PL" sz="1700" dirty="0" err="1">
                <a:latin typeface="+mn-lt"/>
              </a:rPr>
              <a:t>cross-financing</a:t>
            </a:r>
            <a:r>
              <a:rPr lang="pl-PL" sz="1700" dirty="0">
                <a:latin typeface="+mn-lt"/>
              </a:rPr>
              <a:t> może dotyczyć wyłącznie:</a:t>
            </a:r>
          </a:p>
          <a:p>
            <a:pPr algn="just"/>
            <a:r>
              <a:rPr lang="pl-PL" sz="1700" dirty="0">
                <a:latin typeface="+mn-lt"/>
              </a:rPr>
              <a:t>a) </a:t>
            </a:r>
            <a:r>
              <a:rPr lang="pl-PL" sz="1700" b="1" dirty="0">
                <a:latin typeface="+mn-lt"/>
              </a:rPr>
              <a:t>zakupu nieruchomości</a:t>
            </a:r>
            <a:r>
              <a:rPr lang="pl-PL" sz="1700" dirty="0">
                <a:latin typeface="+mn-lt"/>
              </a:rPr>
              <a:t>;</a:t>
            </a:r>
          </a:p>
          <a:p>
            <a:pPr algn="just"/>
            <a:r>
              <a:rPr lang="pl-PL" sz="1700" dirty="0">
                <a:latin typeface="+mn-lt"/>
              </a:rPr>
              <a:t>b) </a:t>
            </a:r>
            <a:r>
              <a:rPr lang="pl-PL" sz="1700" b="1" dirty="0">
                <a:latin typeface="+mn-lt"/>
              </a:rPr>
              <a:t>zakupu infrastruktury</a:t>
            </a:r>
            <a:r>
              <a:rPr lang="pl-PL" sz="1700" dirty="0">
                <a:latin typeface="+mn-lt"/>
              </a:rPr>
              <a:t>, przy czym poprzez infrastrukturę rozumie się </a:t>
            </a:r>
            <a:r>
              <a:rPr lang="pl-PL" sz="1700" b="1" dirty="0">
                <a:latin typeface="+mn-lt"/>
              </a:rPr>
              <a:t>elementy nieprzenośne</a:t>
            </a:r>
            <a:r>
              <a:rPr lang="pl-PL" sz="1700" dirty="0">
                <a:latin typeface="+mn-lt"/>
              </a:rPr>
              <a:t>, na stałe przytwierdzone do nieruchomości, np. wykonanie podjazdu do budynku, zainstalowanie windy w budynku;</a:t>
            </a:r>
          </a:p>
          <a:p>
            <a:pPr algn="just"/>
            <a:r>
              <a:rPr lang="pl-PL" sz="1700" dirty="0">
                <a:latin typeface="+mn-lt"/>
              </a:rPr>
              <a:t>c) dostosowania lub adaptacji (</a:t>
            </a:r>
            <a:r>
              <a:rPr lang="pl-PL" sz="1700" b="1" dirty="0">
                <a:latin typeface="+mn-lt"/>
              </a:rPr>
              <a:t>prace remontowo-wykończeniowe</a:t>
            </a:r>
            <a:r>
              <a:rPr lang="pl-PL" sz="1700" dirty="0">
                <a:latin typeface="+mn-lt"/>
              </a:rPr>
              <a:t>) budynków i pomieszczeń.</a:t>
            </a:r>
          </a:p>
          <a:p>
            <a:pPr algn="just"/>
            <a:endParaRPr lang="pl-PL" sz="1700" b="1" dirty="0">
              <a:latin typeface="+mn-lt"/>
              <a:cs typeface="Arial" pitchFamily="34" charset="0"/>
            </a:endParaRPr>
          </a:p>
          <a:p>
            <a:pPr algn="just"/>
            <a:endParaRPr lang="pl-PL" sz="1700" b="1" i="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Limity</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81</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7971299" cy="4464496"/>
          </a:xfrm>
          <a:prstGeom prst="rect">
            <a:avLst/>
          </a:prstGeom>
          <a:noFill/>
        </p:spPr>
        <p:txBody>
          <a:bodyPr wrap="square" rtlCol="0">
            <a:normAutofit/>
          </a:bodyPr>
          <a:lstStyle/>
          <a:p>
            <a:pPr marL="0" indent="0">
              <a:buNone/>
            </a:pPr>
            <a:endParaRPr lang="pl-PL" sz="1700" b="1" i="1" u="sng" dirty="0">
              <a:latin typeface="+mn-lt"/>
            </a:endParaRPr>
          </a:p>
          <a:p>
            <a:endParaRPr lang="pl-PL" sz="1700" b="1" i="1" dirty="0">
              <a:latin typeface="+mn-lt"/>
            </a:endParaRPr>
          </a:p>
          <a:p>
            <a:pPr algn="just"/>
            <a:endParaRPr lang="pl-PL" sz="1700" i="1" dirty="0">
              <a:latin typeface="+mn-lt"/>
            </a:endParaRPr>
          </a:p>
          <a:p>
            <a:pPr algn="just">
              <a:buFont typeface="Arial" pitchFamily="34" charset="0"/>
              <a:buChar char="•"/>
            </a:pPr>
            <a:r>
              <a:rPr lang="pl-PL" sz="1700" dirty="0">
                <a:latin typeface="+mn-lt"/>
              </a:rPr>
              <a:t>Wartość wydatków w ramach </a:t>
            </a:r>
            <a:r>
              <a:rPr lang="pl-PL" sz="1700" b="1" dirty="0">
                <a:latin typeface="+mn-lt"/>
              </a:rPr>
              <a:t>cross-</a:t>
            </a:r>
            <a:r>
              <a:rPr lang="pl-PL" sz="1700" b="1" dirty="0" err="1">
                <a:latin typeface="+mn-lt"/>
              </a:rPr>
              <a:t>financingu</a:t>
            </a:r>
            <a:r>
              <a:rPr lang="pl-PL" sz="1700" dirty="0">
                <a:latin typeface="+mn-lt"/>
              </a:rPr>
              <a:t> nie może stanowić więcej </a:t>
            </a:r>
            <a:r>
              <a:rPr lang="pl-PL" sz="1700" b="1" dirty="0">
                <a:latin typeface="+mn-lt"/>
              </a:rPr>
              <a:t>niż </a:t>
            </a:r>
            <a:r>
              <a:rPr lang="pl-PL" sz="1700" b="1" dirty="0">
                <a:solidFill>
                  <a:srgbClr val="FF0000"/>
                </a:solidFill>
                <a:latin typeface="+mn-lt"/>
              </a:rPr>
              <a:t>10% finansowania unijnego na poziomie projektu</a:t>
            </a:r>
            <a:r>
              <a:rPr lang="pl-PL" sz="1700" b="1" dirty="0">
                <a:latin typeface="+mn-lt"/>
              </a:rPr>
              <a:t>. </a:t>
            </a:r>
          </a:p>
          <a:p>
            <a:pPr algn="just"/>
            <a:endParaRPr lang="pl-PL" sz="1700" b="1" dirty="0">
              <a:latin typeface="+mn-lt"/>
            </a:endParaRPr>
          </a:p>
          <a:p>
            <a:pPr algn="just">
              <a:buFont typeface="Arial" pitchFamily="34" charset="0"/>
              <a:buChar char="•"/>
            </a:pPr>
            <a:r>
              <a:rPr lang="pl-PL" sz="1700" dirty="0">
                <a:latin typeface="+mn-lt"/>
              </a:rPr>
              <a:t>Wartość wydatków poniesionych na </a:t>
            </a:r>
            <a:r>
              <a:rPr lang="pl-PL" sz="1700" b="1" dirty="0">
                <a:latin typeface="+mn-lt"/>
              </a:rPr>
              <a:t>zakup środków trwałych o wartości jednostkowej równej i wyższej niż 3 500 PLN netto</a:t>
            </a:r>
            <a:r>
              <a:rPr lang="pl-PL" sz="1700" dirty="0">
                <a:latin typeface="+mn-lt"/>
              </a:rPr>
              <a:t> w ramach kosztów bezpośrednich projektu </a:t>
            </a:r>
            <a:r>
              <a:rPr lang="pl-PL" sz="1700" b="1" dirty="0">
                <a:latin typeface="+mn-lt"/>
              </a:rPr>
              <a:t>oraz</a:t>
            </a:r>
            <a:r>
              <a:rPr lang="pl-PL" sz="1700" dirty="0">
                <a:latin typeface="+mn-lt"/>
              </a:rPr>
              <a:t> wydatków w ramach </a:t>
            </a:r>
            <a:r>
              <a:rPr lang="pl-PL" sz="1700" b="1" dirty="0">
                <a:latin typeface="+mn-lt"/>
              </a:rPr>
              <a:t>cross-</a:t>
            </a:r>
            <a:r>
              <a:rPr lang="pl-PL" sz="1700" b="1" dirty="0" err="1">
                <a:latin typeface="+mn-lt"/>
              </a:rPr>
              <a:t>financingu</a:t>
            </a:r>
            <a:r>
              <a:rPr lang="pl-PL" sz="1700" b="1" dirty="0">
                <a:latin typeface="+mn-lt"/>
              </a:rPr>
              <a:t> </a:t>
            </a:r>
            <a:r>
              <a:rPr lang="pl-PL" sz="1700" dirty="0">
                <a:latin typeface="+mn-lt"/>
              </a:rPr>
              <a:t>nie może łącznie przekroczyć </a:t>
            </a:r>
            <a:r>
              <a:rPr lang="pl-PL" sz="1700" b="1" dirty="0">
                <a:solidFill>
                  <a:srgbClr val="FF0000"/>
                </a:solidFill>
                <a:latin typeface="+mn-lt"/>
              </a:rPr>
              <a:t>10% wydatków projektu. </a:t>
            </a:r>
          </a:p>
          <a:p>
            <a:pPr algn="just"/>
            <a:endParaRPr lang="pl-PL" sz="1700" b="1" dirty="0">
              <a:latin typeface="+mn-lt"/>
            </a:endParaRPr>
          </a:p>
          <a:p>
            <a:pPr algn="just">
              <a:buFont typeface="Arial" pitchFamily="34" charset="0"/>
              <a:buChar char="•"/>
            </a:pPr>
            <a:r>
              <a:rPr lang="pl-PL" sz="1700" dirty="0">
                <a:latin typeface="+mn-lt"/>
              </a:rPr>
              <a:t>W przypadku projektów, w których planuje się </a:t>
            </a:r>
            <a:r>
              <a:rPr lang="pl-PL" sz="1700" b="1" dirty="0">
                <a:latin typeface="+mn-lt"/>
              </a:rPr>
              <a:t>wyposażenie pracowni TIK oraz pracowni przedmiotowych</a:t>
            </a:r>
            <a:r>
              <a:rPr lang="pl-PL" sz="1700" dirty="0">
                <a:latin typeface="+mn-lt"/>
              </a:rPr>
              <a:t>, łączny </a:t>
            </a:r>
            <a:r>
              <a:rPr lang="pl-PL" sz="1700" b="1" dirty="0">
                <a:latin typeface="+mn-lt"/>
              </a:rPr>
              <a:t>limit wydatków związanych z zakupem środków trwałych nie może przekroczyć </a:t>
            </a:r>
            <a:r>
              <a:rPr lang="pl-PL" sz="1700" b="1" dirty="0">
                <a:solidFill>
                  <a:srgbClr val="FF0000"/>
                </a:solidFill>
                <a:latin typeface="+mn-lt"/>
              </a:rPr>
              <a:t>30% wydatków projektu (włączając cross-</a:t>
            </a:r>
            <a:r>
              <a:rPr lang="pl-PL" sz="1700" b="1" dirty="0" err="1">
                <a:solidFill>
                  <a:srgbClr val="FF0000"/>
                </a:solidFill>
                <a:latin typeface="+mn-lt"/>
              </a:rPr>
              <a:t>financing</a:t>
            </a:r>
            <a:r>
              <a:rPr lang="pl-PL" sz="1700" b="1" dirty="0">
                <a:solidFill>
                  <a:srgbClr val="FF0000"/>
                </a:solidFill>
                <a:latin typeface="+mn-lt"/>
              </a:rPr>
              <a:t>).</a:t>
            </a:r>
          </a:p>
          <a:p>
            <a:pPr algn="ctr"/>
            <a:endParaRPr lang="pl-PL" sz="2000" b="1" dirty="0">
              <a:latin typeface="+mn-lt"/>
              <a:cs typeface="Arial" pitchFamily="34" charset="0"/>
            </a:endParaRPr>
          </a:p>
        </p:txBody>
      </p:sp>
    </p:spTree>
    <p:extLst>
      <p:ext uri="{BB962C8B-B14F-4D97-AF65-F5344CB8AC3E}">
        <p14:creationId xmlns:p14="http://schemas.microsoft.com/office/powerpoint/2010/main" val="2915601984"/>
      </p:ext>
    </p:extLst>
  </p:cSld>
  <p:clrMapOvr>
    <a:masterClrMapping/>
  </p:clrMapOvr>
  <p:transition spd="med">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Klauzule społeczne w zamówieniach – szczegóły w Rozdziale 33 Regulaminu konkursu</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dirty="0">
              <a:solidFill>
                <a:schemeClr val="tx1"/>
              </a:solidFill>
              <a:cs typeface="Arial" pitchFamily="34" charset="0"/>
            </a:endParaRPr>
          </a:p>
          <a:p>
            <a:pPr algn="just">
              <a:buFont typeface="Arial" pitchFamily="34" charset="0"/>
              <a:buChar char="•"/>
            </a:pPr>
            <a:endParaRPr lang="pl-PL" dirty="0">
              <a:solidFill>
                <a:schemeClr val="tx1"/>
              </a:solidFill>
              <a:cs typeface="Arial" pitchFamily="34" charset="0"/>
            </a:endParaRPr>
          </a:p>
          <a:p>
            <a:pPr algn="just">
              <a:buFont typeface="Arial" pitchFamily="34" charset="0"/>
              <a:buChar char="•"/>
            </a:pPr>
            <a:r>
              <a:rPr lang="pl-PL" dirty="0">
                <a:solidFill>
                  <a:schemeClr val="tx1"/>
                </a:solidFill>
                <a:cs typeface="Arial" pitchFamily="34" charset="0"/>
              </a:rPr>
              <a:t>Mają za zadanie uwzględniać aspekty społeczne przy udzielaniu zamówień tj. mają </a:t>
            </a:r>
            <a:r>
              <a:rPr lang="pl-PL" b="1" dirty="0">
                <a:solidFill>
                  <a:schemeClr val="tx1"/>
                </a:solidFill>
              </a:rPr>
              <a:t>wyrównywać szanse w dostępie do zamówień dla podmiotów oraz osób w gorszej sytuacji;</a:t>
            </a:r>
            <a:endParaRPr lang="pl-PL" b="1" dirty="0">
              <a:solidFill>
                <a:schemeClr val="tx1"/>
              </a:solidFill>
              <a:cs typeface="Arial" pitchFamily="34" charset="0"/>
            </a:endParaRPr>
          </a:p>
          <a:p>
            <a:pPr algn="just">
              <a:buFont typeface="Arial" pitchFamily="34" charset="0"/>
              <a:buChar char="•"/>
            </a:pPr>
            <a:r>
              <a:rPr lang="pl-PL" dirty="0">
                <a:solidFill>
                  <a:schemeClr val="tx1"/>
                </a:solidFill>
                <a:cs typeface="Arial" pitchFamily="34" charset="0"/>
              </a:rPr>
              <a:t>Dotyczą zamówień udzielanych zarówno zgodnie z </a:t>
            </a:r>
            <a:r>
              <a:rPr lang="pl-PL" b="1" dirty="0">
                <a:solidFill>
                  <a:schemeClr val="tx1"/>
                </a:solidFill>
                <a:cs typeface="Arial" pitchFamily="34" charset="0"/>
              </a:rPr>
              <a:t>PZP</a:t>
            </a:r>
            <a:r>
              <a:rPr lang="pl-PL" dirty="0">
                <a:solidFill>
                  <a:schemeClr val="tx1"/>
                </a:solidFill>
                <a:cs typeface="Arial" pitchFamily="34" charset="0"/>
              </a:rPr>
              <a:t> jak i </a:t>
            </a:r>
            <a:r>
              <a:rPr lang="pl-PL" b="1" dirty="0">
                <a:solidFill>
                  <a:schemeClr val="tx1"/>
                </a:solidFill>
                <a:cs typeface="Arial" pitchFamily="34" charset="0"/>
              </a:rPr>
              <a:t>zasadą konkurencyjności</a:t>
            </a:r>
            <a:r>
              <a:rPr lang="pl-PL" dirty="0">
                <a:solidFill>
                  <a:schemeClr val="tx1"/>
                </a:solidFill>
                <a:cs typeface="Arial" pitchFamily="34" charset="0"/>
              </a:rPr>
              <a:t>;</a:t>
            </a:r>
          </a:p>
          <a:p>
            <a:pPr algn="just">
              <a:buFont typeface="Arial" pitchFamily="34" charset="0"/>
              <a:buChar char="•"/>
            </a:pPr>
            <a:r>
              <a:rPr lang="pl-PL" dirty="0">
                <a:solidFill>
                  <a:schemeClr val="tx1"/>
                </a:solidFill>
              </a:rPr>
              <a:t>Wymogi dotyczące klauzul społecznych dotyczą przeprowadzania zamówień </a:t>
            </a:r>
            <a:r>
              <a:rPr lang="pl-PL" b="1" dirty="0">
                <a:solidFill>
                  <a:schemeClr val="tx1"/>
                </a:solidFill>
              </a:rPr>
              <a:t>na każdym etapie realizacji projektu,</a:t>
            </a:r>
            <a:r>
              <a:rPr lang="pl-PL" dirty="0">
                <a:solidFill>
                  <a:schemeClr val="tx1"/>
                </a:solidFill>
              </a:rPr>
              <a:t> w tym również zamówień udzielanych przed podpisaniem umowy o dofinansowanie projektu.</a:t>
            </a:r>
          </a:p>
          <a:p>
            <a:pPr lvl="0" algn="just">
              <a:buFont typeface="Arial" pitchFamily="34" charset="0"/>
              <a:buChar char="•"/>
            </a:pPr>
            <a:r>
              <a:rPr lang="pl-PL" b="1" dirty="0">
                <a:solidFill>
                  <a:schemeClr val="tx1"/>
                </a:solidFill>
              </a:rPr>
              <a:t>Katalog zamówień, w ramach których istnieje obowiązek uwzględniania klauzul społecznych :</a:t>
            </a:r>
          </a:p>
          <a:p>
            <a:pPr lvl="1" algn="just">
              <a:buFont typeface="Arial" pitchFamily="34" charset="0"/>
              <a:buChar char="•"/>
            </a:pPr>
            <a:r>
              <a:rPr lang="pl-PL" dirty="0">
                <a:solidFill>
                  <a:schemeClr val="tx1"/>
                </a:solidFill>
              </a:rPr>
              <a:t>Usługi cateringowe.</a:t>
            </a:r>
          </a:p>
          <a:p>
            <a:pPr lvl="1" algn="just">
              <a:buFont typeface="Arial" pitchFamily="34" charset="0"/>
              <a:buChar char="•"/>
            </a:pPr>
            <a:r>
              <a:rPr lang="pl-PL" dirty="0">
                <a:solidFill>
                  <a:schemeClr val="tx1"/>
                </a:solidFill>
              </a:rPr>
              <a:t>Zamówienia materiałów informacyjno – promocyjnych lub usług poligraficznych.</a:t>
            </a:r>
          </a:p>
          <a:p>
            <a:pPr lvl="1" algn="just">
              <a:buFont typeface="Arial" pitchFamily="34" charset="0"/>
              <a:buChar char="•"/>
            </a:pPr>
            <a:r>
              <a:rPr lang="pl-PL" dirty="0">
                <a:solidFill>
                  <a:schemeClr val="tx1"/>
                </a:solidFill>
              </a:rPr>
              <a:t>Usługi sprzątania.</a:t>
            </a:r>
          </a:p>
          <a:p>
            <a:pPr lvl="0" algn="just">
              <a:buFont typeface="Arial" pitchFamily="34" charset="0"/>
              <a:buChar char="•"/>
            </a:pPr>
            <a:r>
              <a:rPr lang="pl-PL" dirty="0">
                <a:solidFill>
                  <a:schemeClr val="tx1"/>
                </a:solidFill>
              </a:rPr>
              <a:t>Przykłady stosowania klauzul społecznych są podane w Regulaminie konkursu w Rozdziale 33</a:t>
            </a:r>
          </a:p>
          <a:p>
            <a:pPr algn="just"/>
            <a:endParaRPr lang="pl-PL" dirty="0">
              <a:solidFill>
                <a:schemeClr val="tx1"/>
              </a:solidFill>
            </a:endParaRPr>
          </a:p>
          <a:p>
            <a:pPr algn="ctr"/>
            <a:endParaRPr lang="pl-PL" dirty="0">
              <a:solidFill>
                <a:schemeClr val="tx1"/>
              </a:solidFill>
              <a:latin typeface="Arial" pitchFamily="34" charset="0"/>
              <a:cs typeface="Arial" pitchFamily="34" charset="0"/>
            </a:endParaRPr>
          </a:p>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700" b="1" i="1" u="sng"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83</a:t>
            </a:fld>
            <a:endParaRPr lang="pl-PL" altLang="pl-PL"/>
          </a:p>
        </p:txBody>
      </p:sp>
      <p:graphicFrame>
        <p:nvGraphicFramePr>
          <p:cNvPr id="6" name="Diagram 5"/>
          <p:cNvGraphicFramePr/>
          <p:nvPr>
            <p:extLst>
              <p:ext uri="{D42A27DB-BD31-4B8C-83A1-F6EECF244321}">
                <p14:modId xmlns:p14="http://schemas.microsoft.com/office/powerpoint/2010/main" val="3192178681"/>
              </p:ext>
            </p:extLst>
          </p:nvPr>
        </p:nvGraphicFramePr>
        <p:xfrm>
          <a:off x="0" y="980728"/>
          <a:ext cx="9144000" cy="58772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2476897"/>
      </p:ext>
    </p:extLst>
  </p:cSld>
  <p:clrMapOvr>
    <a:masterClrMapping/>
  </p:clrMapOvr>
  <p:transition spd="med">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84</a:t>
            </a:fld>
            <a:endParaRPr lang="pl-PL" altLang="pl-PL"/>
          </a:p>
        </p:txBody>
      </p:sp>
      <p:sp>
        <p:nvSpPr>
          <p:cNvPr id="7" name="Prostokąt zaokrąglony 6"/>
          <p:cNvSpPr/>
          <p:nvPr/>
        </p:nvSpPr>
        <p:spPr>
          <a:xfrm>
            <a:off x="323528" y="1772816"/>
            <a:ext cx="8569772"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pl-PL" sz="1600" dirty="0"/>
          </a:p>
          <a:p>
            <a:pPr algn="just">
              <a:buFont typeface="Arial" pitchFamily="34" charset="0"/>
              <a:buChar char="•"/>
            </a:pPr>
            <a:r>
              <a:rPr lang="pl-PL" sz="2800" b="1" dirty="0">
                <a:solidFill>
                  <a:schemeClr val="tx1"/>
                </a:solidFill>
              </a:rPr>
              <a:t>styczeń 2019 roku</a:t>
            </a:r>
            <a:r>
              <a:rPr lang="pl-PL" sz="2800" dirty="0">
                <a:solidFill>
                  <a:schemeClr val="tx1"/>
                </a:solidFill>
              </a:rPr>
              <a:t>, w przypadku gdy ocenie podlegać będzie </a:t>
            </a:r>
            <a:r>
              <a:rPr lang="pl-PL" sz="2800" b="1" dirty="0">
                <a:solidFill>
                  <a:schemeClr val="tx1"/>
                </a:solidFill>
              </a:rPr>
              <a:t>do 100 </a:t>
            </a:r>
            <a:r>
              <a:rPr lang="pl-PL" sz="2800" dirty="0">
                <a:solidFill>
                  <a:schemeClr val="tx1"/>
                </a:solidFill>
              </a:rPr>
              <a:t>wniosków, </a:t>
            </a:r>
          </a:p>
          <a:p>
            <a:pPr algn="just"/>
            <a:endParaRPr lang="pl-PL" sz="2800" dirty="0">
              <a:solidFill>
                <a:schemeClr val="tx1"/>
              </a:solidFill>
            </a:endParaRPr>
          </a:p>
          <a:p>
            <a:pPr algn="just">
              <a:buFont typeface="Arial" pitchFamily="34" charset="0"/>
              <a:buChar char="•"/>
            </a:pPr>
            <a:r>
              <a:rPr lang="pl-PL" sz="2800" b="1" dirty="0">
                <a:solidFill>
                  <a:schemeClr val="tx1"/>
                </a:solidFill>
              </a:rPr>
              <a:t>luty 2019 roku</a:t>
            </a:r>
            <a:r>
              <a:rPr lang="pl-PL" sz="2800" dirty="0">
                <a:solidFill>
                  <a:schemeClr val="tx1"/>
                </a:solidFill>
              </a:rPr>
              <a:t>, w przypadku gdy ocenie podlegać będzie </a:t>
            </a:r>
            <a:r>
              <a:rPr lang="pl-PL" sz="2800" b="1" dirty="0">
                <a:solidFill>
                  <a:schemeClr val="tx1"/>
                </a:solidFill>
              </a:rPr>
              <a:t>powyżej 100 wniosków. </a:t>
            </a:r>
          </a:p>
          <a:p>
            <a:pPr algn="just"/>
            <a:endParaRPr lang="pl-PL" sz="1600" b="1" u="sng" dirty="0">
              <a:solidFill>
                <a:schemeClr val="tx1"/>
              </a:solidFill>
            </a:endParaRPr>
          </a:p>
          <a:p>
            <a:pPr algn="just"/>
            <a:endParaRPr lang="pl-PL" sz="1600" dirty="0">
              <a:solidFill>
                <a:prstClr val="black"/>
              </a:solidFill>
            </a:endParaRPr>
          </a:p>
          <a:p>
            <a:pPr marL="285750" indent="-285750" algn="just">
              <a:buFontTx/>
              <a:buChar char="-"/>
            </a:pPr>
            <a:endParaRPr lang="pl-PL" sz="1600" dirty="0">
              <a:solidFill>
                <a:prstClr val="black"/>
              </a:solidFill>
            </a:endParaRPr>
          </a:p>
          <a:p>
            <a:pPr marL="285750" indent="-285750" algn="just">
              <a:buFontTx/>
              <a:buChar char="-"/>
            </a:pPr>
            <a:endParaRPr lang="pl-PL" sz="1600" dirty="0">
              <a:solidFill>
                <a:prstClr val="black"/>
              </a:solidFill>
            </a:endParaRPr>
          </a:p>
        </p:txBody>
      </p:sp>
      <p:sp>
        <p:nvSpPr>
          <p:cNvPr id="8" name="Prostokąt 7"/>
          <p:cNvSpPr/>
          <p:nvPr/>
        </p:nvSpPr>
        <p:spPr>
          <a:xfrm>
            <a:off x="323528" y="1196752"/>
            <a:ext cx="8496944" cy="523220"/>
          </a:xfrm>
          <a:prstGeom prst="rect">
            <a:avLst/>
          </a:prstGeom>
        </p:spPr>
        <p:txBody>
          <a:bodyPr wrap="square">
            <a:spAutoFit/>
          </a:bodyPr>
          <a:lstStyle/>
          <a:p>
            <a:pPr algn="ctr"/>
            <a:r>
              <a:rPr lang="pl-PL" sz="2800" b="1" dirty="0">
                <a:solidFill>
                  <a:prstClr val="black"/>
                </a:solidFill>
                <a:latin typeface="+mn-lt"/>
              </a:rPr>
              <a:t>Orientacyjny termin rozstrzygnięcia konkursu</a:t>
            </a:r>
          </a:p>
        </p:txBody>
      </p:sp>
      <p:sp>
        <p:nvSpPr>
          <p:cNvPr id="9" name="Rectangle 1"/>
          <p:cNvSpPr>
            <a:spLocks noChangeArrowheads="1"/>
          </p:cNvSpPr>
          <p:nvPr/>
        </p:nvSpPr>
        <p:spPr bwMode="auto">
          <a:xfrm>
            <a:off x="539552" y="2852936"/>
            <a:ext cx="8280920" cy="2057862"/>
          </a:xfrm>
          <a:prstGeom prst="rect">
            <a:avLst/>
          </a:prstGeom>
          <a:noFill/>
          <a:ln w="9525">
            <a:noFill/>
            <a:miter lim="800000"/>
            <a:headEnd/>
            <a:tailEnd/>
          </a:ln>
          <a:effectLst/>
        </p:spPr>
        <p:txBody>
          <a:bodyPr vert="horz" wrap="square" lIns="91440" tIns="72000" rIns="91440" bIns="45720" numCol="1" anchor="ctr" anchorCtr="0" compatLnSpc="1">
            <a:prstTxWarp prst="textNoShape">
              <a:avLst/>
            </a:prstTxWarp>
            <a:spAutoFit/>
          </a:bodyPr>
          <a:lstStyle/>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algn="just"/>
            <a:r>
              <a:rPr lang="pl-PL" dirty="0">
                <a:solidFill>
                  <a:prstClr val="black"/>
                </a:solidFill>
                <a:latin typeface="Calibri"/>
              </a:rPr>
              <a:t> </a:t>
            </a:r>
          </a:p>
        </p:txBody>
      </p:sp>
    </p:spTree>
    <p:extLst>
      <p:ext uri="{BB962C8B-B14F-4D97-AF65-F5344CB8AC3E}">
        <p14:creationId xmlns:p14="http://schemas.microsoft.com/office/powerpoint/2010/main" val="1204935927"/>
      </p:ext>
    </p:extLst>
  </p:cSld>
  <p:clrMapOvr>
    <a:masterClrMapping/>
  </p:clrMapOvr>
  <p:transition spd="med">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85</a:t>
            </a:fld>
            <a:endParaRPr lang="pl-PL" altLang="pl-PL"/>
          </a:p>
        </p:txBody>
      </p:sp>
      <p:sp>
        <p:nvSpPr>
          <p:cNvPr id="7" name="Prostokąt zaokrąglony 6"/>
          <p:cNvSpPr/>
          <p:nvPr/>
        </p:nvSpPr>
        <p:spPr>
          <a:xfrm>
            <a:off x="323528" y="1772816"/>
            <a:ext cx="8569772"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600" dirty="0">
              <a:solidFill>
                <a:prstClr val="black"/>
              </a:solidFill>
            </a:endParaRPr>
          </a:p>
          <a:p>
            <a:pPr marL="285750" indent="-285750" algn="ctr"/>
            <a:r>
              <a:rPr lang="pl-PL" sz="3200" dirty="0" err="1">
                <a:solidFill>
                  <a:prstClr val="black"/>
                </a:solidFill>
                <a:hlinkClick r:id="rId4"/>
              </a:rPr>
              <a:t>pife@dolnyslask.pl</a:t>
            </a:r>
            <a:endParaRPr lang="pl-PL" sz="3200" dirty="0">
              <a:solidFill>
                <a:prstClr val="black"/>
              </a:solidFill>
            </a:endParaRPr>
          </a:p>
          <a:p>
            <a:pPr marL="285750" indent="-285750" algn="ctr">
              <a:buFontTx/>
              <a:buChar char="-"/>
            </a:pPr>
            <a:endParaRPr lang="pl-PL" sz="3200" dirty="0">
              <a:solidFill>
                <a:prstClr val="black"/>
              </a:solidFill>
            </a:endParaRPr>
          </a:p>
          <a:p>
            <a:pPr marL="285750" indent="-285750" algn="ctr">
              <a:buFontTx/>
              <a:buChar char="-"/>
            </a:pPr>
            <a:endParaRPr lang="pl-PL" sz="3200" dirty="0">
              <a:solidFill>
                <a:prstClr val="black"/>
              </a:solidFill>
            </a:endParaRPr>
          </a:p>
          <a:p>
            <a:pPr algn="ctr"/>
            <a:r>
              <a:rPr lang="pl-PL" sz="3200" dirty="0">
                <a:solidFill>
                  <a:prstClr val="black"/>
                </a:solidFill>
              </a:rPr>
              <a:t>Odpowiedzi na najczęściej zadawane pytania będą zamieszczane na stronie: </a:t>
            </a:r>
            <a:r>
              <a:rPr lang="pl-PL" sz="3200" dirty="0" err="1">
                <a:solidFill>
                  <a:prstClr val="black"/>
                </a:solidFill>
                <a:hlinkClick r:id="rId5"/>
              </a:rPr>
              <a:t>www.rpo.dolnyslask.pl</a:t>
            </a:r>
            <a:endParaRPr lang="pl-PL" sz="3200" dirty="0">
              <a:solidFill>
                <a:prstClr val="black"/>
              </a:solidFill>
            </a:endParaRPr>
          </a:p>
          <a:p>
            <a:pPr algn="just"/>
            <a:endParaRPr lang="pl-PL" sz="1600" dirty="0">
              <a:solidFill>
                <a:prstClr val="black"/>
              </a:solidFill>
            </a:endParaRPr>
          </a:p>
          <a:p>
            <a:pPr marL="285750" indent="-285750" algn="just"/>
            <a:endParaRPr lang="pl-PL" sz="1600" dirty="0">
              <a:solidFill>
                <a:prstClr val="black"/>
              </a:solidFill>
            </a:endParaRPr>
          </a:p>
        </p:txBody>
      </p:sp>
      <p:sp>
        <p:nvSpPr>
          <p:cNvPr id="8" name="Prostokąt 7"/>
          <p:cNvSpPr/>
          <p:nvPr/>
        </p:nvSpPr>
        <p:spPr>
          <a:xfrm>
            <a:off x="467544" y="980728"/>
            <a:ext cx="8425756" cy="707886"/>
          </a:xfrm>
          <a:prstGeom prst="rect">
            <a:avLst/>
          </a:prstGeom>
        </p:spPr>
        <p:txBody>
          <a:bodyPr wrap="square">
            <a:spAutoFit/>
          </a:bodyPr>
          <a:lstStyle/>
          <a:p>
            <a:pPr algn="ctr"/>
            <a:r>
              <a:rPr lang="pl-PL" sz="2000" b="1" dirty="0">
                <a:solidFill>
                  <a:prstClr val="black"/>
                </a:solidFill>
                <a:latin typeface="+mn-lt"/>
              </a:rPr>
              <a:t>IOK udziela wyjaśnień w kwestiach dotyczących konkursów i odpowiedzi </a:t>
            </a:r>
            <a:br>
              <a:rPr lang="pl-PL" sz="2000" b="1" dirty="0">
                <a:solidFill>
                  <a:prstClr val="black"/>
                </a:solidFill>
                <a:latin typeface="+mn-lt"/>
              </a:rPr>
            </a:br>
            <a:r>
              <a:rPr lang="pl-PL" sz="2000" b="1" dirty="0">
                <a:solidFill>
                  <a:prstClr val="black"/>
                </a:solidFill>
                <a:latin typeface="+mn-lt"/>
              </a:rPr>
              <a:t>na zapytania indywidualne kierowane na adres poczty elektronicznej:</a:t>
            </a:r>
          </a:p>
        </p:txBody>
      </p:sp>
      <p:sp>
        <p:nvSpPr>
          <p:cNvPr id="9" name="Rectangle 1"/>
          <p:cNvSpPr>
            <a:spLocks noChangeArrowheads="1"/>
          </p:cNvSpPr>
          <p:nvPr/>
        </p:nvSpPr>
        <p:spPr bwMode="auto">
          <a:xfrm>
            <a:off x="467544" y="2197117"/>
            <a:ext cx="8280920" cy="2057862"/>
          </a:xfrm>
          <a:prstGeom prst="rect">
            <a:avLst/>
          </a:prstGeom>
          <a:noFill/>
          <a:ln w="9525">
            <a:noFill/>
            <a:miter lim="800000"/>
            <a:headEnd/>
            <a:tailEnd/>
          </a:ln>
          <a:effectLst/>
        </p:spPr>
        <p:txBody>
          <a:bodyPr vert="horz" wrap="square" lIns="91440" tIns="72000" rIns="91440" bIns="45720" numCol="1" anchor="ctr" anchorCtr="0" compatLnSpc="1">
            <a:prstTxWarp prst="textNoShape">
              <a:avLst/>
            </a:prstTxWarp>
            <a:spAutoFit/>
          </a:bodyPr>
          <a:lstStyle/>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algn="just"/>
            <a:r>
              <a:rPr lang="pl-PL" dirty="0">
                <a:solidFill>
                  <a:prstClr val="black"/>
                </a:solidFill>
                <a:latin typeface="Calibri"/>
              </a:rPr>
              <a:t> </a:t>
            </a:r>
          </a:p>
        </p:txBody>
      </p:sp>
    </p:spTree>
    <p:extLst>
      <p:ext uri="{BB962C8B-B14F-4D97-AF65-F5344CB8AC3E}">
        <p14:creationId xmlns:p14="http://schemas.microsoft.com/office/powerpoint/2010/main" val="4125677417"/>
      </p:ext>
    </p:extLst>
  </p:cSld>
  <p:clrMapOvr>
    <a:masterClrMapping/>
  </p:clrMapOvr>
  <p:transition spd="med">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86</a:t>
            </a:fld>
            <a:endParaRPr lang="pl-PL" altLang="pl-PL"/>
          </a:p>
        </p:txBody>
      </p:sp>
      <p:sp>
        <p:nvSpPr>
          <p:cNvPr id="8" name="Text Box 3"/>
          <p:cNvSpPr txBox="1">
            <a:spLocks noChangeArrowheads="1"/>
          </p:cNvSpPr>
          <p:nvPr/>
        </p:nvSpPr>
        <p:spPr bwMode="auto">
          <a:xfrm>
            <a:off x="323528" y="1196752"/>
            <a:ext cx="8280400" cy="4372608"/>
          </a:xfrm>
          <a:prstGeom prst="rect">
            <a:avLst/>
          </a:prstGeom>
          <a:noFill/>
          <a:ln w="36000">
            <a:noFill/>
            <a:round/>
            <a:headEnd/>
            <a:tailEnd/>
          </a:ln>
        </p:spPr>
        <p:txBody>
          <a:bodyPr lIns="90000" tIns="46800" rIns="90000" bIns="46800">
            <a:spAutoFit/>
          </a:bodyP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Urząd Marszałkowski Województwa Dolnośląskiego</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Departament Funduszy Europejskich</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Wydziała Zarządzania RPO</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rgbClr val="000000"/>
              </a:solidFill>
            </a:endParaRP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rgbClr val="000000"/>
              </a:solidFill>
            </a:endParaRP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dirty="0"/>
              <a:t>www.rpo.dolnyslask.pl      </a:t>
            </a:r>
            <a:endParaRPr lang="pl-PL" sz="2000" b="1" dirty="0">
              <a:solidFill>
                <a:srgbClr val="000000"/>
              </a:solidFill>
            </a:endParaRPr>
          </a:p>
          <a:p>
            <a:pPr algn="r">
              <a:spcAft>
                <a:spcPts val="12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3200" b="1" i="1" dirty="0">
              <a:solidFill>
                <a:srgbClr val="000000"/>
              </a:solidFill>
            </a:endParaRPr>
          </a:p>
          <a:p>
            <a:pPr algn="ctr">
              <a:spcAft>
                <a:spcPts val="12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200" b="1" i="1" dirty="0">
                <a:solidFill>
                  <a:srgbClr val="000000"/>
                </a:solidFill>
              </a:rPr>
              <a:t>Dziękuję za uwagę</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i="1" dirty="0">
              <a:solidFill>
                <a:srgbClr val="000000"/>
              </a:solidFill>
            </a:endParaRP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i="1" dirty="0">
                <a:solidFill>
                  <a:srgbClr val="000000"/>
                </a:solidFill>
              </a:rPr>
              <a:t> </a:t>
            </a: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400" dirty="0">
              <a:solidFill>
                <a:srgbClr val="000000"/>
              </a:solidFill>
            </a:endParaRP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400" dirty="0">
              <a:solidFill>
                <a:srgbClr val="000000"/>
              </a:solidFill>
            </a:endParaRP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400" dirty="0">
              <a:solidFill>
                <a:srgbClr val="000000"/>
              </a:solidFill>
            </a:endParaRP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br>
              <a:rPr lang="pl-PL" sz="1200" dirty="0">
                <a:solidFill>
                  <a:srgbClr val="000000"/>
                </a:solidFill>
              </a:rPr>
            </a:br>
            <a:endParaRPr lang="pl-PL" sz="1200" dirty="0">
              <a:solidFill>
                <a:srgbClr val="000000"/>
              </a:solidFill>
            </a:endParaRPr>
          </a:p>
        </p:txBody>
      </p:sp>
    </p:spTree>
    <p:extLst>
      <p:ext uri="{BB962C8B-B14F-4D97-AF65-F5344CB8AC3E}">
        <p14:creationId xmlns:p14="http://schemas.microsoft.com/office/powerpoint/2010/main" val="574052897"/>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9</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539552" y="1700808"/>
            <a:ext cx="8136904" cy="4608512"/>
          </a:xfrm>
          <a:prstGeom prst="rect">
            <a:avLst/>
          </a:prstGeom>
          <a:noFill/>
        </p:spPr>
        <p:txBody>
          <a:bodyPr wrap="square" rtlCol="0">
            <a:normAutofit fontScale="32500" lnSpcReduction="20000"/>
          </a:bodyPr>
          <a:lstStyle/>
          <a:p>
            <a:pPr algn="ctr"/>
            <a:endParaRPr lang="pl-PL" sz="2000" b="1" dirty="0">
              <a:latin typeface="+mn-lt"/>
              <a:cs typeface="Arial" pitchFamily="34" charset="0"/>
            </a:endParaRPr>
          </a:p>
          <a:p>
            <a:pPr algn="just"/>
            <a:r>
              <a:rPr lang="pl-PL" sz="4300" dirty="0">
                <a:latin typeface="+mn-lt"/>
              </a:rPr>
              <a:t>uczniowie i wychowankowie </a:t>
            </a:r>
            <a:r>
              <a:rPr lang="pl-PL" sz="4300" b="1" dirty="0">
                <a:latin typeface="+mn-lt"/>
              </a:rPr>
              <a:t>szkół i placówek prowadzących kształcenie ogólne </a:t>
            </a:r>
            <a:r>
              <a:rPr lang="pl-PL" sz="4300" dirty="0">
                <a:latin typeface="+mn-lt"/>
              </a:rPr>
              <a:t>rozumiane zgodnie z Prawem Oświatowym: tj.</a:t>
            </a:r>
          </a:p>
          <a:p>
            <a:pPr algn="just"/>
            <a:endParaRPr lang="pl-PL" dirty="0">
              <a:latin typeface="+mn-lt"/>
            </a:endParaRPr>
          </a:p>
          <a:p>
            <a:pPr algn="just"/>
            <a:r>
              <a:rPr lang="pl-PL" sz="4300" b="1" dirty="0">
                <a:latin typeface="+mn-lt"/>
              </a:rPr>
              <a:t>Szkoła</a:t>
            </a:r>
            <a:r>
              <a:rPr lang="pl-PL" sz="4300" dirty="0">
                <a:latin typeface="+mn-lt"/>
              </a:rPr>
              <a:t> – podmiot, o którym mowa w </a:t>
            </a:r>
            <a:r>
              <a:rPr lang="pl-PL" sz="4300" b="1" dirty="0">
                <a:latin typeface="+mn-lt"/>
              </a:rPr>
              <a:t>art. 2 </a:t>
            </a:r>
            <a:r>
              <a:rPr lang="pl-PL" sz="4300" b="1" dirty="0" err="1">
                <a:latin typeface="+mn-lt"/>
              </a:rPr>
              <a:t>pkt</a:t>
            </a:r>
            <a:r>
              <a:rPr lang="pl-PL" sz="4300" b="1" dirty="0">
                <a:latin typeface="+mn-lt"/>
              </a:rPr>
              <a:t> 2 </a:t>
            </a:r>
            <a:r>
              <a:rPr lang="pl-PL" sz="4300" dirty="0">
                <a:latin typeface="+mn-lt"/>
              </a:rPr>
              <a:t>oraz </a:t>
            </a:r>
            <a:r>
              <a:rPr lang="pl-PL" sz="4300" b="1" dirty="0">
                <a:latin typeface="+mn-lt"/>
              </a:rPr>
              <a:t>art. 18 ust 1 i 2 </a:t>
            </a:r>
            <a:r>
              <a:rPr lang="pl-PL" sz="4300" dirty="0">
                <a:latin typeface="+mn-lt"/>
              </a:rPr>
              <a:t>Prawa oświatowego: </a:t>
            </a:r>
          </a:p>
          <a:p>
            <a:pPr algn="just"/>
            <a:r>
              <a:rPr lang="pl-PL" sz="4300" b="1" u="sng" dirty="0">
                <a:latin typeface="+mn-lt"/>
              </a:rPr>
              <a:t>art. 2 </a:t>
            </a:r>
            <a:r>
              <a:rPr lang="pl-PL" sz="4300" b="1" u="sng" dirty="0" err="1">
                <a:latin typeface="+mn-lt"/>
              </a:rPr>
              <a:t>pkt</a:t>
            </a:r>
            <a:r>
              <a:rPr lang="pl-PL" sz="4300" b="1" u="sng" dirty="0">
                <a:latin typeface="+mn-lt"/>
              </a:rPr>
              <a:t> 2</a:t>
            </a:r>
            <a:r>
              <a:rPr lang="pl-PL" sz="4300" dirty="0">
                <a:latin typeface="+mn-lt"/>
              </a:rPr>
              <a:t>:</a:t>
            </a:r>
          </a:p>
          <a:p>
            <a:r>
              <a:rPr lang="pl-PL" sz="4300" dirty="0">
                <a:latin typeface="+mn-lt"/>
              </a:rPr>
              <a:t>szkoły: </a:t>
            </a:r>
          </a:p>
          <a:p>
            <a:r>
              <a:rPr lang="pl-PL" sz="4300" dirty="0">
                <a:latin typeface="+mn-lt"/>
              </a:rPr>
              <a:t>a) podstawowe, w tym: specjalne, integracyjne, z oddziałami przedszkolnymi, integracyjnymi, specjalnymi, przysposabiającymi do pracy, dwujęzycznymi, sportowymi i mistrzostwa sportowego, sportowe i mistrzostwa sportowego,</a:t>
            </a:r>
          </a:p>
          <a:p>
            <a:r>
              <a:rPr lang="pl-PL" sz="4300" dirty="0">
                <a:latin typeface="+mn-lt"/>
              </a:rPr>
              <a:t>b) ponadpodstawowe, w tym: specjalne, integracyjne, dwujęzyczne, z oddziałami integracyjnymi, specjalnymi, dwujęzycznymi, sportowymi i mistrzostwa sportowego, sportowe, mistrzostwa sportowego, rolnicze, leśne, morskie, żeglugi śródlądowej oraz rybołówstwa,</a:t>
            </a:r>
          </a:p>
          <a:p>
            <a:r>
              <a:rPr lang="pl-PL" sz="4300" dirty="0">
                <a:latin typeface="+mn-lt"/>
              </a:rPr>
              <a:t>c) artystyczne;</a:t>
            </a:r>
          </a:p>
          <a:p>
            <a:pPr algn="just"/>
            <a:endParaRPr lang="pl-PL" sz="2900" dirty="0">
              <a:latin typeface="+mn-lt"/>
            </a:endParaRPr>
          </a:p>
          <a:p>
            <a:r>
              <a:rPr lang="pl-PL" sz="4300" b="1" u="sng" dirty="0">
                <a:latin typeface="+mn-lt"/>
              </a:rPr>
              <a:t>Art. 18. 1.: </a:t>
            </a:r>
            <a:r>
              <a:rPr lang="pl-PL" sz="4300" dirty="0">
                <a:latin typeface="+mn-lt"/>
              </a:rPr>
              <a:t>Szkoły publiczne i niepubliczne dzielą się na następujące typy: </a:t>
            </a:r>
          </a:p>
          <a:p>
            <a:r>
              <a:rPr lang="pl-PL" sz="4300" dirty="0">
                <a:latin typeface="+mn-lt"/>
              </a:rPr>
              <a:t>1) ośmioletnią szkołę podstawową;</a:t>
            </a:r>
          </a:p>
          <a:p>
            <a:r>
              <a:rPr lang="pl-PL" sz="4300" dirty="0">
                <a:latin typeface="+mn-lt"/>
              </a:rPr>
              <a:t>2) szkoły ponadpodstawowe: </a:t>
            </a:r>
          </a:p>
          <a:p>
            <a:r>
              <a:rPr lang="pl-PL" sz="4300" dirty="0">
                <a:latin typeface="+mn-lt"/>
              </a:rPr>
              <a:t>	a) czteroletnie liceum ogólnokształcące,</a:t>
            </a:r>
          </a:p>
          <a:p>
            <a:r>
              <a:rPr lang="pl-PL" sz="4300" dirty="0">
                <a:latin typeface="+mn-lt"/>
              </a:rPr>
              <a:t>	b) pięcioletnie technikum,</a:t>
            </a:r>
          </a:p>
          <a:p>
            <a:r>
              <a:rPr lang="pl-PL" sz="4300" dirty="0">
                <a:latin typeface="+mn-lt"/>
              </a:rPr>
              <a:t>	c) trzyletnią branżową szkołę I stopnia,</a:t>
            </a:r>
          </a:p>
          <a:p>
            <a:r>
              <a:rPr lang="pl-PL" sz="4300" dirty="0">
                <a:latin typeface="+mn-lt"/>
              </a:rPr>
              <a:t>	d) trzyletnią szkołę specjalną przysposabiającą do pracy,</a:t>
            </a:r>
          </a:p>
          <a:p>
            <a:r>
              <a:rPr lang="pl-PL" sz="4300" dirty="0">
                <a:latin typeface="+mn-lt"/>
              </a:rPr>
              <a:t>	e) dwuletnią branżową szkołę II stopnia,</a:t>
            </a:r>
          </a:p>
          <a:p>
            <a:r>
              <a:rPr lang="pl-PL" sz="4300" dirty="0">
                <a:latin typeface="+mn-lt"/>
              </a:rPr>
              <a:t>	f) szkołę policealną dla osób posiadających wykształcenie średnie lub  wykształcenie średnie 	branżowe, o okresie nauczania nie dłuższym niż 2,5 roku.</a:t>
            </a:r>
          </a:p>
          <a:p>
            <a:endParaRPr lang="pl-PL" sz="2900" b="1" dirty="0">
              <a:latin typeface="+mn-lt"/>
            </a:endParaRPr>
          </a:p>
          <a:p>
            <a:r>
              <a:rPr lang="pl-PL" sz="4300" b="1" dirty="0">
                <a:latin typeface="+mn-lt"/>
              </a:rPr>
              <a:t>UWAGA: wyłączone są szkoły dla dorosłych (szkoła podstawowa dla dorosłych, liceum dla dorosłych, szkoła policealna dla dorosłych)</a:t>
            </a:r>
          </a:p>
          <a:p>
            <a:endParaRPr lang="pl-PL" sz="2900" dirty="0">
              <a:latin typeface="+mn-lt"/>
            </a:endParaRPr>
          </a:p>
          <a:p>
            <a:pPr algn="just"/>
            <a:endParaRPr lang="pl-PL" sz="2900" dirty="0">
              <a:latin typeface="+mn-lt"/>
            </a:endParaRPr>
          </a:p>
          <a:p>
            <a:pPr algn="just">
              <a:buFont typeface="Arial" pitchFamily="34" charset="0"/>
              <a:buChar char="•"/>
            </a:pPr>
            <a:endParaRPr lang="pl-PL" sz="1400" dirty="0"/>
          </a:p>
        </p:txBody>
      </p:sp>
      <p:sp>
        <p:nvSpPr>
          <p:cNvPr id="9" name="Prostokąt 8"/>
          <p:cNvSpPr/>
          <p:nvPr/>
        </p:nvSpPr>
        <p:spPr>
          <a:xfrm>
            <a:off x="1110680" y="1268760"/>
            <a:ext cx="6161495" cy="523220"/>
          </a:xfrm>
          <a:prstGeom prst="rect">
            <a:avLst/>
          </a:prstGeom>
        </p:spPr>
        <p:txBody>
          <a:bodyPr wrap="none">
            <a:spAutoFit/>
          </a:bodyPr>
          <a:lstStyle/>
          <a:p>
            <a:pPr algn="ctr" eaLnBrk="1" hangingPunct="1"/>
            <a:r>
              <a:rPr lang="pl-PL" altLang="pl-PL" sz="2800" b="1" dirty="0">
                <a:latin typeface="+mn-lt"/>
                <a:cs typeface="Arial" pitchFamily="34" charset="0"/>
              </a:rPr>
              <a:t>Uczestnicy projektu w Działaniu 10.2 </a:t>
            </a:r>
            <a:r>
              <a:rPr lang="pl-PL" altLang="pl-PL" sz="2800" b="1" dirty="0" err="1">
                <a:latin typeface="+mn-lt"/>
                <a:cs typeface="Arial" pitchFamily="34" charset="0"/>
              </a:rPr>
              <a:t>cd</a:t>
            </a:r>
            <a:r>
              <a:rPr lang="pl-PL" altLang="pl-PL" sz="2800" b="1" dirty="0">
                <a:latin typeface="+mn-lt"/>
                <a:cs typeface="Arial" pitchFamily="34" charset="0"/>
              </a:rPr>
              <a:t>.</a:t>
            </a:r>
          </a:p>
        </p:txBody>
      </p:sp>
    </p:spTree>
    <p:extLst>
      <p:ext uri="{BB962C8B-B14F-4D97-AF65-F5344CB8AC3E}">
        <p14:creationId xmlns:p14="http://schemas.microsoft.com/office/powerpoint/2010/main" val="2125708592"/>
      </p:ext>
    </p:extLst>
  </p:cSld>
  <p:clrMapOvr>
    <a:masterClrMapping/>
  </p:clrMapOvr>
  <p:transition spd="med">
    <p:fade/>
  </p:transition>
</p:sld>
</file>

<file path=ppt/theme/theme1.xml><?xml version="1.0" encoding="utf-8"?>
<a:theme xmlns:a="http://schemas.openxmlformats.org/drawingml/2006/main" name="plik">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normAutofit/>
      </a:bodyPr>
      <a:lstStyle>
        <a:defPPr>
          <a:defRPr b="1" dirty="0" smtClean="0"/>
        </a:defPPr>
      </a:lstStyle>
    </a:txDef>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plik</Template>
  <TotalTime>10368</TotalTime>
  <Words>7026</Words>
  <Application>Microsoft Office PowerPoint</Application>
  <PresentationFormat>Pokaz na ekranie (4:3)</PresentationFormat>
  <Paragraphs>1214</Paragraphs>
  <Slides>86</Slides>
  <Notes>86</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86</vt:i4>
      </vt:variant>
    </vt:vector>
  </HeadingPairs>
  <TitlesOfParts>
    <vt:vector size="91" baseType="lpstr">
      <vt:lpstr>Arial</vt:lpstr>
      <vt:lpstr>Calibri</vt:lpstr>
      <vt:lpstr>Symbol</vt:lpstr>
      <vt:lpstr>Wingdings</vt:lpstr>
      <vt:lpstr>plik</vt:lpstr>
      <vt:lpstr>Prezentacja programu PowerPoint</vt:lpstr>
      <vt:lpstr>Prezentacja programu PowerPoint</vt:lpstr>
      <vt:lpstr>Prezentacja programu PowerPoint</vt:lpstr>
      <vt:lpstr>Prezentacja programu PowerPoint</vt:lpstr>
      <vt:lpstr>Kwota środków europejskich przeznaczona na konkurs</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Kryteria dostępu czyli podstawowe warunki do spełnienia</vt:lpstr>
      <vt:lpstr>Kryteria dostępu czyli podstawowe warunki do spełnienia</vt:lpstr>
      <vt:lpstr>Kryteria dostępu czyli podstawowe warunki do spełnienia</vt:lpstr>
      <vt:lpstr>Kryteria dostępu czyli podstawowe warunki do spełnienia</vt:lpstr>
      <vt:lpstr>Kryteria dostępu czyli podstawowe warunki do spełnienia</vt:lpstr>
      <vt:lpstr>Kryteria dostępu czyli podstawowe warunki do spełnienia</vt:lpstr>
      <vt:lpstr>Diagnoza potrzeb edukacyjnych</vt:lpstr>
      <vt:lpstr>Kryteria formalne – 11 kryteriów szczegółowo opisane w Załączniku nr 1  Weryfikowane na zasadzie Tak/Nie/Nie dotyczy</vt:lpstr>
      <vt:lpstr>Kryteria formalne cd.</vt:lpstr>
      <vt:lpstr>Kryteria formalne cd.</vt:lpstr>
      <vt:lpstr>Prezentacja programu PowerPoint</vt:lpstr>
      <vt:lpstr>Kryteria formalne cd.</vt:lpstr>
      <vt:lpstr>Kryteria formalne cd.</vt:lpstr>
      <vt:lpstr>Kryteria formalne cd.</vt:lpstr>
      <vt:lpstr>Kryteria merytoryczne – 11 kryteriów szczegółowo opisane w Załączniku nr 1  punktowane lub tak/nie</vt:lpstr>
      <vt:lpstr>Kryteria merytoryczne cd.</vt:lpstr>
      <vt:lpstr>Kryteria merytoryczne cd.</vt:lpstr>
      <vt:lpstr>Kryteria merytoryczne cd.</vt:lpstr>
      <vt:lpstr>Kryteria merytoryczne cd.</vt:lpstr>
      <vt:lpstr>Kryteria merytoryczne cd.</vt:lpstr>
      <vt:lpstr>Kryteria horyzontalne – 4 kryteria szczegółowo opisane w Załączniku nr 1 i Regulaminie konkursu Rozdział 8</vt:lpstr>
      <vt:lpstr>Kryteria horyzontalne cd.</vt:lpstr>
      <vt:lpstr>Wskaźniki w ramach Działania 10.2</vt:lpstr>
      <vt:lpstr>Wskaźniki programowe – 6 wskaźników produktu</vt:lpstr>
      <vt:lpstr>Wskaźniki programowe – 6 wskaźników produktu cd.</vt:lpstr>
      <vt:lpstr>Wskaźniki programowe – 6 wskaźników produktu cd.</vt:lpstr>
      <vt:lpstr>Wskaźniki programowe – 4 wskaźniki rezultatu bezpośredniego</vt:lpstr>
      <vt:lpstr>Wskaźniki programowe – 4 wskaźniki rezultatu bezpośredniego cd.</vt:lpstr>
      <vt:lpstr>Wskaźniki horyzontalne – 4 wskaźniki horyzontalne</vt:lpstr>
      <vt:lpstr>Wskaźniki horyzontalne – 4 wskaźniki horyzontalne cd.</vt:lpstr>
      <vt:lpstr>Wskaźniki horyzontalne – 4 wskaźniki horyzontalne cd.</vt:lpstr>
      <vt:lpstr>Wskaźniki projektowe</vt:lpstr>
      <vt:lpstr>Przedmiot konkursu</vt:lpstr>
      <vt:lpstr>Przedmiot konkursu cd.</vt:lpstr>
      <vt:lpstr>Przedmiot konkursu – Załącznik nr 4  Standardy realizacji form wsparcia</vt:lpstr>
      <vt:lpstr>Przedmiot konkursu – Załącznik nr 4  Standardy realizacji form wsparcia</vt:lpstr>
      <vt:lpstr>TYP 10.2.A – Kompetencje kluczowe</vt:lpstr>
      <vt:lpstr>TYP 10.2.A</vt:lpstr>
      <vt:lpstr>TYP 10.2.A – projekty edukacyjne</vt:lpstr>
      <vt:lpstr>TYP 10.2.A – wyposażenie w TIK</vt:lpstr>
      <vt:lpstr>TYP 10.2.A – warunki wyposażania w TIK</vt:lpstr>
      <vt:lpstr>TYP 10.2.A – sieci komputerowe lub bezprzewodowe</vt:lpstr>
      <vt:lpstr>TYP 10.2.A – wsparcie w zakresie TIK a OSE</vt:lpstr>
      <vt:lpstr>TYP 10.2.B – Nauczanie eksperymentalne</vt:lpstr>
      <vt:lpstr>TYP 10.2.B – Nauczanie eksperymentalne</vt:lpstr>
      <vt:lpstr>TYP 10.2.B – Wyposażenie pracowni przyrodniczych</vt:lpstr>
      <vt:lpstr>TYP 10.2.B – Wyposażenie pracowni matematyki</vt:lpstr>
      <vt:lpstr>TYP 10.2.B – Kompetencje uczniów</vt:lpstr>
      <vt:lpstr>TYP 10.2.C – Pomoc stypendialna</vt:lpstr>
      <vt:lpstr>TYP 10.2.C – Regulamin pomocy stypendialnej</vt:lpstr>
      <vt:lpstr>TYP 10.2.C – Uczeń szczególnie uzdolniony</vt:lpstr>
      <vt:lpstr>TYP 10.2.C – Zasady pomocy stypendialnej</vt:lpstr>
      <vt:lpstr>TYP 10.2.D – Indywidualizacja</vt:lpstr>
      <vt:lpstr>TYP 10.2.D – formy wsparcia</vt:lpstr>
      <vt:lpstr>TYP 10.2.D – warunek zakupu doposażenia</vt:lpstr>
      <vt:lpstr>TYP 10.2.D – doposażenie</vt:lpstr>
      <vt:lpstr>TYP 10.2.D – sposoby realizacji indywidualizacji</vt:lpstr>
      <vt:lpstr>TYP 10.2.D – zajęcia uzupełniające ofertę</vt:lpstr>
      <vt:lpstr>TYP 10.2.E – Doradztwo i opieka psychologiczno-pedagogiczna</vt:lpstr>
      <vt:lpstr>TYP 10.2.D i 10.2.E a uczniowie uzdolnieni</vt:lpstr>
      <vt:lpstr>TYP 10.2.F – doradztwo edukacyjno-zawodowe</vt:lpstr>
      <vt:lpstr>TYP 10.2.F – doradztwo edukacyjno-zawodowe</vt:lpstr>
      <vt:lpstr>TYP 10.2.G – doskonalenie nauczycieli </vt:lpstr>
      <vt:lpstr>TYP 10.2.G – kompetencje cyfrowe nauczycieli</vt:lpstr>
      <vt:lpstr>TYP 10.2.G – kompetencje cyfrowe nauczycieli cd.</vt:lpstr>
      <vt:lpstr>TYP 10.2.G – kompetencje z indywidualizacji nauczania</vt:lpstr>
      <vt:lpstr>TYP 10.2.H – doskonalenie nauczycieli</vt:lpstr>
      <vt:lpstr>TYP 10.2.G i H – formy wsparcia</vt:lpstr>
      <vt:lpstr>Cross-financing i zakup środków trwałych</vt:lpstr>
      <vt:lpstr>Limity</vt:lpstr>
      <vt:lpstr>Klauzule społeczne w zamówieniach – szczegóły w Rozdziale 33 Regulaminu konkursu</vt:lpstr>
      <vt:lpstr>Prezentacja programu PowerPoint</vt:lpstr>
      <vt:lpstr>Prezentacja programu PowerPoint</vt:lpstr>
      <vt:lpstr>Prezentacja programu PowerPoint</vt:lpstr>
      <vt:lpstr>Prezentacja programu PowerPoint</vt:lpstr>
    </vt:vector>
  </TitlesOfParts>
  <Company>SONIK &amp; SONIK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jkowalczyk</dc:creator>
  <cp:lastModifiedBy>Dorota Szafko-Kocowska</cp:lastModifiedBy>
  <cp:revision>990</cp:revision>
  <cp:lastPrinted>2015-09-17T13:52:11Z</cp:lastPrinted>
  <dcterms:created xsi:type="dcterms:W3CDTF">2010-12-31T07:04:34Z</dcterms:created>
  <dcterms:modified xsi:type="dcterms:W3CDTF">2018-05-22T11:05:18Z</dcterms:modified>
</cp:coreProperties>
</file>