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72" r:id="rId1"/>
  </p:sldMasterIdLst>
  <p:notesMasterIdLst>
    <p:notesMasterId r:id="rId35"/>
  </p:notesMasterIdLst>
  <p:handoutMasterIdLst>
    <p:handoutMasterId r:id="rId36"/>
  </p:handoutMasterIdLst>
  <p:sldIdLst>
    <p:sldId id="373" r:id="rId2"/>
    <p:sldId id="610" r:id="rId3"/>
    <p:sldId id="571" r:id="rId4"/>
    <p:sldId id="644" r:id="rId5"/>
    <p:sldId id="580" r:id="rId6"/>
    <p:sldId id="579" r:id="rId7"/>
    <p:sldId id="582" r:id="rId8"/>
    <p:sldId id="584" r:id="rId9"/>
    <p:sldId id="585" r:id="rId10"/>
    <p:sldId id="619" r:id="rId11"/>
    <p:sldId id="626" r:id="rId12"/>
    <p:sldId id="646" r:id="rId13"/>
    <p:sldId id="645" r:id="rId14"/>
    <p:sldId id="643" r:id="rId15"/>
    <p:sldId id="631" r:id="rId16"/>
    <p:sldId id="649" r:id="rId17"/>
    <p:sldId id="651" r:id="rId18"/>
    <p:sldId id="652" r:id="rId19"/>
    <p:sldId id="639" r:id="rId20"/>
    <p:sldId id="648" r:id="rId21"/>
    <p:sldId id="621" r:id="rId22"/>
    <p:sldId id="587" r:id="rId23"/>
    <p:sldId id="608" r:id="rId24"/>
    <p:sldId id="609" r:id="rId25"/>
    <p:sldId id="623" r:id="rId26"/>
    <p:sldId id="607" r:id="rId27"/>
    <p:sldId id="589" r:id="rId28"/>
    <p:sldId id="611" r:id="rId29"/>
    <p:sldId id="612" r:id="rId30"/>
    <p:sldId id="613" r:id="rId31"/>
    <p:sldId id="640" r:id="rId32"/>
    <p:sldId id="630" r:id="rId33"/>
    <p:sldId id="564" r:id="rId34"/>
  </p:sldIdLst>
  <p:sldSz cx="9144000" cy="6858000" type="screen4x3"/>
  <p:notesSz cx="6743700" cy="98758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 userDrawn="1">
          <p15:clr>
            <a:srgbClr val="A4A3A4"/>
          </p15:clr>
        </p15:guide>
        <p15:guide id="2" pos="2121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in Bora" initials="MB" lastIdx="1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9" autoAdjust="0"/>
    <p:restoredTop sz="87202" autoAdjust="0"/>
  </p:normalViewPr>
  <p:slideViewPr>
    <p:cSldViewPr>
      <p:cViewPr varScale="1">
        <p:scale>
          <a:sx n="100" d="100"/>
          <a:sy n="100" d="100"/>
        </p:scale>
        <p:origin x="20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35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>
        <p:guide orient="horz" pos="3106"/>
        <p:guide pos="2121"/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0070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88C66A-7ED6-483F-9E7C-0CCE4F9518F8}" type="datetimeFigureOut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380465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0070" y="9380465"/>
            <a:ext cx="2922060" cy="493792"/>
          </a:xfrm>
          <a:prstGeom prst="rect">
            <a:avLst/>
          </a:prstGeom>
        </p:spPr>
        <p:txBody>
          <a:bodyPr vert="horz" wrap="square" lIns="91429" tIns="45716" rIns="91429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5E8E5BD-4DD8-453D-89E5-03D46FDD07D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39929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20070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445C91-8DAB-490C-B6CE-BB18AE0975C1}" type="datetimeFigureOut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712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6" rIns="91429" bIns="45716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4686" y="4691025"/>
            <a:ext cx="5394331" cy="4444127"/>
          </a:xfrm>
          <a:prstGeom prst="rect">
            <a:avLst/>
          </a:prstGeom>
        </p:spPr>
        <p:txBody>
          <a:bodyPr vert="horz" lIns="91429" tIns="45716" rIns="91429" bIns="45716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380465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20070" y="9380465"/>
            <a:ext cx="2922060" cy="493792"/>
          </a:xfrm>
          <a:prstGeom prst="rect">
            <a:avLst/>
          </a:prstGeom>
        </p:spPr>
        <p:txBody>
          <a:bodyPr vert="horz" wrap="square" lIns="91429" tIns="45716" rIns="91429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4573C0A-C0D5-4F16-9BA5-9E769A2B7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42011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540650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21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0531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6106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2901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633681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9150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406541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35849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889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58179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21820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19224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9702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25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1704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14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6B543-D6C0-4B5E-81EE-17D1153E6FDF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26483-EFC6-40A4-90A2-A0E83AC2EE9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4671-F4CE-4D18-994A-9B878D296673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66C8-D6AD-4552-A9A2-B9026841E5B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CFDE1-7425-4ACF-A616-B9FEBA874BC8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FF4CA-F8D1-4D90-96F4-1C7F226CF8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DC4CE-C69F-4851-A0CB-7365721C9C40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1067-B004-4C27-A84C-4E877D34688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6EDA6-4F9A-40B5-9EE8-5AC3A975D0AB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3F26-AF17-4B79-A108-1ADC55EE28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DE10F-658F-4C4C-8419-B8399C4CD323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071B2-8EE2-4FBF-A3C9-AA08BC598F8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FC5C-E288-4E5E-AC5F-3CCC823EE329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105E-8BF9-4B5A-B572-E3864F749DB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D6F1-903A-4A98-B165-E3C566E9DDA8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665CF-EEA2-4C38-ADB6-FEA0A159136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D8145-F2C3-4266-B9BC-3B7CB8B3133E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03A61-16BC-4666-9204-F2DAED4F41F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EAE2-E140-4481-A0CC-6B3374705340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191A9-2090-493A-B475-FEDA7965CC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B2B01-9CC1-4AAF-9011-49D85F3122C6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92634-0393-43E9-BCBE-C810A4BA700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BA511F-2AFD-49F1-85AC-6BF9C8804B9C}" type="datetime1">
              <a:rPr lang="pl-PL"/>
              <a:pPr>
                <a:defRPr/>
              </a:pPr>
              <a:t>22.05.2018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7FCFC66-824C-4680-A044-6A5E87EE04D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ad.widzialni.org/narzedziownia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usitv.pl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le tekstowe 1"/>
          <p:cNvSpPr txBox="1">
            <a:spLocks noChangeArrowheads="1"/>
          </p:cNvSpPr>
          <p:nvPr/>
        </p:nvSpPr>
        <p:spPr bwMode="auto">
          <a:xfrm>
            <a:off x="477343" y="1052736"/>
            <a:ext cx="8064500" cy="511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endParaRPr lang="pl-PL" altLang="pl-PL" sz="20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3200" b="1" dirty="0"/>
          </a:p>
          <a:p>
            <a:pPr algn="ctr" eaLnBrk="1" hangingPunct="1"/>
            <a:endParaRPr lang="pl-PL" altLang="pl-PL" sz="32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</p:txBody>
      </p:sp>
      <p:sp>
        <p:nvSpPr>
          <p:cNvPr id="6" name="Prostokąt 5"/>
          <p:cNvSpPr/>
          <p:nvPr/>
        </p:nvSpPr>
        <p:spPr>
          <a:xfrm>
            <a:off x="588757" y="1007433"/>
            <a:ext cx="799288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pl-PL" altLang="pl-PL" sz="3200" b="1" dirty="0">
              <a:latin typeface="+mn-lt"/>
            </a:endParaRPr>
          </a:p>
          <a:p>
            <a:pPr algn="ctr" eaLnBrk="1" hangingPunct="1"/>
            <a:endParaRPr lang="pl-PL" altLang="pl-PL" sz="3200" b="1" dirty="0">
              <a:latin typeface="+mn-lt"/>
            </a:endParaRPr>
          </a:p>
          <a:p>
            <a:pPr algn="ctr" eaLnBrk="1" hangingPunct="1"/>
            <a:endParaRPr lang="pl-PL" altLang="pl-PL" sz="3200" b="1" dirty="0">
              <a:latin typeface="+mn-lt"/>
            </a:endParaRPr>
          </a:p>
          <a:p>
            <a:pPr algn="ctr" eaLnBrk="1" hangingPunct="1"/>
            <a:r>
              <a:rPr lang="pl-PL" altLang="pl-PL" sz="3200" b="1" dirty="0">
                <a:latin typeface="+mn-lt"/>
              </a:rPr>
              <a:t>Zasada równości szans i niedyskryminacji, </a:t>
            </a:r>
          </a:p>
          <a:p>
            <a:pPr algn="ctr" eaLnBrk="1" hangingPunct="1"/>
            <a:r>
              <a:rPr lang="pl-PL" altLang="pl-PL" sz="3200" b="1" dirty="0">
                <a:latin typeface="+mn-lt"/>
              </a:rPr>
              <a:t>w tym dostępności dla osób </a:t>
            </a:r>
          </a:p>
          <a:p>
            <a:pPr algn="ctr" eaLnBrk="1" hangingPunct="1"/>
            <a:r>
              <a:rPr lang="pl-PL" altLang="pl-PL" sz="3200" b="1" dirty="0">
                <a:latin typeface="+mn-lt"/>
              </a:rPr>
              <a:t>z  niepełnosprawnościami </a:t>
            </a:r>
          </a:p>
          <a:p>
            <a:pPr algn="ctr" eaLnBrk="1" hangingPunct="1"/>
            <a:endParaRPr lang="pl-PL" altLang="pl-PL" sz="3200" b="1" dirty="0">
              <a:latin typeface="+mn-lt"/>
            </a:endParaRPr>
          </a:p>
          <a:p>
            <a:pPr algn="ctr" eaLnBrk="1" hangingPunct="1"/>
            <a:endParaRPr lang="pl-PL" altLang="pl-PL" sz="2000" b="1" dirty="0">
              <a:latin typeface="+mn-lt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444208" y="6289120"/>
            <a:ext cx="2592288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pl-PL" b="1" dirty="0"/>
              <a:t>Wrocław, 2018 r.</a:t>
            </a: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  <p:sp>
        <p:nvSpPr>
          <p:cNvPr id="23" name="pole tekstowe 22"/>
          <p:cNvSpPr txBox="1"/>
          <p:nvPr/>
        </p:nvSpPr>
        <p:spPr>
          <a:xfrm>
            <a:off x="827584" y="980728"/>
            <a:ext cx="7344816" cy="8640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800" dirty="0">
                <a:ln w="18000">
                  <a:noFill/>
                  <a:prstDash val="solid"/>
                  <a:miter lim="800000"/>
                </a:ln>
                <a:latin typeface="+mj-lt"/>
              </a:rPr>
              <a:t>Koncepcja opiera się na 8 regułach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83568" y="1844824"/>
            <a:ext cx="7632848" cy="45365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Równe szanse dla wszystkich (równy dostęp do przedmiotów, budynków)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Elastyczność w użytkowaniu (różnorodny sposób użycia przedmiotów)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Proste i intuicyjne użytkowanie (zrozumiałe funkcje)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Postrzegalność informacji (dostępność wzrokowa, słuchowa, dotykowa)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Tolerancja na błędy (minimalizacja ryzyka)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Niewielki wysiłek fizyczny podczas użytkowania 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Rozmiar i przestrzeń wystarczające do użytkowania</a:t>
            </a: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Percepcja równości (równoprawny dostęp)</a:t>
            </a:r>
          </a:p>
          <a:p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899592" y="1916832"/>
            <a:ext cx="7200800" cy="43204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67544" y="1196752"/>
            <a:ext cx="7992888" cy="468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Koncepcja ta jest realizowana przez zastosowanie co najmniej Standardów dostępności.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Standardy dostępności dla polityki spójności 2014-2020 (zał. Nr 2 do Wytycznych) – głównym ich celem jest zapewnienie osobom z niepełnosprawnościami na równi z innymi osobami pełnosprawnymi dostępu do funduszy europejskich w zakresie: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udziału,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użytkowania,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zrozumienia,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komunikowania się,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skorzystania z ich efektów.</a:t>
            </a:r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DB0609C-4A24-43DB-81B5-6603420FB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242CE9A-3365-40F6-8400-8470C029B0DD}"/>
              </a:ext>
            </a:extLst>
          </p:cNvPr>
          <p:cNvSpPr txBox="1"/>
          <p:nvPr/>
        </p:nvSpPr>
        <p:spPr>
          <a:xfrm>
            <a:off x="1187624" y="1556792"/>
            <a:ext cx="6984776" cy="45365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Standardy regulują obszar, który podlega interwencji, tj. dotyczy produktów będących przedmiotem projektu.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szkoleniowy (szkolenia, kursy, warsztaty, doradztwo)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edukacyjny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</a:t>
            </a:r>
            <a:r>
              <a:rPr lang="pl-PL" sz="2000" dirty="0" err="1">
                <a:latin typeface="+mn-lt"/>
              </a:rPr>
              <a:t>informacyjno</a:t>
            </a:r>
            <a:r>
              <a:rPr lang="pl-PL" sz="2000" dirty="0">
                <a:latin typeface="+mn-lt"/>
              </a:rPr>
              <a:t> – promocyjny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cyfrowy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transportowy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architektoniczny</a:t>
            </a:r>
          </a:p>
          <a:p>
            <a:endParaRPr lang="pl-PL" b="1" dirty="0"/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0CF43165-27EC-4BCE-A379-FE00D1B4A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717975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ACE8A3E-24C3-46DD-A391-B97A1329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  <p:pic>
        <p:nvPicPr>
          <p:cNvPr id="3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9208B6FF-02CF-462D-9AB5-48EDD8BEC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A0324D8A-ECF3-4395-855B-B4EB60797DA3}"/>
              </a:ext>
            </a:extLst>
          </p:cNvPr>
          <p:cNvSpPr txBox="1"/>
          <p:nvPr/>
        </p:nvSpPr>
        <p:spPr>
          <a:xfrm>
            <a:off x="683568" y="1484784"/>
            <a:ext cx="7776864" cy="45365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1900" dirty="0">
                <a:latin typeface="+mn-lt"/>
              </a:rPr>
              <a:t>Wszystkie instytucje stosujące Standardy dążą do pełnego zapewnienia dostępności, tak aby uniknąć sytuacji, gdy dostępne materiały edukacyjne znajdują się w budynku niedostępnym dla osoby z niepełnosprawnościami</a:t>
            </a:r>
          </a:p>
          <a:p>
            <a:pPr>
              <a:lnSpc>
                <a:spcPct val="150000"/>
              </a:lnSpc>
            </a:pPr>
            <a:endParaRPr lang="pl-PL" sz="19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900" dirty="0">
                <a:latin typeface="+mn-lt"/>
              </a:rPr>
              <a:t>Poszczególne rodzaje wsparcia mogą wymagać zastosowania więcej niż jednego Standardu np. tworzenie nowych miejsc edukacji przedszkolnej </a:t>
            </a:r>
            <a:br>
              <a:rPr lang="pl-PL" sz="1900" dirty="0">
                <a:latin typeface="+mn-lt"/>
              </a:rPr>
            </a:br>
            <a:r>
              <a:rPr lang="pl-PL" sz="1900" dirty="0">
                <a:latin typeface="+mn-lt"/>
              </a:rPr>
              <a:t>i podniesienie kompetencji nauczycieli to standard edukacyjny w kontekście tworzenia miejsc, standard szkoleniowy to szkolenia w ramach podnoszenia kompetencji nauczycieli i standard cyfrowy jeśli projekt zakłada utworzenie strony internetowej.</a:t>
            </a:r>
          </a:p>
        </p:txBody>
      </p:sp>
    </p:spTree>
    <p:extLst>
      <p:ext uri="{BB962C8B-B14F-4D97-AF65-F5344CB8AC3E}">
        <p14:creationId xmlns:p14="http://schemas.microsoft.com/office/powerpoint/2010/main" val="976211195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971600" y="1412776"/>
            <a:ext cx="6984776" cy="4608512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Wszystkie </a:t>
            </a:r>
            <a:r>
              <a:rPr lang="pl-PL" sz="2000" u="sng" dirty="0">
                <a:latin typeface="+mn-lt"/>
              </a:rPr>
              <a:t>nowe produkty </a:t>
            </a:r>
            <a:r>
              <a:rPr lang="pl-PL" sz="2000" dirty="0">
                <a:latin typeface="+mn-lt"/>
              </a:rPr>
              <a:t>projektów np. zasoby cyfrowe, muszą być zgodne z koncepcją uniwersalnego projektowania, co oznacza zastosowanie Standardów dostępności.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W przypadku dofinansowania </a:t>
            </a:r>
            <a:r>
              <a:rPr lang="pl-PL" sz="2000" u="sng" dirty="0">
                <a:latin typeface="+mn-lt"/>
              </a:rPr>
              <a:t>gotowych projektów </a:t>
            </a:r>
            <a:r>
              <a:rPr lang="pl-PL" sz="2000" dirty="0">
                <a:latin typeface="+mn-lt"/>
              </a:rPr>
              <a:t>(istniejące budynki) o ile nie jest możliwa ich modyfikacja zgodnie ze Standardami dostępności, należy zapewnić realizację projektu w sposób dostępny dla osób z niepełnosprawnościami. Od 2.01.2019 r. również takie projekty powinny uwzględniać  Standardy dostępności.</a:t>
            </a:r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15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1052736"/>
            <a:ext cx="8064896" cy="511256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pl-PL" sz="2300" u="dbl" dirty="0">
                <a:latin typeface="+mn-lt"/>
                <a:ea typeface="Times New Roman" pitchFamily="18" charset="0"/>
                <a:cs typeface="Arial" pitchFamily="34" charset="0"/>
              </a:rPr>
              <a:t>Standard szkoleniowy </a:t>
            </a:r>
          </a:p>
          <a:p>
            <a:pPr marL="342900" lvl="0" indent="-342900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300" dirty="0">
                <a:latin typeface="+mn-lt"/>
                <a:ea typeface="Times New Roman" pitchFamily="18" charset="0"/>
                <a:cs typeface="Arial" pitchFamily="34" charset="0"/>
              </a:rPr>
              <a:t>Zawiera przykłady usług, które mogą być świadczone na rzecz osób ze względu na określony rodzaj niepełnosprawności wraz z przykładami typowych barier, które mogą pojawić się w projekcie i w jaki sposób je niwelować. </a:t>
            </a: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. </a:t>
            </a:r>
            <a:endParaRPr lang="pl-PL" dirty="0">
              <a:latin typeface="+mn-lt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</a:endParaRPr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6ADE4DB-1293-48F1-8069-D66AA50F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16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C64BE1D-7BF3-4CCA-B52E-332381A20FC1}"/>
              </a:ext>
            </a:extLst>
          </p:cNvPr>
          <p:cNvSpPr txBox="1"/>
          <p:nvPr/>
        </p:nvSpPr>
        <p:spPr>
          <a:xfrm>
            <a:off x="827584" y="1484784"/>
            <a:ext cx="7416824" cy="475252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100" u="sng" dirty="0">
                <a:latin typeface="+mn-lt"/>
              </a:rPr>
              <a:t>Standard edukacyjny 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Uwzględnia potrzeby wszystkich użytkowników przez  organizację przestrzeni,  określenie wyposażenia </a:t>
            </a:r>
            <a:r>
              <a:rPr lang="pl-PL" dirty="0" err="1">
                <a:latin typeface="+mn-lt"/>
              </a:rPr>
              <a:t>sal</a:t>
            </a:r>
            <a:r>
              <a:rPr lang="pl-PL" dirty="0">
                <a:latin typeface="+mn-lt"/>
              </a:rPr>
              <a:t> </a:t>
            </a:r>
            <a:r>
              <a:rPr lang="pl-PL" dirty="0" err="1">
                <a:latin typeface="+mn-lt"/>
              </a:rPr>
              <a:t>m.im</a:t>
            </a:r>
            <a:r>
              <a:rPr lang="pl-PL" dirty="0">
                <a:latin typeface="+mn-lt"/>
              </a:rPr>
              <a:t>. lekcyjnych, biblioteki, stołówki, </a:t>
            </a:r>
            <a:r>
              <a:rPr lang="pl-PL" dirty="0" err="1">
                <a:latin typeface="+mn-lt"/>
              </a:rPr>
              <a:t>sal</a:t>
            </a:r>
            <a:r>
              <a:rPr lang="pl-PL" dirty="0">
                <a:latin typeface="+mn-lt"/>
              </a:rPr>
              <a:t> gimnastycznych a także wskazuje jakie obszary tematyczne powinny być brane pod uwagę w ramach doskonalenia kompetencji pedagogów tj.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Stereotypy i uprzedzenia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Komunikacja oraz strategie nauczania dzieci i młodzieży z niepełnosprawnościami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Doświadczenie konsekwencji związanych z niepełnosprawnością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Wspierające nowoczesne technologie</a:t>
            </a:r>
          </a:p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9EFD7E81-3367-4EC7-ADEF-07AB73860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78208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C33692D-7621-4D88-9E42-4EC50B4B7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539E9D5-BC16-41CB-8B1D-CE913CE12D40}"/>
              </a:ext>
            </a:extLst>
          </p:cNvPr>
          <p:cNvSpPr txBox="1"/>
          <p:nvPr/>
        </p:nvSpPr>
        <p:spPr>
          <a:xfrm>
            <a:off x="683568" y="1507456"/>
            <a:ext cx="7488832" cy="482453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pl-PL" sz="2100" u="sng" dirty="0">
                <a:latin typeface="+mn-lt"/>
              </a:rPr>
              <a:t>Standard </a:t>
            </a:r>
            <a:r>
              <a:rPr lang="pl-PL" sz="2100" u="sng" dirty="0" err="1">
                <a:latin typeface="+mn-lt"/>
              </a:rPr>
              <a:t>informacyjno</a:t>
            </a:r>
            <a:r>
              <a:rPr lang="pl-PL" sz="2100" u="sng" dirty="0">
                <a:latin typeface="+mn-lt"/>
              </a:rPr>
              <a:t> – promocyjny</a:t>
            </a:r>
          </a:p>
          <a:p>
            <a:endParaRPr lang="pl-PL" sz="2100" u="sng" dirty="0">
              <a:latin typeface="+mn-lt"/>
            </a:endParaRPr>
          </a:p>
          <a:p>
            <a:r>
              <a:rPr lang="pl-PL" sz="2000" dirty="0">
                <a:latin typeface="+mn-lt"/>
                <a:ea typeface="Times New Roman" pitchFamily="18" charset="0"/>
                <a:cs typeface="Arial" pitchFamily="34" charset="0"/>
              </a:rPr>
              <a:t>Zawiera wskazówki dotyczące materiałów informacyjnych o projekcie (plakaty, ulotki, ogłoszenia), dokumentów rekrutacyjnych (ankiety, formularze rekrutacyjne) oraz materiałów szkoleniowych. </a:t>
            </a:r>
          </a:p>
          <a:p>
            <a:endParaRPr lang="pl-PL" sz="2000" dirty="0">
              <a:latin typeface="+mn-lt"/>
              <a:ea typeface="Times New Roman" pitchFamily="18" charset="0"/>
              <a:cs typeface="Arial" pitchFamily="34" charset="0"/>
            </a:endParaRPr>
          </a:p>
          <a:p>
            <a:r>
              <a:rPr lang="pl-PL" sz="2000" dirty="0">
                <a:latin typeface="+mn-lt"/>
                <a:ea typeface="Times New Roman" pitchFamily="18" charset="0"/>
                <a:cs typeface="Arial" pitchFamily="34" charset="0"/>
              </a:rPr>
              <a:t>Dokumenty te są przygotowane w sposób dostępny i udostępniane co najmniej w wersji elektronicznej.</a:t>
            </a:r>
          </a:p>
          <a:p>
            <a:endParaRPr lang="pl-PL" sz="2000" dirty="0">
              <a:latin typeface="+mn-lt"/>
              <a:ea typeface="Times New Roman" pitchFamily="18" charset="0"/>
              <a:cs typeface="Arial" pitchFamily="34" charset="0"/>
            </a:endParaRPr>
          </a:p>
          <a:p>
            <a:r>
              <a:rPr lang="pl-PL" sz="2000" dirty="0">
                <a:latin typeface="+mn-lt"/>
              </a:rPr>
              <a:t>W przypadku spotkań (konferencje itp.) każdorazowo umieszcza się w formularzach zgłoszeniowych co najmniej jedno pytanie o specjalne potrzeby uczestników projektu. Zgłoszenie specjalnej potrzeby obliguje organizatora do jej spełnienia w możliwie największym stopniu.</a:t>
            </a:r>
          </a:p>
          <a:p>
            <a:endParaRPr lang="pl-PL" b="1" dirty="0"/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3C56D23F-53CA-410E-AC88-72D65F4F2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450004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B24B790-6A5D-4021-9506-9189A60F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18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2722E06-4ED0-4714-A5C1-361DEA14588A}"/>
              </a:ext>
            </a:extLst>
          </p:cNvPr>
          <p:cNvSpPr txBox="1"/>
          <p:nvPr/>
        </p:nvSpPr>
        <p:spPr>
          <a:xfrm>
            <a:off x="899592" y="1340768"/>
            <a:ext cx="7488832" cy="482453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Wśród przykładów zapewnienia dostępnego przekazu wskazać można m.in.: nagranie komunikatu w formie wideo z napisami, nagranie z napisami w języku łatwym, nagranie z tłumaczem języka migowego. </a:t>
            </a: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Tak przygotowane komunikaty umożliwią dotarcie z informacją o projekcie do szerokiego grona odbiorców: </a:t>
            </a:r>
          </a:p>
          <a:p>
            <a:pPr marL="285750" lvl="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nagranie wideo będzie dostępne dla osób, które nie mogą wziąć udziału </a:t>
            </a:r>
            <a:br>
              <a:rPr lang="pl-PL" dirty="0">
                <a:latin typeface="+mn-lt"/>
                <a:ea typeface="Times New Roman" pitchFamily="18" charset="0"/>
                <a:cs typeface="Arial" pitchFamily="34" charset="0"/>
              </a:rPr>
            </a:b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w spotkaniu rekrutacyjnym, </a:t>
            </a:r>
          </a:p>
          <a:p>
            <a:pPr marL="285750" lvl="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język łatwy będzie zrozumiały dla większości osób, </a:t>
            </a:r>
          </a:p>
          <a:p>
            <a:pPr marL="285750" lvl="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a dzięki tłumaczeniu na język migowy informacja o projekcie będzie dostępna dla osób niesłyszących.</a:t>
            </a:r>
            <a:endParaRPr lang="pl-PL" b="1" dirty="0">
              <a:latin typeface="+mn-lt"/>
            </a:endParaRP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D369AC72-F751-4FFF-8EA7-125343E8B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415057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19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179512" y="1052736"/>
            <a:ext cx="8784976" cy="54006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indent="-342900">
              <a:lnSpc>
                <a:spcPct val="150000"/>
              </a:lnSpc>
            </a:pPr>
            <a:r>
              <a:rPr lang="pl-PL" sz="2000" dirty="0">
                <a:latin typeface="+mn-lt"/>
              </a:rPr>
              <a:t>	</a:t>
            </a:r>
          </a:p>
          <a:p>
            <a:pPr marL="342900" indent="-342900">
              <a:lnSpc>
                <a:spcPct val="150000"/>
              </a:lnSpc>
            </a:pPr>
            <a:r>
              <a:rPr lang="pl-PL" sz="2000" dirty="0">
                <a:latin typeface="+mn-lt"/>
              </a:rPr>
              <a:t>	Wszystkie działania świadczone w projektach, odbywają się w budynkach (miejscach) dostępnych dla osób z niepełnosprawnościami zgodnie ze </a:t>
            </a:r>
            <a:r>
              <a:rPr lang="pl-PL" sz="2000" u="sng" dirty="0">
                <a:latin typeface="+mn-lt"/>
              </a:rPr>
              <a:t>Standardem architektonicznym</a:t>
            </a:r>
            <a:r>
              <a:rPr lang="pl-PL" sz="2000" dirty="0">
                <a:latin typeface="+mn-lt"/>
              </a:rPr>
              <a:t>. </a:t>
            </a:r>
          </a:p>
          <a:p>
            <a:pPr marL="342900" indent="-342900"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 marL="342900" indent="-342900">
              <a:lnSpc>
                <a:spcPct val="150000"/>
              </a:lnSpc>
            </a:pPr>
            <a:r>
              <a:rPr lang="pl-PL" sz="2000" dirty="0">
                <a:latin typeface="+mn-lt"/>
              </a:rPr>
              <a:t>	Jeżeli na danym terenie, nie istnieje miejsce spełniające te warunki, lub wnioskodawca ma do dyspozycji kilka miejsc w różnym stopniu je spełniające, wybiera miejsce, które w pełni spełnia kryteria dostępności lub jest im najbliższe przy zastosowaniu mechanizmu racjonalnych usprawnień. </a:t>
            </a:r>
          </a:p>
          <a:p>
            <a:pPr marL="342900" indent="-342900"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 marL="342900" indent="-342900">
              <a:lnSpc>
                <a:spcPct val="150000"/>
              </a:lnSpc>
            </a:pPr>
            <a:r>
              <a:rPr lang="pl-PL" sz="2000" dirty="0">
                <a:latin typeface="+mn-lt"/>
              </a:rPr>
              <a:t>	</a:t>
            </a:r>
            <a:endParaRPr lang="pl-PL" sz="2000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406010" y="980728"/>
            <a:ext cx="8054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n-lt"/>
              </a:rPr>
              <a:t>Najważniejsze</a:t>
            </a:r>
            <a:r>
              <a:rPr lang="pl-PL" sz="2800" b="1" dirty="0">
                <a:latin typeface="+mn-lt"/>
              </a:rPr>
              <a:t> </a:t>
            </a:r>
            <a:r>
              <a:rPr lang="pl-PL" sz="2800" dirty="0">
                <a:latin typeface="+mn-lt"/>
              </a:rPr>
              <a:t>regulacje</a:t>
            </a:r>
          </a:p>
        </p:txBody>
      </p:sp>
      <p:sp>
        <p:nvSpPr>
          <p:cNvPr id="7" name="Prostokąt 6"/>
          <p:cNvSpPr/>
          <p:nvPr/>
        </p:nvSpPr>
        <p:spPr>
          <a:xfrm>
            <a:off x="179512" y="-82260519"/>
            <a:ext cx="784887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pl-PL" b="1" i="1" u="sng" dirty="0">
              <a:latin typeface="+mn-lt"/>
            </a:endParaRP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altLang="pl-PL" b="1" dirty="0">
              <a:latin typeface="+mn-lt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b="1" dirty="0">
              <a:latin typeface="+mn-lt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95536" y="1556792"/>
            <a:ext cx="8424936" cy="4824536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300" dirty="0">
                <a:latin typeface="+mn-lt"/>
                <a:cs typeface="Arial" charset="0"/>
              </a:rPr>
              <a:t>Rozporządzenie PE i Rady 1303/2013 – art. 7</a:t>
            </a:r>
          </a:p>
          <a:p>
            <a:r>
              <a:rPr lang="pl-PL" sz="2100" i="1" dirty="0">
                <a:latin typeface="+mn-lt"/>
              </a:rPr>
              <a:t>„Państwa członkowskie i Komisja podejmują odpowiednie kroki w celu zapobiegania wszelkim formom dyskryminacji ze względu na płeć, rasę lub pochodzenie etniczne, religię lub światopogląd, niepełnosprawność, wiek lub orientację seksualną podczas przygotowania i wdrażania programów. </a:t>
            </a:r>
            <a:r>
              <a:rPr lang="pl-PL" sz="2100" i="1" u="sng" dirty="0">
                <a:latin typeface="+mn-lt"/>
              </a:rPr>
              <a:t>W procesie przygotowywania i wdrażania programów należy w szczególności wziąć pod uwagę zapewnienie dostępności dla osób z </a:t>
            </a:r>
            <a:r>
              <a:rPr lang="pl-PL" sz="2100" i="1" u="sng" dirty="0" err="1">
                <a:latin typeface="+mn-lt"/>
              </a:rPr>
              <a:t>niepełnosprawnościami</a:t>
            </a:r>
            <a:r>
              <a:rPr lang="pl-PL" sz="2100" i="1" u="sng" dirty="0">
                <a:latin typeface="+mn-lt"/>
              </a:rPr>
              <a:t>”</a:t>
            </a:r>
            <a:r>
              <a:rPr lang="pl-PL" sz="2100" dirty="0">
                <a:latin typeface="+mn-lt"/>
              </a:rPr>
              <a:t>.</a:t>
            </a:r>
            <a:endParaRPr lang="pl-PL" altLang="pl-PL" sz="2100" b="1" dirty="0">
              <a:latin typeface="+mn-lt"/>
              <a:cs typeface="Arial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300" dirty="0">
                <a:latin typeface="+mn-lt"/>
                <a:cs typeface="Arial" charset="0"/>
              </a:rPr>
              <a:t>Rozporządzenie PE i Rady 1304/2013 – art. 8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pl-PL" altLang="pl-PL" sz="2300" dirty="0">
                <a:latin typeface="+mn-lt"/>
                <a:cs typeface="Arial" charset="0"/>
              </a:rPr>
              <a:t>    Konwencja ONZ o prawach osób niepełnosprawnych </a:t>
            </a:r>
            <a:r>
              <a:rPr lang="pl-PL" altLang="pl-PL" sz="2100" dirty="0">
                <a:latin typeface="+mn-lt"/>
                <a:cs typeface="Arial" charset="0"/>
              </a:rPr>
              <a:t>- ratyfikowana przez PL w 2012r.</a:t>
            </a:r>
            <a:r>
              <a:rPr lang="pl-PL" altLang="pl-PL" sz="2000" dirty="0">
                <a:latin typeface="+mn-lt"/>
              </a:rPr>
              <a:t> </a:t>
            </a:r>
            <a:r>
              <a:rPr lang="pl-PL" sz="2100" dirty="0">
                <a:latin typeface="+mn-lt"/>
              </a:rPr>
              <a:t>„</a:t>
            </a:r>
            <a:r>
              <a:rPr lang="pl-PL" sz="2100" i="1" dirty="0">
                <a:latin typeface="+mn-lt"/>
              </a:rPr>
              <a:t>niepełnosprawność powstaje w wyniku interakcji pomiędzy osobami z dysfunkcjami a barierami środowiskowymi i wynikającymi z postaw ludzkich, będącej przeszkodą dla pełnego uczestnictwa osób niepełnosprawnych w życiu społecznym, na równych zasadach z innymi obywatelami”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300" dirty="0">
                <a:latin typeface="+mn-lt"/>
                <a:cs typeface="Arial" charset="0"/>
              </a:rPr>
              <a:t>Wytyczne w zakresie realizacji zasady równości szans i niedyskryminacji, w tym dostępności dla osób z </a:t>
            </a:r>
            <a:r>
              <a:rPr lang="pl-PL" altLang="pl-PL" sz="2300" dirty="0" err="1">
                <a:latin typeface="+mn-lt"/>
                <a:cs typeface="Arial" charset="0"/>
              </a:rPr>
              <a:t>niepełnosprawnościami</a:t>
            </a:r>
            <a:r>
              <a:rPr lang="pl-PL" altLang="pl-PL" sz="2300" dirty="0">
                <a:latin typeface="+mn-lt"/>
                <a:cs typeface="Arial" charset="0"/>
              </a:rPr>
              <a:t> oraz zasady równości szans kobiet i mężczyzn w ramach funduszy unijnych na lata 2014-2020</a:t>
            </a:r>
            <a:endParaRPr lang="pl-PL" altLang="pl-PL" sz="2300" b="1" dirty="0">
              <a:latin typeface="+mn-lt"/>
              <a:cs typeface="Arial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300" b="1" dirty="0">
                <a:latin typeface="+mn-lt"/>
                <a:cs typeface="Arial" charset="0"/>
              </a:rPr>
              <a:t>Poradnik </a:t>
            </a:r>
            <a:r>
              <a:rPr lang="pl-PL" altLang="pl-PL" sz="2300" dirty="0">
                <a:latin typeface="+mn-lt"/>
                <a:cs typeface="Arial" charset="0"/>
              </a:rPr>
              <a:t>- realizacja zasady równości szans i niedyskryminacji, w tym dostępności dla osób z </a:t>
            </a:r>
            <a:r>
              <a:rPr lang="pl-PL" altLang="pl-PL" sz="2300" dirty="0" err="1">
                <a:latin typeface="+mn-lt"/>
                <a:cs typeface="Arial" charset="0"/>
              </a:rPr>
              <a:t>niepełnosprawnościami</a:t>
            </a:r>
            <a:r>
              <a:rPr lang="pl-PL" altLang="pl-PL" sz="2300" dirty="0">
                <a:latin typeface="+mn-lt"/>
                <a:cs typeface="Arial" charset="0"/>
              </a:rPr>
              <a:t>. </a:t>
            </a:r>
          </a:p>
          <a:p>
            <a:endParaRPr lang="pl-PL" b="1" dirty="0"/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49574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310002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61FDE8E-6A93-4756-B1CA-83981FFD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20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754EC85-893E-4CB0-9831-22BDAA4C61C3}"/>
              </a:ext>
            </a:extLst>
          </p:cNvPr>
          <p:cNvSpPr txBox="1"/>
          <p:nvPr/>
        </p:nvSpPr>
        <p:spPr>
          <a:xfrm>
            <a:off x="611560" y="1196752"/>
            <a:ext cx="7992888" cy="5256584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 lvl="0" eaLnBrk="1" hangingPunct="1">
              <a:lnSpc>
                <a:spcPct val="150000"/>
              </a:lnSpc>
            </a:pPr>
            <a:r>
              <a:rPr lang="pl-PL" sz="2100" dirty="0">
                <a:latin typeface="+mn-lt"/>
                <a:ea typeface="Times New Roman" pitchFamily="18" charset="0"/>
                <a:cs typeface="Arial" pitchFamily="34" charset="0"/>
              </a:rPr>
              <a:t>Pamiętać należy o dbałości przekazu informacji o projektach na stronach internetowych, dokumentach elektronicznych czy multimediach zgodnie </a:t>
            </a:r>
            <a:br>
              <a:rPr lang="pl-PL" sz="2100" dirty="0">
                <a:latin typeface="+mn-lt"/>
                <a:ea typeface="Times New Roman" pitchFamily="18" charset="0"/>
                <a:cs typeface="Arial" pitchFamily="34" charset="0"/>
              </a:rPr>
            </a:br>
            <a:r>
              <a:rPr lang="pl-PL" sz="2100" dirty="0">
                <a:latin typeface="+mn-lt"/>
                <a:ea typeface="Times New Roman" pitchFamily="18" charset="0"/>
                <a:cs typeface="Arial" pitchFamily="34" charset="0"/>
              </a:rPr>
              <a:t>z wymogami określonymi w </a:t>
            </a:r>
            <a:r>
              <a:rPr lang="pl-PL" sz="2100" u="sng" dirty="0">
                <a:latin typeface="+mn-lt"/>
                <a:ea typeface="Times New Roman" pitchFamily="18" charset="0"/>
                <a:cs typeface="Arial" pitchFamily="34" charset="0"/>
              </a:rPr>
              <a:t>Standardzie cyfrowym</a:t>
            </a:r>
            <a:r>
              <a:rPr lang="pl-PL" sz="2100" dirty="0">
                <a:latin typeface="+mn-lt"/>
                <a:ea typeface="Times New Roman" pitchFamily="18" charset="0"/>
                <a:cs typeface="Arial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endParaRPr lang="pl-PL" sz="2100" dirty="0">
              <a:latin typeface="+mn-lt"/>
              <a:ea typeface="Calibri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pl-PL" sz="2100" dirty="0">
                <a:latin typeface="+mn-lt"/>
                <a:ea typeface="Calibri" pitchFamily="34" charset="0"/>
                <a:cs typeface="Arial" pitchFamily="34" charset="0"/>
              </a:rPr>
              <a:t>Dzięki zastosowaniu zasady dostępności takie zasoby są osiągalne dla wszystkich osób, w tym niepełnosprawnych sensorycznie (osoby niewidome </a:t>
            </a:r>
            <a:br>
              <a:rPr lang="pl-PL" sz="2100" dirty="0">
                <a:latin typeface="+mn-lt"/>
                <a:ea typeface="Calibri" pitchFamily="34" charset="0"/>
                <a:cs typeface="Arial" pitchFamily="34" charset="0"/>
              </a:rPr>
            </a:br>
            <a:r>
              <a:rPr lang="pl-PL" sz="2100" dirty="0">
                <a:latin typeface="+mn-lt"/>
              </a:rPr>
              <a:t>i słabowidzące, osoby niesłyszące i słabosłyszące oraz osoby głucho-niewidome</a:t>
            </a:r>
            <a:r>
              <a:rPr lang="pl-PL" sz="2100" dirty="0">
                <a:latin typeface="+mn-lt"/>
                <a:ea typeface="Calibri" pitchFamily="34" charset="0"/>
                <a:cs typeface="Arial" pitchFamily="34" charset="0"/>
              </a:rPr>
              <a:t>), niepełnosprawnych fizycznie (ograniczenia ruchowe), a także osoby dotknięte niepełnosprawnością psychiczną. </a:t>
            </a:r>
            <a:r>
              <a:rPr lang="pl-PL" sz="2100" dirty="0">
                <a:latin typeface="+mn-lt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endParaRPr lang="pl-PL" sz="2100" dirty="0">
              <a:latin typeface="+mn-lt"/>
            </a:endParaRPr>
          </a:p>
          <a:p>
            <a:pPr lvl="0" eaLnBrk="1" hangingPunct="1">
              <a:lnSpc>
                <a:spcPct val="150000"/>
              </a:lnSpc>
            </a:pPr>
            <a:r>
              <a:rPr lang="pl-PL" sz="1500" dirty="0">
                <a:latin typeface="+mn-lt"/>
                <a:hlinkClick r:id="rId2"/>
              </a:rPr>
              <a:t>http://pad.widzialni.org/narzedziownia</a:t>
            </a:r>
            <a:r>
              <a:rPr lang="pl-PL" sz="1500" dirty="0">
                <a:latin typeface="+mn-lt"/>
              </a:rPr>
              <a:t> - przydatne, sprawdzone i popularne programy, aplikacje i strony www związane z szeroko pojętą dostępnością cyfrową. Znajdują się tu opisy i adresy programów asystujących - np. czytających, powiększających -  </a:t>
            </a:r>
            <a:r>
              <a:rPr lang="pl-PL" sz="1500" dirty="0" err="1">
                <a:latin typeface="+mn-lt"/>
              </a:rPr>
              <a:t>walidatorów</a:t>
            </a:r>
            <a:r>
              <a:rPr lang="pl-PL" sz="1500" dirty="0">
                <a:latin typeface="+mn-lt"/>
              </a:rPr>
              <a:t> pozwalających na sprawdzenie stopnia dostępności strony, narzędzi wspierających tworzenie, redagowanie i publikowanie dostępnych treści. </a:t>
            </a:r>
          </a:p>
          <a:p>
            <a:pPr eaLnBrk="1" hangingPunct="1">
              <a:lnSpc>
                <a:spcPct val="150000"/>
              </a:lnSpc>
            </a:pPr>
            <a:endParaRPr lang="pl-PL" dirty="0"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24E23E4B-57AB-400B-B25B-2E95A2165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300849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21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699792" y="1340768"/>
            <a:ext cx="3096344" cy="7200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251520" y="1556792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pl-PL" sz="2800" dirty="0">
                <a:solidFill>
                  <a:srgbClr val="000000"/>
                </a:solidFill>
                <a:latin typeface="+mj-lt"/>
                <a:ea typeface="Calibri" pitchFamily="34" charset="0"/>
                <a:cs typeface="Arial" pitchFamily="34" charset="0"/>
              </a:rPr>
              <a:t>Mechanizm racjonalnych usprawnień</a:t>
            </a:r>
            <a:endParaRPr lang="pl-PL" sz="2800" dirty="0">
              <a:latin typeface="+mj-lt"/>
              <a:cs typeface="Arial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683568" y="2636913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39552" y="2080012"/>
            <a:ext cx="8064896" cy="358123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To konieczne i odpowiednie zmiany oraz dostosowania, w celu zapewnienia możliwości korzystania (dostępności) dla osób </a:t>
            </a:r>
            <a:b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z niepełnosprawnościami z wszelkich praw człowieka </a:t>
            </a:r>
            <a:b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i podstawowych wolności.</a:t>
            </a:r>
          </a:p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endParaRPr lang="pl-PL" alt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400" b="1" dirty="0"/>
              <a:t>Mechanizm racjonalnych usprawnień </a:t>
            </a:r>
          </a:p>
          <a:p>
            <a:pPr algn="ctr"/>
            <a:r>
              <a:rPr lang="pl-PL" sz="2400" b="1" dirty="0"/>
              <a:t> pojawia się na etapie realizacji projektu</a:t>
            </a:r>
          </a:p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endParaRPr lang="pl-PL" alt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b="1" dirty="0"/>
          </a:p>
        </p:txBody>
      </p:sp>
      <p:pic>
        <p:nvPicPr>
          <p:cNvPr id="9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22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17444" y="980729"/>
            <a:ext cx="8197668" cy="4935222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altLang="pl-PL" dirty="0">
                <a:latin typeface="Calibri" panose="020F0502020204030204" pitchFamily="34" charset="0"/>
              </a:rPr>
              <a:t>Możliwość finansowania specyficznych usług nieprzewidzianych z góry we wniosku </a:t>
            </a:r>
            <a:br>
              <a:rPr lang="pl-PL" altLang="pl-PL" dirty="0">
                <a:latin typeface="Calibri" panose="020F0502020204030204" pitchFamily="34" charset="0"/>
              </a:rPr>
            </a:br>
            <a:r>
              <a:rPr lang="pl-PL" altLang="pl-PL" dirty="0">
                <a:latin typeface="Calibri" panose="020F0502020204030204" pitchFamily="34" charset="0"/>
              </a:rPr>
              <a:t>o dofinansowanie projektu, lecz uruchamianych wraz z pojawieniem się w projekcie </a:t>
            </a:r>
            <a:br>
              <a:rPr lang="pl-PL" altLang="pl-PL" dirty="0">
                <a:latin typeface="Calibri" panose="020F0502020204030204" pitchFamily="34" charset="0"/>
              </a:rPr>
            </a:br>
            <a:r>
              <a:rPr lang="pl-PL" altLang="pl-PL" dirty="0">
                <a:latin typeface="Calibri" panose="020F0502020204030204" pitchFamily="34" charset="0"/>
              </a:rPr>
              <a:t>(w charakterze uczestnika lub personelu) osoby z niepełnosprawnością.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latin typeface="Calibri" panose="020F0502020204030204" pitchFamily="34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  <a:t>Wnioskodawca może skorzystać z przesunięcia środków w budżecie lub wnioskować </a:t>
            </a:r>
            <a:b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</a:br>
            <a: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  <a:t>o zwiększenie wartości projektu. Maksymalny koszt mechanizmu racjonalnych usprawnień na jedną osobę w projekcie wynosi 12 000 złotych</a:t>
            </a:r>
            <a:r>
              <a:rPr lang="pl-PL" dirty="0">
                <a:latin typeface="+mn-lt"/>
                <a:ea typeface="Times New Roman"/>
              </a:rPr>
              <a:t> brutto.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dirty="0">
              <a:latin typeface="+mn-lt"/>
              <a:ea typeface="Times New Roman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  <a:ea typeface="Times New Roman"/>
              </a:rPr>
              <a:t>Koszty te muszą być pokrywane z puli  środków w ramach kosztów bezpośrednich</a:t>
            </a:r>
            <a:r>
              <a:rPr lang="pl-PL" dirty="0">
                <a:ea typeface="Times New Roman"/>
              </a:rPr>
              <a:t>. 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dirty="0">
              <a:ea typeface="Times New Roman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</a:rPr>
              <a:t>Ponosząc</a:t>
            </a:r>
            <a:r>
              <a:rPr lang="pl-PL" dirty="0">
                <a:latin typeface="+mn-lt"/>
                <a:ea typeface="Calibri" pitchFamily="34" charset="0"/>
                <a:cs typeface="Times New Roman" pitchFamily="18" charset="0"/>
              </a:rPr>
              <a:t> wydatki na mechanizm racjonalnych usprawnień, beneficjent jest zobowiązany do uzasadnienia konieczności poniesienia takich kosztów z zastosowaniem najbardziej efektywnego dla danego przypadku sposobu.</a:t>
            </a:r>
            <a:endParaRPr lang="pl-PL" dirty="0">
              <a:latin typeface="+mn-lt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</p:txBody>
      </p:sp>
      <p:pic>
        <p:nvPicPr>
          <p:cNvPr id="9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553036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23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618092" y="1015634"/>
            <a:ext cx="7842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j-lt"/>
              </a:rPr>
              <a:t>Projekty ogólnodostępne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38854"/>
            <a:ext cx="8280920" cy="49144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W projektach ogólnodostępnych, w przypadku wystąpienia potrzeby sfinansowania kosztów wynikających z posiadanych niepełnosprawności przez uczestników (lub personel) projektu, wnioskodawca korzysta z przesunięcia środków w projekcie lub wnioskuje o zwiększenie wartości projektu w ramach skorzystania z mechanizm racjonalnych usprawnień. </a:t>
            </a:r>
          </a:p>
          <a:p>
            <a:pPr>
              <a:lnSpc>
                <a:spcPct val="150000"/>
              </a:lnSpc>
            </a:pPr>
            <a:endParaRPr lang="pl-PL" b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Co istotne, wnioskodawca w projektach ogólnodostępnych nie powinien zakładać,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że w projekcie nie wystąpi udział osób z niepełnosprawnością. Ale taż nie powinien zakładać osiągnięcia określonych celów dla osób z niepełnosprawnością ani planować określonych wydatków na te cele w budżecie, gdyż de facto </a:t>
            </a:r>
            <a:r>
              <a:rPr lang="pl-PL" u="dbl" dirty="0">
                <a:latin typeface="+mn-lt"/>
              </a:rPr>
              <a:t>nie wie </a:t>
            </a:r>
            <a:r>
              <a:rPr lang="pl-PL" dirty="0">
                <a:latin typeface="+mn-lt"/>
              </a:rPr>
              <a:t>czy ta grupa uczestników rzeczywiście pojawi się w projekcie. </a:t>
            </a:r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090214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24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2555776" y="1196752"/>
            <a:ext cx="3417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latin typeface="+mj-lt"/>
              </a:rPr>
              <a:t>Projekty dedykowane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11560" y="1988840"/>
            <a:ext cx="8136904" cy="38884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>
                <a:latin typeface="+mn-lt"/>
              </a:rPr>
              <a:t>wyłącznie na osoby z </a:t>
            </a:r>
            <a:r>
              <a:rPr lang="pl-PL" dirty="0" err="1">
                <a:latin typeface="+mn-lt"/>
              </a:rPr>
              <a:t>niepełnoprawnościami</a:t>
            </a:r>
            <a:r>
              <a:rPr lang="pl-PL" dirty="0">
                <a:latin typeface="+mn-lt"/>
              </a:rPr>
              <a:t>  lub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>
                <a:latin typeface="+mn-lt"/>
              </a:rPr>
              <a:t>w których założono określony % udziału osób z niepełnosprawnościami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rozpoznanymi potrzebami. </a:t>
            </a:r>
          </a:p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755576" y="2170411"/>
            <a:ext cx="7200800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</a:pPr>
            <a:r>
              <a:rPr lang="pl-PL" dirty="0">
                <a:solidFill>
                  <a:prstClr val="black"/>
                </a:solidFill>
                <a:latin typeface="Calibri"/>
              </a:rPr>
              <a:t>Projekty dedykowane to projekty skierowane </a:t>
            </a: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060242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25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1340768"/>
            <a:ext cx="8568952" cy="32403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683568" y="1052736"/>
            <a:ext cx="80032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latin typeface="+mn-lt"/>
            </a:endParaRPr>
          </a:p>
          <a:p>
            <a:r>
              <a:rPr lang="pl-PL" dirty="0">
                <a:latin typeface="+mn-lt"/>
              </a:rPr>
              <a:t>W projekcie dedykowanym wnioskodawca ma możliwość uwzględnienia wydatków na zapewnienie dostępności (np. montaż platformy) czy dostosowanie projektu już na etapie sporządzania wniosku o dofinansowanie. Wówczas limit 12 tys. zł. na uczestnika nie obowiązuje, gdyż nie jest to mechanizm racjonalnych usprawnień,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a zaprojektowanie wsparcia na zasadzie uniwersalnego projektowania czyli w oparciu o Standardy dostępności. </a:t>
            </a:r>
          </a:p>
          <a:p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r>
              <a:rPr lang="pl-PL" dirty="0">
                <a:latin typeface="+mn-lt"/>
              </a:rPr>
              <a:t>Jednocześnie konieczne jest wskazanie w projekcie diagnozy potrzeb danej grupy osób z niepełnosprawnością oraz zaplanowanie działań i wskaźników adekwatnych do skali środków przeznaczonych na </a:t>
            </a:r>
            <a:r>
              <a:rPr lang="pl-PL" dirty="0" err="1">
                <a:latin typeface="+mn-lt"/>
              </a:rPr>
              <a:t>wsparcie</a:t>
            </a:r>
            <a:r>
              <a:rPr lang="pl-PL" dirty="0">
                <a:latin typeface="+mn-lt"/>
              </a:rPr>
              <a:t> bezpośrednie osoby.</a:t>
            </a:r>
          </a:p>
          <a:p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r>
              <a:rPr lang="pl-PL" u="dbl" dirty="0">
                <a:latin typeface="+mn-lt"/>
              </a:rPr>
              <a:t>Jednakże w projekcie dedykowanym, którego założenia przygotowano na zasadzie uniwersalnego projektowania możliwe jest wykorzystanie mechanizmu racjonalnych usprawnień </a:t>
            </a:r>
            <a:r>
              <a:rPr lang="pl-PL" dirty="0">
                <a:latin typeface="+mn-lt"/>
              </a:rPr>
              <a:t>np. gdy w projekcie dedykowanym osobom niesłyszącym, pojawi się uczestnik z dodatkową dysfunkcją - np. z niepełnosprawnością ruchową. </a:t>
            </a:r>
          </a:p>
          <a:p>
            <a:pPr algn="just"/>
            <a:endParaRPr lang="pl-PL" dirty="0">
              <a:latin typeface="+mn-lt"/>
            </a:endParaRPr>
          </a:p>
          <a:p>
            <a:endParaRPr lang="pl-PL" b="1" dirty="0">
              <a:solidFill>
                <a:schemeClr val="accent1"/>
              </a:solidFill>
            </a:endParaRP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26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539552" y="1052736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j-lt"/>
              </a:rPr>
              <a:t>Neutralność </a:t>
            </a:r>
            <a:r>
              <a:rPr lang="pl-PL" sz="2800" b="1" dirty="0">
                <a:latin typeface="+mj-lt"/>
              </a:rPr>
              <a:t>produktów</a:t>
            </a:r>
            <a:r>
              <a:rPr lang="pl-PL" sz="2800" dirty="0">
                <a:latin typeface="+mj-lt"/>
              </a:rPr>
              <a:t> projektu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012160" y="1412776"/>
            <a:ext cx="914400" cy="9144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pl-PL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55576" y="2852936"/>
            <a:ext cx="7560840" cy="33843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10" name="Prostokąt 9"/>
          <p:cNvSpPr/>
          <p:nvPr/>
        </p:nvSpPr>
        <p:spPr>
          <a:xfrm>
            <a:off x="539552" y="1484784"/>
            <a:ext cx="820891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>
              <a:latin typeface="+mn-lt"/>
            </a:endParaRPr>
          </a:p>
          <a:p>
            <a:r>
              <a:rPr lang="pl-PL" sz="2000" dirty="0">
                <a:latin typeface="+mn-lt"/>
              </a:rPr>
              <a:t>Neutralność projektu nie istnieje natomiast </a:t>
            </a:r>
            <a:r>
              <a:rPr lang="pl-PL" sz="2000" u="sng" dirty="0">
                <a:latin typeface="+mn-lt"/>
              </a:rPr>
              <a:t>neutralność produktu </a:t>
            </a:r>
            <a:r>
              <a:rPr lang="pl-PL" sz="2000" dirty="0">
                <a:latin typeface="+mn-lt"/>
              </a:rPr>
              <a:t>jest sytuacją rzadką oraz wyjątkową ponieważ odbiorcą  każdego z produktów projektu może być osobą z niepełnosprawnością. </a:t>
            </a:r>
          </a:p>
          <a:p>
            <a:endParaRPr lang="pl-PL" sz="2000" b="1" dirty="0">
              <a:latin typeface="+mn-lt"/>
            </a:endParaRPr>
          </a:p>
          <a:p>
            <a:r>
              <a:rPr lang="pl-PL" sz="2000" b="1" dirty="0">
                <a:latin typeface="+mn-lt"/>
              </a:rPr>
              <a:t>Należy pamiętać, że pomimo iż projekt może nie zakładać bezpośredniej pomocy osobom o różnych potrzebach funkcjonalnych, to jednak trwałe efekty takich projektów będą służyć wszystkim, również osobom z niepełnosprawnościami.</a:t>
            </a:r>
          </a:p>
          <a:p>
            <a:endParaRPr lang="pl-PL" sz="2000" b="1" dirty="0">
              <a:latin typeface="+mn-lt"/>
            </a:endParaRPr>
          </a:p>
          <a:p>
            <a:r>
              <a:rPr lang="pl-PL" sz="2000" dirty="0">
                <a:latin typeface="+mn-lt"/>
              </a:rPr>
              <a:t>Jeżeli jednak Wnioskodawca uznaje, że  </a:t>
            </a:r>
            <a:r>
              <a:rPr lang="pl-PL" sz="2000" u="sng" dirty="0">
                <a:latin typeface="+mn-lt"/>
              </a:rPr>
              <a:t>produkty jego projektu </a:t>
            </a:r>
            <a:r>
              <a:rPr lang="pl-PL" sz="2000" dirty="0">
                <a:latin typeface="+mn-lt"/>
              </a:rPr>
              <a:t>mają neutralny wpływ na realizację tej zasady, wówczas musi zostać to  udowodnione (wykazane) w treści wniosku o dofinansowanie.  </a:t>
            </a:r>
          </a:p>
          <a:p>
            <a:r>
              <a:rPr lang="pl-PL" sz="2000" dirty="0">
                <a:latin typeface="+mn-lt"/>
              </a:rPr>
              <a:t>Neutralność </a:t>
            </a:r>
            <a:r>
              <a:rPr lang="pl-PL" sz="2000" u="sng" dirty="0">
                <a:latin typeface="+mn-lt"/>
              </a:rPr>
              <a:t>produktu</a:t>
            </a:r>
            <a:r>
              <a:rPr lang="pl-PL" sz="2000" dirty="0">
                <a:latin typeface="+mn-lt"/>
              </a:rPr>
              <a:t> musi wynikać wprost z zapisów wniosku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o dofinansowanie. </a:t>
            </a:r>
          </a:p>
          <a:p>
            <a:r>
              <a:rPr lang="pl-PL" dirty="0"/>
              <a:t> </a:t>
            </a:r>
            <a:endParaRPr lang="pl-PL" dirty="0">
              <a:latin typeface="+mn-lt"/>
            </a:endParaRPr>
          </a:p>
        </p:txBody>
      </p:sp>
      <p:pic>
        <p:nvPicPr>
          <p:cNvPr id="12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27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1268760"/>
            <a:ext cx="8064896" cy="496855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Jeżeli wnioskodawca deklaruje, że jego projekt nie realizuje zasady dostępności dla osób z niepełnosprawnościami tj. </a:t>
            </a:r>
            <a:r>
              <a:rPr lang="pl-PL" sz="2000" u="dbl" dirty="0">
                <a:latin typeface="+mn-lt"/>
              </a:rPr>
              <a:t>deklaruje neutralność produktu względem zasady</a:t>
            </a:r>
            <a:r>
              <a:rPr lang="pl-PL" sz="2000" dirty="0">
                <a:latin typeface="+mn-lt"/>
              </a:rPr>
              <a:t>, wówczas z listy rozwijanej w </a:t>
            </a:r>
            <a:r>
              <a:rPr lang="pl-PL" sz="2000" u="dbl" dirty="0">
                <a:latin typeface="+mn-lt"/>
              </a:rPr>
              <a:t>pkt. 1.20 Typ projektu </a:t>
            </a:r>
            <a:r>
              <a:rPr lang="pl-PL" sz="2000" dirty="0">
                <a:latin typeface="+mn-lt"/>
              </a:rPr>
              <a:t>powinien wybrać opcję:  </a:t>
            </a:r>
          </a:p>
          <a:p>
            <a:pPr>
              <a:lnSpc>
                <a:spcPct val="150000"/>
              </a:lnSpc>
            </a:pPr>
            <a:r>
              <a:rPr lang="pl-PL" sz="2000" i="1" dirty="0">
                <a:latin typeface="+mn-lt"/>
              </a:rPr>
              <a:t>Projekt, w którym nie stosuje się zasady dostępności dla osób z niepełnosprawnościami.</a:t>
            </a:r>
          </a:p>
          <a:p>
            <a:pPr>
              <a:lnSpc>
                <a:spcPct val="150000"/>
              </a:lnSpc>
            </a:pPr>
            <a:endParaRPr lang="pl-PL" i="1" u="sng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90110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28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95536" y="1196752"/>
            <a:ext cx="8208912" cy="5112568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 algn="ctr"/>
            <a:r>
              <a:rPr lang="pl-PL" u="dbl" dirty="0">
                <a:latin typeface="+mj-lt"/>
              </a:rPr>
              <a:t>Uwaga ważne: Należy zapoznać się z instrukcją wypełniania wniosków!</a:t>
            </a:r>
          </a:p>
          <a:p>
            <a:pPr algn="ctr"/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pl-PL" sz="1900" b="1" dirty="0">
                <a:latin typeface="+mn-lt"/>
                <a:cs typeface="Arial" pitchFamily="34" charset="0"/>
              </a:rPr>
              <a:t>We wniosku o dofinansowanie projektu wymaga się wykazania pozytywnego wpływu realizacji projektu na zasadę różności szans i niedyskryminacji, w tym dostępności dla osób z niepełnosprawnościami.</a:t>
            </a:r>
          </a:p>
          <a:p>
            <a:pPr algn="ctr"/>
            <a:endParaRPr lang="pl-PL" sz="1900" u="dbl" dirty="0">
              <a:latin typeface="+mn-lt"/>
            </a:endParaRPr>
          </a:p>
          <a:p>
            <a:pPr algn="ctr"/>
            <a:endParaRPr lang="pl-PL" sz="1900" b="1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1900" dirty="0">
                <a:latin typeface="+mn-lt"/>
              </a:rPr>
              <a:t>W każdym projekcie należy wybrać z listy rozwijanej wskaźnik produktu </a:t>
            </a:r>
            <a:r>
              <a:rPr lang="pl-PL" sz="1900" i="1" dirty="0">
                <a:latin typeface="+mn-lt"/>
              </a:rPr>
              <a:t>Liczba projektów, w których sfinansowano koszty racjonalnych usprawnień dla osób </a:t>
            </a:r>
            <a:br>
              <a:rPr lang="pl-PL" sz="1900" i="1" dirty="0">
                <a:latin typeface="+mn-lt"/>
              </a:rPr>
            </a:br>
            <a:r>
              <a:rPr lang="pl-PL" sz="1900" i="1" dirty="0">
                <a:latin typeface="+mn-lt"/>
              </a:rPr>
              <a:t>z niepełnosprawnościami</a:t>
            </a:r>
            <a:r>
              <a:rPr lang="pl-PL" sz="1900" dirty="0">
                <a:latin typeface="+mn-lt"/>
              </a:rPr>
              <a:t>, z wartością  zero.</a:t>
            </a:r>
          </a:p>
          <a:p>
            <a:pPr marL="342900" indent="-342900">
              <a:buFont typeface="+mj-lt"/>
              <a:buAutoNum type="arabicPeriod"/>
            </a:pPr>
            <a:endParaRPr lang="pl-PL" sz="19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1900" dirty="0">
                <a:latin typeface="+mn-lt"/>
              </a:rPr>
              <a:t> W </a:t>
            </a:r>
            <a:r>
              <a:rPr lang="pl-PL" sz="1900" u="dbl" dirty="0">
                <a:latin typeface="+mn-lt"/>
              </a:rPr>
              <a:t>pkt. 3.2 GRUPY DOCELOWE </a:t>
            </a:r>
            <a:r>
              <a:rPr lang="pl-PL" sz="1900" dirty="0">
                <a:latin typeface="+mn-lt"/>
              </a:rPr>
              <a:t>- osoby, które zostaną objęte wsparciem, należy opisać również z punktu widzenia cech istotnych dla zadań przewidzianych do realizacji w ramach projektu, takich jak np. wiek, status zawodowy, wykształcenie, płeć, </a:t>
            </a:r>
            <a:r>
              <a:rPr lang="pl-PL" sz="1900" u="sng" dirty="0">
                <a:latin typeface="+mn-lt"/>
              </a:rPr>
              <a:t>niepełnosprawność</a:t>
            </a:r>
            <a:r>
              <a:rPr lang="pl-PL" sz="1900" dirty="0">
                <a:latin typeface="+mn-lt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pl-PL" sz="19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900" u="dbl" dirty="0">
                <a:latin typeface="+mn-lt"/>
              </a:rPr>
              <a:t>REKRUTACJA </a:t>
            </a:r>
            <a:r>
              <a:rPr lang="pl-PL" sz="1900" dirty="0">
                <a:latin typeface="+mn-lt"/>
              </a:rPr>
              <a:t>- </a:t>
            </a:r>
            <a:r>
              <a:rPr lang="pl-PL" sz="1900" dirty="0">
                <a:latin typeface="+mn-lt"/>
                <a:ea typeface="Times New Roman" pitchFamily="18" charset="0"/>
                <a:cs typeface="Arial" pitchFamily="34" charset="0"/>
              </a:rPr>
              <a:t>powinna zostać przeprowadzona w sposób umożliwiający wzięcie udziału w tym procesie jak i samym projekcie każdej zainteresowanej osobie.</a:t>
            </a:r>
            <a:r>
              <a:rPr lang="pl-PL" sz="1900" dirty="0">
                <a:latin typeface="+mn-lt"/>
              </a:rPr>
              <a:t> Wiadomości o projekcie powinny być zamieszczane na stronach/portalach internetowych, z których korzystają osoby z niepełnosprawnościami np. www.niepelnosprawni.pl,  www.bezbarier.pl. </a:t>
            </a:r>
            <a:r>
              <a:rPr lang="pl-PL" sz="1900" dirty="0">
                <a:latin typeface="+mn-lt"/>
                <a:hlinkClick r:id="rId3"/>
              </a:rPr>
              <a:t>www.glusitv.pl</a:t>
            </a:r>
            <a:r>
              <a:rPr lang="pl-PL" sz="1900" dirty="0">
                <a:latin typeface="+mn-lt"/>
              </a:rPr>
              <a:t>, www.fundacjavismaior.pl. </a:t>
            </a: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29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124744"/>
            <a:ext cx="8208912" cy="5256584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342000" indent="-342000">
              <a:lnSpc>
                <a:spcPct val="110000"/>
              </a:lnSpc>
              <a:buFont typeface="Arial" pitchFamily="34" charset="0"/>
              <a:buChar char="•"/>
            </a:pPr>
            <a:r>
              <a:rPr lang="pl-PL" u="dbl" dirty="0">
                <a:latin typeface="+mn-lt"/>
              </a:rPr>
              <a:t>ZIDENTYFIKOWANE BARIERY </a:t>
            </a:r>
            <a:r>
              <a:rPr lang="pl-PL" dirty="0">
                <a:latin typeface="+mn-lt"/>
              </a:rPr>
              <a:t>- przy opisie barier należy uwzględniać bariery utrudniające lub uniemożliwiające udział w projekcie osobom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niepełnosprawnościami. </a:t>
            </a: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342000" indent="-342000">
              <a:lnSpc>
                <a:spcPct val="110000"/>
              </a:lnSpc>
            </a:pPr>
            <a:r>
              <a:rPr lang="pl-PL" dirty="0">
                <a:latin typeface="+mn-lt"/>
              </a:rPr>
              <a:t>Są to w szczególności :</a:t>
            </a: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720000" indent="-4320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bariery wynikające z braku świadomości nt. potrzeb osób z różnymi rodzajami niepełnosprawności (inne potrzeby mają osoby z niepełnosprawnością ruchową, inne osoby niewidome czy niesłyszące, a jeszcze inne osoby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niepełnosprawnością intelektualną), </a:t>
            </a:r>
          </a:p>
          <a:p>
            <a:pPr marL="720000" indent="-4320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bariery wynikające z braku dostępności, w szczególności do transportu, przestrzeni publicznej i budynków (np. brak podjazdów, wind, sygnalizacji dźwiękowej dla osób niewidzących itp.), </a:t>
            </a:r>
          </a:p>
          <a:p>
            <a:pPr marL="720000" indent="-4320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materiałów dydaktycznych, zasobów cyfrowych (np. strony internetowe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i usługi internetowe m.in. e-learning niedostosowane do potrzeb osób niewidzących i niedowidzących), niektórych środków masowego przekazu przez konkretne grupy osób z </a:t>
            </a:r>
            <a:r>
              <a:rPr lang="pl-PL" dirty="0" err="1">
                <a:latin typeface="+mn-lt"/>
              </a:rPr>
              <a:t>niepełnosprawnościami</a:t>
            </a:r>
            <a:r>
              <a:rPr lang="pl-PL" dirty="0">
                <a:latin typeface="+mn-lt"/>
              </a:rPr>
              <a:t> (np. radio dla osób niesłyszących). </a:t>
            </a: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755576" y="1124744"/>
            <a:ext cx="7623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latin typeface="+mj-lt"/>
              </a:rPr>
              <a:t>Definicja osoby z niepełnosprawnością w RPO WD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07504" y="1988840"/>
            <a:ext cx="5112568" cy="9144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pl-PL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11560" y="1628800"/>
            <a:ext cx="7992888" cy="4824536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pl-PL" sz="2100" u="dbl" dirty="0">
                <a:latin typeface="+mj-lt"/>
              </a:rPr>
              <a:t>Osoby z niepełnosprawnością: </a:t>
            </a:r>
          </a:p>
          <a:p>
            <a:pPr>
              <a:lnSpc>
                <a:spcPct val="150000"/>
              </a:lnSpc>
            </a:pPr>
            <a:endParaRPr lang="pl-PL" sz="2100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100" dirty="0">
                <a:latin typeface="+mn-lt"/>
              </a:rPr>
              <a:t>są definiowane w rozumieniu ustawy z dnia 27 sierpnia 1997 r. o rehabilitacji zawodowej i społecznej oraz zatrudnianiu osób niepełnosprawnych (</a:t>
            </a:r>
            <a:r>
              <a:rPr lang="pl-PL" sz="2100" i="1" dirty="0">
                <a:latin typeface="+mn-lt"/>
              </a:rPr>
              <a:t>potwierdzeniem niepełnosprawności jest orzeczenie o niepełnosprawności</a:t>
            </a:r>
            <a:r>
              <a:rPr lang="pl-PL" sz="2100" dirty="0">
                <a:latin typeface="+mn-lt"/>
              </a:rPr>
              <a:t>);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pl-PL" sz="2100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100" dirty="0">
                <a:latin typeface="+mn-lt"/>
              </a:rPr>
              <a:t>a także osoby z zaburzeniami psychicznymi, w rozumieniu ustawy z dnia 19 sierpnia 1994 r. o ochronie zdrowia psychicznego  (</a:t>
            </a:r>
            <a:r>
              <a:rPr lang="pl-PL" sz="2100" i="1" dirty="0">
                <a:latin typeface="+mn-lt"/>
              </a:rPr>
              <a:t>potwierdzeniem niepełnosprawności jest orzeczenie lub dokument  poświadczający stan zdrowia wydany przez lekarza, tj. orzeczenie o stanie zdrowia lub opinię</a:t>
            </a:r>
            <a:r>
              <a:rPr lang="pl-PL" sz="2100" dirty="0">
                <a:latin typeface="+mn-lt"/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sz="1900" dirty="0">
              <a:latin typeface="+mn-lt"/>
            </a:endParaRPr>
          </a:p>
          <a:p>
            <a:pPr algn="ctr"/>
            <a:endParaRPr lang="pl-PL" sz="2100" b="1" dirty="0">
              <a:latin typeface="+mn-lt"/>
            </a:endParaRPr>
          </a:p>
          <a:p>
            <a:pPr lvl="0" algn="just" eaLnBrk="1" hangingPunct="1"/>
            <a:r>
              <a:rPr lang="pl-PL" sz="2100" dirty="0">
                <a:latin typeface="+mn-lt"/>
                <a:ea typeface="Calibri" pitchFamily="34" charset="0"/>
                <a:cs typeface="Times New Roman" pitchFamily="18" charset="0"/>
              </a:rPr>
              <a:t>Warto zauważyć, że odchodzi się od terminu osoby niepełnosprawne. Pojęciem stosowanym  obecnie jest: </a:t>
            </a:r>
            <a:r>
              <a:rPr lang="pl-PL" sz="2100" u="dbl" dirty="0">
                <a:latin typeface="+mn-lt"/>
                <a:ea typeface="Calibri" pitchFamily="34" charset="0"/>
                <a:cs typeface="Times New Roman" pitchFamily="18" charset="0"/>
              </a:rPr>
              <a:t>osoby z niepełnosprawnościami </a:t>
            </a:r>
            <a:r>
              <a:rPr lang="pl-PL" sz="2100" dirty="0"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r>
              <a:rPr lang="pl-PL" sz="2100" b="1" dirty="0">
                <a:latin typeface="+mn-lt"/>
              </a:rPr>
              <a:t> </a:t>
            </a:r>
          </a:p>
          <a:p>
            <a:endParaRPr lang="pl-PL" b="1" dirty="0"/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43824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30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268760"/>
            <a:ext cx="8064896" cy="4968552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>
                <a:latin typeface="+mn-lt"/>
              </a:rPr>
              <a:t>W </a:t>
            </a:r>
            <a:r>
              <a:rPr lang="pl-PL" u="dbl" dirty="0">
                <a:latin typeface="+mn-lt"/>
              </a:rPr>
              <a:t>pkt. 4.1 ZADANIA </a:t>
            </a:r>
            <a:r>
              <a:rPr lang="pl-PL" dirty="0">
                <a:latin typeface="+mn-lt"/>
              </a:rPr>
              <a:t>– wskazanie w jaki sposób projekt uwzględnia formy wsparcia dla osób z </a:t>
            </a:r>
            <a:r>
              <a:rPr lang="pl-PL" dirty="0" err="1">
                <a:latin typeface="+mn-lt"/>
              </a:rPr>
              <a:t>niepełnosprawnościami</a:t>
            </a:r>
            <a:r>
              <a:rPr lang="pl-PL" dirty="0">
                <a:latin typeface="+mn-lt"/>
              </a:rPr>
              <a:t>. Możliwe do realizacji działania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w tym zakresie to np. zastosowanie mechanizmu racjonalnych usprawnień. Należy także opisać dostępność produktów projektu, eliminowanie czynników ograniczające dostępność.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3"/>
            </a:pPr>
            <a:endParaRPr lang="pl-PL" sz="2400" dirty="0">
              <a:latin typeface="+mn-lt"/>
            </a:endParaRPr>
          </a:p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r>
              <a:rPr lang="pl-PL" u="dbl" dirty="0">
                <a:latin typeface="+mn-lt"/>
              </a:rPr>
              <a:t>Pkt. 4.3 POTENCJAŁ WNIOSKODAWCY I PARTNERÓW- </a:t>
            </a:r>
            <a:r>
              <a:rPr lang="pl-PL" dirty="0">
                <a:latin typeface="+mn-lt"/>
              </a:rPr>
              <a:t>w Instrukcji zamieszczono przykłady zapisów odnośnie potencjału i sposobu zarządzania projektem, których wskazanie w treści wniosku może świadczyć o dostępności projektu dla osób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</a:t>
            </a:r>
            <a:r>
              <a:rPr lang="pl-PL" dirty="0" err="1">
                <a:latin typeface="+mn-lt"/>
              </a:rPr>
              <a:t>niepełnosprawnościami</a:t>
            </a:r>
            <a:r>
              <a:rPr lang="pl-PL" dirty="0">
                <a:latin typeface="+mn-lt"/>
              </a:rPr>
              <a:t> 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endParaRPr lang="pl-PL" dirty="0">
              <a:latin typeface="+mn-lt"/>
            </a:endParaRPr>
          </a:p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r>
              <a:rPr lang="pl-PL" u="dbl" dirty="0">
                <a:latin typeface="+mn-lt"/>
              </a:rPr>
              <a:t>Pkt. 4.4 DOŚWIADCZENIE WNIOSKODAWCY I PARTNERÓW </a:t>
            </a:r>
            <a:r>
              <a:rPr lang="pl-PL" dirty="0">
                <a:latin typeface="+mn-lt"/>
              </a:rPr>
              <a:t>- o ile to możliwe,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w tej części wniosku należy wykazać również dotychczasowe doświadczenie wnioskodawcy i partnerów w zakresie realizacji tożsamych działań na rzecz osób z niepełnosprawnością oraz realizacji projektów dostępnych.</a:t>
            </a:r>
          </a:p>
          <a:p>
            <a:pPr>
              <a:lnSpc>
                <a:spcPct val="120000"/>
              </a:lnSpc>
            </a:pPr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685400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31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268760"/>
            <a:ext cx="8064896" cy="518457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latin typeface="+mn-lt"/>
              </a:rPr>
              <a:t>Ponadto proszę pamiętać, aby uwzględniać zasadę dostępności w procesie zlecania zamówień publicznych – odpowiednie zapisy SIWZ, stosowanie klauzul społecznych promujących m.in. zatrudnienie osób z </a:t>
            </a:r>
            <a:r>
              <a:rPr lang="pl-PL" sz="2100" dirty="0" err="1">
                <a:latin typeface="+mn-lt"/>
              </a:rPr>
              <a:t>niepełnosprawnościami</a:t>
            </a:r>
            <a:r>
              <a:rPr lang="pl-PL" sz="2100" dirty="0">
                <a:latin typeface="+mn-lt"/>
              </a:rPr>
              <a:t>. </a:t>
            </a:r>
          </a:p>
          <a:p>
            <a:pPr>
              <a:lnSpc>
                <a:spcPct val="150000"/>
              </a:lnSpc>
            </a:pPr>
            <a:endParaRPr lang="pl-PL" b="1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100" u="dbl" dirty="0">
                <a:latin typeface="+mn-lt"/>
              </a:rPr>
              <a:t>klauzuli zastrzeżonej </a:t>
            </a:r>
            <a:r>
              <a:rPr lang="pl-PL" sz="2100" dirty="0">
                <a:latin typeface="+mn-lt"/>
              </a:rPr>
              <a:t>- umożliwiającej zastrzeżenie przez zamawiającego możliwości udziału w postępowaniu o udzielenie zamówienia publicznego wyłącznie dla podmiotów, w których ponad 50% zatrudnionych stanowią osoby </a:t>
            </a:r>
            <a:br>
              <a:rPr lang="pl-PL" sz="2100" dirty="0">
                <a:latin typeface="+mn-lt"/>
              </a:rPr>
            </a:br>
            <a:r>
              <a:rPr lang="pl-PL" sz="2100" dirty="0">
                <a:latin typeface="+mn-lt"/>
              </a:rPr>
              <a:t>z niepełnosprawnościami;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sz="21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100" u="dbl" dirty="0">
                <a:latin typeface="+mn-lt"/>
              </a:rPr>
              <a:t>klauzuli zatrudnieniowej </a:t>
            </a:r>
            <a:r>
              <a:rPr lang="pl-PL" sz="2100" dirty="0">
                <a:latin typeface="+mn-lt"/>
              </a:rPr>
              <a:t>- dającej zamawiającemu możliwość nałożenia na wykonawcę wymogu zatrudnienia przy realizacji przedmiotu zamówienia osób znajdujących się w trudnej sytuacji na rynku pracy.</a:t>
            </a: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342000" indent="-342000">
              <a:lnSpc>
                <a:spcPct val="110000"/>
              </a:lnSpc>
            </a:pPr>
            <a:r>
              <a:rPr lang="pl-PL" dirty="0">
                <a:latin typeface="+mn-lt"/>
              </a:rPr>
              <a:t>Szczegółowe informacje w tym przykładowy katalog klauzul społecznych  znajduje się </a:t>
            </a:r>
          </a:p>
          <a:p>
            <a:pPr marL="342000" indent="-342000">
              <a:lnSpc>
                <a:spcPct val="110000"/>
              </a:lnSpc>
            </a:pPr>
            <a:r>
              <a:rPr lang="pl-PL" dirty="0">
                <a:latin typeface="+mn-lt"/>
              </a:rPr>
              <a:t>w  regulaminie konkursu.</a:t>
            </a:r>
          </a:p>
          <a:p>
            <a:pPr algn="just">
              <a:lnSpc>
                <a:spcPct val="150000"/>
              </a:lnSpc>
            </a:pPr>
            <a:endParaRPr lang="pl-PL" sz="2400" dirty="0">
              <a:latin typeface="+mn-lt"/>
            </a:endParaRP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32</a:t>
            </a:fld>
            <a:endParaRPr lang="pl-PL" altLang="pl-PL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42798" y="90100"/>
            <a:ext cx="2584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1124744"/>
            <a:ext cx="8280920" cy="54006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lvl="0" algn="ctr" eaLnBrk="1" hangingPunct="1">
              <a:lnSpc>
                <a:spcPct val="150000"/>
              </a:lnSpc>
            </a:pPr>
            <a:r>
              <a:rPr lang="pl-PL" sz="2000" u="dbl" dirty="0">
                <a:latin typeface="+mj-lt"/>
                <a:ea typeface="Times New Roman" pitchFamily="18" charset="0"/>
                <a:cs typeface="Arial" pitchFamily="34" charset="0"/>
              </a:rPr>
              <a:t>W jakich przypadkach projekt nie realizuje zasady dostępności? </a:t>
            </a:r>
          </a:p>
          <a:p>
            <a:pPr lvl="0" algn="ctr" eaLnBrk="1" hangingPunct="1">
              <a:lnSpc>
                <a:spcPct val="150000"/>
              </a:lnSpc>
            </a:pPr>
            <a:endParaRPr lang="pl-PL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nie ma żadnych informacji we wniosku o dofinansowanie projektu; 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dirty="0">
              <a:latin typeface="+mn-lt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informacje wskazują, że projekt może dyskryminować, np. niezasadna neutralność produktu poprzez zakładanie, że uczestnikami będą wyłącznie osoby z niepełnosprawnością słuchu, niegwarantujące dostępu produktu osobom z niepełnosprawnością sprzężoną; 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dirty="0">
              <a:latin typeface="+mn-lt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stosowanie ogólnych sformułowań, np. projekt jest zgodny z zasadą równości szans, projekt jest dostępny dla wszystkich; </a:t>
            </a:r>
            <a:endParaRPr lang="pl-PL" dirty="0">
              <a:latin typeface="+mn-lt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5"/>
          <p:cNvSpPr txBox="1">
            <a:spLocks/>
          </p:cNvSpPr>
          <p:nvPr/>
        </p:nvSpPr>
        <p:spPr bwMode="auto">
          <a:xfrm>
            <a:off x="-252536" y="1420649"/>
            <a:ext cx="86423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58800" indent="-514350" algn="just" eaLnBrk="1" hangingPunct="1">
              <a:buClr>
                <a:srgbClr val="0070C0"/>
              </a:buClr>
              <a:buFont typeface="Calibri" pitchFamily="34" charset="0"/>
              <a:buAutoNum type="arabicPeriod"/>
            </a:pPr>
            <a:endParaRPr lang="pl-PL" altLang="pl-PL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33</a:t>
            </a:fld>
            <a:endParaRPr lang="pl-PL" altLang="pl-PL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23528" y="1196752"/>
            <a:ext cx="8280400" cy="5572937"/>
          </a:xfrm>
          <a:prstGeom prst="rect">
            <a:avLst/>
          </a:prstGeom>
          <a:noFill/>
          <a:ln w="36000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600" b="1" dirty="0">
              <a:solidFill>
                <a:srgbClr val="000000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dirty="0">
              <a:solidFill>
                <a:srgbClr val="000000"/>
              </a:solidFill>
              <a:latin typeface="+mn-l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solidFill>
                  <a:srgbClr val="000000"/>
                </a:solidFill>
                <a:latin typeface="+mn-lt"/>
              </a:rPr>
              <a:t>Urząd Marszałkowski Województwa Dolnośląskiego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solidFill>
                  <a:srgbClr val="000000"/>
                </a:solidFill>
                <a:latin typeface="+mn-lt"/>
              </a:rPr>
              <a:t>Departament Funduszy Europejskich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solidFill>
                  <a:srgbClr val="000000"/>
                </a:solidFill>
                <a:latin typeface="+mn-lt"/>
              </a:rPr>
              <a:t>Wydziała Zarządzania RPO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dirty="0">
                <a:latin typeface="+mn-lt"/>
              </a:rPr>
              <a:t>      </a:t>
            </a:r>
            <a:endParaRPr lang="pl-PL" b="1" dirty="0">
              <a:solidFill>
                <a:srgbClr val="000000"/>
              </a:solidFill>
              <a:latin typeface="+mn-lt"/>
            </a:endParaRPr>
          </a:p>
          <a:p>
            <a:pPr algn="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i="1" dirty="0">
              <a:solidFill>
                <a:srgbClr val="000000"/>
              </a:solidFill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 dirty="0">
                <a:solidFill>
                  <a:srgbClr val="000000"/>
                </a:solidFill>
                <a:latin typeface="+mn-lt"/>
              </a:rPr>
              <a:t>Dziękuję za uwagę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i="1" dirty="0">
              <a:solidFill>
                <a:srgbClr val="000000"/>
              </a:solidFill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i="1" dirty="0">
              <a:solidFill>
                <a:srgbClr val="000000"/>
              </a:solidFill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 dirty="0">
                <a:solidFill>
                  <a:srgbClr val="000000"/>
                </a:solidFill>
                <a:latin typeface="+mn-lt"/>
              </a:rPr>
              <a:t>Magdalena Danowska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 dirty="0">
                <a:solidFill>
                  <a:srgbClr val="000000"/>
                </a:solidFill>
                <a:latin typeface="+mn-lt"/>
              </a:rPr>
              <a:t>koordynatorka równości szans i niedyskryminacji osób z niepełnosprawnościami</a:t>
            </a:r>
            <a:endParaRPr lang="pl-PL" i="1" dirty="0">
              <a:solidFill>
                <a:srgbClr val="000000"/>
              </a:solidFill>
              <a:latin typeface="+mn-lt"/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600" i="1" dirty="0">
                <a:solidFill>
                  <a:srgbClr val="000000"/>
                </a:solidFill>
              </a:rPr>
              <a:t> </a:t>
            </a: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400" dirty="0">
              <a:solidFill>
                <a:srgbClr val="000000"/>
              </a:solidFill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400" dirty="0">
              <a:solidFill>
                <a:srgbClr val="000000"/>
              </a:solidFill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400" dirty="0">
              <a:solidFill>
                <a:srgbClr val="000000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pl-PL" sz="1200" dirty="0">
                <a:solidFill>
                  <a:srgbClr val="000000"/>
                </a:solidFill>
              </a:rPr>
            </a:br>
            <a:endParaRPr lang="pl-PL" sz="1200" dirty="0">
              <a:solidFill>
                <a:srgbClr val="000000"/>
              </a:solidFill>
            </a:endParaRPr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96469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1340768"/>
            <a:ext cx="7920880" cy="4680520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l-PL" sz="2300" u="dbl" dirty="0">
                <a:latin typeface="+mj-lt"/>
              </a:rPr>
              <a:t>Uczeń/dziecko z niepełnosprawnością  - </a:t>
            </a:r>
            <a:r>
              <a:rPr lang="pl-PL" sz="2100" u="dbl" dirty="0">
                <a:latin typeface="+mj-lt"/>
              </a:rPr>
              <a:t>dotyczy wyłącznie projektów w ramach CT10</a:t>
            </a:r>
          </a:p>
          <a:p>
            <a:pPr algn="just">
              <a:lnSpc>
                <a:spcPct val="150000"/>
              </a:lnSpc>
            </a:pPr>
            <a:endParaRPr lang="pl-PL" sz="2100" b="1" u="sng" dirty="0">
              <a:latin typeface="+mn-lt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300" dirty="0">
                <a:latin typeface="+mn-lt"/>
              </a:rPr>
              <a:t> uczeń albo dziecko w wieku przedszkolnym posiadający </a:t>
            </a:r>
            <a:r>
              <a:rPr lang="pl-PL" sz="2300" b="1" dirty="0">
                <a:latin typeface="+mn-lt"/>
              </a:rPr>
              <a:t>orzeczenie</a:t>
            </a:r>
            <a:r>
              <a:rPr lang="pl-PL" sz="2300" dirty="0">
                <a:latin typeface="+mn-lt"/>
              </a:rPr>
              <a:t> o potrzebie kształcenia specjalnego wydane ze względu na dany rodzaj niepełnosprawności, oraz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endParaRPr lang="pl-PL" sz="2300" dirty="0">
              <a:latin typeface="+mn-lt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300" dirty="0">
                <a:latin typeface="+mn-lt"/>
              </a:rPr>
              <a:t> dzieci i młodzież posiadające </a:t>
            </a:r>
            <a:r>
              <a:rPr lang="pl-PL" sz="2300" b="1" dirty="0">
                <a:latin typeface="+mn-lt"/>
              </a:rPr>
              <a:t>orzeczenia</a:t>
            </a:r>
            <a:r>
              <a:rPr lang="pl-PL" sz="2300" dirty="0">
                <a:latin typeface="+mn-lt"/>
              </a:rPr>
              <a:t> o potrzebie zajęć rewalidacyjno-wychowawczych wydawane ze względu na niepełnosprawność intelektualną </a:t>
            </a:r>
            <a:br>
              <a:rPr lang="pl-PL" sz="2300" dirty="0">
                <a:latin typeface="+mn-lt"/>
              </a:rPr>
            </a:br>
            <a:r>
              <a:rPr lang="pl-PL" sz="2300" dirty="0">
                <a:latin typeface="+mn-lt"/>
              </a:rPr>
              <a:t>w stopniu głębokim. </a:t>
            </a:r>
          </a:p>
          <a:p>
            <a:pPr algn="just">
              <a:lnSpc>
                <a:spcPct val="150000"/>
              </a:lnSpc>
            </a:pPr>
            <a:endParaRPr lang="pl-PL" sz="2300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2300" b="1" dirty="0">
                <a:latin typeface="+mn-lt"/>
              </a:rPr>
              <a:t>Orzeczenia</a:t>
            </a:r>
            <a:r>
              <a:rPr lang="pl-PL" sz="2300" dirty="0">
                <a:latin typeface="+mn-lt"/>
              </a:rPr>
              <a:t> są wydawane przez zespół orzekający działający w publicznej poradni psychologiczno-pedagogicznej, w tym poradni specjalistycznej; </a:t>
            </a:r>
          </a:p>
          <a:p>
            <a:endParaRPr lang="pl-PL" dirty="0"/>
          </a:p>
          <a:p>
            <a:endParaRPr lang="pl-PL" b="1" dirty="0"/>
          </a:p>
        </p:txBody>
      </p:sp>
      <p:pic>
        <p:nvPicPr>
          <p:cNvPr id="5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1124744"/>
            <a:ext cx="7920880" cy="504056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pl-PL" altLang="pl-PL" u="dbl" dirty="0">
                <a:latin typeface="+mj-lt"/>
                <a:cs typeface="Arial" charset="0"/>
              </a:rPr>
              <a:t>Zasada równości szans i niedyskryminacji, 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pl-PL" altLang="pl-PL" u="dbl" dirty="0">
                <a:latin typeface="+mj-lt"/>
                <a:cs typeface="Arial" charset="0"/>
              </a:rPr>
              <a:t>w tym dostępności dla osób z </a:t>
            </a:r>
            <a:r>
              <a:rPr lang="pl-PL" altLang="pl-PL" u="dbl" dirty="0" err="1">
                <a:latin typeface="+mj-lt"/>
                <a:cs typeface="Arial" charset="0"/>
              </a:rPr>
              <a:t>niepełnosprawnościami</a:t>
            </a:r>
            <a:r>
              <a:rPr lang="pl-PL" altLang="pl-PL" u="dbl" dirty="0">
                <a:latin typeface="+mj-lt"/>
                <a:cs typeface="Arial" charset="0"/>
              </a:rPr>
              <a:t> jest weryfikowana przez dwa poniższe elementy (kryterium horyzontalne: </a:t>
            </a:r>
            <a:r>
              <a:rPr lang="pl-PL" i="1" u="dbl" dirty="0">
                <a:latin typeface="+mj-lt"/>
              </a:rPr>
              <a:t>Kryterium zgodności z właściwymi politykami i zasadami)</a:t>
            </a:r>
            <a:endParaRPr lang="pl-PL" altLang="pl-PL" b="1" u="dbl" dirty="0">
              <a:latin typeface="+mj-lt"/>
              <a:cs typeface="Arial" charset="0"/>
            </a:endParaRPr>
          </a:p>
          <a:p>
            <a:pPr marL="285750" indent="-285750"/>
            <a:endParaRPr lang="pl-PL" b="1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Czy projekt jest otwarty na udział wszystkich osób zainteresowanych uczestnictwem (tj. nie dyskryminuje żadnych grup ze względu na posiadane cechy: płeć, wiek, niepełnosprawność, rasę lub pochodzenie etniczne, wyznawaną religię lub światopogląd, orientację seksualną, miejsce zamieszkania)? </a:t>
            </a:r>
          </a:p>
          <a:p>
            <a:pPr marL="285750" indent="-285750"/>
            <a:endParaRPr lang="pl-PL" sz="2000" dirty="0">
              <a:latin typeface="+mn-lt"/>
            </a:endParaRP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Czy wszystkie produkty projektu (które nie zostały uznane  za neutralne) będą dostępne dla wszystkich użytkowników w tym dla osób z niepełnosprawnościami?</a:t>
            </a:r>
          </a:p>
          <a:p>
            <a:pPr marL="285750" indent="-285750" algn="just"/>
            <a:endParaRPr lang="pl-PL" dirty="0">
              <a:latin typeface="+mn-lt"/>
              <a:cs typeface="Arial" pitchFamily="34" charset="0"/>
            </a:endParaRPr>
          </a:p>
          <a:p>
            <a:pPr marL="285750" indent="-285750">
              <a:lnSpc>
                <a:spcPct val="160000"/>
              </a:lnSpc>
            </a:pPr>
            <a:r>
              <a:rPr lang="pl-PL" dirty="0">
                <a:latin typeface="+mn-lt"/>
              </a:rPr>
              <a:t>W zakresie niniejszego kryterium dopuszcza się możliwość skierowania projektu do </a:t>
            </a:r>
          </a:p>
          <a:p>
            <a:pPr marL="285750" indent="-285750">
              <a:lnSpc>
                <a:spcPct val="160000"/>
              </a:lnSpc>
            </a:pPr>
            <a:r>
              <a:rPr lang="pl-PL" dirty="0">
                <a:latin typeface="+mn-lt"/>
              </a:rPr>
              <a:t>negocjacji w celu poprawy/uzupełnienia kwestii wskazanych w karcie oceny.</a:t>
            </a:r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70876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395352" y="1109195"/>
            <a:ext cx="835311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200" dirty="0">
                <a:latin typeface="+mj-lt"/>
              </a:rPr>
              <a:t>Dyskryminacja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27584" y="1772816"/>
            <a:ext cx="7776864" cy="43204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60000"/>
              </a:lnSpc>
            </a:pPr>
            <a:r>
              <a:rPr lang="pl-PL" dirty="0">
                <a:latin typeface="+mn-lt"/>
              </a:rPr>
              <a:t>Jakiekolwiek różnicowanie, wykluczanie lub ograniczanie ze względu na jakiekolwiek przesłanki, którego </a:t>
            </a:r>
            <a:r>
              <a:rPr lang="pl-PL" u="sng" dirty="0">
                <a:latin typeface="+mn-lt"/>
              </a:rPr>
              <a:t>celem</a:t>
            </a:r>
            <a:r>
              <a:rPr lang="pl-PL" dirty="0">
                <a:latin typeface="+mn-lt"/>
              </a:rPr>
              <a:t> lub </a:t>
            </a:r>
            <a:r>
              <a:rPr lang="pl-PL" u="sng" dirty="0">
                <a:latin typeface="+mn-lt"/>
              </a:rPr>
              <a:t>skutkiem</a:t>
            </a:r>
            <a:r>
              <a:rPr lang="pl-PL" dirty="0">
                <a:latin typeface="+mn-lt"/>
              </a:rPr>
              <a:t> jest naruszenie lub zniweczenie uznania, korzystania lub wykonywania wszelkich praw człowieka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i podstawowych wolności w dziedzinie polityki, gospodarki, w dziedzinie społecznej, kulturalnej, obywatelskiej lub w jakiejkolwiek innej, na zasadzie równości z innymi osobami. </a:t>
            </a:r>
          </a:p>
          <a:p>
            <a:pPr>
              <a:lnSpc>
                <a:spcPct val="160000"/>
              </a:lnSpc>
            </a:pPr>
            <a:endParaRPr lang="pl-PL" b="1" u="sng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u="dbl" dirty="0">
                <a:latin typeface="+mn-lt"/>
              </a:rPr>
              <a:t>Dyskryminacja to  brak dostępu do realizacji  przynależnych praw i wolności</a:t>
            </a:r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11862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539552" y="1052736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j-lt"/>
              </a:rPr>
              <a:t>Dostępność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83568" y="1772816"/>
            <a:ext cx="7920880" cy="432048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pl-PL" altLang="pl-PL" u="dbl" dirty="0">
                <a:latin typeface="+mj-lt"/>
                <a:cs typeface="Arial" charset="0"/>
              </a:rPr>
              <a:t>Dostępność to realna możliwość skorzystania z praw 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altLang="pl-PL" u="dbl" dirty="0">
              <a:latin typeface="+mj-lt"/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pl-PL" altLang="pl-PL" dirty="0">
                <a:latin typeface="+mn-lt"/>
                <a:cs typeface="Arial" charset="0"/>
              </a:rPr>
              <a:t>Właściwość środowiska fizycznego, transportu, technologii i systemów informacyjno - komunikacyjnych oraz towarów i usług pozwalająca osobom </a:t>
            </a:r>
            <a:br>
              <a:rPr lang="pl-PL" altLang="pl-PL" dirty="0">
                <a:latin typeface="+mn-lt"/>
                <a:cs typeface="Arial" charset="0"/>
              </a:rPr>
            </a:br>
            <a:r>
              <a:rPr lang="pl-PL" altLang="pl-PL" dirty="0">
                <a:latin typeface="+mn-lt"/>
                <a:cs typeface="Arial" charset="0"/>
              </a:rPr>
              <a:t>z niepełnosprawnościami na korzystanie z nich na zasadzie równości z innymi osobami.</a:t>
            </a:r>
          </a:p>
          <a:p>
            <a:pPr marL="285750" indent="-285750" eaLnBrk="1" hangingPunct="1">
              <a:lnSpc>
                <a:spcPct val="150000"/>
              </a:lnSpc>
              <a:defRPr/>
            </a:pPr>
            <a:endParaRPr lang="pl-PL" altLang="pl-PL" dirty="0">
              <a:latin typeface="+mn-lt"/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pl-PL" altLang="pl-PL" b="1" dirty="0">
                <a:latin typeface="+mn-lt"/>
                <a:cs typeface="Arial" charset="0"/>
              </a:rPr>
              <a:t>Dostępność oznacza, że wszystkie produkty np. materiały szkoleniowe, strona internetowa, modernizowane obiekty mogą być wykorzystywane przez osoby z niepełnosprawnościami. Modernizacja dotyczy  co najmniej tych elementów budynku, które były przedmiotem finansowania EFS.</a:t>
            </a:r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581550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179512" y="1268760"/>
            <a:ext cx="8784976" cy="488846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altLang="pl-PL" dirty="0">
              <a:cs typeface="Arial" charset="0"/>
            </a:endParaRPr>
          </a:p>
        </p:txBody>
      </p:sp>
      <p:sp>
        <p:nvSpPr>
          <p:cNvPr id="11" name="Schemat blokowy: proces alternatywny 10"/>
          <p:cNvSpPr/>
          <p:nvPr/>
        </p:nvSpPr>
        <p:spPr>
          <a:xfrm>
            <a:off x="539552" y="1556792"/>
            <a:ext cx="8280920" cy="1232333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pl-PL" altLang="pl-PL" b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ZAPEWNIENIE DOSTĘPNOŚCI</a:t>
            </a:r>
          </a:p>
          <a:p>
            <a:pPr algn="ctr"/>
            <a:endParaRPr lang="pl-PL" altLang="pl-PL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2" name="Schemat blokowy: proces alternatywny 11"/>
          <p:cNvSpPr/>
          <p:nvPr/>
        </p:nvSpPr>
        <p:spPr>
          <a:xfrm>
            <a:off x="405461" y="3134331"/>
            <a:ext cx="3948472" cy="1662821"/>
          </a:xfrm>
          <a:prstGeom prst="flowChartAlternate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UNIWERSALNE PROJEKTOWANIE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dla wszystkich (nie tylko OzN)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 założenia, celowe, zaplanowane</a:t>
            </a:r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chemat blokowy: proces alternatywny 12"/>
          <p:cNvSpPr/>
          <p:nvPr/>
        </p:nvSpPr>
        <p:spPr>
          <a:xfrm>
            <a:off x="4926812" y="3125176"/>
            <a:ext cx="3825875" cy="1671975"/>
          </a:xfrm>
          <a:prstGeom prst="flowChartAlternateProcess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MECHANIZM RACJONALNYCH USPRAWNIEŃ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dla konkretnych osób/sytuacji, gdy przystąpią do projektu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kiedy pojawia się potrzeba</a:t>
            </a:r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3923928" y="2636912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5" name="Strzałka w dół 14"/>
          <p:cNvSpPr/>
          <p:nvPr/>
        </p:nvSpPr>
        <p:spPr>
          <a:xfrm>
            <a:off x="5076056" y="2636912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6" name="Strzałka w dół 15"/>
          <p:cNvSpPr/>
          <p:nvPr/>
        </p:nvSpPr>
        <p:spPr>
          <a:xfrm>
            <a:off x="3779912" y="4509120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7" name="Strzałka w dół 16"/>
          <p:cNvSpPr/>
          <p:nvPr/>
        </p:nvSpPr>
        <p:spPr>
          <a:xfrm>
            <a:off x="8100392" y="4509120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8" name="Schemat blokowy: proces alternatywny 17"/>
          <p:cNvSpPr/>
          <p:nvPr/>
        </p:nvSpPr>
        <p:spPr>
          <a:xfrm>
            <a:off x="323528" y="5157192"/>
            <a:ext cx="3960440" cy="893145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Etap tworzenia Wniosku o dofinansowanie projektu</a:t>
            </a:r>
          </a:p>
        </p:txBody>
      </p:sp>
      <p:sp>
        <p:nvSpPr>
          <p:cNvPr id="19" name="Schemat blokowy: proces alternatywny 18"/>
          <p:cNvSpPr/>
          <p:nvPr/>
        </p:nvSpPr>
        <p:spPr>
          <a:xfrm>
            <a:off x="4932040" y="5157192"/>
            <a:ext cx="3801664" cy="893145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Etap realizacji Wniosku o dofinansowanie projektu</a:t>
            </a:r>
          </a:p>
          <a:p>
            <a:pPr algn="ctr"/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777650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9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489132" y="1831667"/>
            <a:ext cx="8197668" cy="375757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23528" y="69269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800" b="1" dirty="0">
              <a:latin typeface="+mn-lt"/>
            </a:endParaRPr>
          </a:p>
          <a:p>
            <a:pPr algn="ctr"/>
            <a:r>
              <a:rPr lang="pl-PL" sz="2800" dirty="0">
                <a:latin typeface="+mj-lt"/>
              </a:rPr>
              <a:t>Koncepcja uniwersalnego projektowanie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539552" y="1628800"/>
            <a:ext cx="7992888" cy="475252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  <a:cs typeface="Calibri" panose="020F0502020204030204" pitchFamily="34" charset="0"/>
              </a:rPr>
              <a:t>Definicja  ogólna:</a:t>
            </a:r>
          </a:p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</a:rPr>
              <a:t>Projektowanie produktów, środowiska, programów i usług w taki sposób, by były użyteczne</a:t>
            </a:r>
            <a:r>
              <a:rPr lang="pl-PL" sz="1900" u="dbl" dirty="0">
                <a:latin typeface="+mn-lt"/>
              </a:rPr>
              <a:t> dla wszystkich,</a:t>
            </a:r>
            <a:r>
              <a:rPr lang="pl-PL" sz="1900" dirty="0">
                <a:latin typeface="+mn-lt"/>
              </a:rPr>
              <a:t> w największym możliwym stopniu, bez potrzeby adaptacji bądź wyspecjalizowanego projektowania.</a:t>
            </a:r>
          </a:p>
          <a:p>
            <a:pPr>
              <a:lnSpc>
                <a:spcPct val="150000"/>
              </a:lnSpc>
              <a:defRPr/>
            </a:pPr>
            <a:endParaRPr lang="pl-PL" sz="1900" dirty="0"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</a:rPr>
              <a:t>W przypadku planowania projektu w pierwszej kolejności należy dążyć do zapewnienia jego dostępności w oparciu o koncepcje uniwersalnego projektowania.</a:t>
            </a:r>
          </a:p>
          <a:p>
            <a:pPr>
              <a:lnSpc>
                <a:spcPct val="150000"/>
              </a:lnSpc>
              <a:defRPr/>
            </a:pPr>
            <a:endParaRPr lang="pl-PL" sz="1900" b="1" dirty="0">
              <a:latin typeface="+mn-lt"/>
            </a:endParaRPr>
          </a:p>
          <a:p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96559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li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rmAutofit/>
      </a:bodyPr>
      <a:lstStyle>
        <a:defPPr>
          <a:defRPr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plik</Template>
  <TotalTime>12998</TotalTime>
  <Words>1692</Words>
  <Application>Microsoft Office PowerPoint</Application>
  <PresentationFormat>Pokaz na ekranie (4:3)</PresentationFormat>
  <Paragraphs>304</Paragraphs>
  <Slides>33</Slides>
  <Notes>19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plik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SONIK &amp; SONIK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jkowalczyk</dc:creator>
  <cp:lastModifiedBy>Magdalena Danowska</cp:lastModifiedBy>
  <cp:revision>1137</cp:revision>
  <cp:lastPrinted>2018-05-22T10:19:42Z</cp:lastPrinted>
  <dcterms:created xsi:type="dcterms:W3CDTF">2010-12-31T07:04:34Z</dcterms:created>
  <dcterms:modified xsi:type="dcterms:W3CDTF">2018-05-22T10:25:30Z</dcterms:modified>
</cp:coreProperties>
</file>