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0" r:id="rId2"/>
  </p:sldMasterIdLst>
  <p:notesMasterIdLst>
    <p:notesMasterId r:id="rId66"/>
  </p:notesMasterIdLst>
  <p:handoutMasterIdLst>
    <p:handoutMasterId r:id="rId67"/>
  </p:handoutMasterIdLst>
  <p:sldIdLst>
    <p:sldId id="568" r:id="rId3"/>
    <p:sldId id="541" r:id="rId4"/>
    <p:sldId id="495" r:id="rId5"/>
    <p:sldId id="496" r:id="rId6"/>
    <p:sldId id="497" r:id="rId7"/>
    <p:sldId id="498" r:id="rId8"/>
    <p:sldId id="580" r:id="rId9"/>
    <p:sldId id="499" r:id="rId10"/>
    <p:sldId id="500" r:id="rId11"/>
    <p:sldId id="483" r:id="rId12"/>
    <p:sldId id="501" r:id="rId13"/>
    <p:sldId id="502" r:id="rId14"/>
    <p:sldId id="503" r:id="rId15"/>
    <p:sldId id="440" r:id="rId16"/>
    <p:sldId id="402" r:id="rId17"/>
    <p:sldId id="510" r:id="rId18"/>
    <p:sldId id="511" r:id="rId19"/>
    <p:sldId id="512" r:id="rId20"/>
    <p:sldId id="391" r:id="rId21"/>
    <p:sldId id="327" r:id="rId22"/>
    <p:sldId id="454" r:id="rId23"/>
    <p:sldId id="334" r:id="rId24"/>
    <p:sldId id="588" r:id="rId25"/>
    <p:sldId id="589" r:id="rId26"/>
    <p:sldId id="441" r:id="rId27"/>
    <p:sldId id="367" r:id="rId28"/>
    <p:sldId id="542" r:id="rId29"/>
    <p:sldId id="543" r:id="rId30"/>
    <p:sldId id="545" r:id="rId31"/>
    <p:sldId id="582" r:id="rId32"/>
    <p:sldId id="395" r:id="rId33"/>
    <p:sldId id="546" r:id="rId34"/>
    <p:sldId id="514" r:id="rId35"/>
    <p:sldId id="515" r:id="rId36"/>
    <p:sldId id="583" r:id="rId37"/>
    <p:sldId id="578" r:id="rId38"/>
    <p:sldId id="579" r:id="rId39"/>
    <p:sldId id="516" r:id="rId40"/>
    <p:sldId id="517" r:id="rId41"/>
    <p:sldId id="519" r:id="rId42"/>
    <p:sldId id="520" r:id="rId43"/>
    <p:sldId id="547" r:id="rId44"/>
    <p:sldId id="522" r:id="rId45"/>
    <p:sldId id="548" r:id="rId46"/>
    <p:sldId id="552" r:id="rId47"/>
    <p:sldId id="590" r:id="rId48"/>
    <p:sldId id="524" r:id="rId49"/>
    <p:sldId id="565" r:id="rId50"/>
    <p:sldId id="584" r:id="rId51"/>
    <p:sldId id="567" r:id="rId52"/>
    <p:sldId id="527" r:id="rId53"/>
    <p:sldId id="529" r:id="rId54"/>
    <p:sldId id="551" r:id="rId55"/>
    <p:sldId id="585" r:id="rId56"/>
    <p:sldId id="534" r:id="rId57"/>
    <p:sldId id="536" r:id="rId58"/>
    <p:sldId id="554" r:id="rId59"/>
    <p:sldId id="537" r:id="rId60"/>
    <p:sldId id="560" r:id="rId61"/>
    <p:sldId id="556" r:id="rId62"/>
    <p:sldId id="557" r:id="rId63"/>
    <p:sldId id="538" r:id="rId64"/>
    <p:sldId id="539" r:id="rId65"/>
  </p:sldIdLst>
  <p:sldSz cx="9144000" cy="6858000" type="screen4x3"/>
  <p:notesSz cx="9926638" cy="6797675"/>
  <p:defaultTextStyle>
    <a:defPPr>
      <a:defRPr lang="pl-PL"/>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521415D9-36F7-43E2-AB2F-B90AF26B5E84}">
      <p14:sectionLst xmlns:p14="http://schemas.microsoft.com/office/powerpoint/2010/main">
        <p14:section name="Sekcja bez tytułu" id="{3A54EFBE-F0F6-4077-81C7-4C41603A2CC3}">
          <p14:sldIdLst>
            <p14:sldId id="568"/>
            <p14:sldId id="541"/>
            <p14:sldId id="495"/>
            <p14:sldId id="496"/>
            <p14:sldId id="497"/>
            <p14:sldId id="498"/>
            <p14:sldId id="580"/>
            <p14:sldId id="499"/>
            <p14:sldId id="500"/>
            <p14:sldId id="483"/>
            <p14:sldId id="501"/>
            <p14:sldId id="502"/>
            <p14:sldId id="503"/>
            <p14:sldId id="440"/>
            <p14:sldId id="402"/>
            <p14:sldId id="510"/>
            <p14:sldId id="511"/>
            <p14:sldId id="512"/>
            <p14:sldId id="391"/>
            <p14:sldId id="327"/>
            <p14:sldId id="454"/>
            <p14:sldId id="334"/>
            <p14:sldId id="588"/>
            <p14:sldId id="589"/>
            <p14:sldId id="441"/>
            <p14:sldId id="367"/>
            <p14:sldId id="542"/>
            <p14:sldId id="543"/>
            <p14:sldId id="545"/>
            <p14:sldId id="582"/>
            <p14:sldId id="395"/>
            <p14:sldId id="546"/>
            <p14:sldId id="514"/>
            <p14:sldId id="515"/>
            <p14:sldId id="583"/>
            <p14:sldId id="578"/>
            <p14:sldId id="579"/>
            <p14:sldId id="516"/>
            <p14:sldId id="517"/>
            <p14:sldId id="519"/>
            <p14:sldId id="520"/>
            <p14:sldId id="547"/>
            <p14:sldId id="522"/>
            <p14:sldId id="548"/>
            <p14:sldId id="552"/>
            <p14:sldId id="590"/>
            <p14:sldId id="524"/>
            <p14:sldId id="565"/>
            <p14:sldId id="584"/>
            <p14:sldId id="567"/>
            <p14:sldId id="527"/>
            <p14:sldId id="529"/>
            <p14:sldId id="551"/>
            <p14:sldId id="585"/>
            <p14:sldId id="534"/>
            <p14:sldId id="536"/>
            <p14:sldId id="554"/>
            <p14:sldId id="537"/>
            <p14:sldId id="560"/>
            <p14:sldId id="556"/>
            <p14:sldId id="557"/>
            <p14:sldId id="538"/>
            <p14:sldId id="5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yta Jewtuch" initials="EJ" lastIdx="1" clrIdx="0">
    <p:extLst>
      <p:ext uri="{19B8F6BF-5375-455C-9EA6-DF929625EA0E}">
        <p15:presenceInfo xmlns:p15="http://schemas.microsoft.com/office/powerpoint/2012/main" userId="S-1-5-21-993268263-2097026863-2477634896-3579" providerId="AD"/>
      </p:ext>
    </p:extLst>
  </p:cmAuthor>
  <p:cmAuthor id="2" name="Emilia Kaczmarek" initials="EK" lastIdx="2" clrIdx="1">
    <p:extLst>
      <p:ext uri="{19B8F6BF-5375-455C-9EA6-DF929625EA0E}">
        <p15:presenceInfo xmlns:p15="http://schemas.microsoft.com/office/powerpoint/2012/main" userId="Emilia Kaczmarek" providerId="None"/>
      </p:ext>
    </p:extLst>
  </p:cmAuthor>
  <p:cmAuthor id="3" name="Maja Dec" initials="MD" lastIdx="6" clrIdx="2">
    <p:extLst>
      <p:ext uri="{19B8F6BF-5375-455C-9EA6-DF929625EA0E}">
        <p15:presenceInfo xmlns:p15="http://schemas.microsoft.com/office/powerpoint/2012/main" userId="S-1-5-21-993268263-2097026863-2477634896-12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1998"/>
    <a:srgbClr val="339933"/>
    <a:srgbClr val="0000FF"/>
    <a:srgbClr val="360DE3"/>
    <a:srgbClr val="FF66CC"/>
    <a:srgbClr val="C105B8"/>
    <a:srgbClr val="93CDDD"/>
    <a:srgbClr val="A62080"/>
    <a:srgbClr val="CABED8"/>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yl pośredni 4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yl pośredni 3 — Ak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yl pośredni 1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6374" autoAdjust="0"/>
  </p:normalViewPr>
  <p:slideViewPr>
    <p:cSldViewPr>
      <p:cViewPr varScale="1">
        <p:scale>
          <a:sx n="110" d="100"/>
          <a:sy n="110" d="100"/>
        </p:scale>
        <p:origin x="13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commentAuthors" Target="commentAuthors.xml"/><Relationship Id="rId7" Type="http://schemas.openxmlformats.org/officeDocument/2006/relationships/slide" Target="slides/slide5.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128E67-5D4D-443A-909C-E8CCF1B642E4}" type="doc">
      <dgm:prSet loTypeId="urn:microsoft.com/office/officeart/2005/8/layout/equation1" loCatId="relationship" qsTypeId="urn:microsoft.com/office/officeart/2005/8/quickstyle/3d1" qsCatId="3D" csTypeId="urn:microsoft.com/office/officeart/2005/8/colors/accent0_1" csCatId="mainScheme" phldr="1"/>
      <dgm:spPr/>
    </dgm:pt>
    <dgm:pt modelId="{EA25FF17-3D17-4A6D-B2FB-576FE6D29964}">
      <dgm:prSet phldrT="[Tekst]" custT="1"/>
      <dgm:spPr>
        <a:noFill/>
        <a:ln w="28575">
          <a:solidFill>
            <a:srgbClr val="0070C0"/>
          </a:solidFill>
        </a:ln>
        <a:effectLst/>
        <a:scene3d>
          <a:camera prst="orthographicFront"/>
          <a:lightRig rig="flat" dir="t"/>
        </a:scene3d>
      </dgm:spPr>
      <dgm:t>
        <a:bodyPr/>
        <a:lstStyle/>
        <a:p>
          <a:pPr marL="0" lvl="0" defTabSz="711200">
            <a:lnSpc>
              <a:spcPct val="90000"/>
            </a:lnSpc>
            <a:spcBef>
              <a:spcPct val="0"/>
            </a:spcBef>
            <a:spcAft>
              <a:spcPts val="0"/>
            </a:spcAft>
            <a:buNone/>
          </a:pPr>
          <a:r>
            <a:rPr lang="pl-PL" sz="1400" b="1" dirty="0"/>
            <a:t>Średnia arytmetyczna punktów ogółem z dwóch ocen wniosku za spełnienie kryteriów oceny strategicznej ZIT AJ</a:t>
          </a:r>
        </a:p>
        <a:p>
          <a:pPr marL="0" lvl="0" defTabSz="711200">
            <a:lnSpc>
              <a:spcPct val="90000"/>
            </a:lnSpc>
            <a:spcBef>
              <a:spcPct val="0"/>
            </a:spcBef>
            <a:spcAft>
              <a:spcPts val="0"/>
            </a:spcAft>
            <a:buNone/>
          </a:pPr>
          <a:r>
            <a:rPr lang="pl-PL" sz="1400" b="1" dirty="0"/>
            <a:t> </a:t>
          </a:r>
          <a:r>
            <a:rPr lang="pl-PL" sz="1400" b="1" u="sng" dirty="0"/>
            <a:t>max. 50 pkt.</a:t>
          </a:r>
        </a:p>
      </dgm:t>
    </dgm:pt>
    <dgm:pt modelId="{9F48A751-78FD-402F-9774-8820F86440A3}" type="parTrans" cxnId="{2F7B7CD8-4228-4A88-B296-4DAED2ECE2A6}">
      <dgm:prSet/>
      <dgm:spPr/>
      <dgm:t>
        <a:bodyPr/>
        <a:lstStyle/>
        <a:p>
          <a:endParaRPr lang="pl-PL"/>
        </a:p>
      </dgm:t>
    </dgm:pt>
    <dgm:pt modelId="{DFD142BE-FBB9-4808-91BA-36DDC4D501A9}" type="sibTrans" cxnId="{2F7B7CD8-4228-4A88-B296-4DAED2ECE2A6}">
      <dgm:prSet/>
      <dgm:spPr>
        <a:solidFill>
          <a:srgbClr val="0070C0"/>
        </a:solidFill>
      </dgm:spPr>
      <dgm:t>
        <a:bodyPr/>
        <a:lstStyle/>
        <a:p>
          <a:endParaRPr lang="pl-PL" dirty="0"/>
        </a:p>
      </dgm:t>
    </dgm:pt>
    <dgm:pt modelId="{42C9BBF4-D2E2-40D1-873C-023BE2562D0A}">
      <dgm:prSet phldrT="[Tekst]" custT="1"/>
      <dgm:spPr>
        <a:noFill/>
        <a:ln w="28575">
          <a:solidFill>
            <a:srgbClr val="0070C0"/>
          </a:solidFill>
        </a:ln>
        <a:effectLst/>
        <a:scene3d>
          <a:camera prst="orthographicFront"/>
          <a:lightRig rig="flat" dir="t"/>
        </a:scene3d>
      </dgm:spPr>
      <dgm:t>
        <a:bodyPr/>
        <a:lstStyle/>
        <a:p>
          <a:r>
            <a:rPr lang="pl-PL" sz="1400" b="1" dirty="0"/>
            <a:t>Projekt, który uzyskał w trakcie oceny merytorycznej i oceny strategicznej ZIT AJ                        wymaganą minimalną liczbę punktów za spełnienie wszystkich kryteriów</a:t>
          </a:r>
        </a:p>
        <a:p>
          <a:r>
            <a:rPr lang="pl-PL" sz="1400" b="1" u="sng" dirty="0"/>
            <a:t>max. 100 pkt.</a:t>
          </a:r>
          <a:endParaRPr lang="pl-PL" sz="1400" dirty="0"/>
        </a:p>
      </dgm:t>
    </dgm:pt>
    <dgm:pt modelId="{F9CB0907-5247-4D1D-8177-D244ECDB1C22}" type="parTrans" cxnId="{B04E5AF0-4D96-421D-BAEE-AD21822D8705}">
      <dgm:prSet/>
      <dgm:spPr/>
      <dgm:t>
        <a:bodyPr/>
        <a:lstStyle/>
        <a:p>
          <a:endParaRPr lang="pl-PL"/>
        </a:p>
      </dgm:t>
    </dgm:pt>
    <dgm:pt modelId="{328E3C73-18E3-474C-9F33-BC61DB95D48C}" type="sibTrans" cxnId="{B04E5AF0-4D96-421D-BAEE-AD21822D8705}">
      <dgm:prSet/>
      <dgm:spPr/>
      <dgm:t>
        <a:bodyPr/>
        <a:lstStyle/>
        <a:p>
          <a:endParaRPr lang="pl-PL"/>
        </a:p>
      </dgm:t>
    </dgm:pt>
    <dgm:pt modelId="{C397EC23-D42A-4B6D-A312-F7CA167443EE}">
      <dgm:prSet phldrT="[Tekst]" custT="1"/>
      <dgm:spPr>
        <a:noFill/>
        <a:ln w="28575">
          <a:solidFill>
            <a:srgbClr val="0070C0"/>
          </a:solidFill>
        </a:ln>
        <a:effectLst/>
        <a:scene3d>
          <a:camera prst="orthographicFront"/>
          <a:lightRig rig="flat" dir="t"/>
        </a:scene3d>
      </dgm:spPr>
      <dgm:t>
        <a:bodyPr/>
        <a:lstStyle/>
        <a:p>
          <a:pPr>
            <a:spcAft>
              <a:spcPts val="0"/>
            </a:spcAft>
          </a:pPr>
          <a:r>
            <a:rPr lang="pl-PL" sz="1600" b="1" dirty="0"/>
            <a:t>Średnia arytmetyczna punktów ogółem</a:t>
          </a:r>
        </a:p>
        <a:p>
          <a:pPr>
            <a:spcAft>
              <a:spcPts val="0"/>
            </a:spcAft>
          </a:pPr>
          <a:r>
            <a:rPr lang="pl-PL" sz="1600" b="1" dirty="0"/>
            <a:t>z dwóch ocen wniosku  </a:t>
          </a:r>
        </a:p>
        <a:p>
          <a:pPr>
            <a:spcAft>
              <a:spcPts val="0"/>
            </a:spcAft>
          </a:pPr>
          <a:r>
            <a:rPr lang="pl-PL" sz="1600" b="1" u="sng" dirty="0"/>
            <a:t>max. 50 pkt.</a:t>
          </a:r>
        </a:p>
      </dgm:t>
    </dgm:pt>
    <dgm:pt modelId="{AF61EF18-FA4B-4EFB-AFBF-8207AED929B7}" type="sibTrans" cxnId="{5F963314-1CFC-4192-9898-59F88A52F03D}">
      <dgm:prSet/>
      <dgm:spPr>
        <a:solidFill>
          <a:srgbClr val="0070C0"/>
        </a:solidFill>
      </dgm:spPr>
      <dgm:t>
        <a:bodyPr/>
        <a:lstStyle/>
        <a:p>
          <a:endParaRPr lang="pl-PL" dirty="0"/>
        </a:p>
      </dgm:t>
    </dgm:pt>
    <dgm:pt modelId="{4F2B0C6A-4EF7-4EF9-AF4F-76207ABDDE32}" type="parTrans" cxnId="{5F963314-1CFC-4192-9898-59F88A52F03D}">
      <dgm:prSet/>
      <dgm:spPr/>
      <dgm:t>
        <a:bodyPr/>
        <a:lstStyle/>
        <a:p>
          <a:endParaRPr lang="pl-PL"/>
        </a:p>
      </dgm:t>
    </dgm:pt>
    <dgm:pt modelId="{2BF1C008-E7D6-40B7-BD72-60D67E56C3F5}" type="pres">
      <dgm:prSet presAssocID="{42128E67-5D4D-443A-909C-E8CCF1B642E4}" presName="linearFlow" presStyleCnt="0">
        <dgm:presLayoutVars>
          <dgm:dir/>
          <dgm:resizeHandles val="exact"/>
        </dgm:presLayoutVars>
      </dgm:prSet>
      <dgm:spPr/>
    </dgm:pt>
    <dgm:pt modelId="{0BC37FB2-A568-45A9-BDB7-45ED17E8AC3A}" type="pres">
      <dgm:prSet presAssocID="{C397EC23-D42A-4B6D-A312-F7CA167443EE}" presName="node" presStyleLbl="node1" presStyleIdx="0" presStyleCnt="3" custScaleX="139207" custScaleY="183712" custLinFactNeighborX="67882" custLinFactNeighborY="-42438">
        <dgm:presLayoutVars>
          <dgm:bulletEnabled val="1"/>
        </dgm:presLayoutVars>
      </dgm:prSet>
      <dgm:spPr/>
    </dgm:pt>
    <dgm:pt modelId="{378890EA-4081-4BC1-A79F-D5A078F351F4}" type="pres">
      <dgm:prSet presAssocID="{AF61EF18-FA4B-4EFB-AFBF-8207AED929B7}" presName="spacerL" presStyleCnt="0"/>
      <dgm:spPr/>
    </dgm:pt>
    <dgm:pt modelId="{D2F1F20C-0856-4E98-9FBA-F0D8D44075A7}" type="pres">
      <dgm:prSet presAssocID="{AF61EF18-FA4B-4EFB-AFBF-8207AED929B7}" presName="sibTrans" presStyleLbl="sibTrans2D1" presStyleIdx="0" presStyleCnt="2" custScaleX="81498" custScaleY="77237" custLinFactNeighborX="-49251" custLinFactNeighborY="-84007"/>
      <dgm:spPr/>
    </dgm:pt>
    <dgm:pt modelId="{CF39194A-1CE3-4B3A-B420-69DAE835C245}" type="pres">
      <dgm:prSet presAssocID="{AF61EF18-FA4B-4EFB-AFBF-8207AED929B7}" presName="spacerR" presStyleCnt="0"/>
      <dgm:spPr/>
    </dgm:pt>
    <dgm:pt modelId="{E825109F-4CB9-4778-BB64-7FC8F19BCEB5}" type="pres">
      <dgm:prSet presAssocID="{EA25FF17-3D17-4A6D-B2FB-576FE6D29964}" presName="node" presStyleLbl="node1" presStyleIdx="1" presStyleCnt="3" custScaleX="138738" custScaleY="183712" custLinFactNeighborX="-35919" custLinFactNeighborY="-41715">
        <dgm:presLayoutVars>
          <dgm:bulletEnabled val="1"/>
        </dgm:presLayoutVars>
      </dgm:prSet>
      <dgm:spPr/>
    </dgm:pt>
    <dgm:pt modelId="{41821EBA-197B-4F2F-90ED-370A758BEB5E}" type="pres">
      <dgm:prSet presAssocID="{DFD142BE-FBB9-4808-91BA-36DDC4D501A9}" presName="spacerL" presStyleCnt="0"/>
      <dgm:spPr/>
    </dgm:pt>
    <dgm:pt modelId="{A2B69AA7-01C1-4053-B368-B907E97EE868}" type="pres">
      <dgm:prSet presAssocID="{DFD142BE-FBB9-4808-91BA-36DDC4D501A9}" presName="sibTrans" presStyleLbl="sibTrans2D1" presStyleIdx="1" presStyleCnt="2" custScaleX="63265" custScaleY="64653" custLinFactNeighborX="-63130" custLinFactNeighborY="-77916"/>
      <dgm:spPr/>
    </dgm:pt>
    <dgm:pt modelId="{E579C00D-9428-4BE0-A717-A24AD41E9848}" type="pres">
      <dgm:prSet presAssocID="{DFD142BE-FBB9-4808-91BA-36DDC4D501A9}" presName="spacerR" presStyleCnt="0"/>
      <dgm:spPr/>
    </dgm:pt>
    <dgm:pt modelId="{A293F95B-7C3D-4AE3-95D7-9C9F48AC2FFC}" type="pres">
      <dgm:prSet presAssocID="{42C9BBF4-D2E2-40D1-873C-023BE2562D0A}" presName="node" presStyleLbl="node1" presStyleIdx="2" presStyleCnt="3" custScaleX="138529" custScaleY="185295" custLinFactNeighborX="1879" custLinFactNeighborY="-45248">
        <dgm:presLayoutVars>
          <dgm:bulletEnabled val="1"/>
        </dgm:presLayoutVars>
      </dgm:prSet>
      <dgm:spPr/>
    </dgm:pt>
  </dgm:ptLst>
  <dgm:cxnLst>
    <dgm:cxn modelId="{5F963314-1CFC-4192-9898-59F88A52F03D}" srcId="{42128E67-5D4D-443A-909C-E8CCF1B642E4}" destId="{C397EC23-D42A-4B6D-A312-F7CA167443EE}" srcOrd="0" destOrd="0" parTransId="{4F2B0C6A-4EF7-4EF9-AF4F-76207ABDDE32}" sibTransId="{AF61EF18-FA4B-4EFB-AFBF-8207AED929B7}"/>
    <dgm:cxn modelId="{6F13E62D-56DD-409D-8909-34CE2DAEA440}" type="presOf" srcId="{DFD142BE-FBB9-4808-91BA-36DDC4D501A9}" destId="{A2B69AA7-01C1-4053-B368-B907E97EE868}" srcOrd="0" destOrd="0" presId="urn:microsoft.com/office/officeart/2005/8/layout/equation1"/>
    <dgm:cxn modelId="{80ADF171-0499-456F-A245-3C9FAA3661A0}" type="presOf" srcId="{EA25FF17-3D17-4A6D-B2FB-576FE6D29964}" destId="{E825109F-4CB9-4778-BB64-7FC8F19BCEB5}" srcOrd="0" destOrd="0" presId="urn:microsoft.com/office/officeart/2005/8/layout/equation1"/>
    <dgm:cxn modelId="{35C79392-FAF0-4040-94E6-0D6757192C4C}" type="presOf" srcId="{AF61EF18-FA4B-4EFB-AFBF-8207AED929B7}" destId="{D2F1F20C-0856-4E98-9FBA-F0D8D44075A7}" srcOrd="0" destOrd="0" presId="urn:microsoft.com/office/officeart/2005/8/layout/equation1"/>
    <dgm:cxn modelId="{36B6A7A2-F099-47AE-8DB6-7C130BA089B8}" type="presOf" srcId="{42C9BBF4-D2E2-40D1-873C-023BE2562D0A}" destId="{A293F95B-7C3D-4AE3-95D7-9C9F48AC2FFC}" srcOrd="0" destOrd="0" presId="urn:microsoft.com/office/officeart/2005/8/layout/equation1"/>
    <dgm:cxn modelId="{EC8C7DA4-FC2C-4030-B025-2AC52254DC8F}" type="presOf" srcId="{42128E67-5D4D-443A-909C-E8CCF1B642E4}" destId="{2BF1C008-E7D6-40B7-BD72-60D67E56C3F5}" srcOrd="0" destOrd="0" presId="urn:microsoft.com/office/officeart/2005/8/layout/equation1"/>
    <dgm:cxn modelId="{2F7B7CD8-4228-4A88-B296-4DAED2ECE2A6}" srcId="{42128E67-5D4D-443A-909C-E8CCF1B642E4}" destId="{EA25FF17-3D17-4A6D-B2FB-576FE6D29964}" srcOrd="1" destOrd="0" parTransId="{9F48A751-78FD-402F-9774-8820F86440A3}" sibTransId="{DFD142BE-FBB9-4808-91BA-36DDC4D501A9}"/>
    <dgm:cxn modelId="{18FB53ED-842D-4083-BC23-B60E77C4AB1A}" type="presOf" srcId="{C397EC23-D42A-4B6D-A312-F7CA167443EE}" destId="{0BC37FB2-A568-45A9-BDB7-45ED17E8AC3A}" srcOrd="0" destOrd="0" presId="urn:microsoft.com/office/officeart/2005/8/layout/equation1"/>
    <dgm:cxn modelId="{B04E5AF0-4D96-421D-BAEE-AD21822D8705}" srcId="{42128E67-5D4D-443A-909C-E8CCF1B642E4}" destId="{42C9BBF4-D2E2-40D1-873C-023BE2562D0A}" srcOrd="2" destOrd="0" parTransId="{F9CB0907-5247-4D1D-8177-D244ECDB1C22}" sibTransId="{328E3C73-18E3-474C-9F33-BC61DB95D48C}"/>
    <dgm:cxn modelId="{12C74FF9-80A4-4FF1-A45A-08D69B072962}" type="presParOf" srcId="{2BF1C008-E7D6-40B7-BD72-60D67E56C3F5}" destId="{0BC37FB2-A568-45A9-BDB7-45ED17E8AC3A}" srcOrd="0" destOrd="0" presId="urn:microsoft.com/office/officeart/2005/8/layout/equation1"/>
    <dgm:cxn modelId="{BB419C52-FCD6-4774-AD57-4124DC60872C}" type="presParOf" srcId="{2BF1C008-E7D6-40B7-BD72-60D67E56C3F5}" destId="{378890EA-4081-4BC1-A79F-D5A078F351F4}" srcOrd="1" destOrd="0" presId="urn:microsoft.com/office/officeart/2005/8/layout/equation1"/>
    <dgm:cxn modelId="{B1786DF7-90C5-4E68-89BD-C96AC8BEA79B}" type="presParOf" srcId="{2BF1C008-E7D6-40B7-BD72-60D67E56C3F5}" destId="{D2F1F20C-0856-4E98-9FBA-F0D8D44075A7}" srcOrd="2" destOrd="0" presId="urn:microsoft.com/office/officeart/2005/8/layout/equation1"/>
    <dgm:cxn modelId="{35E789E4-AC58-47B6-A7F2-FBAF389C4B42}" type="presParOf" srcId="{2BF1C008-E7D6-40B7-BD72-60D67E56C3F5}" destId="{CF39194A-1CE3-4B3A-B420-69DAE835C245}" srcOrd="3" destOrd="0" presId="urn:microsoft.com/office/officeart/2005/8/layout/equation1"/>
    <dgm:cxn modelId="{6C19D2A9-9AB7-42FF-B0B1-CA5503E1764D}" type="presParOf" srcId="{2BF1C008-E7D6-40B7-BD72-60D67E56C3F5}" destId="{E825109F-4CB9-4778-BB64-7FC8F19BCEB5}" srcOrd="4" destOrd="0" presId="urn:microsoft.com/office/officeart/2005/8/layout/equation1"/>
    <dgm:cxn modelId="{74996233-DD2B-431C-A4CD-A178D72DAC0A}" type="presParOf" srcId="{2BF1C008-E7D6-40B7-BD72-60D67E56C3F5}" destId="{41821EBA-197B-4F2F-90ED-370A758BEB5E}" srcOrd="5" destOrd="0" presId="urn:microsoft.com/office/officeart/2005/8/layout/equation1"/>
    <dgm:cxn modelId="{E78641E3-8604-46D4-8573-ACD2696FB84B}" type="presParOf" srcId="{2BF1C008-E7D6-40B7-BD72-60D67E56C3F5}" destId="{A2B69AA7-01C1-4053-B368-B907E97EE868}" srcOrd="6" destOrd="0" presId="urn:microsoft.com/office/officeart/2005/8/layout/equation1"/>
    <dgm:cxn modelId="{84EDFF81-C46B-41CE-9B04-CF0DE299B695}" type="presParOf" srcId="{2BF1C008-E7D6-40B7-BD72-60D67E56C3F5}" destId="{E579C00D-9428-4BE0-A717-A24AD41E9848}" srcOrd="7" destOrd="0" presId="urn:microsoft.com/office/officeart/2005/8/layout/equation1"/>
    <dgm:cxn modelId="{6F43E37D-85B2-4950-8EBF-4C9349A2C7E0}" type="presParOf" srcId="{2BF1C008-E7D6-40B7-BD72-60D67E56C3F5}" destId="{A293F95B-7C3D-4AE3-95D7-9C9F48AC2FFC}"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37FB2-A568-45A9-BDB7-45ED17E8AC3A}">
      <dsp:nvSpPr>
        <dsp:cNvPr id="0" name=""/>
        <dsp:cNvSpPr/>
      </dsp:nvSpPr>
      <dsp:spPr>
        <a:xfrm>
          <a:off x="98076" y="505841"/>
          <a:ext cx="2386704" cy="3149742"/>
        </a:xfrm>
        <a:prstGeom prst="ellipse">
          <a:avLst/>
        </a:prstGeom>
        <a:noFill/>
        <a:ln w="28575">
          <a:solidFill>
            <a:srgbClr val="0070C0"/>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ts val="0"/>
            </a:spcAft>
            <a:buNone/>
          </a:pPr>
          <a:r>
            <a:rPr lang="pl-PL" sz="1600" b="1" kern="1200" dirty="0"/>
            <a:t>Średnia arytmetyczna punktów ogółem</a:t>
          </a:r>
        </a:p>
        <a:p>
          <a:pPr marL="0" lvl="0" indent="0" algn="ctr" defTabSz="711200">
            <a:lnSpc>
              <a:spcPct val="90000"/>
            </a:lnSpc>
            <a:spcBef>
              <a:spcPct val="0"/>
            </a:spcBef>
            <a:spcAft>
              <a:spcPts val="0"/>
            </a:spcAft>
            <a:buNone/>
          </a:pPr>
          <a:r>
            <a:rPr lang="pl-PL" sz="1600" b="1" kern="1200" dirty="0"/>
            <a:t>z dwóch ocen wniosku  </a:t>
          </a:r>
        </a:p>
        <a:p>
          <a:pPr marL="0" lvl="0" indent="0" algn="ctr" defTabSz="711200">
            <a:lnSpc>
              <a:spcPct val="90000"/>
            </a:lnSpc>
            <a:spcBef>
              <a:spcPct val="0"/>
            </a:spcBef>
            <a:spcAft>
              <a:spcPts val="0"/>
            </a:spcAft>
            <a:buNone/>
          </a:pPr>
          <a:r>
            <a:rPr lang="pl-PL" sz="1600" b="1" u="sng" kern="1200" dirty="0"/>
            <a:t>max. 50 pkt.</a:t>
          </a:r>
        </a:p>
      </dsp:txBody>
      <dsp:txXfrm>
        <a:off x="447601" y="967110"/>
        <a:ext cx="1687654" cy="2227204"/>
      </dsp:txXfrm>
    </dsp:sp>
    <dsp:sp modelId="{D2F1F20C-0856-4E98-9FBA-F0D8D44075A7}">
      <dsp:nvSpPr>
        <dsp:cNvPr id="0" name=""/>
        <dsp:cNvSpPr/>
      </dsp:nvSpPr>
      <dsp:spPr>
        <a:xfrm>
          <a:off x="2460928" y="1588911"/>
          <a:ext cx="810424" cy="768052"/>
        </a:xfrm>
        <a:prstGeom prst="mathPlus">
          <a:avLst/>
        </a:prstGeom>
        <a:solidFill>
          <a:srgbClr val="0070C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dirty="0"/>
        </a:p>
      </dsp:txBody>
      <dsp:txXfrm>
        <a:off x="2568350" y="1882614"/>
        <a:ext cx="595580" cy="180646"/>
      </dsp:txXfrm>
    </dsp:sp>
    <dsp:sp modelId="{E825109F-4CB9-4778-BB64-7FC8F19BCEB5}">
      <dsp:nvSpPr>
        <dsp:cNvPr id="0" name=""/>
        <dsp:cNvSpPr/>
      </dsp:nvSpPr>
      <dsp:spPr>
        <a:xfrm>
          <a:off x="3429130" y="518237"/>
          <a:ext cx="2378663" cy="3149742"/>
        </a:xfrm>
        <a:prstGeom prst="ellipse">
          <a:avLst/>
        </a:prstGeom>
        <a:noFill/>
        <a:ln w="28575">
          <a:solidFill>
            <a:srgbClr val="0070C0"/>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711200">
            <a:lnSpc>
              <a:spcPct val="90000"/>
            </a:lnSpc>
            <a:spcBef>
              <a:spcPct val="0"/>
            </a:spcBef>
            <a:spcAft>
              <a:spcPts val="0"/>
            </a:spcAft>
            <a:buNone/>
          </a:pPr>
          <a:r>
            <a:rPr lang="pl-PL" sz="1400" b="1" kern="1200" dirty="0"/>
            <a:t>Średnia arytmetyczna punktów ogółem z dwóch ocen wniosku za spełnienie kryteriów oceny strategicznej ZIT AJ</a:t>
          </a:r>
        </a:p>
        <a:p>
          <a:pPr marL="0" lvl="0" indent="0" algn="ctr" defTabSz="711200">
            <a:lnSpc>
              <a:spcPct val="90000"/>
            </a:lnSpc>
            <a:spcBef>
              <a:spcPct val="0"/>
            </a:spcBef>
            <a:spcAft>
              <a:spcPts val="0"/>
            </a:spcAft>
            <a:buNone/>
          </a:pPr>
          <a:r>
            <a:rPr lang="pl-PL" sz="1400" b="1" kern="1200" dirty="0"/>
            <a:t> </a:t>
          </a:r>
          <a:r>
            <a:rPr lang="pl-PL" sz="1400" b="1" u="sng" kern="1200" dirty="0"/>
            <a:t>max. 50 pkt.</a:t>
          </a:r>
        </a:p>
      </dsp:txBody>
      <dsp:txXfrm>
        <a:off x="3777477" y="979506"/>
        <a:ext cx="1681969" cy="2227204"/>
      </dsp:txXfrm>
    </dsp:sp>
    <dsp:sp modelId="{A2B69AA7-01C1-4053-B368-B907E97EE868}">
      <dsp:nvSpPr>
        <dsp:cNvPr id="0" name=""/>
        <dsp:cNvSpPr/>
      </dsp:nvSpPr>
      <dsp:spPr>
        <a:xfrm>
          <a:off x="5909128" y="1712049"/>
          <a:ext cx="629113" cy="642915"/>
        </a:xfrm>
        <a:prstGeom prst="mathEqual">
          <a:avLst/>
        </a:prstGeom>
        <a:solidFill>
          <a:srgbClr val="0070C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pl-PL" sz="2700" kern="1200" dirty="0"/>
        </a:p>
      </dsp:txBody>
      <dsp:txXfrm>
        <a:off x="5992517" y="1844489"/>
        <a:ext cx="462335" cy="378035"/>
      </dsp:txXfrm>
    </dsp:sp>
    <dsp:sp modelId="{A293F95B-7C3D-4AE3-95D7-9C9F48AC2FFC}">
      <dsp:nvSpPr>
        <dsp:cNvPr id="0" name=""/>
        <dsp:cNvSpPr/>
      </dsp:nvSpPr>
      <dsp:spPr>
        <a:xfrm>
          <a:off x="6767963" y="444093"/>
          <a:ext cx="2375079" cy="3176882"/>
        </a:xfrm>
        <a:prstGeom prst="ellipse">
          <a:avLst/>
        </a:prstGeom>
        <a:noFill/>
        <a:ln w="28575">
          <a:solidFill>
            <a:srgbClr val="0070C0"/>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1" kern="1200" dirty="0"/>
            <a:t>Projekt, który uzyskał w trakcie oceny merytorycznej i oceny strategicznej ZIT AJ                        wymaganą minimalną liczbę punktów za spełnienie wszystkich kryteriów</a:t>
          </a:r>
        </a:p>
        <a:p>
          <a:pPr marL="0" lvl="0" indent="0" algn="ctr" defTabSz="622300">
            <a:lnSpc>
              <a:spcPct val="90000"/>
            </a:lnSpc>
            <a:spcBef>
              <a:spcPct val="0"/>
            </a:spcBef>
            <a:spcAft>
              <a:spcPct val="35000"/>
            </a:spcAft>
            <a:buNone/>
          </a:pPr>
          <a:r>
            <a:rPr lang="pl-PL" sz="1400" b="1" u="sng" kern="1200" dirty="0"/>
            <a:t>max. 100 pkt.</a:t>
          </a:r>
          <a:endParaRPr lang="pl-PL" sz="1400" kern="1200" dirty="0"/>
        </a:p>
      </dsp:txBody>
      <dsp:txXfrm>
        <a:off x="7115785" y="909337"/>
        <a:ext cx="1679435" cy="224639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0265"/>
          </a:xfrm>
          <a:prstGeom prst="rect">
            <a:avLst/>
          </a:prstGeom>
        </p:spPr>
        <p:txBody>
          <a:bodyPr vert="horz" wrap="square" lIns="91294" tIns="45647" rIns="91294" bIns="45647" numCol="1" anchor="t" anchorCtr="0" compatLnSpc="1">
            <a:prstTxWarp prst="textNoShape">
              <a:avLst/>
            </a:prstTxWarp>
          </a:bodyPr>
          <a:lstStyle>
            <a:lvl1pPr eaLnBrk="1" hangingPunct="1">
              <a:defRPr sz="1200"/>
            </a:lvl1pPr>
          </a:lstStyle>
          <a:p>
            <a:pPr>
              <a:defRPr/>
            </a:pPr>
            <a:endParaRPr lang="pl-PL"/>
          </a:p>
        </p:txBody>
      </p:sp>
      <p:sp>
        <p:nvSpPr>
          <p:cNvPr id="3" name="Symbol zastępczy daty 2"/>
          <p:cNvSpPr>
            <a:spLocks noGrp="1"/>
          </p:cNvSpPr>
          <p:nvPr>
            <p:ph type="dt" sz="quarter" idx="1"/>
          </p:nvPr>
        </p:nvSpPr>
        <p:spPr>
          <a:xfrm>
            <a:off x="5622798" y="0"/>
            <a:ext cx="4301543" cy="340265"/>
          </a:xfrm>
          <a:prstGeom prst="rect">
            <a:avLst/>
          </a:prstGeom>
        </p:spPr>
        <p:txBody>
          <a:bodyPr vert="horz" wrap="square" lIns="91294" tIns="45647" rIns="91294" bIns="45647" numCol="1" anchor="t" anchorCtr="0" compatLnSpc="1">
            <a:prstTxWarp prst="textNoShape">
              <a:avLst/>
            </a:prstTxWarp>
          </a:bodyPr>
          <a:lstStyle>
            <a:lvl1pPr algn="r" eaLnBrk="1" hangingPunct="1">
              <a:defRPr sz="1200"/>
            </a:lvl1pPr>
          </a:lstStyle>
          <a:p>
            <a:pPr>
              <a:defRPr/>
            </a:pPr>
            <a:fld id="{E4ADAAFA-7915-49B2-9EB2-53F3DA1F6747}" type="datetimeFigureOut">
              <a:rPr lang="pl-PL"/>
              <a:pPr>
                <a:defRPr/>
              </a:pPr>
              <a:t>04.03.2020</a:t>
            </a:fld>
            <a:endParaRPr lang="pl-PL" dirty="0"/>
          </a:p>
        </p:txBody>
      </p:sp>
      <p:sp>
        <p:nvSpPr>
          <p:cNvPr id="4" name="Symbol zastępczy stopki 3"/>
          <p:cNvSpPr>
            <a:spLocks noGrp="1"/>
          </p:cNvSpPr>
          <p:nvPr>
            <p:ph type="ftr" sz="quarter" idx="2"/>
          </p:nvPr>
        </p:nvSpPr>
        <p:spPr>
          <a:xfrm>
            <a:off x="1" y="6456324"/>
            <a:ext cx="4301543" cy="340264"/>
          </a:xfrm>
          <a:prstGeom prst="rect">
            <a:avLst/>
          </a:prstGeom>
        </p:spPr>
        <p:txBody>
          <a:bodyPr vert="horz" wrap="square" lIns="91294" tIns="45647" rIns="91294" bIns="45647" numCol="1" anchor="b" anchorCtr="0" compatLnSpc="1">
            <a:prstTxWarp prst="textNoShape">
              <a:avLst/>
            </a:prstTxWarp>
          </a:bodyPr>
          <a:lstStyle>
            <a:lvl1pPr eaLnBrk="1" hangingPunct="1">
              <a:defRPr sz="1200"/>
            </a:lvl1pPr>
          </a:lstStyle>
          <a:p>
            <a:pPr>
              <a:defRPr/>
            </a:pPr>
            <a:endParaRPr lang="pl-PL"/>
          </a:p>
        </p:txBody>
      </p:sp>
      <p:sp>
        <p:nvSpPr>
          <p:cNvPr id="5" name="Symbol zastępczy numeru slajdu 4"/>
          <p:cNvSpPr>
            <a:spLocks noGrp="1"/>
          </p:cNvSpPr>
          <p:nvPr>
            <p:ph type="sldNum" sz="quarter" idx="3"/>
          </p:nvPr>
        </p:nvSpPr>
        <p:spPr>
          <a:xfrm>
            <a:off x="5622798" y="6456324"/>
            <a:ext cx="4301543" cy="340264"/>
          </a:xfrm>
          <a:prstGeom prst="rect">
            <a:avLst/>
          </a:prstGeom>
        </p:spPr>
        <p:txBody>
          <a:bodyPr vert="horz" wrap="square" lIns="91294" tIns="45647" rIns="91294" bIns="45647" numCol="1" anchor="b" anchorCtr="0" compatLnSpc="1">
            <a:prstTxWarp prst="textNoShape">
              <a:avLst/>
            </a:prstTxWarp>
          </a:bodyPr>
          <a:lstStyle>
            <a:lvl1pPr algn="r" eaLnBrk="1" hangingPunct="1">
              <a:defRPr sz="1200"/>
            </a:lvl1pPr>
          </a:lstStyle>
          <a:p>
            <a:fld id="{3C2FCA55-EDB0-457C-8A27-82007649D22D}" type="slidenum">
              <a:rPr lang="pl-PL" altLang="pl-PL"/>
              <a:pPr/>
              <a:t>‹#›</a:t>
            </a:fld>
            <a:endParaRPr lang="pl-PL" altLang="pl-PL"/>
          </a:p>
        </p:txBody>
      </p:sp>
    </p:spTree>
    <p:extLst>
      <p:ext uri="{BB962C8B-B14F-4D97-AF65-F5344CB8AC3E}">
        <p14:creationId xmlns:p14="http://schemas.microsoft.com/office/powerpoint/2010/main" val="2208075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0265"/>
          </a:xfrm>
          <a:prstGeom prst="rect">
            <a:avLst/>
          </a:prstGeom>
        </p:spPr>
        <p:txBody>
          <a:bodyPr vert="horz" wrap="square" lIns="91294" tIns="45647" rIns="91294" bIns="45647" numCol="1" anchor="t" anchorCtr="0" compatLnSpc="1">
            <a:prstTxWarp prst="textNoShape">
              <a:avLst/>
            </a:prstTxWarp>
          </a:bodyPr>
          <a:lstStyle>
            <a:lvl1pPr eaLnBrk="1" hangingPunct="1">
              <a:defRPr sz="1200"/>
            </a:lvl1pPr>
          </a:lstStyle>
          <a:p>
            <a:pPr>
              <a:defRPr/>
            </a:pPr>
            <a:endParaRPr lang="pl-PL"/>
          </a:p>
        </p:txBody>
      </p:sp>
      <p:sp>
        <p:nvSpPr>
          <p:cNvPr id="3" name="Symbol zastępczy daty 2"/>
          <p:cNvSpPr>
            <a:spLocks noGrp="1"/>
          </p:cNvSpPr>
          <p:nvPr>
            <p:ph type="dt" idx="1"/>
          </p:nvPr>
        </p:nvSpPr>
        <p:spPr>
          <a:xfrm>
            <a:off x="5622798" y="0"/>
            <a:ext cx="4301543" cy="340265"/>
          </a:xfrm>
          <a:prstGeom prst="rect">
            <a:avLst/>
          </a:prstGeom>
        </p:spPr>
        <p:txBody>
          <a:bodyPr vert="horz" wrap="square" lIns="91294" tIns="45647" rIns="91294" bIns="45647" numCol="1" anchor="t" anchorCtr="0" compatLnSpc="1">
            <a:prstTxWarp prst="textNoShape">
              <a:avLst/>
            </a:prstTxWarp>
          </a:bodyPr>
          <a:lstStyle>
            <a:lvl1pPr algn="r" eaLnBrk="1" hangingPunct="1">
              <a:defRPr sz="1200"/>
            </a:lvl1pPr>
          </a:lstStyle>
          <a:p>
            <a:pPr>
              <a:defRPr/>
            </a:pPr>
            <a:fld id="{8FC45B4D-94FB-4A4B-AD9C-9BA319CDE34D}" type="datetimeFigureOut">
              <a:rPr lang="pl-PL"/>
              <a:pPr>
                <a:defRPr/>
              </a:pPr>
              <a:t>04.03.2020</a:t>
            </a:fld>
            <a:endParaRPr lang="pl-PL" dirty="0"/>
          </a:p>
        </p:txBody>
      </p:sp>
      <p:sp>
        <p:nvSpPr>
          <p:cNvPr id="4" name="Symbol zastępczy obrazu slajd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294" tIns="45647" rIns="91294" bIns="45647" rtlCol="0" anchor="ctr"/>
          <a:lstStyle/>
          <a:p>
            <a:pPr lvl="0"/>
            <a:endParaRPr lang="pl-PL" noProof="0" dirty="0"/>
          </a:p>
        </p:txBody>
      </p:sp>
      <p:sp>
        <p:nvSpPr>
          <p:cNvPr id="5" name="Symbol zastępczy notatek 4"/>
          <p:cNvSpPr>
            <a:spLocks noGrp="1"/>
          </p:cNvSpPr>
          <p:nvPr>
            <p:ph type="body" sz="quarter" idx="3"/>
          </p:nvPr>
        </p:nvSpPr>
        <p:spPr>
          <a:xfrm>
            <a:off x="992665" y="3228707"/>
            <a:ext cx="7941309" cy="3059116"/>
          </a:xfrm>
          <a:prstGeom prst="rect">
            <a:avLst/>
          </a:prstGeom>
        </p:spPr>
        <p:txBody>
          <a:bodyPr vert="horz" lIns="91294" tIns="45647" rIns="91294" bIns="45647"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1" y="6456324"/>
            <a:ext cx="4301543" cy="340264"/>
          </a:xfrm>
          <a:prstGeom prst="rect">
            <a:avLst/>
          </a:prstGeom>
        </p:spPr>
        <p:txBody>
          <a:bodyPr vert="horz" wrap="square" lIns="91294" tIns="45647" rIns="91294" bIns="45647" numCol="1" anchor="b" anchorCtr="0" compatLnSpc="1">
            <a:prstTxWarp prst="textNoShape">
              <a:avLst/>
            </a:prstTxWarp>
          </a:bodyPr>
          <a:lstStyle>
            <a:lvl1pPr eaLnBrk="1" hangingPunct="1">
              <a:defRPr sz="1200"/>
            </a:lvl1pPr>
          </a:lstStyle>
          <a:p>
            <a:pPr>
              <a:defRPr/>
            </a:pPr>
            <a:endParaRPr lang="pl-PL"/>
          </a:p>
        </p:txBody>
      </p:sp>
      <p:sp>
        <p:nvSpPr>
          <p:cNvPr id="7" name="Symbol zastępczy numeru slajdu 6"/>
          <p:cNvSpPr>
            <a:spLocks noGrp="1"/>
          </p:cNvSpPr>
          <p:nvPr>
            <p:ph type="sldNum" sz="quarter" idx="5"/>
          </p:nvPr>
        </p:nvSpPr>
        <p:spPr>
          <a:xfrm>
            <a:off x="5622798" y="6456324"/>
            <a:ext cx="4301543" cy="340264"/>
          </a:xfrm>
          <a:prstGeom prst="rect">
            <a:avLst/>
          </a:prstGeom>
        </p:spPr>
        <p:txBody>
          <a:bodyPr vert="horz" wrap="square" lIns="91294" tIns="45647" rIns="91294" bIns="45647" numCol="1" anchor="b" anchorCtr="0" compatLnSpc="1">
            <a:prstTxWarp prst="textNoShape">
              <a:avLst/>
            </a:prstTxWarp>
          </a:bodyPr>
          <a:lstStyle>
            <a:lvl1pPr algn="r" eaLnBrk="1" hangingPunct="1">
              <a:defRPr sz="1200"/>
            </a:lvl1pPr>
          </a:lstStyle>
          <a:p>
            <a:fld id="{31F11D62-2E02-43F0-A8F9-BD2078A2019B}" type="slidenum">
              <a:rPr lang="pl-PL" altLang="pl-PL"/>
              <a:pPr/>
              <a:t>‹#›</a:t>
            </a:fld>
            <a:endParaRPr lang="pl-PL" altLang="pl-PL"/>
          </a:p>
        </p:txBody>
      </p:sp>
    </p:spTree>
    <p:extLst>
      <p:ext uri="{BB962C8B-B14F-4D97-AF65-F5344CB8AC3E}">
        <p14:creationId xmlns:p14="http://schemas.microsoft.com/office/powerpoint/2010/main" val="19640541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12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dirty="0"/>
          </a:p>
        </p:txBody>
      </p:sp>
      <p:sp>
        <p:nvSpPr>
          <p:cNvPr id="5124" name="Symbol zastępczy numeru slajdu 3"/>
          <p:cNvSpPr>
            <a:spLocks noGrp="1"/>
          </p:cNvSpPr>
          <p:nvPr>
            <p:ph type="sldNum" sz="quarter" idx="5"/>
          </p:nvPr>
        </p:nvSpPr>
        <p:spPr bwMode="auto">
          <a:noFill/>
          <a:ln>
            <a:miter lim="800000"/>
            <a:headEnd/>
            <a:tailEnd/>
          </a:ln>
        </p:spPr>
        <p:txBody>
          <a:bodyPr/>
          <a:lstStyle/>
          <a:p>
            <a:fld id="{4DA53302-6929-4FD8-A235-B1636AC78C22}" type="slidenum">
              <a:rPr lang="pl-PL" altLang="pl-PL">
                <a:solidFill>
                  <a:prstClr val="black"/>
                </a:solidFill>
              </a:rPr>
              <a:pPr/>
              <a:t>1</a:t>
            </a:fld>
            <a:endParaRPr lang="pl-PL" altLang="pl-PL">
              <a:solidFill>
                <a:prstClr val="black"/>
              </a:solidFill>
            </a:endParaRPr>
          </a:p>
        </p:txBody>
      </p:sp>
    </p:spTree>
    <p:extLst>
      <p:ext uri="{BB962C8B-B14F-4D97-AF65-F5344CB8AC3E}">
        <p14:creationId xmlns:p14="http://schemas.microsoft.com/office/powerpoint/2010/main" val="2903272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11</a:t>
            </a:fld>
            <a:endParaRPr lang="pl-PL" altLang="pl-PL"/>
          </a:p>
        </p:txBody>
      </p:sp>
    </p:spTree>
    <p:extLst>
      <p:ext uri="{BB962C8B-B14F-4D97-AF65-F5344CB8AC3E}">
        <p14:creationId xmlns:p14="http://schemas.microsoft.com/office/powerpoint/2010/main" val="3106814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12</a:t>
            </a:fld>
            <a:endParaRPr lang="pl-PL" altLang="pl-PL"/>
          </a:p>
        </p:txBody>
      </p:sp>
    </p:spTree>
    <p:extLst>
      <p:ext uri="{BB962C8B-B14F-4D97-AF65-F5344CB8AC3E}">
        <p14:creationId xmlns:p14="http://schemas.microsoft.com/office/powerpoint/2010/main" val="2646281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13</a:t>
            </a:fld>
            <a:endParaRPr lang="pl-PL" altLang="pl-PL"/>
          </a:p>
        </p:txBody>
      </p:sp>
    </p:spTree>
    <p:extLst>
      <p:ext uri="{BB962C8B-B14F-4D97-AF65-F5344CB8AC3E}">
        <p14:creationId xmlns:p14="http://schemas.microsoft.com/office/powerpoint/2010/main" val="32513793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14</a:t>
            </a:fld>
            <a:endParaRPr lang="pl-PL" altLang="pl-PL"/>
          </a:p>
        </p:txBody>
      </p:sp>
    </p:spTree>
    <p:extLst>
      <p:ext uri="{BB962C8B-B14F-4D97-AF65-F5344CB8AC3E}">
        <p14:creationId xmlns:p14="http://schemas.microsoft.com/office/powerpoint/2010/main" val="975879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15</a:t>
            </a:fld>
            <a:endParaRPr lang="pl-PL" altLang="pl-PL"/>
          </a:p>
        </p:txBody>
      </p:sp>
    </p:spTree>
    <p:extLst>
      <p:ext uri="{BB962C8B-B14F-4D97-AF65-F5344CB8AC3E}">
        <p14:creationId xmlns:p14="http://schemas.microsoft.com/office/powerpoint/2010/main" val="967245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a:t>Art. 43. 1. W razie stwierdzenia braków w zakresie warunków formalnych we wniosku o dofinansowanie projektu właściwa instytucja wzywa wnioskodawcę do uzupełnienia wniosku w wyznaczonym terminie, nie krótszym niż 7 dni i nie dłuższym niż 21 dni, pod rygorem pozostawienia wniosku bez rozpatrzenia. </a:t>
            </a:r>
          </a:p>
          <a:p>
            <a:r>
              <a:rPr lang="pl-PL" dirty="0"/>
              <a:t>2. W razie stwierdzenia oczywistej omyłki we wniosku o dofinansowanie projektu właściwa instytucja poprawia tę omyłkę z urzędu, informując o tym wnioskodawcę, albo wzywa wnioskodawcę do poprawienia oczywistej omyłki w wyznaczonym terminie, nie krótszym niż 7 dni i nie dłuższym niż 21 dni, pod rygorem pozostawienia wniosku bez rozpatrzenia. </a:t>
            </a:r>
          </a:p>
          <a:p>
            <a:r>
              <a:rPr lang="pl-PL" dirty="0"/>
              <a:t>3. Terminy określone w wezwaniach, o których mowa w ust. 1 i 2: </a:t>
            </a:r>
          </a:p>
          <a:p>
            <a:r>
              <a:rPr lang="pl-PL" dirty="0"/>
              <a:t>1) w przypadku wezwania przekazanego drogą elektroniczną – liczy się od dnia następującego po dniu wysłania wezwania; </a:t>
            </a:r>
          </a:p>
          <a:p>
            <a:r>
              <a:rPr lang="pl-PL" dirty="0"/>
              <a:t>2) w przypadku wezwania przekazanego na piśmie – liczy się od dnia doręczenia wezwania.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16</a:t>
            </a:fld>
            <a:endParaRPr lang="pl-PL" altLang="pl-PL"/>
          </a:p>
        </p:txBody>
      </p:sp>
    </p:spTree>
    <p:extLst>
      <p:ext uri="{BB962C8B-B14F-4D97-AF65-F5344CB8AC3E}">
        <p14:creationId xmlns:p14="http://schemas.microsoft.com/office/powerpoint/2010/main" val="2615816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17</a:t>
            </a:fld>
            <a:endParaRPr lang="pl-PL" altLang="pl-PL"/>
          </a:p>
        </p:txBody>
      </p:sp>
    </p:spTree>
    <p:extLst>
      <p:ext uri="{BB962C8B-B14F-4D97-AF65-F5344CB8AC3E}">
        <p14:creationId xmlns:p14="http://schemas.microsoft.com/office/powerpoint/2010/main" val="3607707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18</a:t>
            </a:fld>
            <a:endParaRPr lang="pl-PL" altLang="pl-PL"/>
          </a:p>
        </p:txBody>
      </p:sp>
    </p:spTree>
    <p:extLst>
      <p:ext uri="{BB962C8B-B14F-4D97-AF65-F5344CB8AC3E}">
        <p14:creationId xmlns:p14="http://schemas.microsoft.com/office/powerpoint/2010/main" val="2174633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19</a:t>
            </a:fld>
            <a:endParaRPr lang="pl-PL" altLang="pl-PL"/>
          </a:p>
        </p:txBody>
      </p:sp>
    </p:spTree>
    <p:extLst>
      <p:ext uri="{BB962C8B-B14F-4D97-AF65-F5344CB8AC3E}">
        <p14:creationId xmlns:p14="http://schemas.microsoft.com/office/powerpoint/2010/main" val="2156502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20</a:t>
            </a:fld>
            <a:endParaRPr lang="pl-PL" altLang="pl-PL"/>
          </a:p>
        </p:txBody>
      </p:sp>
    </p:spTree>
    <p:extLst>
      <p:ext uri="{BB962C8B-B14F-4D97-AF65-F5344CB8AC3E}">
        <p14:creationId xmlns:p14="http://schemas.microsoft.com/office/powerpoint/2010/main" val="2313377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a:t>
            </a:fld>
            <a:endParaRPr lang="pl-PL" altLang="pl-PL"/>
          </a:p>
        </p:txBody>
      </p:sp>
    </p:spTree>
    <p:extLst>
      <p:ext uri="{BB962C8B-B14F-4D97-AF65-F5344CB8AC3E}">
        <p14:creationId xmlns:p14="http://schemas.microsoft.com/office/powerpoint/2010/main" val="3452367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21</a:t>
            </a:fld>
            <a:endParaRPr lang="pl-PL" altLang="pl-PL"/>
          </a:p>
        </p:txBody>
      </p:sp>
    </p:spTree>
    <p:extLst>
      <p:ext uri="{BB962C8B-B14F-4D97-AF65-F5344CB8AC3E}">
        <p14:creationId xmlns:p14="http://schemas.microsoft.com/office/powerpoint/2010/main" val="4279814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22</a:t>
            </a:fld>
            <a:endParaRPr lang="pl-PL" altLang="pl-PL"/>
          </a:p>
        </p:txBody>
      </p:sp>
    </p:spTree>
    <p:extLst>
      <p:ext uri="{BB962C8B-B14F-4D97-AF65-F5344CB8AC3E}">
        <p14:creationId xmlns:p14="http://schemas.microsoft.com/office/powerpoint/2010/main" val="604735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23</a:t>
            </a:fld>
            <a:endParaRPr lang="pl-PL" altLang="pl-PL"/>
          </a:p>
        </p:txBody>
      </p:sp>
    </p:spTree>
    <p:extLst>
      <p:ext uri="{BB962C8B-B14F-4D97-AF65-F5344CB8AC3E}">
        <p14:creationId xmlns:p14="http://schemas.microsoft.com/office/powerpoint/2010/main" val="2949430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24</a:t>
            </a:fld>
            <a:endParaRPr lang="pl-PL" altLang="pl-PL"/>
          </a:p>
        </p:txBody>
      </p:sp>
    </p:spTree>
    <p:extLst>
      <p:ext uri="{BB962C8B-B14F-4D97-AF65-F5344CB8AC3E}">
        <p14:creationId xmlns:p14="http://schemas.microsoft.com/office/powerpoint/2010/main" val="25447830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25</a:t>
            </a:fld>
            <a:endParaRPr lang="pl-PL" altLang="pl-PL"/>
          </a:p>
        </p:txBody>
      </p:sp>
    </p:spTree>
    <p:extLst>
      <p:ext uri="{BB962C8B-B14F-4D97-AF65-F5344CB8AC3E}">
        <p14:creationId xmlns:p14="http://schemas.microsoft.com/office/powerpoint/2010/main" val="100795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26</a:t>
            </a:fld>
            <a:endParaRPr lang="pl-PL" altLang="pl-PL"/>
          </a:p>
        </p:txBody>
      </p:sp>
    </p:spTree>
    <p:extLst>
      <p:ext uri="{BB962C8B-B14F-4D97-AF65-F5344CB8AC3E}">
        <p14:creationId xmlns:p14="http://schemas.microsoft.com/office/powerpoint/2010/main" val="26517724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27</a:t>
            </a:fld>
            <a:endParaRPr lang="pl-PL" altLang="pl-PL"/>
          </a:p>
        </p:txBody>
      </p:sp>
    </p:spTree>
    <p:extLst>
      <p:ext uri="{BB962C8B-B14F-4D97-AF65-F5344CB8AC3E}">
        <p14:creationId xmlns:p14="http://schemas.microsoft.com/office/powerpoint/2010/main" val="2692968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28</a:t>
            </a:fld>
            <a:endParaRPr lang="pl-PL" altLang="pl-PL"/>
          </a:p>
        </p:txBody>
      </p:sp>
    </p:spTree>
    <p:extLst>
      <p:ext uri="{BB962C8B-B14F-4D97-AF65-F5344CB8AC3E}">
        <p14:creationId xmlns:p14="http://schemas.microsoft.com/office/powerpoint/2010/main" val="40602161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29</a:t>
            </a:fld>
            <a:endParaRPr lang="pl-PL" altLang="pl-PL"/>
          </a:p>
        </p:txBody>
      </p:sp>
    </p:spTree>
    <p:extLst>
      <p:ext uri="{BB962C8B-B14F-4D97-AF65-F5344CB8AC3E}">
        <p14:creationId xmlns:p14="http://schemas.microsoft.com/office/powerpoint/2010/main" val="27350234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584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dirty="0"/>
          </a:p>
        </p:txBody>
      </p:sp>
      <p:sp>
        <p:nvSpPr>
          <p:cNvPr id="35844"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3446974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a:t>
            </a:fld>
            <a:endParaRPr lang="pl-PL" altLang="pl-PL"/>
          </a:p>
        </p:txBody>
      </p:sp>
    </p:spTree>
    <p:extLst>
      <p:ext uri="{BB962C8B-B14F-4D97-AF65-F5344CB8AC3E}">
        <p14:creationId xmlns:p14="http://schemas.microsoft.com/office/powerpoint/2010/main" val="14970992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789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a:p>
        </p:txBody>
      </p:sp>
      <p:sp>
        <p:nvSpPr>
          <p:cNvPr id="37892"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26552965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789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a:p>
        </p:txBody>
      </p:sp>
      <p:sp>
        <p:nvSpPr>
          <p:cNvPr id="37892"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3682782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33</a:t>
            </a:fld>
            <a:endParaRPr lang="pl-PL" altLang="pl-PL"/>
          </a:p>
        </p:txBody>
      </p:sp>
    </p:spTree>
    <p:extLst>
      <p:ext uri="{BB962C8B-B14F-4D97-AF65-F5344CB8AC3E}">
        <p14:creationId xmlns:p14="http://schemas.microsoft.com/office/powerpoint/2010/main" val="24679638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34</a:t>
            </a:fld>
            <a:endParaRPr lang="pl-PL" altLang="pl-PL"/>
          </a:p>
        </p:txBody>
      </p:sp>
    </p:spTree>
    <p:extLst>
      <p:ext uri="{BB962C8B-B14F-4D97-AF65-F5344CB8AC3E}">
        <p14:creationId xmlns:p14="http://schemas.microsoft.com/office/powerpoint/2010/main" val="39728910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36</a:t>
            </a:fld>
            <a:endParaRPr lang="pl-PL" altLang="pl-PL"/>
          </a:p>
        </p:txBody>
      </p:sp>
    </p:spTree>
    <p:extLst>
      <p:ext uri="{BB962C8B-B14F-4D97-AF65-F5344CB8AC3E}">
        <p14:creationId xmlns:p14="http://schemas.microsoft.com/office/powerpoint/2010/main" val="10710426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37</a:t>
            </a:fld>
            <a:endParaRPr lang="pl-PL" altLang="pl-PL"/>
          </a:p>
        </p:txBody>
      </p:sp>
    </p:spTree>
    <p:extLst>
      <p:ext uri="{BB962C8B-B14F-4D97-AF65-F5344CB8AC3E}">
        <p14:creationId xmlns:p14="http://schemas.microsoft.com/office/powerpoint/2010/main" val="36263418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38</a:t>
            </a:fld>
            <a:endParaRPr lang="pl-PL" altLang="pl-PL"/>
          </a:p>
        </p:txBody>
      </p:sp>
    </p:spTree>
    <p:extLst>
      <p:ext uri="{BB962C8B-B14F-4D97-AF65-F5344CB8AC3E}">
        <p14:creationId xmlns:p14="http://schemas.microsoft.com/office/powerpoint/2010/main" val="8358812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39</a:t>
            </a:fld>
            <a:endParaRPr lang="pl-PL" altLang="pl-PL"/>
          </a:p>
        </p:txBody>
      </p:sp>
    </p:spTree>
    <p:extLst>
      <p:ext uri="{BB962C8B-B14F-4D97-AF65-F5344CB8AC3E}">
        <p14:creationId xmlns:p14="http://schemas.microsoft.com/office/powerpoint/2010/main" val="28538443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40</a:t>
            </a:fld>
            <a:endParaRPr lang="pl-PL" altLang="pl-PL"/>
          </a:p>
        </p:txBody>
      </p:sp>
    </p:spTree>
    <p:extLst>
      <p:ext uri="{BB962C8B-B14F-4D97-AF65-F5344CB8AC3E}">
        <p14:creationId xmlns:p14="http://schemas.microsoft.com/office/powerpoint/2010/main" val="41845156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41</a:t>
            </a:fld>
            <a:endParaRPr lang="pl-PL" altLang="pl-PL"/>
          </a:p>
        </p:txBody>
      </p:sp>
    </p:spTree>
    <p:extLst>
      <p:ext uri="{BB962C8B-B14F-4D97-AF65-F5344CB8AC3E}">
        <p14:creationId xmlns:p14="http://schemas.microsoft.com/office/powerpoint/2010/main" val="4184515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a:t>
            </a:fld>
            <a:endParaRPr lang="pl-PL" altLang="pl-PL"/>
          </a:p>
        </p:txBody>
      </p:sp>
    </p:spTree>
    <p:extLst>
      <p:ext uri="{BB962C8B-B14F-4D97-AF65-F5344CB8AC3E}">
        <p14:creationId xmlns:p14="http://schemas.microsoft.com/office/powerpoint/2010/main" val="3582366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42</a:t>
            </a:fld>
            <a:endParaRPr lang="pl-PL" altLang="pl-PL"/>
          </a:p>
        </p:txBody>
      </p:sp>
    </p:spTree>
    <p:extLst>
      <p:ext uri="{BB962C8B-B14F-4D97-AF65-F5344CB8AC3E}">
        <p14:creationId xmlns:p14="http://schemas.microsoft.com/office/powerpoint/2010/main" val="8192527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Zaproponowano nową treść kryterium, która nie została jeszcze przyjęta – zwiększono wartość procentową a kryterium będzie dotyczyło jedynie uczniów</a:t>
            </a:r>
          </a:p>
          <a:p>
            <a:endParaRPr lang="pl-PL" dirty="0"/>
          </a:p>
          <a:p>
            <a:pPr defTabSz="912937">
              <a:defRPr/>
            </a:pPr>
            <a:r>
              <a:rPr lang="pl-PL" dirty="0"/>
              <a:t>Wprowadzenie kryterium wynika z konieczności realizacji celów RPO WD 2014-2020. Dzięki realizacji staży i praktyk zawodowych uczniowie i słuchacze nabędą doświadczenie zawodowe, które zwiększy ich szanse na podjęcie zatrudnienia po zakończeniu edukacji. Kryterium zostanie zweryfikowane na podstawie zapisów wniosku o dofinansowanie. </a:t>
            </a:r>
            <a:r>
              <a:rPr lang="pl-PL" b="1" dirty="0"/>
              <a:t>IOK dopuszcza możliwość poprawy/uzupełnienia wniosku o dofinansowanie w zakresie kryterium w sposób skutkujący jego spełnieniem, w sytuacji gdy do spełnienia kryterium brakuje nie więcej niż 5%. W trakcie realizacji projektu w uzasadnionych sytuacjach niewynikających z winy Beneficjenta za zgodą IZ dopuszcza się zmianę poziomu odsetka wskazanego w treści kryterium. 	</a:t>
            </a:r>
          </a:p>
          <a:p>
            <a:endParaRPr lang="pl-PL" dirty="0"/>
          </a:p>
        </p:txBody>
      </p:sp>
      <p:sp>
        <p:nvSpPr>
          <p:cNvPr id="4" name="Symbol zastępczy numeru slajdu 3"/>
          <p:cNvSpPr>
            <a:spLocks noGrp="1"/>
          </p:cNvSpPr>
          <p:nvPr>
            <p:ph type="sldNum" sz="quarter" idx="10"/>
          </p:nvPr>
        </p:nvSpPr>
        <p:spPr/>
        <p:txBody>
          <a:bodyPr/>
          <a:lstStyle/>
          <a:p>
            <a:fld id="{AB4B5762-C284-4779-AB15-1F8371468476}" type="slidenum">
              <a:rPr lang="pl-PL" altLang="pl-PL" smtClean="0"/>
              <a:pPr/>
              <a:t>44</a:t>
            </a:fld>
            <a:endParaRPr lang="pl-PL" altLang="pl-PL"/>
          </a:p>
        </p:txBody>
      </p:sp>
    </p:spTree>
    <p:extLst>
      <p:ext uri="{BB962C8B-B14F-4D97-AF65-F5344CB8AC3E}">
        <p14:creationId xmlns:p14="http://schemas.microsoft.com/office/powerpoint/2010/main" val="35415403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55000" lnSpcReduction="20000"/>
          </a:bodyPr>
          <a:lstStyle/>
          <a:p>
            <a:r>
              <a:rPr lang="pl-PL" sz="1200" b="0" kern="1200" baseline="0" dirty="0">
                <a:solidFill>
                  <a:schemeClr val="tx1"/>
                </a:solidFill>
                <a:latin typeface="+mn-lt"/>
                <a:ea typeface="+mn-ea"/>
                <a:cs typeface="+mn-cs"/>
              </a:rPr>
              <a:t>1) </a:t>
            </a:r>
          </a:p>
          <a:p>
            <a:r>
              <a:rPr lang="pl-PL" sz="1200" b="0" kern="1200" baseline="0" dirty="0">
                <a:solidFill>
                  <a:schemeClr val="tx1"/>
                </a:solidFill>
                <a:latin typeface="+mn-lt"/>
                <a:ea typeface="+mn-ea"/>
                <a:cs typeface="+mn-cs"/>
              </a:rPr>
              <a:t>- przeprowadzenie rekrutacji i spotkań informacyjnych w pomieszczeniach dostępnych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oraz zadbanie o dostępny przekaz – np. zapewnienie tłumacza języka migowego po zdiagnozowaniu takiej potrzeby; </a:t>
            </a:r>
          </a:p>
          <a:p>
            <a:r>
              <a:rPr lang="pl-PL" sz="1200" b="0" kern="1200" baseline="0" dirty="0">
                <a:solidFill>
                  <a:schemeClr val="tx1"/>
                </a:solidFill>
                <a:latin typeface="+mn-lt"/>
                <a:ea typeface="+mn-ea"/>
                <a:cs typeface="+mn-cs"/>
              </a:rPr>
              <a:t>- opracowanie dokumentów informacyjnych i rekrutacyjnych w formacie dostępnym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(obowiązuje minimalny standard WCAG 2.0. poziom AA); </a:t>
            </a:r>
          </a:p>
          <a:p>
            <a:r>
              <a:rPr lang="pl-PL" sz="1200" b="0" kern="1200" baseline="0" dirty="0">
                <a:solidFill>
                  <a:schemeClr val="tx1"/>
                </a:solidFill>
                <a:latin typeface="+mn-lt"/>
                <a:ea typeface="+mn-ea"/>
                <a:cs typeface="+mn-cs"/>
              </a:rPr>
              <a:t>- zamieszczanie wiadomości o projekcie na stronach/portalach internetowych, z których korzystają osoby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Instrukcja wypełniania wniosku o dofinansowanie w ramach RPO WD 2014-2020 wersja 1.4 24 </a:t>
            </a:r>
          </a:p>
          <a:p>
            <a:r>
              <a:rPr lang="pl-PL" sz="1200" b="0" kern="1200" baseline="0" dirty="0">
                <a:solidFill>
                  <a:schemeClr val="tx1"/>
                </a:solidFill>
                <a:latin typeface="+mn-lt"/>
                <a:ea typeface="+mn-ea"/>
                <a:cs typeface="+mn-cs"/>
              </a:rPr>
              <a:t>- zaangażowanie do procesu upowszechniania informacji o projekcie różnego typu podmiotów aktywnie działających w środowisku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w tym NGO i instytucji działających na rzecz osób z niepełno sprawnościami; </a:t>
            </a:r>
          </a:p>
          <a:p>
            <a:pPr>
              <a:buFontTx/>
              <a:buChar char="-"/>
            </a:pPr>
            <a:r>
              <a:rPr lang="pl-PL" sz="1200" b="0" kern="1200" baseline="0" dirty="0">
                <a:solidFill>
                  <a:schemeClr val="tx1"/>
                </a:solidFill>
                <a:latin typeface="+mn-lt"/>
                <a:ea typeface="+mn-ea"/>
                <a:cs typeface="+mn-cs"/>
              </a:rPr>
              <a:t>umieszczenie w formularzach rekrutacyjnych zapytania o specjalne potrzeby wynikające z niepełnosprawności, które należy spełnić, aby zapewnić pełne uczestnictwo osoby w projekcie. </a:t>
            </a:r>
          </a:p>
          <a:p>
            <a:pPr>
              <a:buFontTx/>
              <a:buChar char="-"/>
            </a:pPr>
            <a:endParaRPr lang="pl-PL" sz="1200" b="0" kern="1200" baseline="0" dirty="0">
              <a:solidFill>
                <a:schemeClr val="tx1"/>
              </a:solidFill>
              <a:latin typeface="+mn-lt"/>
              <a:ea typeface="+mn-ea"/>
              <a:cs typeface="+mn-cs"/>
            </a:endParaRPr>
          </a:p>
          <a:p>
            <a:pPr>
              <a:buFontTx/>
              <a:buNone/>
            </a:pPr>
            <a:r>
              <a:rPr lang="pl-PL" sz="1200" b="0" kern="1200" baseline="0" dirty="0">
                <a:solidFill>
                  <a:schemeClr val="tx1"/>
                </a:solidFill>
                <a:latin typeface="+mn-lt"/>
                <a:ea typeface="+mn-ea"/>
                <a:cs typeface="+mn-cs"/>
              </a:rPr>
              <a:t>2) </a:t>
            </a:r>
            <a:r>
              <a:rPr lang="pl-PL" sz="1200" kern="1200" baseline="0" dirty="0">
                <a:solidFill>
                  <a:schemeClr val="tx1"/>
                </a:solidFill>
                <a:latin typeface="+mn-lt"/>
                <a:ea typeface="+mn-ea"/>
                <a:cs typeface="+mn-cs"/>
              </a:rPr>
              <a:t>Są to w szczególności wszelkie bariery wynikające z braku świadomości nt. potrzeb osób z różnymi rodzajami niepełnosprawności (inne potrzeby mają osoby z niepełnosprawnością ruchową, inne osoby niewidome czy niesłyszące, a jeszcze inne osoby z niepełnosprawnością intelektualną), a także z braku dostępności, w szczególności do transportu, przestrzeni publicznej i budynków (np. brak podjazdów, wind, sygnalizacji dźwiękowej dla osób niewidzących itp.), materiałów dydaktycznych, zasobów cyfrowych (np. strony internetowe i usługi internetowe m.in. e-learning niedostosowane do potrzeb osób niewidzących i niedowidzących), niektórych środków masowego przekazu przez konkretne grupy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(np. radio dla osób niesłyszących). </a:t>
            </a:r>
          </a:p>
          <a:p>
            <a:pPr>
              <a:buFontTx/>
              <a:buNone/>
            </a:pPr>
            <a:endParaRPr lang="pl-PL" sz="1200" b="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3) </a:t>
            </a:r>
            <a:endParaRPr lang="pl-PL" sz="120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Szczegółowy opis zadania, w tym planowany sposób oraz uzasadnienie potrzeby jego realizacji, ze wskazaniem zadań, w których będą prowadzone działania na rzecz wyrównywania szans kobiet i mężczyzn (patrz załącznik nr 2 do niniejszej instrukcji) oraz opisem, w jaki sposób projekt realizuje zasadę równości szans i niedyskryminacji, w tym dostępności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W szczególności należy opisać mechanizmy zapewnienia dostępności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jakie będą wykorzystywane, np. zastosowanie projektowania uniwersalnego, zastosowanie mechanizmu racjonalnych usprawnień, zapewnienie dostępności rezultatów projektu, konsultowanie projektów rozwiązań/modeli ze środowiskiem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itp. Należy także opisać, w jaki sposób przy realizacji poszczególnych zadań będą eliminowane czynniki ograniczające dostępność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a:t>
            </a:r>
          </a:p>
          <a:p>
            <a:endParaRPr lang="pl-PL" sz="1200" b="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4) </a:t>
            </a:r>
            <a:r>
              <a:rPr lang="pl-PL" sz="1200" kern="1200" baseline="0" dirty="0">
                <a:solidFill>
                  <a:schemeClr val="tx1"/>
                </a:solidFill>
                <a:latin typeface="+mn-lt"/>
                <a:ea typeface="+mn-ea"/>
                <a:cs typeface="+mn-cs"/>
              </a:rPr>
              <a:t>Przykładowe zapisy odnośnie potencjału i sposobu zarządzania projektem, których wskazanie w treści wniosku może świadczyć o dostępności projektu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p>
          <a:p>
            <a:r>
              <a:rPr lang="pl-PL" sz="1200" kern="1200" baseline="0" dirty="0">
                <a:solidFill>
                  <a:schemeClr val="tx1"/>
                </a:solidFill>
                <a:latin typeface="+mn-lt"/>
                <a:ea typeface="+mn-ea"/>
                <a:cs typeface="+mn-cs"/>
              </a:rPr>
              <a:t>- </a:t>
            </a:r>
            <a:r>
              <a:rPr lang="pl-PL" sz="1200" kern="1200" baseline="0" dirty="0" err="1">
                <a:solidFill>
                  <a:schemeClr val="tx1"/>
                </a:solidFill>
                <a:latin typeface="+mn-lt"/>
                <a:ea typeface="+mn-ea"/>
                <a:cs typeface="+mn-cs"/>
              </a:rPr>
              <a:t>biuro</a:t>
            </a:r>
            <a:r>
              <a:rPr lang="pl-PL" sz="1200" kern="1200" baseline="0" dirty="0">
                <a:solidFill>
                  <a:schemeClr val="tx1"/>
                </a:solidFill>
                <a:latin typeface="+mn-lt"/>
                <a:ea typeface="+mn-ea"/>
                <a:cs typeface="+mn-cs"/>
              </a:rPr>
              <a:t> projektu dostępne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Instrukcja wypełniania wniosku o dofinansowanie w ramach RPO WD 2014-2020 wersja 1.4 33 </a:t>
            </a:r>
          </a:p>
          <a:p>
            <a:r>
              <a:rPr lang="pl-PL" sz="1200" kern="1200" baseline="0" dirty="0">
                <a:solidFill>
                  <a:schemeClr val="tx1"/>
                </a:solidFill>
                <a:latin typeface="+mn-lt"/>
                <a:ea typeface="+mn-ea"/>
                <a:cs typeface="+mn-cs"/>
              </a:rPr>
              <a:t>- posiadanie oprogramowania i sprzętu specjalistycznego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umożliwiającego korzystanie z zaplanowanych w projekcie działań; </a:t>
            </a:r>
          </a:p>
          <a:p>
            <a:r>
              <a:rPr lang="pl-PL" sz="1200" kern="1200" baseline="0" dirty="0">
                <a:solidFill>
                  <a:schemeClr val="tx1"/>
                </a:solidFill>
                <a:latin typeface="+mn-lt"/>
                <a:ea typeface="+mn-ea"/>
                <a:cs typeface="+mn-cs"/>
              </a:rPr>
              <a:t>- kadra projektu posiada doświadczenie w pracy z osobami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lub wśród kadry projektu znajdują się osoby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p>
          <a:p>
            <a:r>
              <a:rPr lang="pl-PL" sz="1200" kern="1200" baseline="0" dirty="0">
                <a:solidFill>
                  <a:schemeClr val="tx1"/>
                </a:solidFill>
                <a:latin typeface="+mn-lt"/>
                <a:ea typeface="+mn-ea"/>
                <a:cs typeface="+mn-cs"/>
              </a:rPr>
              <a:t>- zapoznanie kadry projektu z zasadą równości szans i niedyskryminacji; </a:t>
            </a:r>
          </a:p>
          <a:p>
            <a:r>
              <a:rPr lang="pl-PL" sz="1200" kern="1200" baseline="0" dirty="0">
                <a:solidFill>
                  <a:schemeClr val="tx1"/>
                </a:solidFill>
                <a:latin typeface="+mn-lt"/>
                <a:ea typeface="+mn-ea"/>
                <a:cs typeface="+mn-cs"/>
              </a:rPr>
              <a:t>- elastyczne formy pracy, miejsca pracy dostosowane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endParaRPr lang="pl-PL" sz="1200" b="0" kern="1200" baseline="0" dirty="0">
              <a:solidFill>
                <a:schemeClr val="tx1"/>
              </a:solidFill>
              <a:latin typeface="+mn-lt"/>
              <a:ea typeface="+mn-ea"/>
              <a:cs typeface="+mn-cs"/>
            </a:endParaRPr>
          </a:p>
          <a:p>
            <a:pPr>
              <a:buFontTx/>
              <a:buNone/>
            </a:pPr>
            <a:endParaRPr lang="pl-PL" sz="1200" b="0" kern="1200" baseline="0" dirty="0">
              <a:solidFill>
                <a:schemeClr val="tx1"/>
              </a:solidFill>
              <a:latin typeface="+mn-lt"/>
              <a:ea typeface="+mn-ea"/>
              <a:cs typeface="+mn-cs"/>
            </a:endParaRP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45</a:t>
            </a:fld>
            <a:endParaRPr lang="pl-PL" altLang="pl-PL"/>
          </a:p>
        </p:txBody>
      </p:sp>
    </p:spTree>
    <p:extLst>
      <p:ext uri="{BB962C8B-B14F-4D97-AF65-F5344CB8AC3E}">
        <p14:creationId xmlns:p14="http://schemas.microsoft.com/office/powerpoint/2010/main" val="24907498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55000" lnSpcReduction="20000"/>
          </a:bodyPr>
          <a:lstStyle/>
          <a:p>
            <a:r>
              <a:rPr lang="pl-PL" sz="1200" b="0" kern="1200" baseline="0" dirty="0">
                <a:solidFill>
                  <a:schemeClr val="tx1"/>
                </a:solidFill>
                <a:latin typeface="+mn-lt"/>
                <a:ea typeface="+mn-ea"/>
                <a:cs typeface="+mn-cs"/>
              </a:rPr>
              <a:t>1) </a:t>
            </a:r>
          </a:p>
          <a:p>
            <a:r>
              <a:rPr lang="pl-PL" sz="1200" b="0" kern="1200" baseline="0" dirty="0">
                <a:solidFill>
                  <a:schemeClr val="tx1"/>
                </a:solidFill>
                <a:latin typeface="+mn-lt"/>
                <a:ea typeface="+mn-ea"/>
                <a:cs typeface="+mn-cs"/>
              </a:rPr>
              <a:t>- przeprowadzenie rekrutacji i spotkań informacyjnych w pomieszczeniach dostępnych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oraz zadbanie o dostępny przekaz – np. zapewnienie tłumacza języka migowego po zdiagnozowaniu takiej potrzeby; </a:t>
            </a:r>
          </a:p>
          <a:p>
            <a:r>
              <a:rPr lang="pl-PL" sz="1200" b="0" kern="1200" baseline="0" dirty="0">
                <a:solidFill>
                  <a:schemeClr val="tx1"/>
                </a:solidFill>
                <a:latin typeface="+mn-lt"/>
                <a:ea typeface="+mn-ea"/>
                <a:cs typeface="+mn-cs"/>
              </a:rPr>
              <a:t>- opracowanie dokumentów informacyjnych i rekrutacyjnych w formacie dostępnym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(obowiązuje minimalny standard WCAG 2.0. poziom AA); </a:t>
            </a:r>
          </a:p>
          <a:p>
            <a:r>
              <a:rPr lang="pl-PL" sz="1200" b="0" kern="1200" baseline="0" dirty="0">
                <a:solidFill>
                  <a:schemeClr val="tx1"/>
                </a:solidFill>
                <a:latin typeface="+mn-lt"/>
                <a:ea typeface="+mn-ea"/>
                <a:cs typeface="+mn-cs"/>
              </a:rPr>
              <a:t>- zamieszczanie wiadomości o projekcie na stronach/portalach internetowych, z których korzystają osoby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Instrukcja wypełniania wniosku o dofinansowanie w ramach RPO WD 2014-2020 wersja 1.4 24 </a:t>
            </a:r>
          </a:p>
          <a:p>
            <a:r>
              <a:rPr lang="pl-PL" sz="1200" b="0" kern="1200" baseline="0" dirty="0">
                <a:solidFill>
                  <a:schemeClr val="tx1"/>
                </a:solidFill>
                <a:latin typeface="+mn-lt"/>
                <a:ea typeface="+mn-ea"/>
                <a:cs typeface="+mn-cs"/>
              </a:rPr>
              <a:t>- zaangażowanie do procesu upowszechniania informacji o projekcie różnego typu podmiotów aktywnie działających w środowisku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w tym NGO i instytucji działających na rzecz osób z niepełno sprawnościami; </a:t>
            </a:r>
          </a:p>
          <a:p>
            <a:pPr>
              <a:buFontTx/>
              <a:buChar char="-"/>
            </a:pPr>
            <a:r>
              <a:rPr lang="pl-PL" sz="1200" b="0" kern="1200" baseline="0" dirty="0">
                <a:solidFill>
                  <a:schemeClr val="tx1"/>
                </a:solidFill>
                <a:latin typeface="+mn-lt"/>
                <a:ea typeface="+mn-ea"/>
                <a:cs typeface="+mn-cs"/>
              </a:rPr>
              <a:t>umieszczenie w formularzach rekrutacyjnych zapytania o specjalne potrzeby wynikające z niepełnosprawności, które należy spełnić, aby zapewnić pełne uczestnictwo osoby w projekcie. </a:t>
            </a:r>
          </a:p>
          <a:p>
            <a:pPr>
              <a:buFontTx/>
              <a:buChar char="-"/>
            </a:pPr>
            <a:endParaRPr lang="pl-PL" sz="1200" b="0" kern="1200" baseline="0" dirty="0">
              <a:solidFill>
                <a:schemeClr val="tx1"/>
              </a:solidFill>
              <a:latin typeface="+mn-lt"/>
              <a:ea typeface="+mn-ea"/>
              <a:cs typeface="+mn-cs"/>
            </a:endParaRPr>
          </a:p>
          <a:p>
            <a:pPr>
              <a:buFontTx/>
              <a:buNone/>
            </a:pPr>
            <a:r>
              <a:rPr lang="pl-PL" sz="1200" b="0" kern="1200" baseline="0" dirty="0">
                <a:solidFill>
                  <a:schemeClr val="tx1"/>
                </a:solidFill>
                <a:latin typeface="+mn-lt"/>
                <a:ea typeface="+mn-ea"/>
                <a:cs typeface="+mn-cs"/>
              </a:rPr>
              <a:t>2) </a:t>
            </a:r>
            <a:r>
              <a:rPr lang="pl-PL" sz="1200" kern="1200" baseline="0" dirty="0">
                <a:solidFill>
                  <a:schemeClr val="tx1"/>
                </a:solidFill>
                <a:latin typeface="+mn-lt"/>
                <a:ea typeface="+mn-ea"/>
                <a:cs typeface="+mn-cs"/>
              </a:rPr>
              <a:t>Są to w szczególności wszelkie bariery wynikające z braku świadomości nt. potrzeb osób z różnymi rodzajami niepełnosprawności (inne potrzeby mają osoby z niepełnosprawnością ruchową, inne osoby niewidome czy niesłyszące, a jeszcze inne osoby z niepełnosprawnością intelektualną), a także z braku dostępności, w szczególności do transportu, przestrzeni publicznej i budynków (np. brak podjazdów, wind, sygnalizacji dźwiękowej dla osób niewidzących itp.), materiałów dydaktycznych, zasobów cyfrowych (np. strony internetowe i usługi internetowe m.in. e-learning niedostosowane do potrzeb osób niewidzących i niedowidzących), niektórych środków masowego przekazu przez konkretne grupy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(np. radio dla osób niesłyszących). </a:t>
            </a:r>
          </a:p>
          <a:p>
            <a:pPr>
              <a:buFontTx/>
              <a:buNone/>
            </a:pPr>
            <a:endParaRPr lang="pl-PL" sz="1200" b="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3) </a:t>
            </a:r>
            <a:endParaRPr lang="pl-PL" sz="120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Szczegółowy opis zadania, w tym planowany sposób oraz uzasadnienie potrzeby jego realizacji, ze wskazaniem zadań, w których będą prowadzone działania na rzecz wyrównywania szans kobiet i mężczyzn (patrz załącznik nr 2 do niniejszej instrukcji) oraz opisem, w jaki sposób projekt realizuje zasadę równości szans i niedyskryminacji, w tym dostępności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W szczególności należy opisać mechanizmy zapewnienia dostępności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jakie będą wykorzystywane, np. zastosowanie projektowania uniwersalnego, zastosowanie mechanizmu racjonalnych usprawnień, zapewnienie dostępności rezultatów projektu, konsultowanie projektów rozwiązań/modeli ze środowiskiem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itp. Należy także opisać, w jaki sposób przy realizacji poszczególnych zadań będą eliminowane czynniki ograniczające dostępność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a:t>
            </a:r>
          </a:p>
          <a:p>
            <a:endParaRPr lang="pl-PL" sz="1200" b="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4) </a:t>
            </a:r>
            <a:r>
              <a:rPr lang="pl-PL" sz="1200" kern="1200" baseline="0" dirty="0">
                <a:solidFill>
                  <a:schemeClr val="tx1"/>
                </a:solidFill>
                <a:latin typeface="+mn-lt"/>
                <a:ea typeface="+mn-ea"/>
                <a:cs typeface="+mn-cs"/>
              </a:rPr>
              <a:t>Przykładowe zapisy odnośnie potencjału i sposobu zarządzania projektem, których wskazanie w treści wniosku może świadczyć o dostępności projektu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p>
          <a:p>
            <a:r>
              <a:rPr lang="pl-PL" sz="1200" kern="1200" baseline="0" dirty="0">
                <a:solidFill>
                  <a:schemeClr val="tx1"/>
                </a:solidFill>
                <a:latin typeface="+mn-lt"/>
                <a:ea typeface="+mn-ea"/>
                <a:cs typeface="+mn-cs"/>
              </a:rPr>
              <a:t>- </a:t>
            </a:r>
            <a:r>
              <a:rPr lang="pl-PL" sz="1200" kern="1200" baseline="0" dirty="0" err="1">
                <a:solidFill>
                  <a:schemeClr val="tx1"/>
                </a:solidFill>
                <a:latin typeface="+mn-lt"/>
                <a:ea typeface="+mn-ea"/>
                <a:cs typeface="+mn-cs"/>
              </a:rPr>
              <a:t>biuro</a:t>
            </a:r>
            <a:r>
              <a:rPr lang="pl-PL" sz="1200" kern="1200" baseline="0" dirty="0">
                <a:solidFill>
                  <a:schemeClr val="tx1"/>
                </a:solidFill>
                <a:latin typeface="+mn-lt"/>
                <a:ea typeface="+mn-ea"/>
                <a:cs typeface="+mn-cs"/>
              </a:rPr>
              <a:t> projektu dostępne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Instrukcja wypełniania wniosku o dofinansowanie w ramach RPO WD 2014-2020 wersja 1.4 33 </a:t>
            </a:r>
          </a:p>
          <a:p>
            <a:r>
              <a:rPr lang="pl-PL" sz="1200" kern="1200" baseline="0" dirty="0">
                <a:solidFill>
                  <a:schemeClr val="tx1"/>
                </a:solidFill>
                <a:latin typeface="+mn-lt"/>
                <a:ea typeface="+mn-ea"/>
                <a:cs typeface="+mn-cs"/>
              </a:rPr>
              <a:t>- posiadanie oprogramowania i sprzętu specjalistycznego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umożliwiającego korzystanie z zaplanowanych w projekcie działań; </a:t>
            </a:r>
          </a:p>
          <a:p>
            <a:r>
              <a:rPr lang="pl-PL" sz="1200" kern="1200" baseline="0" dirty="0">
                <a:solidFill>
                  <a:schemeClr val="tx1"/>
                </a:solidFill>
                <a:latin typeface="+mn-lt"/>
                <a:ea typeface="+mn-ea"/>
                <a:cs typeface="+mn-cs"/>
              </a:rPr>
              <a:t>- kadra projektu posiada doświadczenie w pracy z osobami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lub wśród kadry projektu znajdują się osoby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p>
          <a:p>
            <a:r>
              <a:rPr lang="pl-PL" sz="1200" kern="1200" baseline="0" dirty="0">
                <a:solidFill>
                  <a:schemeClr val="tx1"/>
                </a:solidFill>
                <a:latin typeface="+mn-lt"/>
                <a:ea typeface="+mn-ea"/>
                <a:cs typeface="+mn-cs"/>
              </a:rPr>
              <a:t>- zapoznanie kadry projektu z zasadą równości szans i niedyskryminacji; </a:t>
            </a:r>
          </a:p>
          <a:p>
            <a:r>
              <a:rPr lang="pl-PL" sz="1200" kern="1200" baseline="0" dirty="0">
                <a:solidFill>
                  <a:schemeClr val="tx1"/>
                </a:solidFill>
                <a:latin typeface="+mn-lt"/>
                <a:ea typeface="+mn-ea"/>
                <a:cs typeface="+mn-cs"/>
              </a:rPr>
              <a:t>- elastyczne formy pracy, miejsca pracy dostosowane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endParaRPr lang="pl-PL" sz="1200" b="0" kern="1200" baseline="0" dirty="0">
              <a:solidFill>
                <a:schemeClr val="tx1"/>
              </a:solidFill>
              <a:latin typeface="+mn-lt"/>
              <a:ea typeface="+mn-ea"/>
              <a:cs typeface="+mn-cs"/>
            </a:endParaRPr>
          </a:p>
          <a:p>
            <a:pPr>
              <a:buFontTx/>
              <a:buNone/>
            </a:pPr>
            <a:endParaRPr lang="pl-PL" sz="1200" b="0" kern="1200" baseline="0" dirty="0">
              <a:solidFill>
                <a:schemeClr val="tx1"/>
              </a:solidFill>
              <a:latin typeface="+mn-lt"/>
              <a:ea typeface="+mn-ea"/>
              <a:cs typeface="+mn-cs"/>
            </a:endParaRP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46</a:t>
            </a:fld>
            <a:endParaRPr lang="pl-PL" altLang="pl-PL"/>
          </a:p>
        </p:txBody>
      </p:sp>
    </p:spTree>
    <p:extLst>
      <p:ext uri="{BB962C8B-B14F-4D97-AF65-F5344CB8AC3E}">
        <p14:creationId xmlns:p14="http://schemas.microsoft.com/office/powerpoint/2010/main" val="16605559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47</a:t>
            </a:fld>
            <a:endParaRPr lang="pl-PL" altLang="pl-PL"/>
          </a:p>
        </p:txBody>
      </p:sp>
    </p:spTree>
    <p:extLst>
      <p:ext uri="{BB962C8B-B14F-4D97-AF65-F5344CB8AC3E}">
        <p14:creationId xmlns:p14="http://schemas.microsoft.com/office/powerpoint/2010/main" val="24907498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B4B5762-C284-4779-AB15-1F8371468476}" type="slidenum">
              <a:rPr lang="pl-PL" altLang="pl-PL" smtClean="0"/>
              <a:pPr/>
              <a:t>48</a:t>
            </a:fld>
            <a:endParaRPr lang="pl-PL" altLang="pl-PL"/>
          </a:p>
        </p:txBody>
      </p:sp>
    </p:spTree>
    <p:extLst>
      <p:ext uri="{BB962C8B-B14F-4D97-AF65-F5344CB8AC3E}">
        <p14:creationId xmlns:p14="http://schemas.microsoft.com/office/powerpoint/2010/main" val="24951828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49</a:t>
            </a:fld>
            <a:endParaRPr lang="pl-PL" altLang="pl-PL"/>
          </a:p>
        </p:txBody>
      </p:sp>
    </p:spTree>
    <p:extLst>
      <p:ext uri="{BB962C8B-B14F-4D97-AF65-F5344CB8AC3E}">
        <p14:creationId xmlns:p14="http://schemas.microsoft.com/office/powerpoint/2010/main" val="4340566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50</a:t>
            </a:fld>
            <a:endParaRPr lang="pl-PL" altLang="pl-PL"/>
          </a:p>
        </p:txBody>
      </p:sp>
    </p:spTree>
    <p:extLst>
      <p:ext uri="{BB962C8B-B14F-4D97-AF65-F5344CB8AC3E}">
        <p14:creationId xmlns:p14="http://schemas.microsoft.com/office/powerpoint/2010/main" val="30488997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51</a:t>
            </a:fld>
            <a:endParaRPr lang="pl-PL" altLang="pl-PL"/>
          </a:p>
        </p:txBody>
      </p:sp>
    </p:spTree>
    <p:extLst>
      <p:ext uri="{BB962C8B-B14F-4D97-AF65-F5344CB8AC3E}">
        <p14:creationId xmlns:p14="http://schemas.microsoft.com/office/powerpoint/2010/main" val="46538749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52</a:t>
            </a:fld>
            <a:endParaRPr lang="pl-PL" altLang="pl-PL"/>
          </a:p>
        </p:txBody>
      </p:sp>
    </p:spTree>
    <p:extLst>
      <p:ext uri="{BB962C8B-B14F-4D97-AF65-F5344CB8AC3E}">
        <p14:creationId xmlns:p14="http://schemas.microsoft.com/office/powerpoint/2010/main" val="3888624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a:t>
            </a:fld>
            <a:endParaRPr lang="pl-PL" altLang="pl-PL"/>
          </a:p>
        </p:txBody>
      </p:sp>
    </p:spTree>
    <p:extLst>
      <p:ext uri="{BB962C8B-B14F-4D97-AF65-F5344CB8AC3E}">
        <p14:creationId xmlns:p14="http://schemas.microsoft.com/office/powerpoint/2010/main" val="29554029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55</a:t>
            </a:fld>
            <a:endParaRPr lang="pl-PL" altLang="pl-PL"/>
          </a:p>
        </p:txBody>
      </p:sp>
    </p:spTree>
    <p:extLst>
      <p:ext uri="{BB962C8B-B14F-4D97-AF65-F5344CB8AC3E}">
        <p14:creationId xmlns:p14="http://schemas.microsoft.com/office/powerpoint/2010/main" val="120675979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56</a:t>
            </a:fld>
            <a:endParaRPr lang="pl-PL" altLang="pl-PL"/>
          </a:p>
        </p:txBody>
      </p:sp>
    </p:spTree>
    <p:extLst>
      <p:ext uri="{BB962C8B-B14F-4D97-AF65-F5344CB8AC3E}">
        <p14:creationId xmlns:p14="http://schemas.microsoft.com/office/powerpoint/2010/main" val="42422095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57</a:t>
            </a:fld>
            <a:endParaRPr lang="pl-PL" altLang="pl-PL"/>
          </a:p>
        </p:txBody>
      </p:sp>
    </p:spTree>
    <p:extLst>
      <p:ext uri="{BB962C8B-B14F-4D97-AF65-F5344CB8AC3E}">
        <p14:creationId xmlns:p14="http://schemas.microsoft.com/office/powerpoint/2010/main" val="48871822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58</a:t>
            </a:fld>
            <a:endParaRPr lang="pl-PL" altLang="pl-PL"/>
          </a:p>
        </p:txBody>
      </p:sp>
    </p:spTree>
    <p:extLst>
      <p:ext uri="{BB962C8B-B14F-4D97-AF65-F5344CB8AC3E}">
        <p14:creationId xmlns:p14="http://schemas.microsoft.com/office/powerpoint/2010/main" val="15252943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59</a:t>
            </a:fld>
            <a:endParaRPr lang="pl-PL" altLang="pl-PL"/>
          </a:p>
        </p:txBody>
      </p:sp>
    </p:spTree>
    <p:extLst>
      <p:ext uri="{BB962C8B-B14F-4D97-AF65-F5344CB8AC3E}">
        <p14:creationId xmlns:p14="http://schemas.microsoft.com/office/powerpoint/2010/main" val="250967984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60</a:t>
            </a:fld>
            <a:endParaRPr lang="pl-PL" altLang="pl-PL"/>
          </a:p>
        </p:txBody>
      </p:sp>
    </p:spTree>
    <p:extLst>
      <p:ext uri="{BB962C8B-B14F-4D97-AF65-F5344CB8AC3E}">
        <p14:creationId xmlns:p14="http://schemas.microsoft.com/office/powerpoint/2010/main" val="16944806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61</a:t>
            </a:fld>
            <a:endParaRPr lang="pl-PL" altLang="pl-PL"/>
          </a:p>
        </p:txBody>
      </p:sp>
    </p:spTree>
    <p:extLst>
      <p:ext uri="{BB962C8B-B14F-4D97-AF65-F5344CB8AC3E}">
        <p14:creationId xmlns:p14="http://schemas.microsoft.com/office/powerpoint/2010/main" val="1522917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B4B5762-C284-4779-AB15-1F8371468476}" type="slidenum">
              <a:rPr lang="pl-PL" altLang="pl-PL" smtClean="0"/>
              <a:pPr/>
              <a:t>62</a:t>
            </a:fld>
            <a:endParaRPr lang="pl-PL" altLang="pl-PL"/>
          </a:p>
        </p:txBody>
      </p:sp>
    </p:spTree>
    <p:extLst>
      <p:ext uri="{BB962C8B-B14F-4D97-AF65-F5344CB8AC3E}">
        <p14:creationId xmlns:p14="http://schemas.microsoft.com/office/powerpoint/2010/main" val="139477414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63</a:t>
            </a:fld>
            <a:endParaRPr lang="pl-PL" altLang="pl-PL"/>
          </a:p>
        </p:txBody>
      </p:sp>
    </p:spTree>
    <p:extLst>
      <p:ext uri="{BB962C8B-B14F-4D97-AF65-F5344CB8AC3E}">
        <p14:creationId xmlns:p14="http://schemas.microsoft.com/office/powerpoint/2010/main" val="2672016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7</a:t>
            </a:fld>
            <a:endParaRPr lang="pl-PL" altLang="pl-PL"/>
          </a:p>
        </p:txBody>
      </p:sp>
    </p:spTree>
    <p:extLst>
      <p:ext uri="{BB962C8B-B14F-4D97-AF65-F5344CB8AC3E}">
        <p14:creationId xmlns:p14="http://schemas.microsoft.com/office/powerpoint/2010/main" val="1596885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8</a:t>
            </a:fld>
            <a:endParaRPr lang="pl-PL" altLang="pl-PL"/>
          </a:p>
        </p:txBody>
      </p:sp>
    </p:spTree>
    <p:extLst>
      <p:ext uri="{BB962C8B-B14F-4D97-AF65-F5344CB8AC3E}">
        <p14:creationId xmlns:p14="http://schemas.microsoft.com/office/powerpoint/2010/main" val="3124207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9</a:t>
            </a:fld>
            <a:endParaRPr lang="pl-PL" altLang="pl-PL"/>
          </a:p>
        </p:txBody>
      </p:sp>
    </p:spTree>
    <p:extLst>
      <p:ext uri="{BB962C8B-B14F-4D97-AF65-F5344CB8AC3E}">
        <p14:creationId xmlns:p14="http://schemas.microsoft.com/office/powerpoint/2010/main" val="2534624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10</a:t>
            </a:fld>
            <a:endParaRPr lang="pl-PL" altLang="pl-PL"/>
          </a:p>
        </p:txBody>
      </p:sp>
    </p:spTree>
    <p:extLst>
      <p:ext uri="{BB962C8B-B14F-4D97-AF65-F5344CB8AC3E}">
        <p14:creationId xmlns:p14="http://schemas.microsoft.com/office/powerpoint/2010/main" val="3930250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858ED44-54C6-4898-9B4A-F38274DC1DC8}" type="datetime1">
              <a:rPr kumimoji="0" lang="pl-PL" sz="1200" b="0" i="0" u="none" strike="noStrike" kern="1200" cap="none" spc="0" normalizeH="0" baseline="0" noProof="0" smtClean="0">
                <a:ln>
                  <a:noFill/>
                </a:ln>
                <a:solidFill>
                  <a:srgbClr val="898989"/>
                </a:solidFill>
                <a:effectLst/>
                <a:uLnTx/>
                <a:uFillTx/>
                <a:latin typeface="Calibri" pitchFamily="34" charset="0"/>
                <a:ea typeface="+mn-ea"/>
                <a:cs typeface="+mn-cs"/>
              </a:rPr>
              <a:t>04.03.2020</a:t>
            </a:fld>
            <a:endParaRPr kumimoji="0" lang="pl-PL" sz="1200" b="0" i="0" u="none" strike="noStrike" kern="1200" cap="none" spc="0" normalizeH="0" baseline="0" noProof="0" dirty="0">
              <a:ln>
                <a:noFill/>
              </a:ln>
              <a:solidFill>
                <a:srgbClr val="898989"/>
              </a:solidFill>
              <a:effectLst/>
              <a:uLnTx/>
              <a:uFillTx/>
              <a:latin typeface="Calibri" pitchFamily="34" charset="0"/>
              <a:ea typeface="+mn-ea"/>
              <a:cs typeface="+mn-cs"/>
            </a:endParaRPr>
          </a:p>
        </p:txBody>
      </p:sp>
      <p:sp>
        <p:nvSpPr>
          <p:cNvPr id="5" name="Symbol zastępczy stopki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sp>
        <p:nvSpPr>
          <p:cNvPr id="6" name="Symbol zastępczy numeru slajdu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D88E5A7-0F3F-4280-B47F-F4109A5DAAF1}" type="slidenum">
              <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spTree>
    <p:extLst>
      <p:ext uri="{BB962C8B-B14F-4D97-AF65-F5344CB8AC3E}">
        <p14:creationId xmlns:p14="http://schemas.microsoft.com/office/powerpoint/2010/main" val="384012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45EECC98-DE4B-4A4E-BAAE-CFF34C9295AC}" type="datetime1">
              <a:rPr lang="pl-PL" smtClean="0"/>
              <a:t>04.03.2020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9BBA8BAD-C024-4EBD-AE8C-2F50AC709554}" type="slidenum">
              <a:rPr lang="pl-PL" altLang="pl-PL"/>
              <a:pPr/>
              <a:t>‹#›</a:t>
            </a:fld>
            <a:endParaRPr lang="pl-PL" altLang="pl-PL"/>
          </a:p>
        </p:txBody>
      </p:sp>
    </p:spTree>
    <p:extLst>
      <p:ext uri="{BB962C8B-B14F-4D97-AF65-F5344CB8AC3E}">
        <p14:creationId xmlns:p14="http://schemas.microsoft.com/office/powerpoint/2010/main" val="292962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Slajd tytułowy">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E833FCF2-A79A-45AA-B90D-6F8C090A1716}" type="datetime1">
              <a:rPr lang="pl-PL" smtClean="0"/>
              <a:t>04.03.2020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F9D90-219A-4255-A425-44BDA99F721D}" type="slidenum">
              <a:rPr lang="pl-PL" altLang="pl-PL"/>
              <a:pPr/>
              <a:t>‹#›</a:t>
            </a:fld>
            <a:endParaRPr lang="pl-PL" altLang="pl-PL"/>
          </a:p>
        </p:txBody>
      </p:sp>
    </p:spTree>
    <p:extLst>
      <p:ext uri="{BB962C8B-B14F-4D97-AF65-F5344CB8AC3E}">
        <p14:creationId xmlns:p14="http://schemas.microsoft.com/office/powerpoint/2010/main" val="356881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lajd tytułowy">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D825F6A-C401-4B69-B83B-15E5185AC674}" type="datetime1">
              <a:rPr kumimoji="0" lang="pl-PL" sz="1200" b="0" i="0" u="none" strike="noStrike" kern="1200" cap="none" spc="0" normalizeH="0" baseline="0" noProof="0" smtClean="0">
                <a:ln>
                  <a:noFill/>
                </a:ln>
                <a:solidFill>
                  <a:srgbClr val="898989"/>
                </a:solidFill>
                <a:effectLst/>
                <a:uLnTx/>
                <a:uFillTx/>
                <a:latin typeface="Calibri" pitchFamily="34" charset="0"/>
                <a:ea typeface="+mn-ea"/>
                <a:cs typeface="+mn-cs"/>
              </a:rPr>
              <a:t>04.03.2020</a:t>
            </a:fld>
            <a:endParaRPr kumimoji="0" lang="pl-PL" sz="1200" b="0" i="0" u="none" strike="noStrike" kern="1200" cap="none" spc="0" normalizeH="0" baseline="0" noProof="0" dirty="0">
              <a:ln>
                <a:noFill/>
              </a:ln>
              <a:solidFill>
                <a:srgbClr val="898989"/>
              </a:solidFill>
              <a:effectLst/>
              <a:uLnTx/>
              <a:uFillTx/>
              <a:latin typeface="Calibri" pitchFamily="34" charset="0"/>
              <a:ea typeface="+mn-ea"/>
              <a:cs typeface="+mn-cs"/>
            </a:endParaRPr>
          </a:p>
        </p:txBody>
      </p:sp>
      <p:sp>
        <p:nvSpPr>
          <p:cNvPr id="5" name="Symbol zastępczy stopki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sp>
        <p:nvSpPr>
          <p:cNvPr id="6" name="Symbol zastępczy numeru slajdu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10F9D90-219A-4255-A425-44BDA99F721D}" type="slidenum">
              <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pl-PL" sz="1200" b="0" i="0" u="none" strike="noStrike" kern="1200" cap="none" spc="0" normalizeH="0" baseline="0" noProof="0" dirty="0">
              <a:ln>
                <a:noFill/>
              </a:ln>
              <a:solidFill>
                <a:srgbClr val="898989"/>
              </a:solidFill>
              <a:effectLst/>
              <a:uLnTx/>
              <a:uFillTx/>
              <a:latin typeface="Calibri" pitchFamily="34" charset="0"/>
              <a:ea typeface="+mn-ea"/>
              <a:cs typeface="+mn-cs"/>
            </a:endParaRPr>
          </a:p>
        </p:txBody>
      </p:sp>
    </p:spTree>
    <p:extLst>
      <p:ext uri="{BB962C8B-B14F-4D97-AF65-F5344CB8AC3E}">
        <p14:creationId xmlns:p14="http://schemas.microsoft.com/office/powerpoint/2010/main" val="27394601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lum/>
          </a:blip>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E0B49D0-9EE5-4726-92D6-FCD056046A71}" type="datetime1">
              <a:rPr kumimoji="0" lang="pl-PL" sz="1200" b="0" i="0" u="none" strike="noStrike" kern="1200" cap="none" spc="0" normalizeH="0" baseline="0" noProof="0" smtClean="0">
                <a:ln>
                  <a:noFill/>
                </a:ln>
                <a:solidFill>
                  <a:srgbClr val="898989"/>
                </a:solidFill>
                <a:effectLst/>
                <a:uLnTx/>
                <a:uFillTx/>
                <a:latin typeface="Calibri" pitchFamily="34" charset="0"/>
                <a:ea typeface="+mn-ea"/>
                <a:cs typeface="+mn-cs"/>
              </a:rPr>
              <a:t>04.03.2020</a:t>
            </a:fld>
            <a:endParaRPr kumimoji="0" lang="pl-PL" sz="1200" b="0" i="0" u="none" strike="noStrike" kern="1200" cap="none" spc="0" normalizeH="0" baseline="0" noProof="0" dirty="0">
              <a:ln>
                <a:noFill/>
              </a:ln>
              <a:solidFill>
                <a:srgbClr val="898989"/>
              </a:solidFill>
              <a:effectLst/>
              <a:uLnTx/>
              <a:uFillTx/>
              <a:latin typeface="Calibri" pitchFamily="34" charset="0"/>
              <a:ea typeface="+mn-ea"/>
              <a:cs typeface="+mn-cs"/>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CF9FE89-2CC8-4990-ACA9-8304501FECE3}" type="slidenum">
              <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pic>
        <p:nvPicPr>
          <p:cNvPr id="7" name="Obraz 6">
            <a:extLst>
              <a:ext uri="{FF2B5EF4-FFF2-40B4-BE49-F238E27FC236}">
                <a16:creationId xmlns:a16="http://schemas.microsoft.com/office/drawing/2014/main" id="{674FCF14-D1C6-4F4C-82FB-444F36516BC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860032" y="188640"/>
            <a:ext cx="4198978" cy="410294"/>
          </a:xfrm>
          <a:prstGeom prst="rect">
            <a:avLst/>
          </a:prstGeom>
        </p:spPr>
      </p:pic>
    </p:spTree>
    <p:extLst>
      <p:ext uri="{BB962C8B-B14F-4D97-AF65-F5344CB8AC3E}">
        <p14:creationId xmlns:p14="http://schemas.microsoft.com/office/powerpoint/2010/main" val="3983496182"/>
      </p:ext>
    </p:extLst>
  </p:cSld>
  <p:clrMap bg1="lt1" tx1="dk1" bg2="lt2" tx2="dk2" accent1="accent1" accent2="accent2" accent3="accent3" accent4="accent4" accent5="accent5" accent6="accent6" hlink="hlink" folHlink="folHlink"/>
  <p:sldLayoutIdLst>
    <p:sldLayoutId id="2147483685" r:id="rId1"/>
    <p:sldLayoutId id="2147483687" r:id="rId2"/>
    <p:sldLayoutId id="2147483688"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0831DC6-5D23-4082-B4C5-47086304A2CA}" type="datetime1">
              <a:rPr kumimoji="0" lang="pl-PL" sz="1200" b="0" i="0" u="none" strike="noStrike" kern="1200" cap="none" spc="0" normalizeH="0" baseline="0" noProof="0" smtClean="0">
                <a:ln>
                  <a:noFill/>
                </a:ln>
                <a:solidFill>
                  <a:srgbClr val="898989"/>
                </a:solidFill>
                <a:effectLst/>
                <a:uLnTx/>
                <a:uFillTx/>
                <a:latin typeface="Calibri" pitchFamily="34" charset="0"/>
                <a:ea typeface="+mn-ea"/>
                <a:cs typeface="+mn-cs"/>
              </a:rPr>
              <a:t>04.03.2020</a:t>
            </a:fld>
            <a:endParaRPr kumimoji="0" lang="pl-PL" sz="1200" b="0" i="0" u="none" strike="noStrike" kern="1200" cap="none" spc="0" normalizeH="0" baseline="0" noProof="0" dirty="0">
              <a:ln>
                <a:noFill/>
              </a:ln>
              <a:solidFill>
                <a:srgbClr val="898989"/>
              </a:solidFill>
              <a:effectLst/>
              <a:uLnTx/>
              <a:uFillTx/>
              <a:latin typeface="Calibri" pitchFamily="34" charset="0"/>
              <a:ea typeface="+mn-ea"/>
              <a:cs typeface="+mn-cs"/>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sp>
        <p:nvSpPr>
          <p:cNvPr id="6" name="Symbol zastępczy numeru slajdu 5"/>
          <p:cNvSpPr>
            <a:spLocks noGrp="1"/>
          </p:cNvSpPr>
          <p:nvPr>
            <p:ph type="sldNum" sz="quarter" idx="4"/>
          </p:nvPr>
        </p:nvSpPr>
        <p:spPr>
          <a:xfrm>
            <a:off x="6989151" y="63087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CF9FE89-2CC8-4990-ACA9-8304501FECE3}" type="slidenum">
              <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pl-PL" sz="1200" b="0" i="0" u="none" strike="noStrike" kern="1200" cap="none" spc="0" normalizeH="0" baseline="0" noProof="0">
              <a:ln>
                <a:noFill/>
              </a:ln>
              <a:solidFill>
                <a:srgbClr val="898989"/>
              </a:solidFill>
              <a:effectLst/>
              <a:uLnTx/>
              <a:uFillTx/>
              <a:latin typeface="Calibri" pitchFamily="34" charset="0"/>
              <a:ea typeface="+mn-ea"/>
              <a:cs typeface="+mn-cs"/>
            </a:endParaRPr>
          </a:p>
        </p:txBody>
      </p:sp>
    </p:spTree>
    <p:extLst>
      <p:ext uri="{BB962C8B-B14F-4D97-AF65-F5344CB8AC3E}">
        <p14:creationId xmlns:p14="http://schemas.microsoft.com/office/powerpoint/2010/main" val="243287835"/>
      </p:ext>
    </p:extLst>
  </p:cSld>
  <p:clrMap bg1="lt1" tx1="dk1" bg2="lt2" tx2="dk2" accent1="accent1" accent2="accent2" accent3="accent3" accent4="accent4" accent5="accent5" accent6="accent6" hlink="hlink" folHlink="folHlink"/>
  <p:sldLayoutIdLst>
    <p:sldLayoutId id="2147483691"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zitaj.jeleniagora.p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zitaj.jeleniagora.p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zitaj.jeleniagora.p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 Id="rId6" Type="http://schemas.openxmlformats.org/officeDocument/2006/relationships/hyperlink" Target="http://www.zitaj.jeleniagora.pl/" TargetMode="External"/><Relationship Id="rId5" Type="http://schemas.openxmlformats.org/officeDocument/2006/relationships/hyperlink" Target="https://zitwrof.pl/" TargetMode="External"/><Relationship Id="rId4" Type="http://schemas.openxmlformats.org/officeDocument/2006/relationships/hyperlink" Target="mailto:pife@dolnyslask.pl" TargetMode="Externa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fundusze@gmina.p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efs@gmina.p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generator-efs.dolnyslask.p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437858" y="2940415"/>
            <a:ext cx="8603413" cy="3370441"/>
          </a:xfrm>
        </p:spPr>
        <p:txBody>
          <a:bodyPr>
            <a:normAutofit fontScale="90000"/>
          </a:bodyPr>
          <a:lstStyle/>
          <a:p>
            <a:pPr lvl="0">
              <a:defRPr/>
            </a:pPr>
            <a:r>
              <a:rPr lang="pl-PL" sz="2700" b="1" dirty="0">
                <a:solidFill>
                  <a:schemeClr val="tx2"/>
                </a:solidFill>
              </a:rPr>
              <a:t>Ocena wniosku o dofinansowanie, </a:t>
            </a:r>
            <a:br>
              <a:rPr lang="pl-PL" sz="2700" b="1" dirty="0">
                <a:solidFill>
                  <a:schemeClr val="tx2"/>
                </a:solidFill>
              </a:rPr>
            </a:br>
            <a:r>
              <a:rPr lang="pl-PL" sz="2700" b="1" dirty="0">
                <a:solidFill>
                  <a:schemeClr val="tx2"/>
                </a:solidFill>
              </a:rPr>
              <a:t>w tym najczęściej popełniane błędy na podstawie dotychczasowych doświadczeń</a:t>
            </a:r>
            <a:br>
              <a:rPr lang="pl-PL" sz="2700" b="1" dirty="0">
                <a:solidFill>
                  <a:schemeClr val="tx2"/>
                </a:solidFill>
              </a:rPr>
            </a:br>
            <a:br>
              <a:rPr lang="pl-PL" sz="2700" b="1" dirty="0">
                <a:solidFill>
                  <a:schemeClr val="tx2"/>
                </a:solidFill>
              </a:rPr>
            </a:br>
            <a:br>
              <a:rPr lang="pl-PL" sz="2000" b="1" dirty="0">
                <a:solidFill>
                  <a:schemeClr val="tx2"/>
                </a:solidFill>
              </a:rPr>
            </a:br>
            <a:r>
              <a:rPr lang="pl-PL" sz="2000" b="1" dirty="0">
                <a:solidFill>
                  <a:srgbClr val="1F497D"/>
                </a:solidFill>
              </a:rPr>
              <a:t>Regionalny Program Operacyjny Województwa Dolnośląskiego 2014-2020</a:t>
            </a:r>
            <a:br>
              <a:rPr lang="pl-PL" sz="2000" b="1" dirty="0">
                <a:solidFill>
                  <a:srgbClr val="1F497D"/>
                </a:solidFill>
              </a:rPr>
            </a:br>
            <a:br>
              <a:rPr lang="pl-PL" sz="2000" b="1" dirty="0">
                <a:solidFill>
                  <a:srgbClr val="1F497D"/>
                </a:solidFill>
              </a:rPr>
            </a:br>
            <a:r>
              <a:rPr lang="pl-PL" sz="2000" b="1" dirty="0">
                <a:solidFill>
                  <a:srgbClr val="1F497D"/>
                </a:solidFill>
              </a:rPr>
              <a:t>Poddziałanie 10.2.3 Zapewnienie równego dostępu do wysokiej jakości edukacji podstawowej, gimnazjalnej i ponadgimnazjalnej – ZIT AJ</a:t>
            </a:r>
            <a:br>
              <a:rPr lang="pl-PL" sz="2000" b="1" dirty="0">
                <a:solidFill>
                  <a:srgbClr val="1F497D"/>
                </a:solidFill>
              </a:rPr>
            </a:br>
            <a:br>
              <a:rPr lang="pl-PL" sz="2000" b="1" dirty="0">
                <a:solidFill>
                  <a:srgbClr val="1F497D"/>
                </a:solidFill>
              </a:rPr>
            </a:br>
            <a:r>
              <a:rPr lang="pl-PL" sz="2000" b="1" dirty="0">
                <a:solidFill>
                  <a:srgbClr val="1F497D"/>
                </a:solidFill>
              </a:rPr>
              <a:t>Konkurs nr RPDS.10.02.03-IZ.00-02-382/20</a:t>
            </a:r>
            <a:br>
              <a:rPr lang="pl-PL" sz="2000" b="1" dirty="0">
                <a:solidFill>
                  <a:srgbClr val="1F497D"/>
                </a:solidFill>
              </a:rPr>
            </a:br>
            <a:br>
              <a:rPr lang="pl-PL" sz="2000" b="1" dirty="0">
                <a:solidFill>
                  <a:srgbClr val="1F497D"/>
                </a:solidFill>
              </a:rPr>
            </a:br>
            <a:br>
              <a:rPr lang="pl-PL" sz="2000" b="1" i="1" dirty="0">
                <a:solidFill>
                  <a:schemeClr val="tx2"/>
                </a:solidFill>
              </a:rPr>
            </a:br>
            <a:r>
              <a:rPr lang="pl-PL" sz="2000" b="1" dirty="0">
                <a:solidFill>
                  <a:schemeClr val="tx2"/>
                </a:solidFill>
              </a:rPr>
              <a:t>Jelenia Góra, 5 marca 2020 r.</a:t>
            </a:r>
            <a:br>
              <a:rPr lang="pl-PL" sz="2000" dirty="0">
                <a:solidFill>
                  <a:schemeClr val="tx2"/>
                </a:solidFill>
              </a:rPr>
            </a:br>
            <a:br>
              <a:rPr lang="pl-PL" sz="2000" b="1" dirty="0">
                <a:solidFill>
                  <a:schemeClr val="tx2"/>
                </a:solidFill>
              </a:rPr>
            </a:br>
            <a:r>
              <a:rPr lang="pl-PL" sz="1800" b="1" dirty="0">
                <a:solidFill>
                  <a:srgbClr val="1F497D"/>
                </a:solidFill>
              </a:rPr>
              <a:t> </a:t>
            </a:r>
            <a:br>
              <a:rPr lang="pl-PL" sz="1800" dirty="0">
                <a:solidFill>
                  <a:prstClr val="black"/>
                </a:solidFill>
              </a:rPr>
            </a:br>
            <a:endParaRPr lang="pl-PL" sz="1800" b="1" dirty="0">
              <a:solidFill>
                <a:schemeClr val="tx2"/>
              </a:solidFill>
            </a:endParaRPr>
          </a:p>
        </p:txBody>
      </p:sp>
      <p:sp>
        <p:nvSpPr>
          <p:cNvPr id="3" name="Symbol zastępczy numeru slajdu 2">
            <a:extLst>
              <a:ext uri="{FF2B5EF4-FFF2-40B4-BE49-F238E27FC236}">
                <a16:creationId xmlns:a16="http://schemas.microsoft.com/office/drawing/2014/main" id="{9467AAA7-1CE1-4D48-BB78-513E590C85A6}"/>
              </a:ext>
            </a:extLst>
          </p:cNvPr>
          <p:cNvSpPr>
            <a:spLocks noGrp="1"/>
          </p:cNvSpPr>
          <p:nvPr>
            <p:ph type="sldNum" sz="quarter" idx="12"/>
          </p:nvPr>
        </p:nvSpPr>
        <p:spPr/>
        <p:txBody>
          <a:bodyPr/>
          <a:lstStyle/>
          <a:p>
            <a:endParaRPr lang="pl-PL" altLang="pl-PL" dirty="0"/>
          </a:p>
        </p:txBody>
      </p:sp>
      <p:pic>
        <p:nvPicPr>
          <p:cNvPr id="5" name="Obraz 4">
            <a:extLst>
              <a:ext uri="{FF2B5EF4-FFF2-40B4-BE49-F238E27FC236}">
                <a16:creationId xmlns:a16="http://schemas.microsoft.com/office/drawing/2014/main" id="{6D9FCFC3-7A5F-4C7C-946D-450DE9A342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587" y="276132"/>
            <a:ext cx="4198978" cy="410294"/>
          </a:xfrm>
          <a:prstGeom prst="rect">
            <a:avLst/>
          </a:prstGeom>
        </p:spPr>
      </p:pic>
    </p:spTree>
    <p:extLst>
      <p:ext uri="{BB962C8B-B14F-4D97-AF65-F5344CB8AC3E}">
        <p14:creationId xmlns:p14="http://schemas.microsoft.com/office/powerpoint/2010/main" val="1017395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spcBef>
                <a:spcPct val="0"/>
              </a:spcBef>
              <a:buNone/>
              <a:defRPr/>
            </a:pPr>
            <a:endParaRPr lang="pl-PL" sz="44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Korespondencja </a:t>
            </a:r>
            <a:br>
              <a:rPr lang="pl-PL" sz="4800" b="1" dirty="0">
                <a:solidFill>
                  <a:srgbClr val="0070C0"/>
                </a:solidFill>
                <a:latin typeface="Calibri" pitchFamily="34" charset="0"/>
              </a:rPr>
            </a:br>
            <a:r>
              <a:rPr lang="pl-PL" sz="4800" b="1" dirty="0">
                <a:solidFill>
                  <a:srgbClr val="0070C0"/>
                </a:solidFill>
                <a:latin typeface="Calibri" pitchFamily="34" charset="0"/>
              </a:rPr>
              <a:t>z Wnioskodawcą podczas oceny projektu</a:t>
            </a:r>
          </a:p>
        </p:txBody>
      </p:sp>
      <p:sp>
        <p:nvSpPr>
          <p:cNvPr id="2" name="Symbol zastępczy numeru slajdu 1">
            <a:extLst>
              <a:ext uri="{FF2B5EF4-FFF2-40B4-BE49-F238E27FC236}">
                <a16:creationId xmlns:a16="http://schemas.microsoft.com/office/drawing/2014/main" id="{64255DF4-97B2-4A2E-B2FD-954ED1890883}"/>
              </a:ext>
            </a:extLst>
          </p:cNvPr>
          <p:cNvSpPr>
            <a:spLocks noGrp="1"/>
          </p:cNvSpPr>
          <p:nvPr>
            <p:ph type="sldNum" sz="quarter" idx="12"/>
          </p:nvPr>
        </p:nvSpPr>
        <p:spPr/>
        <p:txBody>
          <a:bodyPr/>
          <a:lstStyle/>
          <a:p>
            <a:fld id="{9BBA8BAD-C024-4EBD-AE8C-2F50AC709554}" type="slidenum">
              <a:rPr lang="pl-PL" altLang="pl-PL" smtClean="0"/>
              <a:pPr/>
              <a:t>10</a:t>
            </a:fld>
            <a:endParaRPr lang="pl-PL" altLang="pl-PL"/>
          </a:p>
        </p:txBody>
      </p:sp>
    </p:spTree>
    <p:extLst>
      <p:ext uri="{BB962C8B-B14F-4D97-AF65-F5344CB8AC3E}">
        <p14:creationId xmlns:p14="http://schemas.microsoft.com/office/powerpoint/2010/main" val="3839051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611560" y="1052736"/>
            <a:ext cx="8075240" cy="210730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pl-PL" sz="2000" b="1" dirty="0">
                <a:solidFill>
                  <a:srgbClr val="0070C0"/>
                </a:solidFill>
                <a:latin typeface="Calibri" pitchFamily="34" charset="0"/>
              </a:rPr>
              <a:t>SOWA – główny sposób komunikacji pomiędzy IOK i Wnioskodawcą</a:t>
            </a:r>
          </a:p>
          <a:p>
            <a:pPr marL="285750" indent="-285750">
              <a:buFont typeface="Arial" panose="020B0604020202020204" pitchFamily="34" charset="0"/>
              <a:buChar char="•"/>
            </a:pPr>
            <a:r>
              <a:rPr lang="pl-PL" sz="1600" dirty="0">
                <a:solidFill>
                  <a:schemeClr val="tx1"/>
                </a:solidFill>
              </a:rPr>
              <a:t>Panel „Korespondencja” </a:t>
            </a:r>
            <a:r>
              <a:rPr lang="pl-PL" sz="1600" b="1" dirty="0">
                <a:solidFill>
                  <a:schemeClr val="tx1"/>
                </a:solidFill>
              </a:rPr>
              <a:t>(Projekty -&gt; Korespondencja)</a:t>
            </a:r>
          </a:p>
          <a:p>
            <a:pPr marL="285750" indent="-285750">
              <a:buFont typeface="Arial" panose="020B0604020202020204" pitchFamily="34" charset="0"/>
              <a:buChar char="•"/>
            </a:pPr>
            <a:r>
              <a:rPr lang="pl-PL" sz="1600" dirty="0">
                <a:solidFill>
                  <a:schemeClr val="tx1"/>
                </a:solidFill>
              </a:rPr>
              <a:t>na etapie oceny formalnej (weryfikacja warunków formalnych, ocena formalna), na etapie negocjacji w celu uzupełnienia/poprawy wniosku,</a:t>
            </a:r>
          </a:p>
          <a:p>
            <a:pPr marL="285750" indent="-285750">
              <a:buFont typeface="Arial" panose="020B0604020202020204" pitchFamily="34" charset="0"/>
              <a:buChar char="•"/>
            </a:pPr>
            <a:r>
              <a:rPr lang="pl-PL" sz="1600" dirty="0">
                <a:solidFill>
                  <a:schemeClr val="tx1"/>
                </a:solidFill>
              </a:rPr>
              <a:t>termin na odpowiedź liczony od dnia następującego po dniu wysłania wiadomości ze skanem pisma (brak stosowania KPA, zgodnie z art. 43 oraz art. 50 ustawy wdrożeniowej),</a:t>
            </a:r>
          </a:p>
          <a:p>
            <a:pPr marL="285750" indent="-285750">
              <a:buFont typeface="Arial" panose="020B0604020202020204" pitchFamily="34" charset="0"/>
              <a:buChar char="•"/>
            </a:pPr>
            <a:r>
              <a:rPr lang="pl-PL" sz="1600" dirty="0">
                <a:solidFill>
                  <a:schemeClr val="tx1"/>
                </a:solidFill>
              </a:rPr>
              <a:t>wszystkie odpowiedzi na pisma IOK należy przesłać w systemie SOWA. </a:t>
            </a:r>
          </a:p>
        </p:txBody>
      </p:sp>
      <p:sp>
        <p:nvSpPr>
          <p:cNvPr id="6" name="Prostokąt 5"/>
          <p:cNvSpPr/>
          <p:nvPr/>
        </p:nvSpPr>
        <p:spPr>
          <a:xfrm>
            <a:off x="611560" y="3268052"/>
            <a:ext cx="8075240" cy="221317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pl-PL" sz="2000" b="1" dirty="0">
                <a:solidFill>
                  <a:srgbClr val="0070C0"/>
                </a:solidFill>
                <a:latin typeface="Calibri" pitchFamily="34" charset="0"/>
              </a:rPr>
              <a:t>Dodatkowy sposób komunikacji </a:t>
            </a:r>
          </a:p>
          <a:p>
            <a:pPr marL="285750" indent="-285750">
              <a:buFont typeface="Arial" panose="020B0604020202020204" pitchFamily="34" charset="0"/>
              <a:buChar char="•"/>
            </a:pPr>
            <a:r>
              <a:rPr lang="pl-PL" sz="1600" dirty="0">
                <a:solidFill>
                  <a:schemeClr val="tx1"/>
                </a:solidFill>
              </a:rPr>
              <a:t>specjalnie utworzone dla naboru adresy mailowe:</a:t>
            </a:r>
          </a:p>
          <a:p>
            <a:r>
              <a:rPr lang="pl-PL" sz="1600" dirty="0">
                <a:solidFill>
                  <a:schemeClr val="tx1"/>
                </a:solidFill>
              </a:rPr>
              <a:t>      - etap oceny formalnej - ocena.formalna10.2.3_382_20@dolnyslask.pl  </a:t>
            </a:r>
          </a:p>
          <a:p>
            <a:r>
              <a:rPr lang="pl-PL" sz="1600" dirty="0">
                <a:solidFill>
                  <a:schemeClr val="tx1"/>
                </a:solidFill>
              </a:rPr>
              <a:t>      - etap negocjacji - ocena10.2.3_382_20@dolnyslask.pl </a:t>
            </a:r>
          </a:p>
          <a:p>
            <a:pPr marL="285750" indent="-285750">
              <a:buFont typeface="Arial" panose="020B0604020202020204" pitchFamily="34" charset="0"/>
              <a:buChar char="•"/>
            </a:pPr>
            <a:r>
              <a:rPr lang="pl-PL" sz="1600" dirty="0">
                <a:solidFill>
                  <a:schemeClr val="tx1"/>
                </a:solidFill>
              </a:rPr>
              <a:t>komunikacja na adres mailowy, podany w pkt 2.8 wniosku.</a:t>
            </a:r>
          </a:p>
          <a:p>
            <a:endParaRPr lang="pl-PL" sz="1600" dirty="0">
              <a:solidFill>
                <a:schemeClr val="tx1"/>
              </a:solidFill>
            </a:endParaRPr>
          </a:p>
          <a:p>
            <a:r>
              <a:rPr lang="pl-PL" sz="1600" dirty="0">
                <a:solidFill>
                  <a:schemeClr val="tx1"/>
                </a:solidFill>
              </a:rPr>
              <a:t>Pismo z wynikami oceny w wersji papierowej wysyłane na adres Wnioskodawcy, podany w pkt 2.8 wniosku.</a:t>
            </a:r>
          </a:p>
        </p:txBody>
      </p:sp>
      <p:sp>
        <p:nvSpPr>
          <p:cNvPr id="7" name="Prostokąt 6"/>
          <p:cNvSpPr/>
          <p:nvPr/>
        </p:nvSpPr>
        <p:spPr>
          <a:xfrm>
            <a:off x="107504" y="240096"/>
            <a:ext cx="4270528" cy="584775"/>
          </a:xfrm>
          <a:prstGeom prst="rect">
            <a:avLst/>
          </a:prstGeom>
        </p:spPr>
        <p:txBody>
          <a:bodyPr wrap="none">
            <a:spAutoFit/>
          </a:bodyPr>
          <a:lstStyle/>
          <a:p>
            <a:r>
              <a:rPr lang="pl-PL" sz="3200" b="1" dirty="0">
                <a:solidFill>
                  <a:srgbClr val="0070C0"/>
                </a:solidFill>
              </a:rPr>
              <a:t>Korespondencja - SOWA</a:t>
            </a:r>
          </a:p>
        </p:txBody>
      </p:sp>
      <p:sp>
        <p:nvSpPr>
          <p:cNvPr id="8" name="Prostokąt 7"/>
          <p:cNvSpPr/>
          <p:nvPr/>
        </p:nvSpPr>
        <p:spPr>
          <a:xfrm>
            <a:off x="611560" y="5589240"/>
            <a:ext cx="8075240" cy="108012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pl-PL" sz="2000" b="1" dirty="0">
                <a:solidFill>
                  <a:srgbClr val="0070C0"/>
                </a:solidFill>
                <a:latin typeface="Calibri" pitchFamily="34" charset="0"/>
              </a:rPr>
              <a:t>UWAGA</a:t>
            </a:r>
          </a:p>
          <a:p>
            <a:r>
              <a:rPr lang="pl-PL" sz="1600" dirty="0">
                <a:solidFill>
                  <a:schemeClr val="tx1"/>
                </a:solidFill>
              </a:rPr>
              <a:t>Sposób komunikacji i skutki jego niezachowania określone są w Regulaminie konkursu. </a:t>
            </a:r>
            <a:br>
              <a:rPr lang="pl-PL" sz="1600" dirty="0">
                <a:solidFill>
                  <a:schemeClr val="tx1"/>
                </a:solidFill>
              </a:rPr>
            </a:br>
            <a:r>
              <a:rPr lang="pl-PL" sz="1600" dirty="0">
                <a:solidFill>
                  <a:schemeClr val="tx1"/>
                </a:solidFill>
              </a:rPr>
              <a:t>Składając wniosek, Wnioskodawca zobowiązuje się do zachowania wskazanej formy komunikacji.</a:t>
            </a:r>
          </a:p>
        </p:txBody>
      </p:sp>
      <p:sp>
        <p:nvSpPr>
          <p:cNvPr id="2" name="Symbol zastępczy numeru slajdu 1">
            <a:extLst>
              <a:ext uri="{FF2B5EF4-FFF2-40B4-BE49-F238E27FC236}">
                <a16:creationId xmlns:a16="http://schemas.microsoft.com/office/drawing/2014/main" id="{4FDD1C58-5140-4C46-87A6-D439348A8430}"/>
              </a:ext>
            </a:extLst>
          </p:cNvPr>
          <p:cNvSpPr>
            <a:spLocks noGrp="1"/>
          </p:cNvSpPr>
          <p:nvPr>
            <p:ph type="sldNum" sz="quarter" idx="12"/>
          </p:nvPr>
        </p:nvSpPr>
        <p:spPr/>
        <p:txBody>
          <a:bodyPr/>
          <a:lstStyle/>
          <a:p>
            <a:fld id="{9BBA8BAD-C024-4EBD-AE8C-2F50AC709554}" type="slidenum">
              <a:rPr lang="pl-PL" altLang="pl-PL" smtClean="0"/>
              <a:pPr/>
              <a:t>11</a:t>
            </a:fld>
            <a:endParaRPr lang="pl-PL" altLang="pl-PL"/>
          </a:p>
        </p:txBody>
      </p:sp>
    </p:spTree>
    <p:extLst>
      <p:ext uri="{BB962C8B-B14F-4D97-AF65-F5344CB8AC3E}">
        <p14:creationId xmlns:p14="http://schemas.microsoft.com/office/powerpoint/2010/main" val="2980486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613791" y="3789040"/>
            <a:ext cx="8075240" cy="245884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defRPr/>
            </a:pPr>
            <a:r>
              <a:rPr lang="pl-PL" sz="2000" dirty="0">
                <a:solidFill>
                  <a:schemeClr val="tx1"/>
                </a:solidFill>
              </a:rPr>
              <a:t>Gdy wniosek zostaje zwrócony do poprawy/korekty, należy utworzyć nową wersję wniosku (nie jest możliwa edycja starej wersji), na podstawie ostatniej wersji wniosku.</a:t>
            </a:r>
          </a:p>
          <a:p>
            <a:pPr>
              <a:defRPr/>
            </a:pPr>
            <a:endParaRPr lang="pl-PL" sz="2000" dirty="0">
              <a:solidFill>
                <a:schemeClr val="tx1"/>
              </a:solidFill>
            </a:endParaRPr>
          </a:p>
          <a:p>
            <a:pPr>
              <a:defRPr/>
            </a:pPr>
            <a:r>
              <a:rPr lang="pl-PL" sz="2000" b="1" dirty="0">
                <a:solidFill>
                  <a:schemeClr val="tx1"/>
                </a:solidFill>
              </a:rPr>
              <a:t>(Dokumenty projektu -&gt; Karta Dokumentu -&gt; Twórz Nową Wersję)</a:t>
            </a:r>
          </a:p>
        </p:txBody>
      </p:sp>
      <p:sp>
        <p:nvSpPr>
          <p:cNvPr id="9" name="Prostokąt 8"/>
          <p:cNvSpPr/>
          <p:nvPr/>
        </p:nvSpPr>
        <p:spPr>
          <a:xfrm>
            <a:off x="613791" y="1412776"/>
            <a:ext cx="8075240" cy="216024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pl-PL" sz="2000" b="1" dirty="0">
                <a:solidFill>
                  <a:srgbClr val="0070C0"/>
                </a:solidFill>
                <a:latin typeface="Calibri" pitchFamily="34" charset="0"/>
              </a:rPr>
              <a:t>UWAGA</a:t>
            </a:r>
            <a:r>
              <a:rPr lang="pl-PL" sz="2000" b="1" dirty="0">
                <a:ln>
                  <a:solidFill>
                    <a:srgbClr val="C00000"/>
                  </a:solidFill>
                </a:ln>
                <a:solidFill>
                  <a:srgbClr val="C00000"/>
                </a:solidFill>
                <a:latin typeface="Calibri" pitchFamily="34" charset="0"/>
              </a:rPr>
              <a:t> </a:t>
            </a:r>
          </a:p>
          <a:p>
            <a:pPr>
              <a:defRPr/>
            </a:pPr>
            <a:r>
              <a:rPr lang="pl-PL" sz="2000" dirty="0">
                <a:solidFill>
                  <a:schemeClr val="tx1"/>
                </a:solidFill>
              </a:rPr>
              <a:t>Wniosek, który został przesłany do IOK (złożony w systemie) i otrzymał status „Wysłany do instytucji” nie może zostać automatycznie wycofany przez Wnioskodawcę. </a:t>
            </a:r>
          </a:p>
          <a:p>
            <a:pPr>
              <a:defRPr/>
            </a:pPr>
            <a:r>
              <a:rPr lang="pl-PL" sz="2000" dirty="0">
                <a:solidFill>
                  <a:schemeClr val="tx1"/>
                </a:solidFill>
              </a:rPr>
              <a:t>Możliwe jest wystąpienie Wnioskodawcy/ Beneficjenta do IZ o zwrot wniosku.</a:t>
            </a:r>
          </a:p>
        </p:txBody>
      </p:sp>
      <p:sp>
        <p:nvSpPr>
          <p:cNvPr id="7" name="Prostokąt 6"/>
          <p:cNvSpPr/>
          <p:nvPr/>
        </p:nvSpPr>
        <p:spPr>
          <a:xfrm>
            <a:off x="107504" y="240096"/>
            <a:ext cx="3966727" cy="584775"/>
          </a:xfrm>
          <a:prstGeom prst="rect">
            <a:avLst/>
          </a:prstGeom>
        </p:spPr>
        <p:txBody>
          <a:bodyPr wrap="none">
            <a:spAutoFit/>
          </a:bodyPr>
          <a:lstStyle/>
          <a:p>
            <a:r>
              <a:rPr lang="pl-PL" sz="3200" b="1" dirty="0">
                <a:solidFill>
                  <a:srgbClr val="0070C0"/>
                </a:solidFill>
              </a:rPr>
              <a:t>Generator EFS - SOWA</a:t>
            </a:r>
          </a:p>
        </p:txBody>
      </p:sp>
      <p:sp>
        <p:nvSpPr>
          <p:cNvPr id="2" name="Symbol zastępczy numeru slajdu 1">
            <a:extLst>
              <a:ext uri="{FF2B5EF4-FFF2-40B4-BE49-F238E27FC236}">
                <a16:creationId xmlns:a16="http://schemas.microsoft.com/office/drawing/2014/main" id="{24A8283D-4910-45C0-B8F1-036856F1C2F5}"/>
              </a:ext>
            </a:extLst>
          </p:cNvPr>
          <p:cNvSpPr>
            <a:spLocks noGrp="1"/>
          </p:cNvSpPr>
          <p:nvPr>
            <p:ph type="sldNum" sz="quarter" idx="12"/>
          </p:nvPr>
        </p:nvSpPr>
        <p:spPr/>
        <p:txBody>
          <a:bodyPr/>
          <a:lstStyle/>
          <a:p>
            <a:fld id="{9BBA8BAD-C024-4EBD-AE8C-2F50AC709554}" type="slidenum">
              <a:rPr lang="pl-PL" altLang="pl-PL" smtClean="0"/>
              <a:pPr/>
              <a:t>12</a:t>
            </a:fld>
            <a:endParaRPr lang="pl-PL" altLang="pl-PL"/>
          </a:p>
        </p:txBody>
      </p:sp>
    </p:spTree>
    <p:extLst>
      <p:ext uri="{BB962C8B-B14F-4D97-AF65-F5344CB8AC3E}">
        <p14:creationId xmlns:p14="http://schemas.microsoft.com/office/powerpoint/2010/main" val="1060561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988839"/>
            <a:ext cx="8229600" cy="2592289"/>
          </a:xfrm>
        </p:spPr>
        <p:txBody>
          <a:bodyPr/>
          <a:lstStyle/>
          <a:p>
            <a:pPr marL="0" indent="0" algn="ctr">
              <a:spcBef>
                <a:spcPct val="0"/>
              </a:spcBef>
              <a:buNone/>
              <a:defRPr/>
            </a:pPr>
            <a:endParaRPr lang="pl-PL" sz="44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Jak przebiega </a:t>
            </a:r>
          </a:p>
          <a:p>
            <a:pPr marL="0" indent="0" algn="ctr">
              <a:spcBef>
                <a:spcPct val="0"/>
              </a:spcBef>
              <a:buNone/>
              <a:defRPr/>
            </a:pPr>
            <a:r>
              <a:rPr lang="pl-PL" sz="4800" b="1" dirty="0">
                <a:solidFill>
                  <a:srgbClr val="0070C0"/>
                </a:solidFill>
                <a:latin typeface="Calibri" pitchFamily="34" charset="0"/>
              </a:rPr>
              <a:t>ocena wniosków?</a:t>
            </a:r>
          </a:p>
        </p:txBody>
      </p:sp>
      <p:sp>
        <p:nvSpPr>
          <p:cNvPr id="2" name="Symbol zastępczy numeru slajdu 1">
            <a:extLst>
              <a:ext uri="{FF2B5EF4-FFF2-40B4-BE49-F238E27FC236}">
                <a16:creationId xmlns:a16="http://schemas.microsoft.com/office/drawing/2014/main" id="{F8957F8A-815D-40B7-8981-99930DB17BB8}"/>
              </a:ext>
            </a:extLst>
          </p:cNvPr>
          <p:cNvSpPr>
            <a:spLocks noGrp="1"/>
          </p:cNvSpPr>
          <p:nvPr>
            <p:ph type="sldNum" sz="quarter" idx="12"/>
          </p:nvPr>
        </p:nvSpPr>
        <p:spPr/>
        <p:txBody>
          <a:bodyPr/>
          <a:lstStyle/>
          <a:p>
            <a:fld id="{9BBA8BAD-C024-4EBD-AE8C-2F50AC709554}" type="slidenum">
              <a:rPr lang="pl-PL" altLang="pl-PL" smtClean="0"/>
              <a:pPr/>
              <a:t>13</a:t>
            </a:fld>
            <a:endParaRPr lang="pl-PL" altLang="pl-PL"/>
          </a:p>
        </p:txBody>
      </p:sp>
    </p:spTree>
    <p:extLst>
      <p:ext uri="{BB962C8B-B14F-4D97-AF65-F5344CB8AC3E}">
        <p14:creationId xmlns:p14="http://schemas.microsoft.com/office/powerpoint/2010/main" val="2224266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rPr>
              <a:t>Etapy oceny wniosków </a:t>
            </a:r>
            <a:br>
              <a:rPr lang="pl-PL" sz="3200" b="1" dirty="0">
                <a:solidFill>
                  <a:srgbClr val="0070C0"/>
                </a:solidFill>
                <a:latin typeface="Calibri" pitchFamily="34" charset="0"/>
              </a:rPr>
            </a:br>
            <a:r>
              <a:rPr lang="pl-PL" sz="3200" b="1" dirty="0">
                <a:solidFill>
                  <a:srgbClr val="0070C0"/>
                </a:solidFill>
                <a:latin typeface="Calibri" pitchFamily="34" charset="0"/>
              </a:rPr>
              <a:t>w ramach KOP - </a:t>
            </a:r>
            <a:r>
              <a:rPr lang="pl-PL" sz="3200" b="1" dirty="0">
                <a:solidFill>
                  <a:srgbClr val="0070C0"/>
                </a:solidFill>
                <a:latin typeface="Calibri" pitchFamily="34" charset="0"/>
                <a:ea typeface="+mn-ea"/>
                <a:cs typeface="+mn-cs"/>
              </a:rPr>
              <a:t>Terminy</a:t>
            </a:r>
          </a:p>
        </p:txBody>
      </p:sp>
      <p:sp>
        <p:nvSpPr>
          <p:cNvPr id="3" name="Symbol zastępczy zawartości 2"/>
          <p:cNvSpPr>
            <a:spLocks noGrp="1"/>
          </p:cNvSpPr>
          <p:nvPr>
            <p:ph idx="1"/>
          </p:nvPr>
        </p:nvSpPr>
        <p:spPr>
          <a:xfrm>
            <a:off x="179512" y="2132856"/>
            <a:ext cx="8445500" cy="5327650"/>
          </a:xfrm>
        </p:spPr>
        <p:txBody>
          <a:bodyPr>
            <a:normAutofit/>
          </a:bodyPr>
          <a:lstStyle/>
          <a:p>
            <a:pPr eaLnBrk="1" hangingPunct="1">
              <a:defRPr/>
            </a:pPr>
            <a:endParaRPr lang="pl-PL" sz="1800"/>
          </a:p>
          <a:p>
            <a:pPr eaLnBrk="1" hangingPunct="1">
              <a:buFont typeface="Arial" pitchFamily="34" charset="0"/>
              <a:buNone/>
              <a:defRPr/>
            </a:pPr>
            <a:endParaRPr lang="pl-PL" sz="1800" b="1" i="1">
              <a:effectLst>
                <a:outerShdw blurRad="38100" dist="38100" dir="2700000" algn="tl">
                  <a:srgbClr val="C0C0C0"/>
                </a:outerShdw>
              </a:effectLst>
            </a:endParaRPr>
          </a:p>
          <a:p>
            <a:pPr algn="just" eaLnBrk="1" hangingPunct="1">
              <a:spcAft>
                <a:spcPts val="600"/>
              </a:spcAft>
              <a:buFont typeface="Arial" pitchFamily="34" charset="0"/>
              <a:buNone/>
              <a:defRPr/>
            </a:pPr>
            <a:endParaRPr lang="pl-PL" sz="1800"/>
          </a:p>
          <a:p>
            <a:pPr eaLnBrk="1" hangingPunct="1">
              <a:buFont typeface="Arial" pitchFamily="34" charset="0"/>
              <a:buNone/>
              <a:defRPr/>
            </a:pPr>
            <a:endParaRPr lang="pl-PL" sz="1800"/>
          </a:p>
          <a:p>
            <a:pPr algn="just" eaLnBrk="1" hangingPunct="1">
              <a:spcAft>
                <a:spcPts val="600"/>
              </a:spcAft>
              <a:defRPr/>
            </a:pPr>
            <a:endParaRPr lang="pl-PL" sz="1800"/>
          </a:p>
          <a:p>
            <a:pPr eaLnBrk="1" hangingPunct="1">
              <a:buFont typeface="Arial" pitchFamily="34" charset="0"/>
              <a:buNone/>
              <a:defRPr/>
            </a:pPr>
            <a:endParaRPr lang="pl-PL" sz="1800"/>
          </a:p>
          <a:p>
            <a:pPr eaLnBrk="1" hangingPunct="1">
              <a:buFont typeface="Arial" pitchFamily="34" charset="0"/>
              <a:buNone/>
              <a:defRPr/>
            </a:pPr>
            <a:endParaRPr lang="pl-PL" sz="1800" dirty="0"/>
          </a:p>
        </p:txBody>
      </p:sp>
      <p:sp>
        <p:nvSpPr>
          <p:cNvPr id="2" name="Symbol zastępczy numeru slajdu 1">
            <a:extLst>
              <a:ext uri="{FF2B5EF4-FFF2-40B4-BE49-F238E27FC236}">
                <a16:creationId xmlns:a16="http://schemas.microsoft.com/office/drawing/2014/main" id="{849999CB-AE1F-4CF5-9474-28C68BDCC1AC}"/>
              </a:ext>
            </a:extLst>
          </p:cNvPr>
          <p:cNvSpPr>
            <a:spLocks noGrp="1"/>
          </p:cNvSpPr>
          <p:nvPr>
            <p:ph type="sldNum" sz="quarter" idx="12"/>
          </p:nvPr>
        </p:nvSpPr>
        <p:spPr/>
        <p:txBody>
          <a:bodyPr/>
          <a:lstStyle/>
          <a:p>
            <a:fld id="{9BBA8BAD-C024-4EBD-AE8C-2F50AC709554}" type="slidenum">
              <a:rPr lang="pl-PL" altLang="pl-PL" smtClean="0"/>
              <a:pPr/>
              <a:t>14</a:t>
            </a:fld>
            <a:endParaRPr lang="pl-PL" altLang="pl-PL"/>
          </a:p>
        </p:txBody>
      </p:sp>
      <p:graphicFrame>
        <p:nvGraphicFramePr>
          <p:cNvPr id="8" name="Tabela 7">
            <a:extLst>
              <a:ext uri="{FF2B5EF4-FFF2-40B4-BE49-F238E27FC236}">
                <a16:creationId xmlns:a16="http://schemas.microsoft.com/office/drawing/2014/main" id="{BE827D3D-FBD2-40A2-A552-5CA82054434D}"/>
              </a:ext>
            </a:extLst>
          </p:cNvPr>
          <p:cNvGraphicFramePr>
            <a:graphicFrameLocks noGrp="1"/>
          </p:cNvGraphicFramePr>
          <p:nvPr>
            <p:extLst>
              <p:ext uri="{D42A27DB-BD31-4B8C-83A1-F6EECF244321}">
                <p14:modId xmlns:p14="http://schemas.microsoft.com/office/powerpoint/2010/main" val="3162965146"/>
              </p:ext>
            </p:extLst>
          </p:nvPr>
        </p:nvGraphicFramePr>
        <p:xfrm>
          <a:off x="169096" y="1052736"/>
          <a:ext cx="8899332" cy="5337019"/>
        </p:xfrm>
        <a:graphic>
          <a:graphicData uri="http://schemas.openxmlformats.org/drawingml/2006/table">
            <a:tbl>
              <a:tblPr/>
              <a:tblGrid>
                <a:gridCol w="2016224">
                  <a:extLst>
                    <a:ext uri="{9D8B030D-6E8A-4147-A177-3AD203B41FA5}">
                      <a16:colId xmlns:a16="http://schemas.microsoft.com/office/drawing/2014/main" val="2562572002"/>
                    </a:ext>
                  </a:extLst>
                </a:gridCol>
                <a:gridCol w="6883108">
                  <a:extLst>
                    <a:ext uri="{9D8B030D-6E8A-4147-A177-3AD203B41FA5}">
                      <a16:colId xmlns:a16="http://schemas.microsoft.com/office/drawing/2014/main" val="706614770"/>
                    </a:ext>
                  </a:extLst>
                </a:gridCol>
              </a:tblGrid>
              <a:tr h="43204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2800" b="1" i="0" u="none" strike="noStrike" cap="none" normalizeH="0" baseline="0" dirty="0">
                          <a:ln>
                            <a:noFill/>
                          </a:ln>
                          <a:solidFill>
                            <a:schemeClr val="tx1"/>
                          </a:solidFill>
                          <a:effectLst/>
                          <a:latin typeface="Calibri" panose="020F0502020204030204" pitchFamily="34" charset="0"/>
                        </a:rPr>
                        <a:t>Etap oceny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2800" b="1" i="0" u="none" strike="noStrike" cap="none" normalizeH="0" baseline="0" dirty="0">
                          <a:ln>
                            <a:noFill/>
                          </a:ln>
                          <a:solidFill>
                            <a:schemeClr val="tx1"/>
                          </a:solidFill>
                          <a:effectLst/>
                          <a:latin typeface="Calibri" panose="020F0502020204030204" pitchFamily="34" charset="0"/>
                        </a:rPr>
                        <a:t>Czas trwania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68396558"/>
                  </a:ext>
                </a:extLst>
              </a:tr>
              <a:tr h="213095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Ocena formalna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kern="1200" cap="none" normalizeH="0" baseline="0" dirty="0">
                          <a:ln>
                            <a:noFill/>
                          </a:ln>
                          <a:solidFill>
                            <a:schemeClr val="tx1"/>
                          </a:solidFill>
                          <a:effectLst/>
                          <a:latin typeface="Calibri" panose="020F0502020204030204" pitchFamily="34" charset="0"/>
                          <a:ea typeface="+mn-ea"/>
                          <a:cs typeface="+mn-cs"/>
                        </a:rPr>
                        <a:t>rozpoczęcie etapu - </a:t>
                      </a:r>
                      <a:r>
                        <a:rPr kumimoji="0" lang="pl-PL" altLang="pl-PL" sz="1800" b="1" i="0" u="none" strike="noStrike" kern="1200" cap="none" normalizeH="0" baseline="0" dirty="0">
                          <a:ln>
                            <a:noFill/>
                          </a:ln>
                          <a:solidFill>
                            <a:schemeClr val="tx1"/>
                          </a:solidFill>
                          <a:effectLst/>
                          <a:latin typeface="Calibri" panose="020F0502020204030204" pitchFamily="34" charset="0"/>
                          <a:ea typeface="+mn-ea"/>
                          <a:cs typeface="+mn-cs"/>
                        </a:rPr>
                        <a:t>nie dłużej niż 5 dni </a:t>
                      </a:r>
                      <a:r>
                        <a:rPr kumimoji="0" lang="pl-PL" altLang="pl-PL" sz="1800" b="0" i="0" u="none" strike="noStrike" kern="1200" cap="none" normalizeH="0" baseline="0" dirty="0">
                          <a:ln>
                            <a:noFill/>
                          </a:ln>
                          <a:solidFill>
                            <a:schemeClr val="tx1"/>
                          </a:solidFill>
                          <a:effectLst/>
                          <a:latin typeface="Calibri" panose="020F0502020204030204" pitchFamily="34" charset="0"/>
                          <a:ea typeface="+mn-ea"/>
                          <a:cs typeface="+mn-cs"/>
                        </a:rPr>
                        <a:t>od zakończenia naboru,</a:t>
                      </a:r>
                    </a:p>
                    <a:p>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weryfikacja warunków formalnych </a:t>
                      </a:r>
                      <a:r>
                        <a:rPr kumimoji="0" lang="pl-PL" sz="1800" b="1" i="0" u="none" strike="noStrike" kern="1200" cap="none" normalizeH="0" baseline="0" dirty="0">
                          <a:ln>
                            <a:noFill/>
                          </a:ln>
                          <a:solidFill>
                            <a:schemeClr val="tx1"/>
                          </a:solidFill>
                          <a:effectLst/>
                          <a:latin typeface="Calibri" panose="020F0502020204030204" pitchFamily="34" charset="0"/>
                          <a:ea typeface="+mn-ea"/>
                          <a:cs typeface="+mn-cs"/>
                        </a:rPr>
                        <a:t>- nie później niż 14 dni </a:t>
                      </a:r>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od daty rozpoczęcia oceny formalnej, </a:t>
                      </a:r>
                    </a:p>
                    <a:p>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ocena</a:t>
                      </a:r>
                      <a:r>
                        <a:rPr kumimoji="0" lang="pl-PL" sz="1800" b="1" i="0" u="none" strike="noStrike" kern="1200" cap="none" normalizeH="0" baseline="0" dirty="0">
                          <a:ln>
                            <a:noFill/>
                          </a:ln>
                          <a:solidFill>
                            <a:schemeClr val="tx1"/>
                          </a:solidFill>
                          <a:effectLst/>
                          <a:latin typeface="Calibri" panose="020F0502020204030204" pitchFamily="34" charset="0"/>
                          <a:ea typeface="+mn-ea"/>
                          <a:cs typeface="+mn-cs"/>
                        </a:rPr>
                        <a:t> </a:t>
                      </a:r>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kryteriów</a:t>
                      </a:r>
                      <a:r>
                        <a:rPr kumimoji="0" lang="pl-PL" sz="1800" b="1" i="0" u="none" strike="noStrike" kern="1200" cap="none" normalizeH="0" baseline="0" dirty="0">
                          <a:ln>
                            <a:noFill/>
                          </a:ln>
                          <a:solidFill>
                            <a:schemeClr val="tx1"/>
                          </a:solidFill>
                          <a:effectLst/>
                          <a:latin typeface="Calibri" panose="020F0502020204030204" pitchFamily="34" charset="0"/>
                          <a:ea typeface="+mn-ea"/>
                          <a:cs typeface="+mn-cs"/>
                        </a:rPr>
                        <a:t> - nie później niż 7 dni </a:t>
                      </a:r>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od daty zakończenia weryfikacji warunków formalnych z wynikiem pozytywnym</a:t>
                      </a:r>
                    </a:p>
                    <a:p>
                      <a:pPr marL="0" marR="0" lvl="0" indent="-354013" algn="l" defTabSz="914400" rtl="0" eaLnBrk="1" fontAlgn="base" latinLnBrk="0" hangingPunct="1">
                        <a:lnSpc>
                          <a:spcPct val="100000"/>
                        </a:lnSpc>
                        <a:spcBef>
                          <a:spcPct val="0"/>
                        </a:spcBef>
                        <a:spcAft>
                          <a:spcPct val="0"/>
                        </a:spcAft>
                        <a:buClrTx/>
                        <a:buSzTx/>
                        <a:buFontTx/>
                        <a:buNone/>
                        <a:tabLst/>
                      </a:pPr>
                      <a:r>
                        <a:rPr kumimoji="0" lang="pl-PL" altLang="pl-PL" sz="1600" b="0" i="1" u="none" strike="noStrike" kern="1200" cap="none" normalizeH="0" baseline="0" dirty="0">
                          <a:ln>
                            <a:noFill/>
                          </a:ln>
                          <a:solidFill>
                            <a:schemeClr val="tx1"/>
                          </a:solidFill>
                          <a:effectLst/>
                          <a:latin typeface="Calibri" panose="020F0502020204030204" pitchFamily="34" charset="0"/>
                          <a:ea typeface="+mn-ea"/>
                          <a:cs typeface="+mn-cs"/>
                        </a:rPr>
                        <a:t>(w przypadku uzupełnienia lub korekty wniosku na danym etapie termin zostanie wydłużony)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2984666"/>
                  </a:ext>
                </a:extLst>
              </a:tr>
              <a:tr h="933404">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Ocena merytoryczna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mj-lt"/>
                        <a:buNone/>
                        <a:tabLst/>
                      </a:pPr>
                      <a:r>
                        <a:rPr kumimoji="0" lang="pl-PL" altLang="pl-PL" sz="1800" b="1" i="0" u="none" strike="noStrike" cap="none" normalizeH="0" baseline="0" dirty="0">
                          <a:ln>
                            <a:noFill/>
                          </a:ln>
                          <a:solidFill>
                            <a:schemeClr val="tx1"/>
                          </a:solidFill>
                          <a:effectLst/>
                          <a:latin typeface="Calibri" panose="020F0502020204030204" pitchFamily="34" charset="0"/>
                        </a:rPr>
                        <a:t>70 dni </a:t>
                      </a:r>
                      <a:r>
                        <a:rPr kumimoji="0" lang="pl-PL" altLang="pl-PL" sz="1800" b="0" i="0" u="none" strike="noStrike" cap="none" normalizeH="0" baseline="0" dirty="0">
                          <a:ln>
                            <a:noFill/>
                          </a:ln>
                          <a:solidFill>
                            <a:schemeClr val="tx1"/>
                          </a:solidFill>
                          <a:effectLst/>
                          <a:latin typeface="Calibri" panose="020F0502020204030204" pitchFamily="34" charset="0"/>
                        </a:rPr>
                        <a:t>- gdy ocenie merytorycznej podlegać będzie do 100 wniosków</a:t>
                      </a:r>
                    </a:p>
                    <a:p>
                      <a:pPr marL="0" marR="0" lvl="0" indent="-342900" algn="l" defTabSz="914400" rtl="0" eaLnBrk="1" fontAlgn="base" latinLnBrk="0" hangingPunct="1">
                        <a:lnSpc>
                          <a:spcPct val="100000"/>
                        </a:lnSpc>
                        <a:spcBef>
                          <a:spcPct val="0"/>
                        </a:spcBef>
                        <a:spcAft>
                          <a:spcPct val="0"/>
                        </a:spcAft>
                        <a:buClrTx/>
                        <a:buSzTx/>
                        <a:buFont typeface="+mj-lt"/>
                        <a:buNone/>
                        <a:tabLst/>
                      </a:pPr>
                      <a:r>
                        <a:rPr kumimoji="0" lang="pl-PL" altLang="pl-PL" sz="1800" b="1" i="0" u="none" strike="noStrike" cap="none" normalizeH="0" baseline="0" dirty="0">
                          <a:ln>
                            <a:noFill/>
                          </a:ln>
                          <a:solidFill>
                            <a:schemeClr val="tx1"/>
                          </a:solidFill>
                          <a:effectLst/>
                          <a:latin typeface="Calibri" panose="020F0502020204030204" pitchFamily="34" charset="0"/>
                        </a:rPr>
                        <a:t>100 dni </a:t>
                      </a:r>
                      <a:r>
                        <a:rPr kumimoji="0" lang="pl-PL" altLang="pl-PL" sz="1800" b="0" i="0" u="none" strike="noStrike" cap="none" normalizeH="0" baseline="0" dirty="0">
                          <a:ln>
                            <a:noFill/>
                          </a:ln>
                          <a:solidFill>
                            <a:schemeClr val="tx1"/>
                          </a:solidFill>
                          <a:effectLst/>
                          <a:latin typeface="Calibri" panose="020F0502020204030204" pitchFamily="34" charset="0"/>
                        </a:rPr>
                        <a:t>- </a:t>
                      </a:r>
                      <a:r>
                        <a:rPr kumimoji="0" lang="pl-PL" altLang="pl-PL" sz="1800" b="0" i="0" u="none" strike="noStrike" kern="1200" cap="none" normalizeH="0" baseline="0" dirty="0">
                          <a:ln>
                            <a:noFill/>
                          </a:ln>
                          <a:solidFill>
                            <a:schemeClr val="tx1"/>
                          </a:solidFill>
                          <a:effectLst/>
                          <a:latin typeface="Calibri" panose="020F0502020204030204" pitchFamily="34" charset="0"/>
                          <a:ea typeface="+mn-ea"/>
                          <a:cs typeface="+mn-cs"/>
                        </a:rPr>
                        <a:t>gdy ocenie merytorycznej podlegać będzie powyżej 100 wniosków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65246684"/>
                  </a:ext>
                </a:extLst>
              </a:tr>
              <a:tr h="84010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Ocena strategiczna ZIT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altLang="pl-PL" sz="1800" b="1" i="0" u="none" strike="noStrike" cap="none" normalizeH="0" baseline="0" dirty="0">
                          <a:ln>
                            <a:noFill/>
                          </a:ln>
                          <a:solidFill>
                            <a:srgbClr val="000000"/>
                          </a:solidFill>
                          <a:effectLst/>
                          <a:latin typeface="Calibri" panose="020F0502020204030204" pitchFamily="34" charset="0"/>
                        </a:rPr>
                        <a:t>21 dni </a:t>
                      </a:r>
                      <a:r>
                        <a:rPr kumimoji="0" lang="pl-PL" altLang="pl-PL" sz="1800" b="0" i="0" u="none" strike="noStrike" cap="none" normalizeH="0" baseline="0" dirty="0">
                          <a:ln>
                            <a:noFill/>
                          </a:ln>
                          <a:solidFill>
                            <a:srgbClr val="000000"/>
                          </a:solidFill>
                          <a:effectLst/>
                          <a:latin typeface="Calibri" panose="020F0502020204030204" pitchFamily="34" charset="0"/>
                        </a:rPr>
                        <a:t>– gdy ocenie podlegać będzie do 100 wniosków,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altLang="pl-PL" sz="1800" b="1" i="0" u="none" strike="noStrike" cap="none" normalizeH="0" baseline="0" dirty="0">
                          <a:ln>
                            <a:noFill/>
                          </a:ln>
                          <a:solidFill>
                            <a:srgbClr val="000000"/>
                          </a:solidFill>
                          <a:effectLst/>
                          <a:latin typeface="Calibri" panose="020F0502020204030204" pitchFamily="34" charset="0"/>
                        </a:rPr>
                        <a:t>28 dni </a:t>
                      </a:r>
                      <a:r>
                        <a:rPr kumimoji="0" lang="pl-PL" altLang="pl-PL" sz="1800" b="0" i="0" u="none" strike="noStrike" cap="none" normalizeH="0" baseline="0" dirty="0">
                          <a:ln>
                            <a:noFill/>
                          </a:ln>
                          <a:solidFill>
                            <a:srgbClr val="000000"/>
                          </a:solidFill>
                          <a:effectLst/>
                          <a:latin typeface="Calibri" panose="020F0502020204030204" pitchFamily="34" charset="0"/>
                        </a:rPr>
                        <a:t>– gdy ocenie podlegać będzie powyżej 100 wniosków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73908179"/>
                  </a:ext>
                </a:extLst>
              </a:tr>
              <a:tr h="8401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Negocjacje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l-PL" altLang="pl-PL" sz="1800" b="1" i="0" u="none" strike="noStrike" cap="none" normalizeH="0" baseline="0" dirty="0">
                        <a:ln>
                          <a:noFill/>
                        </a:ln>
                        <a:solidFill>
                          <a:srgbClr val="000000"/>
                        </a:solidFill>
                        <a:effectLst/>
                        <a:latin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altLang="pl-PL" sz="1800" b="1" i="0" u="none" strike="noStrike" cap="none" normalizeH="0" baseline="0" dirty="0">
                          <a:ln>
                            <a:noFill/>
                          </a:ln>
                          <a:solidFill>
                            <a:srgbClr val="000000"/>
                          </a:solidFill>
                          <a:effectLst/>
                          <a:latin typeface="Calibri" panose="020F0502020204030204" pitchFamily="34" charset="0"/>
                        </a:rPr>
                        <a:t>18 dni - </a:t>
                      </a:r>
                      <a:r>
                        <a:rPr kumimoji="0" lang="pl-PL" altLang="pl-PL" sz="1800" b="0" i="0" u="none" strike="noStrike" cap="none" normalizeH="0" baseline="0" dirty="0">
                          <a:ln>
                            <a:noFill/>
                          </a:ln>
                          <a:solidFill>
                            <a:srgbClr val="000000"/>
                          </a:solidFill>
                          <a:effectLst/>
                          <a:latin typeface="Calibri" panose="020F0502020204030204" pitchFamily="34" charset="0"/>
                        </a:rPr>
                        <a:t>niezależnie od liczby wniosków</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l-PL" altLang="pl-PL" sz="1800" b="0" i="0" u="none" strike="noStrike" cap="none" normalizeH="0" baseline="0" dirty="0">
                        <a:ln>
                          <a:noFill/>
                        </a:ln>
                        <a:solidFill>
                          <a:srgbClr val="000000"/>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8910608"/>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eaLnBrk="1" fontAlgn="auto" hangingPunct="1">
              <a:spcAft>
                <a:spcPts val="0"/>
              </a:spcAft>
              <a:buFont typeface="Arial" pitchFamily="34" charset="0"/>
              <a:buNone/>
              <a:defRPr/>
            </a:pPr>
            <a:endParaRPr lang="pl-PL" sz="1800" b="1" i="1" dirty="0">
              <a:solidFill>
                <a:srgbClr val="C105B8"/>
              </a:solidFill>
            </a:endParaRPr>
          </a:p>
          <a:p>
            <a:pPr eaLnBrk="1" fontAlgn="auto" hangingPunct="1">
              <a:spcAft>
                <a:spcPts val="0"/>
              </a:spcAft>
              <a:buFont typeface="Arial" pitchFamily="34" charset="0"/>
              <a:buNone/>
              <a:defRPr/>
            </a:pPr>
            <a:endParaRPr lang="pl-PL" sz="1800" dirty="0">
              <a:solidFill>
                <a:srgbClr val="C105B8"/>
              </a:solidFill>
            </a:endParaRPr>
          </a:p>
          <a:p>
            <a:pPr algn="just" eaLnBrk="1" fontAlgn="auto" hangingPunct="1">
              <a:spcAft>
                <a:spcPts val="600"/>
              </a:spcAft>
              <a:defRPr/>
            </a:pPr>
            <a:endParaRPr lang="pl-PL" sz="1800" dirty="0">
              <a:solidFill>
                <a:srgbClr val="C105B8"/>
              </a:solidFill>
            </a:endParaRPr>
          </a:p>
          <a:p>
            <a:pPr algn="ctr" eaLnBrk="1" fontAlgn="auto" hangingPunct="1">
              <a:spcAft>
                <a:spcPts val="0"/>
              </a:spcAft>
              <a:buFont typeface="Arial" pitchFamily="34" charset="0"/>
              <a:buNone/>
              <a:defRPr/>
            </a:pPr>
            <a:r>
              <a:rPr lang="pl-PL" sz="4800" b="1" dirty="0">
                <a:solidFill>
                  <a:srgbClr val="0070C0"/>
                </a:solidFill>
                <a:latin typeface="Calibri" pitchFamily="34" charset="0"/>
              </a:rPr>
              <a:t>Etap oceny formalnej:</a:t>
            </a:r>
          </a:p>
          <a:p>
            <a:pPr algn="ctr" eaLnBrk="1" fontAlgn="auto" hangingPunct="1">
              <a:spcAft>
                <a:spcPts val="0"/>
              </a:spcAft>
              <a:buFont typeface="Arial" pitchFamily="34" charset="0"/>
              <a:buNone/>
              <a:defRPr/>
            </a:pPr>
            <a:r>
              <a:rPr lang="pl-PL" sz="4800" b="1" dirty="0">
                <a:solidFill>
                  <a:srgbClr val="0070C0"/>
                </a:solidFill>
                <a:latin typeface="Calibri" pitchFamily="34" charset="0"/>
              </a:rPr>
              <a:t>część I weryfikacja warunków formalnych</a:t>
            </a:r>
          </a:p>
        </p:txBody>
      </p:sp>
      <p:sp>
        <p:nvSpPr>
          <p:cNvPr id="2" name="Symbol zastępczy numeru slajdu 1">
            <a:extLst>
              <a:ext uri="{FF2B5EF4-FFF2-40B4-BE49-F238E27FC236}">
                <a16:creationId xmlns:a16="http://schemas.microsoft.com/office/drawing/2014/main" id="{9A247768-6F7C-4077-AE2D-BF81418A2EF5}"/>
              </a:ext>
            </a:extLst>
          </p:cNvPr>
          <p:cNvSpPr>
            <a:spLocks noGrp="1"/>
          </p:cNvSpPr>
          <p:nvPr>
            <p:ph type="sldNum" sz="quarter" idx="12"/>
          </p:nvPr>
        </p:nvSpPr>
        <p:spPr/>
        <p:txBody>
          <a:bodyPr/>
          <a:lstStyle/>
          <a:p>
            <a:fld id="{9BBA8BAD-C024-4EBD-AE8C-2F50AC709554}" type="slidenum">
              <a:rPr lang="pl-PL" altLang="pl-PL" smtClean="0"/>
              <a:pPr/>
              <a:t>15</a:t>
            </a:fld>
            <a:endParaRPr lang="pl-PL" alt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a:defRPr/>
            </a:pPr>
            <a:r>
              <a:rPr lang="pl-PL" sz="3200" b="1" dirty="0">
                <a:solidFill>
                  <a:srgbClr val="0070C0"/>
                </a:solidFill>
                <a:latin typeface="Calibri" pitchFamily="34" charset="0"/>
                <a:ea typeface="+mn-ea"/>
                <a:cs typeface="+mn-cs"/>
              </a:rPr>
              <a:t>Weryfikacja warunków</a:t>
            </a:r>
            <a:br>
              <a:rPr lang="pl-PL" sz="3200" b="1" dirty="0">
                <a:solidFill>
                  <a:srgbClr val="0070C0"/>
                </a:solidFill>
                <a:latin typeface="Calibri" pitchFamily="34" charset="0"/>
                <a:ea typeface="+mn-ea"/>
                <a:cs typeface="+mn-cs"/>
              </a:rPr>
            </a:br>
            <a:r>
              <a:rPr lang="pl-PL" sz="3200" b="1" dirty="0">
                <a:solidFill>
                  <a:srgbClr val="0070C0"/>
                </a:solidFill>
                <a:latin typeface="Calibri" pitchFamily="34" charset="0"/>
                <a:ea typeface="+mn-ea"/>
                <a:cs typeface="+mn-cs"/>
              </a:rPr>
              <a:t>formalnych</a:t>
            </a:r>
          </a:p>
        </p:txBody>
      </p:sp>
      <p:sp>
        <p:nvSpPr>
          <p:cNvPr id="3" name="Symbol zastępczy zawartości 2"/>
          <p:cNvSpPr>
            <a:spLocks noGrp="1"/>
          </p:cNvSpPr>
          <p:nvPr>
            <p:ph idx="1"/>
          </p:nvPr>
        </p:nvSpPr>
        <p:spPr>
          <a:xfrm>
            <a:off x="565150" y="1314178"/>
            <a:ext cx="8578850" cy="5543822"/>
          </a:xfrm>
        </p:spPr>
        <p:txBody>
          <a:bodyPr>
            <a:normAutofit lnSpcReduction="10000"/>
          </a:bodyPr>
          <a:lstStyle/>
          <a:p>
            <a:pPr eaLnBrk="1" hangingPunct="1">
              <a:buNone/>
              <a:defRPr/>
            </a:pPr>
            <a:r>
              <a:rPr lang="pl-PL" sz="1800" b="1" dirty="0">
                <a:solidFill>
                  <a:srgbClr val="0070C0"/>
                </a:solidFill>
                <a:latin typeface="Calibri" pitchFamily="34" charset="0"/>
              </a:rPr>
              <a:t>Kto weryfikuje? </a:t>
            </a:r>
          </a:p>
          <a:p>
            <a:pPr eaLnBrk="1" hangingPunct="1">
              <a:buFont typeface="Wingdings" pitchFamily="2" charset="2"/>
              <a:buChar char="ü"/>
              <a:defRPr/>
            </a:pPr>
            <a:r>
              <a:rPr lang="pl-PL" sz="1200" dirty="0"/>
              <a:t>pracownik IOK (UMWD) -  zasada: 1 wniosek – 1 pracownik</a:t>
            </a:r>
            <a:endParaRPr lang="pl-PL" sz="1200" b="1" dirty="0">
              <a:solidFill>
                <a:srgbClr val="FF0000"/>
              </a:solidFill>
              <a:effectLst>
                <a:outerShdw blurRad="38100" dist="38100" dir="2700000" algn="tl">
                  <a:srgbClr val="C0C0C0"/>
                </a:outerShdw>
              </a:effectLst>
            </a:endParaRPr>
          </a:p>
          <a:p>
            <a:pPr eaLnBrk="1" hangingPunct="1">
              <a:buNone/>
              <a:defRPr/>
            </a:pPr>
            <a:r>
              <a:rPr lang="pl-PL" sz="1800" b="1" dirty="0">
                <a:solidFill>
                  <a:srgbClr val="0070C0"/>
                </a:solidFill>
                <a:latin typeface="Calibri" pitchFamily="34" charset="0"/>
              </a:rPr>
              <a:t>Co jest sprawdzane? </a:t>
            </a:r>
          </a:p>
          <a:p>
            <a:pPr eaLnBrk="1" hangingPunct="1">
              <a:spcAft>
                <a:spcPts val="600"/>
              </a:spcAft>
              <a:buNone/>
              <a:defRPr/>
            </a:pPr>
            <a:r>
              <a:rPr lang="pl-PL" sz="1400" dirty="0"/>
              <a:t>       Przy użyciu</a:t>
            </a:r>
            <a:r>
              <a:rPr lang="pl-PL" sz="1400" i="1" dirty="0"/>
              <a:t> </a:t>
            </a:r>
            <a:r>
              <a:rPr lang="pl-PL" sz="1400" b="1" i="1" dirty="0"/>
              <a:t>karty oceny formalnej </a:t>
            </a:r>
            <a:r>
              <a:rPr lang="pl-PL" sz="1400" i="1" dirty="0"/>
              <a:t>(część I a weryfikacja warunków formalnych na podstawie art. 43 Ustawy o zasadach realizacji programów w zakresie polityki spójności finansowanych w perspektywie finansowej 2014–2020</a:t>
            </a:r>
            <a:r>
              <a:rPr lang="pl-PL" sz="1400" dirty="0"/>
              <a:t>) sprawdzane jest, czy we wniosku występują </a:t>
            </a:r>
            <a:r>
              <a:rPr lang="pl-PL" sz="1400" b="1" dirty="0"/>
              <a:t>braki w zakresie warunków formalnych i/lub oczywiste omyłki </a:t>
            </a:r>
            <a:r>
              <a:rPr lang="pl-PL" sz="1400" dirty="0"/>
              <a:t>zgodnie z art. 43 ustawy.</a:t>
            </a:r>
            <a:r>
              <a:rPr lang="pl-PL" sz="1400" b="1" dirty="0"/>
              <a:t>  Ocena: tak, nie, nie dotyczy.</a:t>
            </a:r>
          </a:p>
          <a:p>
            <a:pPr algn="just" eaLnBrk="1" hangingPunct="1">
              <a:spcAft>
                <a:spcPts val="600"/>
              </a:spcAft>
              <a:buFont typeface="Arial" pitchFamily="34" charset="0"/>
              <a:buNone/>
              <a:defRPr/>
            </a:pPr>
            <a:r>
              <a:rPr lang="pl-PL" sz="1400" u="sng" dirty="0"/>
              <a:t>Przykładowa</a:t>
            </a:r>
            <a:r>
              <a:rPr lang="pl-PL" sz="1400" dirty="0"/>
              <a:t> lista braków w zakresie warunków formalnych, które mogą podlegać </a:t>
            </a:r>
            <a:r>
              <a:rPr lang="pl-PL" sz="1400" b="1" dirty="0"/>
              <a:t>jednorazowej</a:t>
            </a:r>
            <a:r>
              <a:rPr lang="pl-PL" sz="1400" dirty="0"/>
              <a:t> </a:t>
            </a:r>
            <a:r>
              <a:rPr lang="pl-PL" sz="1400" b="1" dirty="0"/>
              <a:t>korekcie</a:t>
            </a:r>
            <a:r>
              <a:rPr lang="pl-PL" sz="1400" dirty="0"/>
              <a:t> </a:t>
            </a:r>
            <a:r>
              <a:rPr lang="pl-PL" sz="1400" b="1" dirty="0"/>
              <a:t>lub uzupełnieniu </a:t>
            </a:r>
            <a:r>
              <a:rPr lang="pl-PL" sz="1400" dirty="0"/>
              <a:t>obejmuje:</a:t>
            </a:r>
          </a:p>
          <a:p>
            <a:pPr eaLnBrk="1" hangingPunct="1">
              <a:buFont typeface="Wingdings" pitchFamily="2" charset="2"/>
              <a:buChar char="ü"/>
              <a:defRPr/>
            </a:pPr>
            <a:r>
              <a:rPr lang="pl-PL" sz="1400" dirty="0"/>
              <a:t>brak wypełnienia punktu 3 wniosku „KRÓTKI OPIS PROJEKTU”, zgodnie z wymogami określonymi w instrukcji wypełniania wniosku (w tym: problem, cel, grupa docelowa, zadania, rezultaty);</a:t>
            </a:r>
          </a:p>
          <a:p>
            <a:pPr algn="just" eaLnBrk="1" hangingPunct="1">
              <a:buFont typeface="Wingdings" pitchFamily="2" charset="2"/>
              <a:buChar char="ü"/>
              <a:defRPr/>
            </a:pPr>
            <a:r>
              <a:rPr lang="pl-PL" sz="1400" dirty="0"/>
              <a:t>brak wymaganych załączników;</a:t>
            </a:r>
          </a:p>
          <a:p>
            <a:pPr algn="just" eaLnBrk="1" hangingPunct="1">
              <a:buFont typeface="Wingdings" pitchFamily="2" charset="2"/>
              <a:buChar char="ü"/>
              <a:defRPr/>
            </a:pPr>
            <a:r>
              <a:rPr lang="pl-PL" sz="1400" dirty="0"/>
              <a:t>niewskazany lub błędnie wskazany charakter konkursu w pkt 1.20;</a:t>
            </a:r>
          </a:p>
          <a:p>
            <a:pPr algn="just" eaLnBrk="1" hangingPunct="1">
              <a:buFont typeface="Wingdings" pitchFamily="2" charset="2"/>
              <a:buChar char="ü"/>
              <a:defRPr/>
            </a:pPr>
            <a:r>
              <a:rPr lang="pl-PL" sz="1400" dirty="0"/>
              <a:t>powtarzające się nazwy wydatków w ramach jednej kategorii kosztów i jednego zadania;</a:t>
            </a:r>
          </a:p>
          <a:p>
            <a:pPr algn="just" eaLnBrk="1" hangingPunct="1">
              <a:buFont typeface="Wingdings" pitchFamily="2" charset="2"/>
              <a:buChar char="ü"/>
              <a:defRPr/>
            </a:pPr>
            <a:r>
              <a:rPr lang="pl-PL" sz="1400" dirty="0"/>
              <a:t>w przypadku wkładu własnego niepieniężnego brak oznaczenia go jako prywatny lub publiczny;</a:t>
            </a:r>
          </a:p>
          <a:p>
            <a:pPr algn="just" eaLnBrk="1" hangingPunct="1">
              <a:buFont typeface="Wingdings" pitchFamily="2" charset="2"/>
              <a:buChar char="ü"/>
              <a:defRPr/>
            </a:pPr>
            <a:r>
              <a:rPr lang="pl-PL" sz="1400" dirty="0"/>
              <a:t>brak skanu podpisanego upoważnienia do reprezentowania Wnioskodawcy w przypadku, gdy osoba wskazana w pkt. 2.7 nie jest osobą decyzyjną, zgodnie z dokumentami prawnymi określającymi funkcjonowanie Wnioskodawcy</a:t>
            </a:r>
          </a:p>
          <a:p>
            <a:pPr algn="just" eaLnBrk="1" hangingPunct="1">
              <a:buFont typeface="Wingdings" pitchFamily="2" charset="2"/>
              <a:buChar char="ü"/>
              <a:defRPr/>
            </a:pPr>
            <a:r>
              <a:rPr lang="pl-PL" sz="1400" dirty="0"/>
              <a:t>brak właściwego artykułu i ustępu ustawy w pkt 7.9 w przypadku kwalifikowania VAT.</a:t>
            </a:r>
          </a:p>
          <a:p>
            <a:pPr marL="0" indent="0" algn="just" eaLnBrk="1" hangingPunct="1">
              <a:buNone/>
              <a:defRPr/>
            </a:pPr>
            <a:endParaRPr lang="pl-PL" sz="1400" dirty="0"/>
          </a:p>
          <a:p>
            <a:pPr marL="0" indent="0" algn="just" eaLnBrk="1" hangingPunct="1">
              <a:buNone/>
              <a:defRPr/>
            </a:pPr>
            <a:r>
              <a:rPr lang="pl-PL" sz="1400" b="1" i="1" dirty="0">
                <a:solidFill>
                  <a:srgbClr val="339933"/>
                </a:solidFill>
              </a:rPr>
              <a:t>Jeśli stwierdzony brak w zakresie warunku formalnego i/lub oczywista omyłka uniemożliwiają ocenę projektu, jego ocena jest wstrzymywana na czas dokonywania uzupełnień. W każdej innej sytuacji nie ma konieczności  wstrzymywania oceny.</a:t>
            </a:r>
            <a:endParaRPr lang="pl-PL" sz="1400" b="1" dirty="0"/>
          </a:p>
          <a:p>
            <a:pPr algn="just" eaLnBrk="1" hangingPunct="1">
              <a:buFont typeface="Wingdings" pitchFamily="2" charset="2"/>
              <a:buChar char="ü"/>
              <a:defRPr/>
            </a:pPr>
            <a:endParaRPr lang="pl-PL" sz="1400" i="1" dirty="0"/>
          </a:p>
        </p:txBody>
      </p:sp>
      <p:sp>
        <p:nvSpPr>
          <p:cNvPr id="2" name="Symbol zastępczy numeru slajdu 1">
            <a:extLst>
              <a:ext uri="{FF2B5EF4-FFF2-40B4-BE49-F238E27FC236}">
                <a16:creationId xmlns:a16="http://schemas.microsoft.com/office/drawing/2014/main" id="{CCB56C2D-E899-4094-968E-CCB556E06ADE}"/>
              </a:ext>
            </a:extLst>
          </p:cNvPr>
          <p:cNvSpPr>
            <a:spLocks noGrp="1"/>
          </p:cNvSpPr>
          <p:nvPr>
            <p:ph type="sldNum" sz="quarter" idx="12"/>
          </p:nvPr>
        </p:nvSpPr>
        <p:spPr/>
        <p:txBody>
          <a:bodyPr/>
          <a:lstStyle/>
          <a:p>
            <a:fld id="{9BBA8BAD-C024-4EBD-AE8C-2F50AC709554}" type="slidenum">
              <a:rPr lang="pl-PL" altLang="pl-PL" smtClean="0"/>
              <a:pPr/>
              <a:t>16</a:t>
            </a:fld>
            <a:endParaRPr lang="pl-PL" altLang="pl-PL"/>
          </a:p>
        </p:txBody>
      </p:sp>
    </p:spTree>
    <p:extLst>
      <p:ext uri="{BB962C8B-B14F-4D97-AF65-F5344CB8AC3E}">
        <p14:creationId xmlns:p14="http://schemas.microsoft.com/office/powerpoint/2010/main" val="210461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Weryfikacja warunków </a:t>
            </a:r>
            <a:br>
              <a:rPr lang="pl-PL" sz="3200" b="1" dirty="0">
                <a:solidFill>
                  <a:srgbClr val="0070C0"/>
                </a:solidFill>
                <a:latin typeface="Calibri" pitchFamily="34" charset="0"/>
                <a:ea typeface="+mn-ea"/>
                <a:cs typeface="+mn-cs"/>
              </a:rPr>
            </a:br>
            <a:r>
              <a:rPr lang="pl-PL" sz="3200" b="1" dirty="0">
                <a:solidFill>
                  <a:srgbClr val="0070C0"/>
                </a:solidFill>
                <a:latin typeface="Calibri" pitchFamily="34" charset="0"/>
                <a:ea typeface="+mn-ea"/>
                <a:cs typeface="+mn-cs"/>
              </a:rPr>
              <a:t>formalnych</a:t>
            </a:r>
          </a:p>
        </p:txBody>
      </p:sp>
      <p:sp>
        <p:nvSpPr>
          <p:cNvPr id="18434" name="Symbol zastępczy zawartości 2"/>
          <p:cNvSpPr>
            <a:spLocks noGrp="1"/>
          </p:cNvSpPr>
          <p:nvPr>
            <p:ph idx="1"/>
          </p:nvPr>
        </p:nvSpPr>
        <p:spPr>
          <a:xfrm>
            <a:off x="457200" y="981075"/>
            <a:ext cx="8229600" cy="5543550"/>
          </a:xfrm>
        </p:spPr>
        <p:txBody>
          <a:bodyPr/>
          <a:lstStyle/>
          <a:p>
            <a:pPr eaLnBrk="1" hangingPunct="1">
              <a:buFont typeface="Arial" pitchFamily="34" charset="0"/>
              <a:buNone/>
            </a:pPr>
            <a:endParaRPr lang="pl-PL" altLang="pl-PL" sz="1800"/>
          </a:p>
          <a:p>
            <a:pPr eaLnBrk="1" hangingPunct="1">
              <a:buFont typeface="Arial" pitchFamily="34" charset="0"/>
              <a:buNone/>
            </a:pPr>
            <a:endParaRPr lang="pl-PL" altLang="pl-PL" sz="1800"/>
          </a:p>
          <a:p>
            <a:pPr eaLnBrk="1" hangingPunct="1">
              <a:buFont typeface="Arial" pitchFamily="34" charset="0"/>
              <a:buNone/>
            </a:pPr>
            <a:endParaRPr lang="pl-PL" altLang="pl-PL" sz="1800"/>
          </a:p>
        </p:txBody>
      </p:sp>
      <p:sp>
        <p:nvSpPr>
          <p:cNvPr id="4" name="Prostokąt 3"/>
          <p:cNvSpPr/>
          <p:nvPr/>
        </p:nvSpPr>
        <p:spPr>
          <a:xfrm>
            <a:off x="359024" y="1700808"/>
            <a:ext cx="8784976" cy="4755148"/>
          </a:xfrm>
          <a:prstGeom prst="rect">
            <a:avLst/>
          </a:prstGeom>
        </p:spPr>
        <p:txBody>
          <a:bodyPr wrap="square">
            <a:spAutoFit/>
          </a:bodyPr>
          <a:lstStyle/>
          <a:p>
            <a:pPr eaLnBrk="1" hangingPunct="1">
              <a:defRPr/>
            </a:pPr>
            <a:r>
              <a:rPr lang="pl-PL" sz="2000" b="1" i="1" dirty="0">
                <a:solidFill>
                  <a:srgbClr val="0070C0"/>
                </a:solidFill>
              </a:rPr>
              <a:t>Jak to działa w przypadku stwierdzenia braków w zakresie warunków formalnych/oczywistych omyłek?</a:t>
            </a:r>
          </a:p>
          <a:p>
            <a:pPr eaLnBrk="1" hangingPunct="1">
              <a:defRPr/>
            </a:pPr>
            <a:r>
              <a:rPr lang="pl-PL" sz="1600" b="1" dirty="0"/>
              <a:t>Jeżeli we wniosku o dofinansowanie stwierdzono braki w zakresie warunków formalnych i/lub oczywiste omyłki, </a:t>
            </a:r>
            <a:r>
              <a:rPr lang="pl-PL" sz="1600" dirty="0"/>
              <a:t>IOK wzywa Wnioskodawcę do uzupełnienia/poprawy.</a:t>
            </a:r>
          </a:p>
          <a:p>
            <a:pPr eaLnBrk="1" hangingPunct="1">
              <a:defRPr/>
            </a:pPr>
            <a:endParaRPr lang="pl-PL" sz="1400" dirty="0"/>
          </a:p>
          <a:p>
            <a:pPr algn="just" eaLnBrk="1" hangingPunct="1">
              <a:defRPr/>
            </a:pPr>
            <a:r>
              <a:rPr lang="pl-PL" sz="1600" dirty="0"/>
              <a:t>Wnioskodawca </a:t>
            </a:r>
            <a:r>
              <a:rPr lang="pl-PL" sz="1600" b="1" dirty="0">
                <a:solidFill>
                  <a:srgbClr val="339933"/>
                </a:solidFill>
              </a:rPr>
              <a:t>wprowadza poprawki lub uzasadnia brak ich wprowadzenia </a:t>
            </a:r>
            <a:r>
              <a:rPr lang="pl-PL" sz="1600" dirty="0"/>
              <a:t>we wniosku </a:t>
            </a:r>
            <a:br>
              <a:rPr lang="pl-PL" sz="1600" dirty="0"/>
            </a:br>
            <a:r>
              <a:rPr lang="pl-PL" sz="1600" dirty="0"/>
              <a:t>o dofinansowanie w wyznaczonym terminie.</a:t>
            </a:r>
          </a:p>
          <a:p>
            <a:pPr algn="just" eaLnBrk="1" hangingPunct="1">
              <a:defRPr/>
            </a:pPr>
            <a:endParaRPr lang="pl-PL" sz="1400" dirty="0"/>
          </a:p>
          <a:p>
            <a:pPr eaLnBrk="1" hangingPunct="1">
              <a:buFont typeface="Arial" pitchFamily="34" charset="0"/>
              <a:buNone/>
              <a:defRPr/>
            </a:pPr>
            <a:r>
              <a:rPr lang="pl-PL" sz="2000" b="1" i="1" dirty="0">
                <a:solidFill>
                  <a:srgbClr val="0070C0"/>
                </a:solidFill>
              </a:rPr>
              <a:t>Kto weryfikuje? </a:t>
            </a:r>
          </a:p>
          <a:p>
            <a:pPr eaLnBrk="1" hangingPunct="1">
              <a:buFont typeface="Wingdings" pitchFamily="2" charset="2"/>
              <a:buChar char="ü"/>
              <a:defRPr/>
            </a:pPr>
            <a:r>
              <a:rPr lang="pl-PL" sz="1600" dirty="0"/>
              <a:t>pracownik IOK (UMWD)</a:t>
            </a:r>
          </a:p>
          <a:p>
            <a:pPr eaLnBrk="1" hangingPunct="1">
              <a:defRPr/>
            </a:pPr>
            <a:endParaRPr lang="pl-PL" sz="1400" dirty="0"/>
          </a:p>
          <a:p>
            <a:pPr eaLnBrk="1" hangingPunct="1">
              <a:defRPr/>
            </a:pPr>
            <a:r>
              <a:rPr lang="pl-PL" sz="2000" b="1" i="1" dirty="0">
                <a:solidFill>
                  <a:srgbClr val="0070C0"/>
                </a:solidFill>
              </a:rPr>
              <a:t>Co jest sprawdzane? </a:t>
            </a:r>
          </a:p>
          <a:p>
            <a:pPr eaLnBrk="1" hangingPunct="1">
              <a:spcAft>
                <a:spcPts val="600"/>
              </a:spcAft>
              <a:defRPr/>
            </a:pPr>
            <a:r>
              <a:rPr lang="pl-PL" sz="1600" dirty="0"/>
              <a:t>Przy użyciu karty oceny formalnej (część I b weryfikacja warunków formalnych uzupełnionego/ poprawionego wniosku </a:t>
            </a:r>
            <a:r>
              <a:rPr lang="pl-PL" sz="1600" i="1" dirty="0"/>
              <a:t>na podstawie art. 43 Ustawy</a:t>
            </a:r>
            <a:r>
              <a:rPr lang="pl-PL" sz="1600" dirty="0"/>
              <a:t>) sprawdzane jest, czy we wniosku dokonano uzupełnienia/poprawy wskazanych w piśmie IOK braków w zakresie warunków formalnych i/lub oczywistych omyłek oraz czy w przypadku braku uzupełniania/poprawy ze strony Wnioskodawcy uzasadniono w wystarczający sposób ich brak. </a:t>
            </a:r>
            <a:r>
              <a:rPr lang="pl-PL" sz="1600" b="1" dirty="0"/>
              <a:t>Ocena: tak, nie, nie dotyczy.</a:t>
            </a:r>
          </a:p>
          <a:p>
            <a:pPr eaLnBrk="1" hangingPunct="1">
              <a:spcAft>
                <a:spcPts val="600"/>
              </a:spcAft>
              <a:defRPr/>
            </a:pPr>
            <a:endParaRPr lang="pl-PL" sz="1600" b="1" i="1" dirty="0">
              <a:solidFill>
                <a:srgbClr val="339933"/>
              </a:solidFill>
            </a:endParaRPr>
          </a:p>
        </p:txBody>
      </p:sp>
      <p:sp>
        <p:nvSpPr>
          <p:cNvPr id="2" name="Symbol zastępczy numeru slajdu 1">
            <a:extLst>
              <a:ext uri="{FF2B5EF4-FFF2-40B4-BE49-F238E27FC236}">
                <a16:creationId xmlns:a16="http://schemas.microsoft.com/office/drawing/2014/main" id="{1E292222-EE2D-4D8E-968B-E6DA8F0232C6}"/>
              </a:ext>
            </a:extLst>
          </p:cNvPr>
          <p:cNvSpPr>
            <a:spLocks noGrp="1"/>
          </p:cNvSpPr>
          <p:nvPr>
            <p:ph type="sldNum" sz="quarter" idx="12"/>
          </p:nvPr>
        </p:nvSpPr>
        <p:spPr/>
        <p:txBody>
          <a:bodyPr/>
          <a:lstStyle/>
          <a:p>
            <a:fld id="{9BBA8BAD-C024-4EBD-AE8C-2F50AC709554}" type="slidenum">
              <a:rPr lang="pl-PL" altLang="pl-PL" smtClean="0"/>
              <a:pPr/>
              <a:t>17</a:t>
            </a:fld>
            <a:endParaRPr lang="pl-PL" altLang="pl-PL"/>
          </a:p>
        </p:txBody>
      </p:sp>
    </p:spTree>
    <p:extLst>
      <p:ext uri="{BB962C8B-B14F-4D97-AF65-F5344CB8AC3E}">
        <p14:creationId xmlns:p14="http://schemas.microsoft.com/office/powerpoint/2010/main" val="1766098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Weryfikacja warunków</a:t>
            </a:r>
            <a:br>
              <a:rPr lang="pl-PL" sz="3200" b="1" dirty="0">
                <a:solidFill>
                  <a:srgbClr val="0070C0"/>
                </a:solidFill>
                <a:latin typeface="Calibri" pitchFamily="34" charset="0"/>
                <a:ea typeface="+mn-ea"/>
                <a:cs typeface="+mn-cs"/>
              </a:rPr>
            </a:br>
            <a:r>
              <a:rPr lang="pl-PL" sz="3200" b="1" dirty="0">
                <a:solidFill>
                  <a:srgbClr val="0070C0"/>
                </a:solidFill>
                <a:latin typeface="Calibri" pitchFamily="34" charset="0"/>
                <a:ea typeface="+mn-ea"/>
                <a:cs typeface="+mn-cs"/>
              </a:rPr>
              <a:t>formalnych</a:t>
            </a:r>
          </a:p>
        </p:txBody>
      </p:sp>
      <p:sp>
        <p:nvSpPr>
          <p:cNvPr id="19458" name="Symbol zastępczy zawartości 2"/>
          <p:cNvSpPr>
            <a:spLocks noGrp="1"/>
          </p:cNvSpPr>
          <p:nvPr>
            <p:ph idx="1"/>
          </p:nvPr>
        </p:nvSpPr>
        <p:spPr>
          <a:xfrm>
            <a:off x="457200" y="981075"/>
            <a:ext cx="8229600" cy="5543550"/>
          </a:xfrm>
        </p:spPr>
        <p:txBody>
          <a:bodyPr/>
          <a:lstStyle/>
          <a:p>
            <a:pPr eaLnBrk="1" hangingPunct="1">
              <a:buFont typeface="Arial" pitchFamily="34" charset="0"/>
              <a:buNone/>
            </a:pPr>
            <a:endParaRPr lang="pl-PL" altLang="pl-PL" sz="1800" dirty="0"/>
          </a:p>
          <a:p>
            <a:pPr marL="0" indent="0" eaLnBrk="1" hangingPunct="1">
              <a:spcAft>
                <a:spcPts val="600"/>
              </a:spcAft>
              <a:buNone/>
              <a:defRPr/>
            </a:pPr>
            <a:r>
              <a:rPr lang="pl-PL" sz="1800" b="1" u="sng" dirty="0"/>
              <a:t>UWAGA</a:t>
            </a:r>
          </a:p>
          <a:p>
            <a:pPr eaLnBrk="1" hangingPunct="1">
              <a:spcAft>
                <a:spcPts val="600"/>
              </a:spcAft>
              <a:defRPr/>
            </a:pPr>
            <a:r>
              <a:rPr lang="pl-PL" sz="1800" dirty="0"/>
              <a:t>Wnioskodawca </a:t>
            </a:r>
            <a:r>
              <a:rPr lang="pl-PL" sz="1800" b="1" dirty="0"/>
              <a:t>nie poprawia </a:t>
            </a:r>
            <a:r>
              <a:rPr lang="pl-PL" sz="1800" dirty="0"/>
              <a:t>w terminie wszystkich braków i omyłek </a:t>
            </a:r>
          </a:p>
          <a:p>
            <a:pPr eaLnBrk="1" hangingPunct="1">
              <a:spcAft>
                <a:spcPts val="600"/>
              </a:spcAft>
              <a:defRPr/>
            </a:pPr>
            <a:r>
              <a:rPr lang="pl-PL" sz="1800" dirty="0"/>
              <a:t>Wnioskodawca poprawia wniosek </a:t>
            </a:r>
            <a:r>
              <a:rPr lang="pl-PL" sz="1800" b="1" dirty="0"/>
              <a:t>niezgodnie z wezwaniem</a:t>
            </a:r>
            <a:r>
              <a:rPr lang="pl-PL" sz="1800" dirty="0"/>
              <a:t>, tj. np. wprowadzi dodatkowe zmiany, niewskazane w piśmie IOK </a:t>
            </a:r>
            <a:endParaRPr lang="pl-PL" sz="1800" dirty="0">
              <a:sym typeface="Wingdings"/>
            </a:endParaRPr>
          </a:p>
          <a:p>
            <a:pPr marL="0" indent="0" eaLnBrk="1" hangingPunct="1">
              <a:spcAft>
                <a:spcPts val="600"/>
              </a:spcAft>
              <a:buNone/>
              <a:defRPr/>
            </a:pPr>
            <a:endParaRPr lang="pl-PL" sz="1050" dirty="0"/>
          </a:p>
          <a:p>
            <a:pPr eaLnBrk="1" hangingPunct="1">
              <a:spcAft>
                <a:spcPts val="600"/>
              </a:spcAft>
              <a:buFont typeface="Wingdings" panose="05000000000000000000" pitchFamily="2" charset="2"/>
              <a:buChar char="à"/>
              <a:defRPr/>
            </a:pPr>
            <a:r>
              <a:rPr lang="pl-PL" sz="1800" b="1" dirty="0"/>
              <a:t>wniosek pozostaje bez rozpatrzenia, nie podlega dalszej ocenie.</a:t>
            </a:r>
          </a:p>
          <a:p>
            <a:pPr eaLnBrk="1" hangingPunct="1">
              <a:spcAft>
                <a:spcPts val="600"/>
              </a:spcAft>
              <a:buFont typeface="Wingdings" panose="05000000000000000000" pitchFamily="2" charset="2"/>
              <a:buChar char="à"/>
              <a:defRPr/>
            </a:pPr>
            <a:endParaRPr lang="pl-PL" sz="1800" b="1" dirty="0"/>
          </a:p>
          <a:p>
            <a:pPr eaLnBrk="1" hangingPunct="1">
              <a:spcAft>
                <a:spcPts val="600"/>
              </a:spcAft>
              <a:defRPr/>
            </a:pPr>
            <a:r>
              <a:rPr lang="pl-PL" sz="1800" dirty="0"/>
              <a:t>Wymogi formalne w odniesieniu do wniosku o dofinansowanie nie są kryteriami, zatem Wnioskodawcy </a:t>
            </a:r>
            <a:r>
              <a:rPr lang="pl-PL" sz="1800" b="1" dirty="0"/>
              <a:t>nie przysługuje protest </a:t>
            </a:r>
            <a:r>
              <a:rPr lang="pl-PL" sz="1800" dirty="0"/>
              <a:t>w rozumieniu rozdz. 15 ustawy wdrożeniowej, w przypadku pozostawienia jego wniosku o dofinansowanie bez rozpatrzenia.</a:t>
            </a:r>
          </a:p>
          <a:p>
            <a:pPr eaLnBrk="1" hangingPunct="1">
              <a:buFont typeface="Arial" pitchFamily="34" charset="0"/>
              <a:buNone/>
            </a:pPr>
            <a:endParaRPr lang="pl-PL" altLang="pl-PL" sz="1800" dirty="0"/>
          </a:p>
        </p:txBody>
      </p:sp>
      <p:sp>
        <p:nvSpPr>
          <p:cNvPr id="2" name="Symbol zastępczy numeru slajdu 1">
            <a:extLst>
              <a:ext uri="{FF2B5EF4-FFF2-40B4-BE49-F238E27FC236}">
                <a16:creationId xmlns:a16="http://schemas.microsoft.com/office/drawing/2014/main" id="{2FA99B62-47C6-4E37-8FCD-E26BEDFC98EF}"/>
              </a:ext>
            </a:extLst>
          </p:cNvPr>
          <p:cNvSpPr>
            <a:spLocks noGrp="1"/>
          </p:cNvSpPr>
          <p:nvPr>
            <p:ph type="sldNum" sz="quarter" idx="12"/>
          </p:nvPr>
        </p:nvSpPr>
        <p:spPr/>
        <p:txBody>
          <a:bodyPr/>
          <a:lstStyle/>
          <a:p>
            <a:fld id="{9BBA8BAD-C024-4EBD-AE8C-2F50AC709554}" type="slidenum">
              <a:rPr lang="pl-PL" altLang="pl-PL" smtClean="0"/>
              <a:pPr/>
              <a:t>18</a:t>
            </a:fld>
            <a:endParaRPr lang="pl-PL" altLang="pl-PL"/>
          </a:p>
        </p:txBody>
      </p:sp>
    </p:spTree>
    <p:extLst>
      <p:ext uri="{BB962C8B-B14F-4D97-AF65-F5344CB8AC3E}">
        <p14:creationId xmlns:p14="http://schemas.microsoft.com/office/powerpoint/2010/main" val="2384838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ctr" eaLnBrk="1" fontAlgn="auto" hangingPunct="1">
              <a:spcAft>
                <a:spcPts val="0"/>
              </a:spcAft>
              <a:buFont typeface="Arial" pitchFamily="34" charset="0"/>
              <a:buNone/>
              <a:defRPr/>
            </a:pPr>
            <a:endParaRPr lang="pl-PL" sz="4800" b="1" i="1" u="sng" dirty="0">
              <a:ln>
                <a:solidFill>
                  <a:schemeClr val="tx1"/>
                </a:solidFill>
              </a:ln>
              <a:solidFill>
                <a:srgbClr val="C105B8"/>
              </a:solidFill>
              <a:effectLst>
                <a:outerShdw blurRad="50800" dist="38100" dir="8100000" algn="tr" rotWithShape="0">
                  <a:prstClr val="black">
                    <a:alpha val="40000"/>
                  </a:prstClr>
                </a:outerShdw>
              </a:effectLst>
            </a:endParaRPr>
          </a:p>
          <a:p>
            <a:pPr algn="ctr" eaLnBrk="1" fontAlgn="auto" hangingPunct="1">
              <a:spcAft>
                <a:spcPts val="0"/>
              </a:spcAft>
              <a:buFont typeface="Arial" pitchFamily="34" charset="0"/>
              <a:buNone/>
              <a:defRPr/>
            </a:pPr>
            <a:endParaRPr lang="pl-PL" sz="6000" b="1" i="1" u="sng"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4" name="Symbol zastępczy zawartości 2"/>
          <p:cNvSpPr txBox="1">
            <a:spLocks/>
          </p:cNvSpPr>
          <p:nvPr/>
        </p:nvSpPr>
        <p:spPr bwMode="auto">
          <a:xfrm>
            <a:off x="609600" y="1277144"/>
            <a:ext cx="8229600" cy="5400600"/>
          </a:xfrm>
          <a:prstGeom prst="rect">
            <a:avLst/>
          </a:prstGeom>
          <a:noFill/>
          <a:ln w="9525">
            <a:noFill/>
            <a:miter lim="800000"/>
            <a:headEnd/>
            <a:tailEnd/>
          </a:ln>
          <a:extLst>
            <a:ext uri="{FAA26D3D-D897-4be2-8F04-BA451C77F1D7}"/>
          </a:extLst>
        </p:spPr>
        <p:txBody>
          <a:bodyPr>
            <a:normAutofit/>
          </a:bodyPr>
          <a:lstStyle/>
          <a:p>
            <a:pPr marL="342900" indent="-342900" eaLnBrk="1" fontAlgn="auto" hangingPunct="1">
              <a:spcBef>
                <a:spcPct val="20000"/>
              </a:spcBef>
              <a:spcAft>
                <a:spcPts val="0"/>
              </a:spcAft>
              <a:buFont typeface="Arial" pitchFamily="34" charset="0"/>
              <a:buNone/>
              <a:defRPr/>
            </a:pPr>
            <a:endParaRPr lang="pl-PL" b="1" i="1" dirty="0">
              <a:solidFill>
                <a:srgbClr val="C105B8"/>
              </a:solidFill>
              <a:effectLst>
                <a:outerShdw blurRad="38100" dist="38100" dir="2700000" algn="tl">
                  <a:srgbClr val="000000">
                    <a:alpha val="43137"/>
                  </a:srgbClr>
                </a:outerShdw>
              </a:effectLst>
              <a:latin typeface="+mn-lt"/>
            </a:endParaRPr>
          </a:p>
          <a:p>
            <a:pPr marL="342900" indent="-342900" eaLnBrk="1" fontAlgn="auto" hangingPunct="1">
              <a:spcBef>
                <a:spcPct val="20000"/>
              </a:spcBef>
              <a:spcAft>
                <a:spcPts val="0"/>
              </a:spcAft>
              <a:buFont typeface="Arial" pitchFamily="34" charset="0"/>
              <a:buNone/>
              <a:defRPr/>
            </a:pPr>
            <a:endParaRPr lang="pl-PL" dirty="0">
              <a:solidFill>
                <a:srgbClr val="C105B8"/>
              </a:solidFill>
              <a:latin typeface="+mn-lt"/>
            </a:endParaRPr>
          </a:p>
          <a:p>
            <a:pPr marL="342900" indent="-342900" algn="just" eaLnBrk="1" fontAlgn="auto" hangingPunct="1">
              <a:spcBef>
                <a:spcPct val="20000"/>
              </a:spcBef>
              <a:spcAft>
                <a:spcPts val="600"/>
              </a:spcAft>
              <a:buFont typeface="Arial" pitchFamily="34" charset="0"/>
              <a:buChar char="•"/>
              <a:defRPr/>
            </a:pPr>
            <a:endParaRPr lang="pl-PL" dirty="0">
              <a:solidFill>
                <a:srgbClr val="C105B8"/>
              </a:solidFill>
              <a:latin typeface="+mn-lt"/>
            </a:endParaRPr>
          </a:p>
          <a:p>
            <a:pPr marL="342900" indent="-342900" algn="ctr" eaLnBrk="1" fontAlgn="auto" hangingPunct="1">
              <a:spcBef>
                <a:spcPct val="20000"/>
              </a:spcBef>
              <a:spcAft>
                <a:spcPts val="0"/>
              </a:spcAft>
              <a:buFont typeface="Arial" pitchFamily="34" charset="0"/>
              <a:buNone/>
              <a:defRPr/>
            </a:pPr>
            <a:r>
              <a:rPr lang="pl-PL" sz="4800" b="1" dirty="0">
                <a:solidFill>
                  <a:srgbClr val="0070C0"/>
                </a:solidFill>
              </a:rPr>
              <a:t>Etap oceny formalnej:</a:t>
            </a:r>
          </a:p>
          <a:p>
            <a:pPr marL="342900" indent="-342900" algn="ctr" eaLnBrk="1" fontAlgn="auto" hangingPunct="1">
              <a:spcBef>
                <a:spcPct val="20000"/>
              </a:spcBef>
              <a:spcAft>
                <a:spcPts val="0"/>
              </a:spcAft>
              <a:buFont typeface="Arial" pitchFamily="34" charset="0"/>
              <a:buNone/>
              <a:defRPr/>
            </a:pPr>
            <a:r>
              <a:rPr lang="pl-PL" sz="4800" b="1" dirty="0">
                <a:solidFill>
                  <a:srgbClr val="0070C0"/>
                </a:solidFill>
              </a:rPr>
              <a:t>część II ocena formalna</a:t>
            </a:r>
          </a:p>
        </p:txBody>
      </p:sp>
      <p:sp>
        <p:nvSpPr>
          <p:cNvPr id="2" name="Symbol zastępczy numeru slajdu 1">
            <a:extLst>
              <a:ext uri="{FF2B5EF4-FFF2-40B4-BE49-F238E27FC236}">
                <a16:creationId xmlns:a16="http://schemas.microsoft.com/office/drawing/2014/main" id="{423383D0-1F0D-4583-B838-E717E5384B08}"/>
              </a:ext>
            </a:extLst>
          </p:cNvPr>
          <p:cNvSpPr>
            <a:spLocks noGrp="1"/>
          </p:cNvSpPr>
          <p:nvPr>
            <p:ph type="sldNum" sz="quarter" idx="12"/>
          </p:nvPr>
        </p:nvSpPr>
        <p:spPr/>
        <p:txBody>
          <a:bodyPr/>
          <a:lstStyle/>
          <a:p>
            <a:fld id="{9BBA8BAD-C024-4EBD-AE8C-2F50AC709554}" type="slidenum">
              <a:rPr lang="pl-PL" altLang="pl-PL" smtClean="0"/>
              <a:pPr/>
              <a:t>19</a:t>
            </a:fld>
            <a:endParaRPr lang="pl-PL" alt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514350" indent="-514350">
              <a:buFont typeface="+mj-lt"/>
              <a:buAutoNum type="arabicPeriod"/>
            </a:pPr>
            <a:endParaRPr lang="pl-PL" dirty="0"/>
          </a:p>
          <a:p>
            <a:pPr marL="514350" indent="-514350">
              <a:buFont typeface="+mj-lt"/>
              <a:buAutoNum type="arabicPeriod"/>
            </a:pPr>
            <a:r>
              <a:rPr lang="pl-PL" sz="2800" dirty="0"/>
              <a:t>System Obsługi Wniosków Aplikacyjnych SOWA</a:t>
            </a:r>
          </a:p>
          <a:p>
            <a:pPr marL="514350" indent="-514350">
              <a:buFont typeface="+mj-lt"/>
              <a:buAutoNum type="arabicPeriod"/>
            </a:pPr>
            <a:r>
              <a:rPr lang="pl-PL" sz="2800" dirty="0"/>
              <a:t>System oceny – etapy</a:t>
            </a:r>
          </a:p>
          <a:p>
            <a:pPr marL="514350" indent="-514350">
              <a:buFont typeface="+mj-lt"/>
              <a:buAutoNum type="arabicPeriod"/>
            </a:pPr>
            <a:r>
              <a:rPr lang="pl-PL" sz="2800" dirty="0"/>
              <a:t>Najczęściej popełniane błędy i wskazówki, jak ich uniknąć</a:t>
            </a:r>
          </a:p>
        </p:txBody>
      </p:sp>
      <p:sp>
        <p:nvSpPr>
          <p:cNvPr id="2" name="Symbol zastępczy numeru slajdu 1">
            <a:extLst>
              <a:ext uri="{FF2B5EF4-FFF2-40B4-BE49-F238E27FC236}">
                <a16:creationId xmlns:a16="http://schemas.microsoft.com/office/drawing/2014/main" id="{DB5767A7-56D8-4BCC-A258-C0AE156BC1BF}"/>
              </a:ext>
            </a:extLst>
          </p:cNvPr>
          <p:cNvSpPr>
            <a:spLocks noGrp="1"/>
          </p:cNvSpPr>
          <p:nvPr>
            <p:ph type="sldNum" sz="quarter" idx="12"/>
          </p:nvPr>
        </p:nvSpPr>
        <p:spPr/>
        <p:txBody>
          <a:bodyPr/>
          <a:lstStyle/>
          <a:p>
            <a:fld id="{9BBA8BAD-C024-4EBD-AE8C-2F50AC709554}" type="slidenum">
              <a:rPr lang="pl-PL" altLang="pl-PL" smtClean="0"/>
              <a:pPr/>
              <a:t>2</a:t>
            </a:fld>
            <a:endParaRPr lang="pl-PL" altLang="pl-P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formalna</a:t>
            </a:r>
          </a:p>
        </p:txBody>
      </p:sp>
      <p:sp>
        <p:nvSpPr>
          <p:cNvPr id="3" name="Symbol zastępczy zawartości 2"/>
          <p:cNvSpPr>
            <a:spLocks noGrp="1"/>
          </p:cNvSpPr>
          <p:nvPr>
            <p:ph idx="1"/>
          </p:nvPr>
        </p:nvSpPr>
        <p:spPr>
          <a:xfrm>
            <a:off x="457200" y="1052513"/>
            <a:ext cx="8229600" cy="5472112"/>
          </a:xfrm>
        </p:spPr>
        <p:txBody>
          <a:bodyPr>
            <a:normAutofit/>
          </a:bodyPr>
          <a:lstStyle/>
          <a:p>
            <a:pPr eaLnBrk="1" hangingPunct="1">
              <a:buFont typeface="Arial" pitchFamily="34" charset="0"/>
              <a:buNone/>
              <a:defRPr/>
            </a:pPr>
            <a:r>
              <a:rPr lang="pl-PL" sz="1800" b="1" i="1" dirty="0">
                <a:solidFill>
                  <a:srgbClr val="0070C0"/>
                </a:solidFill>
                <a:latin typeface="Calibri" pitchFamily="34" charset="0"/>
              </a:rPr>
              <a:t>Kto? </a:t>
            </a:r>
          </a:p>
          <a:p>
            <a:pPr eaLnBrk="1" hangingPunct="1">
              <a:buFont typeface="Wingdings" pitchFamily="2" charset="2"/>
              <a:buChar char="ü"/>
              <a:defRPr/>
            </a:pPr>
            <a:r>
              <a:rPr lang="pl-PL" sz="1600" dirty="0"/>
              <a:t>pracownik IOK (UMWD) -  zasada: 1 wniosek – 1 pracownik (ten sam pracownik, który dokonuje weryfikacji braków w zakresie warunków formalnych i/lub oczywistych omyłek)</a:t>
            </a:r>
            <a:endParaRPr lang="pl-PL" sz="1600" b="1" i="1" dirty="0">
              <a:solidFill>
                <a:srgbClr val="7030A0"/>
              </a:solidFill>
            </a:endParaRPr>
          </a:p>
          <a:p>
            <a:pPr eaLnBrk="1" hangingPunct="1">
              <a:buNone/>
              <a:defRPr/>
            </a:pPr>
            <a:r>
              <a:rPr lang="pl-PL" sz="1800" b="1" i="1" dirty="0">
                <a:solidFill>
                  <a:srgbClr val="0070C0"/>
                </a:solidFill>
                <a:latin typeface="Calibri" pitchFamily="34" charset="0"/>
              </a:rPr>
              <a:t>Co jest sprawdzane?</a:t>
            </a:r>
          </a:p>
          <a:p>
            <a:pPr algn="just" eaLnBrk="1" hangingPunct="1">
              <a:spcAft>
                <a:spcPts val="600"/>
              </a:spcAft>
              <a:buFont typeface="Arial" pitchFamily="34" charset="0"/>
              <a:buNone/>
              <a:defRPr/>
            </a:pPr>
            <a:r>
              <a:rPr lang="pl-PL" sz="1600" dirty="0"/>
              <a:t>Przy użyciu </a:t>
            </a:r>
            <a:r>
              <a:rPr lang="pl-PL" sz="1600" b="1" i="1" dirty="0"/>
              <a:t>karty oceny formalnej </a:t>
            </a:r>
            <a:r>
              <a:rPr lang="pl-PL" sz="1600" i="1" dirty="0"/>
              <a:t>(część II a – ocena kryteriów formalnych i kryteriów dostępu) </a:t>
            </a:r>
            <a:br>
              <a:rPr lang="pl-PL" sz="1600" i="1" dirty="0"/>
            </a:br>
            <a:r>
              <a:rPr lang="pl-PL" sz="1600" dirty="0"/>
              <a:t>w ramach etapu oceny formalnej sprawdzane są:</a:t>
            </a:r>
          </a:p>
          <a:p>
            <a:pPr eaLnBrk="1" hangingPunct="1">
              <a:buFont typeface="Wingdings" pitchFamily="2" charset="2"/>
              <a:buChar char="ü"/>
              <a:defRPr/>
            </a:pPr>
            <a:r>
              <a:rPr lang="pl-PL" sz="1600" b="1" dirty="0"/>
              <a:t>kryteria formalne (wspólne i specyficzne dla naboru) </a:t>
            </a:r>
            <a:r>
              <a:rPr lang="pl-PL" sz="1600" dirty="0"/>
              <a:t>- ocena: spełnia, nie spełnia, nie dotyczy,</a:t>
            </a:r>
          </a:p>
          <a:p>
            <a:pPr eaLnBrk="1" hangingPunct="1">
              <a:buFont typeface="Wingdings" pitchFamily="2" charset="2"/>
              <a:buChar char="ü"/>
              <a:defRPr/>
            </a:pPr>
            <a:r>
              <a:rPr lang="pl-PL" sz="1600" b="1" dirty="0"/>
              <a:t>kryteria dostępu </a:t>
            </a:r>
            <a:r>
              <a:rPr lang="pl-PL" sz="1600" dirty="0"/>
              <a:t>- ocena: spełnia, nie spełnia, nie dotyczy.</a:t>
            </a:r>
          </a:p>
          <a:p>
            <a:pPr eaLnBrk="1" hangingPunct="1">
              <a:buNone/>
              <a:defRPr/>
            </a:pPr>
            <a:r>
              <a:rPr lang="pl-PL" sz="1800" b="1" i="1" dirty="0">
                <a:solidFill>
                  <a:srgbClr val="0070C0"/>
                </a:solidFill>
                <a:latin typeface="Calibri" pitchFamily="34" charset="0"/>
              </a:rPr>
              <a:t>Jeżeli projekt jest niezgodny z danym kryterium:</a:t>
            </a:r>
          </a:p>
          <a:p>
            <a:r>
              <a:rPr lang="pl-PL" sz="1600" dirty="0"/>
              <a:t>o ile tak wskazano w kryterium - dopuszcza się jednokrotne skierowanie projektu do poprawy/uzupełnienia w zakresie skutkującym jego spełnieniem. Niespełnienie kryterium po wezwaniu do uzupełnienia/poprawy skutkuje jego odrzuceniem (weryfikacja przy użyciu </a:t>
            </a:r>
            <a:r>
              <a:rPr lang="pl-PL" sz="1600" b="1" dirty="0"/>
              <a:t>karty oceny formalnej </a:t>
            </a:r>
            <a:r>
              <a:rPr lang="pl-PL" sz="1600" i="1" dirty="0"/>
              <a:t>część II b - ocena wniosku po poprawie/uzupełnieniu w zakresie skutkującym spełnieniem kryteriów formalnych i kryteriów dostępu</a:t>
            </a:r>
            <a:r>
              <a:rPr lang="pl-PL" sz="1600" dirty="0"/>
              <a:t>);</a:t>
            </a:r>
          </a:p>
          <a:p>
            <a:r>
              <a:rPr lang="pl-PL" sz="1600" dirty="0"/>
              <a:t>zostaje oceniony negatywnie i </a:t>
            </a:r>
            <a:r>
              <a:rPr lang="pl-PL" sz="1600" b="1" dirty="0"/>
              <a:t>nie podlega dalszej ocenie.</a:t>
            </a:r>
          </a:p>
          <a:p>
            <a:pPr eaLnBrk="1" hangingPunct="1">
              <a:buFont typeface="Arial" pitchFamily="34" charset="0"/>
              <a:buNone/>
              <a:defRPr/>
            </a:pPr>
            <a:endParaRPr lang="pl-PL" sz="1800" dirty="0"/>
          </a:p>
          <a:p>
            <a:pPr algn="just" eaLnBrk="1" hangingPunct="1">
              <a:spcAft>
                <a:spcPts val="600"/>
              </a:spcAft>
              <a:defRPr/>
            </a:pPr>
            <a:endParaRPr lang="pl-PL" sz="1800" dirty="0"/>
          </a:p>
          <a:p>
            <a:pPr eaLnBrk="1" hangingPunct="1">
              <a:buFont typeface="Arial" pitchFamily="34" charset="0"/>
              <a:buNone/>
              <a:defRPr/>
            </a:pPr>
            <a:endParaRPr lang="pl-PL" sz="1800" dirty="0"/>
          </a:p>
          <a:p>
            <a:pPr eaLnBrk="1" hangingPunct="1">
              <a:buFont typeface="Arial" pitchFamily="34" charset="0"/>
              <a:buNone/>
              <a:defRPr/>
            </a:pPr>
            <a:endParaRPr lang="pl-PL" sz="1800" dirty="0"/>
          </a:p>
        </p:txBody>
      </p:sp>
      <p:sp>
        <p:nvSpPr>
          <p:cNvPr id="8" name="Prostokąt 19">
            <a:extLst>
              <a:ext uri="{FF2B5EF4-FFF2-40B4-BE49-F238E27FC236}">
                <a16:creationId xmlns:a16="http://schemas.microsoft.com/office/drawing/2014/main" id="{318338A1-3C03-42F4-8EB9-4DB44C6F3C9B}"/>
              </a:ext>
            </a:extLst>
          </p:cNvPr>
          <p:cNvSpPr>
            <a:spLocks noChangeArrowheads="1"/>
          </p:cNvSpPr>
          <p:nvPr/>
        </p:nvSpPr>
        <p:spPr bwMode="auto">
          <a:xfrm>
            <a:off x="457200" y="5301208"/>
            <a:ext cx="8435280" cy="1293971"/>
          </a:xfrm>
          <a:prstGeom prst="roundRect">
            <a:avLst/>
          </a:prstGeom>
          <a:ln>
            <a:solidFill>
              <a:schemeClr val="tx2"/>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defPPr>
              <a:defRPr lang="pl-PL"/>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342900" indent="-342900">
              <a:defRPr/>
            </a:pPr>
            <a:r>
              <a:rPr lang="pl-PL" sz="1400" dirty="0"/>
              <a:t>Po zakończeniu etapu oceny formalnej:</a:t>
            </a:r>
          </a:p>
          <a:p>
            <a:pPr marL="342900" indent="-342900">
              <a:buFont typeface="+mj-lt"/>
              <a:buAutoNum type="arabicPeriod"/>
              <a:defRPr/>
            </a:pPr>
            <a:r>
              <a:rPr lang="pl-PL" sz="1400" dirty="0"/>
              <a:t>Lista projektów skierowanych do oceny merytorycznej (pozytywnych formalnie) </a:t>
            </a:r>
            <a:r>
              <a:rPr lang="pl-PL" sz="1400" dirty="0">
                <a:sym typeface="Wingdings"/>
              </a:rPr>
              <a:t> </a:t>
            </a:r>
            <a:r>
              <a:rPr lang="pl-PL" sz="1400" dirty="0">
                <a:hlinkClick r:id="rId3"/>
              </a:rPr>
              <a:t>www.rpo.dolnyslask.pl</a:t>
            </a:r>
            <a:r>
              <a:rPr lang="pl-PL" sz="1400" dirty="0"/>
              <a:t>, </a:t>
            </a:r>
            <a:r>
              <a:rPr lang="pl-PL" sz="1400" dirty="0">
                <a:hlinkClick r:id="rId4"/>
              </a:rPr>
              <a:t>www.zitaj.jeleniagora.pl</a:t>
            </a:r>
            <a:endParaRPr lang="pl-PL" sz="1400" dirty="0">
              <a:solidFill>
                <a:schemeClr val="tx1"/>
              </a:solidFill>
            </a:endParaRPr>
          </a:p>
          <a:p>
            <a:pPr marL="342900" indent="-342900">
              <a:buFont typeface="+mj-lt"/>
              <a:buAutoNum type="arabicPeriod"/>
              <a:defRPr/>
            </a:pPr>
            <a:r>
              <a:rPr lang="pl-PL" sz="1400" dirty="0"/>
              <a:t>Do Wnioskodawców, których wniosek został oceniony negatywnie na tym etapie </a:t>
            </a:r>
            <a:r>
              <a:rPr lang="pl-PL" sz="1400" dirty="0">
                <a:sym typeface="Wingdings"/>
              </a:rPr>
              <a:t> pismo z wynikiem oceny (SOWA i poczta tradycyjna)</a:t>
            </a:r>
            <a:endParaRPr lang="pl-PL" sz="1400" dirty="0"/>
          </a:p>
        </p:txBody>
      </p:sp>
      <p:sp>
        <p:nvSpPr>
          <p:cNvPr id="2" name="Symbol zastępczy numeru slajdu 1">
            <a:extLst>
              <a:ext uri="{FF2B5EF4-FFF2-40B4-BE49-F238E27FC236}">
                <a16:creationId xmlns:a16="http://schemas.microsoft.com/office/drawing/2014/main" id="{4CCBD73C-0256-4D6F-9520-884A48E521E3}"/>
              </a:ext>
            </a:extLst>
          </p:cNvPr>
          <p:cNvSpPr>
            <a:spLocks noGrp="1"/>
          </p:cNvSpPr>
          <p:nvPr>
            <p:ph type="sldNum" sz="quarter" idx="12"/>
          </p:nvPr>
        </p:nvSpPr>
        <p:spPr/>
        <p:txBody>
          <a:bodyPr/>
          <a:lstStyle/>
          <a:p>
            <a:fld id="{9BBA8BAD-C024-4EBD-AE8C-2F50AC709554}" type="slidenum">
              <a:rPr lang="pl-PL" altLang="pl-PL" smtClean="0"/>
              <a:pPr/>
              <a:t>20</a:t>
            </a:fld>
            <a:endParaRPr lang="pl-PL" alt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merytoryczna</a:t>
            </a:r>
          </a:p>
        </p:txBody>
      </p:sp>
      <p:sp>
        <p:nvSpPr>
          <p:cNvPr id="3" name="Symbol zastępczy zawartości 2"/>
          <p:cNvSpPr>
            <a:spLocks noGrp="1"/>
          </p:cNvSpPr>
          <p:nvPr>
            <p:ph idx="1"/>
          </p:nvPr>
        </p:nvSpPr>
        <p:spPr>
          <a:xfrm>
            <a:off x="457200" y="1052513"/>
            <a:ext cx="8229600" cy="54721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9" name="Symbol zastępczy zawartości 2"/>
          <p:cNvSpPr txBox="1">
            <a:spLocks/>
          </p:cNvSpPr>
          <p:nvPr/>
        </p:nvSpPr>
        <p:spPr bwMode="auto">
          <a:xfrm>
            <a:off x="609600" y="1844824"/>
            <a:ext cx="8229600" cy="2232248"/>
          </a:xfrm>
          <a:prstGeom prst="rect">
            <a:avLst/>
          </a:prstGeom>
          <a:noFill/>
          <a:ln w="9525">
            <a:noFill/>
            <a:miter lim="800000"/>
            <a:headEnd/>
            <a:tailEnd/>
          </a:ln>
          <a:extLst>
            <a:ext uri="{FAA26D3D-D897-4be2-8F04-BA451C77F1D7}"/>
          </a:extLst>
        </p:spPr>
        <p:txBody>
          <a:bodyPr>
            <a:normAutofit/>
          </a:bodyPr>
          <a:lstStyle/>
          <a:p>
            <a:pPr marL="342900" indent="-342900" eaLnBrk="1" fontAlgn="auto" hangingPunct="1">
              <a:spcBef>
                <a:spcPct val="20000"/>
              </a:spcBef>
              <a:spcAft>
                <a:spcPts val="0"/>
              </a:spcAft>
              <a:buFont typeface="Arial" pitchFamily="34" charset="0"/>
              <a:buNone/>
              <a:defRPr/>
            </a:pPr>
            <a:endParaRPr lang="pl-PL" b="1" i="1" dirty="0">
              <a:solidFill>
                <a:srgbClr val="C105B8"/>
              </a:solidFill>
              <a:effectLst>
                <a:outerShdw blurRad="38100" dist="38100" dir="2700000" algn="tl">
                  <a:srgbClr val="000000">
                    <a:alpha val="43137"/>
                  </a:srgbClr>
                </a:outerShdw>
              </a:effectLst>
              <a:latin typeface="+mn-lt"/>
            </a:endParaRPr>
          </a:p>
          <a:p>
            <a:pPr marL="342900" indent="-342900" eaLnBrk="1" fontAlgn="auto" hangingPunct="1">
              <a:spcBef>
                <a:spcPct val="20000"/>
              </a:spcBef>
              <a:spcAft>
                <a:spcPts val="0"/>
              </a:spcAft>
              <a:buFont typeface="Arial" pitchFamily="34" charset="0"/>
              <a:buNone/>
              <a:defRPr/>
            </a:pPr>
            <a:endParaRPr lang="pl-PL" dirty="0">
              <a:solidFill>
                <a:srgbClr val="C105B8"/>
              </a:solidFill>
              <a:latin typeface="+mn-lt"/>
            </a:endParaRPr>
          </a:p>
          <a:p>
            <a:pPr marL="342900" indent="-342900" algn="just" eaLnBrk="1" fontAlgn="auto" hangingPunct="1">
              <a:spcBef>
                <a:spcPct val="20000"/>
              </a:spcBef>
              <a:spcAft>
                <a:spcPts val="600"/>
              </a:spcAft>
              <a:buFont typeface="Arial" pitchFamily="34" charset="0"/>
              <a:buChar char="•"/>
              <a:defRPr/>
            </a:pPr>
            <a:endParaRPr lang="pl-PL" dirty="0">
              <a:solidFill>
                <a:srgbClr val="C105B8"/>
              </a:solidFill>
              <a:latin typeface="+mn-lt"/>
            </a:endParaRPr>
          </a:p>
          <a:p>
            <a:pPr marL="342900" indent="-342900" algn="ctr" eaLnBrk="1" fontAlgn="auto" hangingPunct="1">
              <a:spcBef>
                <a:spcPct val="20000"/>
              </a:spcBef>
              <a:spcAft>
                <a:spcPts val="0"/>
              </a:spcAft>
              <a:buFont typeface="Arial" pitchFamily="34" charset="0"/>
              <a:buNone/>
              <a:defRPr/>
            </a:pPr>
            <a:r>
              <a:rPr lang="pl-PL" sz="4800" b="1" dirty="0">
                <a:solidFill>
                  <a:srgbClr val="0070C0"/>
                </a:solidFill>
              </a:rPr>
              <a:t>Etap oceny merytorycznej</a:t>
            </a:r>
          </a:p>
        </p:txBody>
      </p:sp>
      <p:sp>
        <p:nvSpPr>
          <p:cNvPr id="2" name="Symbol zastępczy numeru slajdu 1">
            <a:extLst>
              <a:ext uri="{FF2B5EF4-FFF2-40B4-BE49-F238E27FC236}">
                <a16:creationId xmlns:a16="http://schemas.microsoft.com/office/drawing/2014/main" id="{2594A081-25DE-4FFF-B83A-BAF823979A8F}"/>
              </a:ext>
            </a:extLst>
          </p:cNvPr>
          <p:cNvSpPr>
            <a:spLocks noGrp="1"/>
          </p:cNvSpPr>
          <p:nvPr>
            <p:ph type="sldNum" sz="quarter" idx="12"/>
          </p:nvPr>
        </p:nvSpPr>
        <p:spPr/>
        <p:txBody>
          <a:bodyPr/>
          <a:lstStyle/>
          <a:p>
            <a:fld id="{9BBA8BAD-C024-4EBD-AE8C-2F50AC709554}" type="slidenum">
              <a:rPr lang="pl-PL" altLang="pl-PL" smtClean="0"/>
              <a:pPr/>
              <a:t>21</a:t>
            </a:fld>
            <a:endParaRPr lang="pl-PL" alt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merytoryczna</a:t>
            </a:r>
          </a:p>
        </p:txBody>
      </p:sp>
      <p:sp>
        <p:nvSpPr>
          <p:cNvPr id="3" name="Symbol zastępczy zawartości 2"/>
          <p:cNvSpPr>
            <a:spLocks noGrp="1"/>
          </p:cNvSpPr>
          <p:nvPr>
            <p:ph idx="1"/>
          </p:nvPr>
        </p:nvSpPr>
        <p:spPr>
          <a:xfrm>
            <a:off x="457200" y="1125539"/>
            <a:ext cx="8229600" cy="2879526"/>
          </a:xfrm>
        </p:spPr>
        <p:txBody>
          <a:bodyPr>
            <a:normAutofit/>
          </a:bodyPr>
          <a:lstStyle/>
          <a:p>
            <a:pPr eaLnBrk="1" hangingPunct="1">
              <a:buNone/>
              <a:defRPr/>
            </a:pPr>
            <a:r>
              <a:rPr lang="pl-PL" sz="2000" b="1" i="1" dirty="0">
                <a:solidFill>
                  <a:srgbClr val="0070C0"/>
                </a:solidFill>
                <a:latin typeface="Calibri" pitchFamily="34" charset="0"/>
              </a:rPr>
              <a:t>Kto? </a:t>
            </a:r>
          </a:p>
          <a:p>
            <a:pPr eaLnBrk="1" hangingPunct="1">
              <a:buFont typeface="Wingdings" pitchFamily="2" charset="2"/>
              <a:buChar char="ü"/>
              <a:defRPr/>
            </a:pPr>
            <a:r>
              <a:rPr lang="pl-PL" sz="1600" b="1" dirty="0"/>
              <a:t>Pracownik IOK (UMWD) – Ekspert  - </a:t>
            </a:r>
            <a:r>
              <a:rPr lang="pl-PL" sz="1600" dirty="0"/>
              <a:t>dwóch członków KOP, wybranych w drodze losowania</a:t>
            </a:r>
          </a:p>
          <a:p>
            <a:pPr eaLnBrk="1" hangingPunct="1">
              <a:buFont typeface="Arial" pitchFamily="34" charset="0"/>
              <a:buNone/>
              <a:defRPr/>
            </a:pPr>
            <a:endParaRPr lang="pl-PL" sz="1600" dirty="0"/>
          </a:p>
          <a:p>
            <a:pPr eaLnBrk="1" hangingPunct="1">
              <a:buNone/>
              <a:defRPr/>
            </a:pPr>
            <a:r>
              <a:rPr lang="pl-PL" sz="2000" b="1" i="1" dirty="0">
                <a:solidFill>
                  <a:srgbClr val="0070C0"/>
                </a:solidFill>
                <a:latin typeface="Calibri" pitchFamily="34" charset="0"/>
              </a:rPr>
              <a:t>Co jest sprawdzane?</a:t>
            </a:r>
          </a:p>
          <a:p>
            <a:pPr algn="just" eaLnBrk="1" hangingPunct="1">
              <a:spcAft>
                <a:spcPts val="600"/>
              </a:spcAft>
              <a:buFont typeface="Arial" pitchFamily="34" charset="0"/>
              <a:buNone/>
              <a:defRPr/>
            </a:pPr>
            <a:r>
              <a:rPr lang="pl-PL" sz="1600" dirty="0"/>
              <a:t>Przy użyciu karty oceny merytorycznej sprawdzane są:</a:t>
            </a:r>
          </a:p>
          <a:p>
            <a:pPr eaLnBrk="1" hangingPunct="1">
              <a:spcBef>
                <a:spcPct val="0"/>
              </a:spcBef>
              <a:buFont typeface="Wingdings" pitchFamily="2" charset="2"/>
              <a:buChar char="ü"/>
              <a:defRPr/>
            </a:pPr>
            <a:r>
              <a:rPr lang="pl-PL" sz="1600" b="1" dirty="0"/>
              <a:t>kryteria horyzontalne</a:t>
            </a:r>
            <a:r>
              <a:rPr lang="pl-PL" sz="1600" dirty="0"/>
              <a:t>; </a:t>
            </a:r>
          </a:p>
          <a:p>
            <a:pPr eaLnBrk="1" hangingPunct="1">
              <a:spcBef>
                <a:spcPct val="0"/>
              </a:spcBef>
              <a:buFont typeface="Wingdings" pitchFamily="2" charset="2"/>
              <a:buChar char="ü"/>
              <a:defRPr/>
            </a:pPr>
            <a:r>
              <a:rPr lang="pl-PL" sz="1600" b="1" dirty="0"/>
              <a:t>ogólne kryteria merytoryczne (wspólne i specyficzne).</a:t>
            </a:r>
            <a:endParaRPr lang="pl-PL" sz="1600" dirty="0"/>
          </a:p>
          <a:p>
            <a:pPr eaLnBrk="1" hangingPunct="1">
              <a:buFont typeface="Arial" pitchFamily="34" charset="0"/>
              <a:buNone/>
              <a:defRPr/>
            </a:pPr>
            <a:r>
              <a:rPr lang="pl-PL" sz="1800" b="1" u="sng" dirty="0">
                <a:solidFill>
                  <a:srgbClr val="339933"/>
                </a:solidFill>
              </a:rPr>
              <a:t>Możliwość skierowania projektu do negocjacji</a:t>
            </a:r>
          </a:p>
          <a:p>
            <a:pPr eaLnBrk="1" hangingPunct="1">
              <a:buFont typeface="Arial" pitchFamily="34" charset="0"/>
              <a:buNone/>
              <a:defRPr/>
            </a:pPr>
            <a:endParaRPr lang="pl-PL" sz="1800" b="1" u="sng" dirty="0">
              <a:solidFill>
                <a:srgbClr val="339933"/>
              </a:solidFill>
            </a:endParaRPr>
          </a:p>
        </p:txBody>
      </p:sp>
      <p:sp>
        <p:nvSpPr>
          <p:cNvPr id="7" name="Prostokąt 19">
            <a:extLst>
              <a:ext uri="{FF2B5EF4-FFF2-40B4-BE49-F238E27FC236}">
                <a16:creationId xmlns:a16="http://schemas.microsoft.com/office/drawing/2014/main" id="{A1C3E029-9923-452B-8B3F-FA3412554122}"/>
              </a:ext>
            </a:extLst>
          </p:cNvPr>
          <p:cNvSpPr>
            <a:spLocks noChangeArrowheads="1"/>
          </p:cNvSpPr>
          <p:nvPr/>
        </p:nvSpPr>
        <p:spPr bwMode="auto">
          <a:xfrm>
            <a:off x="305526" y="4091902"/>
            <a:ext cx="8532948" cy="1502628"/>
          </a:xfrm>
          <a:prstGeom prst="roundRect">
            <a:avLst>
              <a:gd name="adj" fmla="val 20604"/>
            </a:avLst>
          </a:prstGeom>
          <a:ln>
            <a:solidFill>
              <a:schemeClr val="tx2"/>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defPPr>
              <a:defRPr lang="pl-PL"/>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342900" indent="-342900">
              <a:defRPr/>
            </a:pPr>
            <a:r>
              <a:rPr lang="pl-PL" sz="1600" dirty="0"/>
              <a:t>Po zakończeniu etapu oceny:</a:t>
            </a:r>
          </a:p>
          <a:p>
            <a:pPr marL="342900" indent="-342900">
              <a:buFont typeface="+mj-lt"/>
              <a:buAutoNum type="arabicPeriod"/>
              <a:defRPr/>
            </a:pPr>
            <a:r>
              <a:rPr lang="pl-PL" sz="1600" dirty="0"/>
              <a:t>Lista projektów skierowanych do etapu negocjacji (pozytywnych merytorycznie i skierowanych do negocjacji) </a:t>
            </a:r>
            <a:r>
              <a:rPr lang="pl-PL" sz="1600" dirty="0">
                <a:sym typeface="Wingdings"/>
              </a:rPr>
              <a:t> </a:t>
            </a:r>
            <a:r>
              <a:rPr lang="pl-PL" sz="1600" dirty="0">
                <a:hlinkClick r:id="rId3"/>
              </a:rPr>
              <a:t>www.rpo.dolnyslask.pl</a:t>
            </a:r>
            <a:r>
              <a:rPr lang="pl-PL" sz="1600" dirty="0"/>
              <a:t>, </a:t>
            </a:r>
            <a:r>
              <a:rPr lang="pl-PL" sz="1600" dirty="0">
                <a:hlinkClick r:id="rId4"/>
              </a:rPr>
              <a:t>www.zitaj.jeleniagora.pl</a:t>
            </a:r>
            <a:endParaRPr lang="pl-PL" sz="1600" dirty="0"/>
          </a:p>
          <a:p>
            <a:pPr marL="342900" indent="-342900">
              <a:buFont typeface="+mj-lt"/>
              <a:buAutoNum type="arabicPeriod"/>
              <a:defRPr/>
            </a:pPr>
            <a:r>
              <a:rPr lang="pl-PL" sz="1600" dirty="0"/>
              <a:t>Do Wnioskodawców, których wniosek został oceniony negatywnie na tym etapie </a:t>
            </a:r>
            <a:r>
              <a:rPr lang="pl-PL" sz="1600" dirty="0">
                <a:sym typeface="Wingdings"/>
              </a:rPr>
              <a:t> pismo </a:t>
            </a:r>
            <a:br>
              <a:rPr lang="pl-PL" sz="1600" dirty="0">
                <a:sym typeface="Wingdings"/>
              </a:rPr>
            </a:br>
            <a:r>
              <a:rPr lang="pl-PL" sz="1600" dirty="0">
                <a:sym typeface="Wingdings"/>
              </a:rPr>
              <a:t>z wynikiem oceny (SOWA i poczta tradycyjna)</a:t>
            </a:r>
          </a:p>
        </p:txBody>
      </p:sp>
      <p:sp>
        <p:nvSpPr>
          <p:cNvPr id="2" name="Symbol zastępczy numeru slajdu 1">
            <a:extLst>
              <a:ext uri="{FF2B5EF4-FFF2-40B4-BE49-F238E27FC236}">
                <a16:creationId xmlns:a16="http://schemas.microsoft.com/office/drawing/2014/main" id="{632B2267-73F2-41C5-8D18-A63F4A8CFD2C}"/>
              </a:ext>
            </a:extLst>
          </p:cNvPr>
          <p:cNvSpPr>
            <a:spLocks noGrp="1"/>
          </p:cNvSpPr>
          <p:nvPr>
            <p:ph type="sldNum" sz="quarter" idx="12"/>
          </p:nvPr>
        </p:nvSpPr>
        <p:spPr/>
        <p:txBody>
          <a:bodyPr/>
          <a:lstStyle/>
          <a:p>
            <a:fld id="{9BBA8BAD-C024-4EBD-AE8C-2F50AC709554}" type="slidenum">
              <a:rPr lang="pl-PL" altLang="pl-PL" smtClean="0"/>
              <a:pPr/>
              <a:t>22</a:t>
            </a:fld>
            <a:endParaRPr lang="pl-PL" altLang="pl-PL"/>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strategiczna ZIT</a:t>
            </a:r>
          </a:p>
        </p:txBody>
      </p:sp>
      <p:sp>
        <p:nvSpPr>
          <p:cNvPr id="2" name="Symbol zastępczy numeru slajdu 1">
            <a:extLst>
              <a:ext uri="{FF2B5EF4-FFF2-40B4-BE49-F238E27FC236}">
                <a16:creationId xmlns:a16="http://schemas.microsoft.com/office/drawing/2014/main" id="{632B2267-73F2-41C5-8D18-A63F4A8CFD2C}"/>
              </a:ext>
            </a:extLst>
          </p:cNvPr>
          <p:cNvSpPr>
            <a:spLocks noGrp="1"/>
          </p:cNvSpPr>
          <p:nvPr>
            <p:ph type="sldNum" sz="quarter" idx="12"/>
          </p:nvPr>
        </p:nvSpPr>
        <p:spPr/>
        <p:txBody>
          <a:bodyPr/>
          <a:lstStyle/>
          <a:p>
            <a:fld id="{9BBA8BAD-C024-4EBD-AE8C-2F50AC709554}" type="slidenum">
              <a:rPr lang="pl-PL" altLang="pl-PL" smtClean="0"/>
              <a:pPr/>
              <a:t>23</a:t>
            </a:fld>
            <a:endParaRPr lang="pl-PL" altLang="pl-PL"/>
          </a:p>
        </p:txBody>
      </p:sp>
      <p:sp>
        <p:nvSpPr>
          <p:cNvPr id="8" name="Symbol zastępczy zawartości 7">
            <a:extLst>
              <a:ext uri="{FF2B5EF4-FFF2-40B4-BE49-F238E27FC236}">
                <a16:creationId xmlns:a16="http://schemas.microsoft.com/office/drawing/2014/main" id="{FF4B8D57-F8C3-4DF5-96EF-6C5B323DE7D9}"/>
              </a:ext>
            </a:extLst>
          </p:cNvPr>
          <p:cNvSpPr>
            <a:spLocks noGrp="1"/>
          </p:cNvSpPr>
          <p:nvPr>
            <p:ph idx="1"/>
          </p:nvPr>
        </p:nvSpPr>
        <p:spPr>
          <a:xfrm>
            <a:off x="457200" y="2924944"/>
            <a:ext cx="8229600" cy="3201219"/>
          </a:xfrm>
        </p:spPr>
        <p:txBody>
          <a:bodyPr/>
          <a:lstStyle/>
          <a:p>
            <a:pPr lvl="0" algn="ctr" eaLnBrk="1" fontAlgn="auto" hangingPunct="1">
              <a:spcAft>
                <a:spcPts val="0"/>
              </a:spcAft>
              <a:buNone/>
              <a:defRPr/>
            </a:pPr>
            <a:r>
              <a:rPr lang="pl-PL" sz="4800" b="1" dirty="0">
                <a:solidFill>
                  <a:srgbClr val="0070C0"/>
                </a:solidFill>
                <a:latin typeface="Calibri" pitchFamily="34" charset="0"/>
              </a:rPr>
              <a:t>Etap oceny strategicznej ZIT AJ</a:t>
            </a:r>
          </a:p>
          <a:p>
            <a:endParaRPr lang="pl-PL" dirty="0"/>
          </a:p>
        </p:txBody>
      </p:sp>
    </p:spTree>
    <p:extLst>
      <p:ext uri="{BB962C8B-B14F-4D97-AF65-F5344CB8AC3E}">
        <p14:creationId xmlns:p14="http://schemas.microsoft.com/office/powerpoint/2010/main" val="3298147728"/>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strategiczna ZIT</a:t>
            </a:r>
          </a:p>
        </p:txBody>
      </p:sp>
      <p:sp>
        <p:nvSpPr>
          <p:cNvPr id="3" name="Symbol zastępczy zawartości 2"/>
          <p:cNvSpPr>
            <a:spLocks noGrp="1"/>
          </p:cNvSpPr>
          <p:nvPr>
            <p:ph idx="1"/>
          </p:nvPr>
        </p:nvSpPr>
        <p:spPr>
          <a:xfrm>
            <a:off x="457200" y="1700807"/>
            <a:ext cx="8229600" cy="3312369"/>
          </a:xfrm>
        </p:spPr>
        <p:txBody>
          <a:bodyPr>
            <a:normAutofit lnSpcReduction="10000"/>
          </a:bodyPr>
          <a:lstStyle/>
          <a:p>
            <a:pPr eaLnBrk="1" hangingPunct="1">
              <a:buNone/>
              <a:defRPr/>
            </a:pPr>
            <a:r>
              <a:rPr lang="pl-PL" sz="2000" b="1" dirty="0">
                <a:solidFill>
                  <a:schemeClr val="tx2"/>
                </a:solidFill>
                <a:latin typeface="Calibri" pitchFamily="34" charset="0"/>
              </a:rPr>
              <a:t>Kiedy?</a:t>
            </a:r>
          </a:p>
          <a:p>
            <a:pPr algn="just" eaLnBrk="1" hangingPunct="1">
              <a:buFont typeface="Wingdings" pitchFamily="2" charset="2"/>
              <a:buChar char="ü"/>
              <a:defRPr/>
            </a:pPr>
            <a:r>
              <a:rPr lang="pl-PL" sz="1800" dirty="0"/>
              <a:t>Po zakończeniu etapu oceny merytorycznej oraz przed etapem negocjacji                              w ramach KOP.</a:t>
            </a:r>
          </a:p>
          <a:p>
            <a:pPr algn="just" eaLnBrk="1" hangingPunct="1">
              <a:buFont typeface="Wingdings" pitchFamily="2" charset="2"/>
              <a:buChar char="ü"/>
              <a:defRPr/>
            </a:pPr>
            <a:endParaRPr lang="pl-PL" sz="1800" dirty="0"/>
          </a:p>
          <a:p>
            <a:pPr eaLnBrk="1" hangingPunct="1">
              <a:buNone/>
              <a:defRPr/>
            </a:pPr>
            <a:r>
              <a:rPr lang="pl-PL" sz="2000" b="1" dirty="0">
                <a:solidFill>
                  <a:schemeClr val="tx2"/>
                </a:solidFill>
                <a:latin typeface="Calibri" pitchFamily="34" charset="0"/>
              </a:rPr>
              <a:t>Kto?</a:t>
            </a:r>
          </a:p>
          <a:p>
            <a:pPr eaLnBrk="1" hangingPunct="1">
              <a:spcBef>
                <a:spcPct val="0"/>
              </a:spcBef>
              <a:buNone/>
              <a:defRPr/>
            </a:pPr>
            <a:r>
              <a:rPr lang="pl-PL" sz="1800" b="1" dirty="0"/>
              <a:t>       Pracownik IOK (ZIT AJ) oraz Pracownik IOK (ZIT AJ) </a:t>
            </a:r>
            <a:r>
              <a:rPr lang="pl-PL" sz="1800" dirty="0"/>
              <a:t>- dwóch członków KOP, wybranych w drodze losowania.</a:t>
            </a:r>
          </a:p>
          <a:p>
            <a:pPr eaLnBrk="1" hangingPunct="1">
              <a:spcBef>
                <a:spcPct val="0"/>
              </a:spcBef>
              <a:buNone/>
              <a:defRPr/>
            </a:pPr>
            <a:endParaRPr lang="pl-PL" sz="1800" dirty="0"/>
          </a:p>
          <a:p>
            <a:pPr eaLnBrk="1" hangingPunct="1">
              <a:buNone/>
              <a:defRPr/>
            </a:pPr>
            <a:r>
              <a:rPr lang="pl-PL" sz="2000" b="1" dirty="0">
                <a:solidFill>
                  <a:schemeClr val="tx2"/>
                </a:solidFill>
                <a:latin typeface="Calibri" pitchFamily="34" charset="0"/>
              </a:rPr>
              <a:t>Co jest sprawdzane?</a:t>
            </a:r>
          </a:p>
          <a:p>
            <a:pPr eaLnBrk="1" hangingPunct="1">
              <a:buFont typeface="Wingdings" pitchFamily="2" charset="2"/>
              <a:buChar char="ü"/>
              <a:defRPr/>
            </a:pPr>
            <a:r>
              <a:rPr lang="pl-PL" sz="1800" b="1" dirty="0"/>
              <a:t>kryteria oceny zgodności ze strategią ZIT AJ </a:t>
            </a:r>
            <a:r>
              <a:rPr lang="pl-PL" sz="1800" dirty="0"/>
              <a:t>zatwierdzone przez KM RPO WD - obligatoryjne i punktowe (maksymalnie 50 pkt).</a:t>
            </a:r>
          </a:p>
          <a:p>
            <a:pPr algn="just" eaLnBrk="1" hangingPunct="1">
              <a:spcAft>
                <a:spcPts val="600"/>
              </a:spcAft>
              <a:defRPr/>
            </a:pPr>
            <a:endParaRPr lang="pl-PL" sz="1800" dirty="0"/>
          </a:p>
          <a:p>
            <a:pPr eaLnBrk="1" hangingPunct="1">
              <a:buFont typeface="Arial" pitchFamily="34" charset="0"/>
              <a:buNone/>
              <a:defRPr/>
            </a:pPr>
            <a:endParaRPr lang="pl-PL" sz="1800" b="1" u="sng" dirty="0">
              <a:solidFill>
                <a:srgbClr val="339933"/>
              </a:solidFill>
            </a:endParaRPr>
          </a:p>
        </p:txBody>
      </p:sp>
      <p:sp>
        <p:nvSpPr>
          <p:cNvPr id="2" name="Symbol zastępczy numeru slajdu 1">
            <a:extLst>
              <a:ext uri="{FF2B5EF4-FFF2-40B4-BE49-F238E27FC236}">
                <a16:creationId xmlns:a16="http://schemas.microsoft.com/office/drawing/2014/main" id="{632B2267-73F2-41C5-8D18-A63F4A8CFD2C}"/>
              </a:ext>
            </a:extLst>
          </p:cNvPr>
          <p:cNvSpPr>
            <a:spLocks noGrp="1"/>
          </p:cNvSpPr>
          <p:nvPr>
            <p:ph type="sldNum" sz="quarter" idx="12"/>
          </p:nvPr>
        </p:nvSpPr>
        <p:spPr/>
        <p:txBody>
          <a:bodyPr/>
          <a:lstStyle/>
          <a:p>
            <a:fld id="{9BBA8BAD-C024-4EBD-AE8C-2F50AC709554}" type="slidenum">
              <a:rPr lang="pl-PL" altLang="pl-PL" smtClean="0"/>
              <a:pPr/>
              <a:t>24</a:t>
            </a:fld>
            <a:endParaRPr lang="pl-PL" altLang="pl-PL"/>
          </a:p>
        </p:txBody>
      </p:sp>
    </p:spTree>
    <p:extLst>
      <p:ext uri="{BB962C8B-B14F-4D97-AF65-F5344CB8AC3E}">
        <p14:creationId xmlns:p14="http://schemas.microsoft.com/office/powerpoint/2010/main" val="2105585827"/>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eaLnBrk="1" fontAlgn="auto" hangingPunct="1">
              <a:spcAft>
                <a:spcPts val="0"/>
              </a:spcAft>
              <a:buFont typeface="Arial" pitchFamily="34" charset="0"/>
              <a:buNone/>
              <a:defRPr/>
            </a:pPr>
            <a:endParaRPr lang="pl-PL" sz="1800" b="1" i="1" dirty="0">
              <a:solidFill>
                <a:srgbClr val="C105B8"/>
              </a:solidFill>
              <a:effectLst>
                <a:outerShdw blurRad="38100" dist="38100" dir="2700000" algn="tl">
                  <a:srgbClr val="000000">
                    <a:alpha val="43137"/>
                  </a:srgbClr>
                </a:outerShdw>
              </a:effectLst>
            </a:endParaRPr>
          </a:p>
          <a:p>
            <a:pPr algn="just" eaLnBrk="1" fontAlgn="auto" hangingPunct="1">
              <a:spcAft>
                <a:spcPts val="600"/>
              </a:spcAft>
              <a:buFont typeface="Arial" pitchFamily="34" charset="0"/>
              <a:buNone/>
              <a:defRPr/>
            </a:pPr>
            <a:endParaRPr lang="pl-PL" sz="1800" dirty="0">
              <a:solidFill>
                <a:srgbClr val="C105B8"/>
              </a:solidFill>
            </a:endParaRPr>
          </a:p>
          <a:p>
            <a:pPr algn="ctr" eaLnBrk="1" fontAlgn="auto" hangingPunct="1">
              <a:spcAft>
                <a:spcPts val="0"/>
              </a:spcAft>
              <a:buNone/>
              <a:defRPr/>
            </a:pPr>
            <a:endParaRPr lang="pl-PL" sz="48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algn="ctr" eaLnBrk="1" fontAlgn="auto" hangingPunct="1">
              <a:spcAft>
                <a:spcPts val="0"/>
              </a:spcAft>
              <a:buNone/>
              <a:defRPr/>
            </a:pPr>
            <a:r>
              <a:rPr lang="pl-PL" sz="4800" b="1" dirty="0">
                <a:solidFill>
                  <a:srgbClr val="0070C0"/>
                </a:solidFill>
                <a:latin typeface="Calibri" pitchFamily="34" charset="0"/>
              </a:rPr>
              <a:t>Etap negocjacji</a:t>
            </a:r>
          </a:p>
        </p:txBody>
      </p:sp>
      <p:sp>
        <p:nvSpPr>
          <p:cNvPr id="2" name="Symbol zastępczy numeru slajdu 1">
            <a:extLst>
              <a:ext uri="{FF2B5EF4-FFF2-40B4-BE49-F238E27FC236}">
                <a16:creationId xmlns:a16="http://schemas.microsoft.com/office/drawing/2014/main" id="{C58B33F4-B4E8-411E-9D2B-413103433BF4}"/>
              </a:ext>
            </a:extLst>
          </p:cNvPr>
          <p:cNvSpPr>
            <a:spLocks noGrp="1"/>
          </p:cNvSpPr>
          <p:nvPr>
            <p:ph type="sldNum" sz="quarter" idx="12"/>
          </p:nvPr>
        </p:nvSpPr>
        <p:spPr/>
        <p:txBody>
          <a:bodyPr/>
          <a:lstStyle/>
          <a:p>
            <a:fld id="{9BBA8BAD-C024-4EBD-AE8C-2F50AC709554}" type="slidenum">
              <a:rPr lang="pl-PL" altLang="pl-PL" smtClean="0"/>
              <a:pPr/>
              <a:t>25</a:t>
            </a:fld>
            <a:endParaRPr lang="pl-PL" alt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dirty="0"/>
          </a:p>
          <a:p>
            <a:pPr eaLnBrk="1" hangingPunct="1">
              <a:buFont typeface="Arial" pitchFamily="34" charset="0"/>
              <a:buNone/>
            </a:pPr>
            <a:endParaRPr lang="pl-PL" altLang="pl-PL" sz="1800" dirty="0"/>
          </a:p>
          <a:p>
            <a:pPr algn="just" eaLnBrk="1" hangingPunct="1">
              <a:spcAft>
                <a:spcPts val="600"/>
              </a:spcAft>
            </a:pPr>
            <a:endParaRPr lang="pl-PL" altLang="pl-PL" sz="1800" dirty="0"/>
          </a:p>
          <a:p>
            <a:pPr eaLnBrk="1" hangingPunct="1">
              <a:buFont typeface="Arial" pitchFamily="34" charset="0"/>
              <a:buNone/>
            </a:pPr>
            <a:endParaRPr lang="pl-PL" altLang="pl-PL" sz="1800" dirty="0"/>
          </a:p>
          <a:p>
            <a:pPr eaLnBrk="1" hangingPunct="1">
              <a:buFont typeface="Arial" pitchFamily="34" charset="0"/>
              <a:buNone/>
            </a:pPr>
            <a:endParaRPr lang="pl-PL" altLang="pl-PL" sz="1800" dirty="0"/>
          </a:p>
        </p:txBody>
      </p:sp>
      <p:sp>
        <p:nvSpPr>
          <p:cNvPr id="7" name="Prostokąt zaokrąglony 5">
            <a:extLst>
              <a:ext uri="{FF2B5EF4-FFF2-40B4-BE49-F238E27FC236}">
                <a16:creationId xmlns:a16="http://schemas.microsoft.com/office/drawing/2014/main" id="{3F2E9A9E-3905-4FBE-90A9-EB00D31CA68D}"/>
              </a:ext>
            </a:extLst>
          </p:cNvPr>
          <p:cNvSpPr/>
          <p:nvPr/>
        </p:nvSpPr>
        <p:spPr>
          <a:xfrm>
            <a:off x="508335" y="1757385"/>
            <a:ext cx="8198768" cy="3462340"/>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pl-PL" sz="2000" dirty="0"/>
              <a:t>Możliwość skierowania projektu do negocjacji wynika </a:t>
            </a:r>
            <a:r>
              <a:rPr lang="pl-PL" sz="2000" b="1" dirty="0"/>
              <a:t>z definicji danego kryterium merytorycznego lub horyzontalnego. </a:t>
            </a:r>
          </a:p>
          <a:p>
            <a:pPr marL="342900" indent="-342900">
              <a:buFont typeface="Arial" panose="020B0604020202020204" pitchFamily="34" charset="0"/>
              <a:buChar char="•"/>
            </a:pPr>
            <a:endParaRPr lang="pl-PL" sz="2000" b="1" dirty="0"/>
          </a:p>
          <a:p>
            <a:pPr marL="342900" indent="-342900">
              <a:buFont typeface="Arial" panose="020B0604020202020204" pitchFamily="34" charset="0"/>
              <a:buChar char="•"/>
            </a:pPr>
            <a:endParaRPr lang="pl-PL" sz="2000" dirty="0"/>
          </a:p>
          <a:p>
            <a:pPr marL="342900" indent="-342900">
              <a:buFont typeface="Arial" panose="020B0604020202020204" pitchFamily="34" charset="0"/>
              <a:buChar char="•"/>
            </a:pPr>
            <a:r>
              <a:rPr lang="pl-PL" sz="2000" dirty="0"/>
              <a:t>Negocjacjom podlegają wszystkie wnioski, które otrzymały pozytywny wynik oceny merytorycznej, oceny strategicznej ZIT AJ i zostały skierowane do negocjacji przez KOP.</a:t>
            </a:r>
          </a:p>
        </p:txBody>
      </p:sp>
      <p:sp>
        <p:nvSpPr>
          <p:cNvPr id="2" name="Symbol zastępczy numeru slajdu 1">
            <a:extLst>
              <a:ext uri="{FF2B5EF4-FFF2-40B4-BE49-F238E27FC236}">
                <a16:creationId xmlns:a16="http://schemas.microsoft.com/office/drawing/2014/main" id="{810A6E36-448D-4781-802B-6976E59924DC}"/>
              </a:ext>
            </a:extLst>
          </p:cNvPr>
          <p:cNvSpPr>
            <a:spLocks noGrp="1"/>
          </p:cNvSpPr>
          <p:nvPr>
            <p:ph type="sldNum" sz="quarter" idx="12"/>
          </p:nvPr>
        </p:nvSpPr>
        <p:spPr/>
        <p:txBody>
          <a:bodyPr/>
          <a:lstStyle/>
          <a:p>
            <a:fld id="{9BBA8BAD-C024-4EBD-AE8C-2F50AC709554}" type="slidenum">
              <a:rPr lang="pl-PL" altLang="pl-PL" smtClean="0"/>
              <a:pPr/>
              <a:t>26</a:t>
            </a:fld>
            <a:endParaRPr lang="pl-PL" alt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a:p>
          <a:p>
            <a:pPr eaLnBrk="1" hangingPunct="1">
              <a:buFont typeface="Arial" pitchFamily="34" charset="0"/>
              <a:buNone/>
            </a:pPr>
            <a:endParaRPr lang="pl-PL" altLang="pl-PL" sz="1800"/>
          </a:p>
          <a:p>
            <a:pPr algn="just" eaLnBrk="1" hangingPunct="1">
              <a:spcAft>
                <a:spcPts val="600"/>
              </a:spcAft>
            </a:pPr>
            <a:endParaRPr lang="pl-PL" altLang="pl-PL" sz="1800"/>
          </a:p>
          <a:p>
            <a:pPr eaLnBrk="1" hangingPunct="1">
              <a:buFont typeface="Arial" pitchFamily="34" charset="0"/>
              <a:buNone/>
            </a:pPr>
            <a:endParaRPr lang="pl-PL" altLang="pl-PL" sz="1800"/>
          </a:p>
          <a:p>
            <a:pPr eaLnBrk="1" hangingPunct="1">
              <a:buFont typeface="Arial" pitchFamily="34" charset="0"/>
              <a:buNone/>
            </a:pPr>
            <a:endParaRPr lang="pl-PL" altLang="pl-PL" sz="1800"/>
          </a:p>
        </p:txBody>
      </p:sp>
      <p:sp>
        <p:nvSpPr>
          <p:cNvPr id="4" name="Prostokąt 3">
            <a:extLst>
              <a:ext uri="{FF2B5EF4-FFF2-40B4-BE49-F238E27FC236}">
                <a16:creationId xmlns:a16="http://schemas.microsoft.com/office/drawing/2014/main" id="{C4F96DB8-4B18-4C06-8538-06F1258D1B86}"/>
              </a:ext>
            </a:extLst>
          </p:cNvPr>
          <p:cNvSpPr/>
          <p:nvPr/>
        </p:nvSpPr>
        <p:spPr>
          <a:xfrm>
            <a:off x="395536" y="980728"/>
            <a:ext cx="8208912" cy="5262979"/>
          </a:xfrm>
          <a:prstGeom prst="rect">
            <a:avLst/>
          </a:prstGeom>
        </p:spPr>
        <p:txBody>
          <a:bodyPr wrap="square">
            <a:spAutoFit/>
          </a:bodyPr>
          <a:lstStyle/>
          <a:p>
            <a:pPr eaLnBrk="1" fontAlgn="auto" hangingPunct="1">
              <a:spcBef>
                <a:spcPts val="0"/>
              </a:spcBef>
              <a:spcAft>
                <a:spcPts val="0"/>
              </a:spcAft>
              <a:defRPr/>
            </a:pPr>
            <a:r>
              <a:rPr lang="pl-PL" sz="1600" b="1" i="1" dirty="0">
                <a:solidFill>
                  <a:srgbClr val="0070C0"/>
                </a:solidFill>
                <a:latin typeface="+mn-lt"/>
              </a:rPr>
              <a:t>Kto prowadzi negocjacje?</a:t>
            </a:r>
          </a:p>
          <a:p>
            <a:pPr eaLnBrk="1" fontAlgn="auto" hangingPunct="1">
              <a:spcBef>
                <a:spcPts val="0"/>
              </a:spcBef>
              <a:spcAft>
                <a:spcPts val="0"/>
              </a:spcAft>
              <a:defRPr/>
            </a:pPr>
            <a:r>
              <a:rPr lang="pl-PL" sz="1600" dirty="0">
                <a:latin typeface="+mn-lt"/>
              </a:rPr>
              <a:t>Prowadzone są przez pracowników IOK (IZ) </a:t>
            </a:r>
            <a:r>
              <a:rPr lang="mr-IN" sz="1600" dirty="0">
                <a:latin typeface="+mn-lt"/>
              </a:rPr>
              <a:t>–</a:t>
            </a:r>
            <a:r>
              <a:rPr lang="pl-PL" sz="1600" dirty="0">
                <a:latin typeface="+mn-lt"/>
              </a:rPr>
              <a:t> członków KOP</a:t>
            </a:r>
          </a:p>
          <a:p>
            <a:pPr eaLnBrk="1" fontAlgn="auto" hangingPunct="1">
              <a:spcBef>
                <a:spcPts val="0"/>
              </a:spcBef>
              <a:spcAft>
                <a:spcPts val="0"/>
              </a:spcAft>
              <a:defRPr/>
            </a:pPr>
            <a:endParaRPr lang="pl-PL" sz="1600" dirty="0">
              <a:latin typeface="+mn-lt"/>
            </a:endParaRPr>
          </a:p>
          <a:p>
            <a:pPr marL="0" lvl="6">
              <a:defRPr/>
            </a:pPr>
            <a:r>
              <a:rPr lang="pl-PL" sz="1600" b="1" i="1" dirty="0">
                <a:solidFill>
                  <a:srgbClr val="0070C0"/>
                </a:solidFill>
              </a:rPr>
              <a:t>Co obejmują negocjacje?</a:t>
            </a:r>
          </a:p>
          <a:p>
            <a:pPr marL="0" lvl="6">
              <a:buFont typeface="Wingdings" pitchFamily="2" charset="2"/>
              <a:buChar char="ü"/>
              <a:defRPr/>
            </a:pPr>
            <a:r>
              <a:rPr lang="pl-PL" sz="1600" dirty="0"/>
              <a:t>wszystkie kwestie wskazane przez oceniających w kartach oceny, </a:t>
            </a:r>
          </a:p>
          <a:p>
            <a:pPr marL="0" lvl="6">
              <a:buFont typeface="Wingdings" pitchFamily="2" charset="2"/>
              <a:buChar char="ü"/>
              <a:defRPr/>
            </a:pPr>
            <a:r>
              <a:rPr lang="pl-PL" sz="1600" dirty="0"/>
              <a:t>ewentualne dodatkowe kwestie wskazane przez przewodniczącego KOP. </a:t>
            </a:r>
          </a:p>
          <a:p>
            <a:pPr marL="0" lvl="6">
              <a:defRPr/>
            </a:pPr>
            <a:endParaRPr lang="pl-PL" sz="1600" dirty="0"/>
          </a:p>
          <a:p>
            <a:pPr marL="0" lvl="6">
              <a:defRPr/>
            </a:pPr>
            <a:r>
              <a:rPr lang="pl-PL" sz="1600" b="1" i="1" dirty="0">
                <a:solidFill>
                  <a:srgbClr val="0070C0"/>
                </a:solidFill>
              </a:rPr>
              <a:t>Jak przebiegają negocjacje?</a:t>
            </a:r>
          </a:p>
          <a:p>
            <a:pPr marL="0" lvl="6">
              <a:defRPr/>
            </a:pPr>
            <a:r>
              <a:rPr lang="pl-PL" sz="1600" dirty="0"/>
              <a:t>IOK przesyła w systemie SOWA wiadomość wraz ze skanem podpisanego pisma/pismo podpisane elektronicznie, zawierające stanowisko negocjacyjne KOP, z kartami oceny obu oceniających, przy zachowaniu zasady anonimowości, wyłącznie do Wnioskodawców, których projekty skierowane zostały do etapu negocjacji.</a:t>
            </a:r>
          </a:p>
          <a:p>
            <a:pPr marL="0" lvl="6">
              <a:defRPr/>
            </a:pPr>
            <a:endParaRPr lang="pl-PL" sz="1600" b="1" dirty="0"/>
          </a:p>
          <a:p>
            <a:pPr marL="0" lvl="6">
              <a:defRPr/>
            </a:pPr>
            <a:r>
              <a:rPr lang="pl-PL" sz="1600" dirty="0"/>
              <a:t>Wnioskodawca, w ciągu </a:t>
            </a:r>
            <a:r>
              <a:rPr lang="pl-PL" sz="1600" b="1" dirty="0"/>
              <a:t>7 dni kalendarzowych, licząc od dnia następującego po dniu wysłania przez IOK w systemie SOWA pisma wzywającego do poprawy/uzupełnienia wniosku,</a:t>
            </a:r>
            <a:r>
              <a:rPr lang="pl-PL" sz="1600" dirty="0"/>
              <a:t> zobligowany jest do przesłania stanowiska negocjacyjnego wraz ze skorygowanym wnioskiem                w systemie SOWA. Stanowisko i skorygowany wniosek podlegają ocenie.</a:t>
            </a:r>
          </a:p>
          <a:p>
            <a:pPr marL="0" lvl="6">
              <a:defRPr/>
            </a:pPr>
            <a:endParaRPr lang="pl-PL" sz="1600" dirty="0"/>
          </a:p>
          <a:p>
            <a:pPr marL="0" lvl="6">
              <a:defRPr/>
            </a:pPr>
            <a:r>
              <a:rPr lang="pl-PL" sz="1600" dirty="0"/>
              <a:t>W ramach etapu negocjacji oceniane jest zerojedynkowe kryterium wyboru projektów w zakresie spełnienia warunków postawionych przez oceniających lub przewodniczącego KOP przy użyciu karty oceny negocjacji (KON).</a:t>
            </a:r>
            <a:endParaRPr lang="pl-PL" b="1" dirty="0">
              <a:latin typeface="+mn-lt"/>
            </a:endParaRPr>
          </a:p>
        </p:txBody>
      </p:sp>
      <p:sp>
        <p:nvSpPr>
          <p:cNvPr id="2" name="Symbol zastępczy numeru slajdu 1">
            <a:extLst>
              <a:ext uri="{FF2B5EF4-FFF2-40B4-BE49-F238E27FC236}">
                <a16:creationId xmlns:a16="http://schemas.microsoft.com/office/drawing/2014/main" id="{86C221B9-96CD-456B-9A3A-3A5CD00AF718}"/>
              </a:ext>
            </a:extLst>
          </p:cNvPr>
          <p:cNvSpPr>
            <a:spLocks noGrp="1"/>
          </p:cNvSpPr>
          <p:nvPr>
            <p:ph type="sldNum" sz="quarter" idx="12"/>
          </p:nvPr>
        </p:nvSpPr>
        <p:spPr/>
        <p:txBody>
          <a:bodyPr/>
          <a:lstStyle/>
          <a:p>
            <a:fld id="{9BBA8BAD-C024-4EBD-AE8C-2F50AC709554}" type="slidenum">
              <a:rPr lang="pl-PL" altLang="pl-PL" smtClean="0"/>
              <a:pPr/>
              <a:t>27</a:t>
            </a:fld>
            <a:endParaRPr lang="pl-PL" altLang="pl-PL"/>
          </a:p>
        </p:txBody>
      </p:sp>
    </p:spTree>
    <p:extLst>
      <p:ext uri="{BB962C8B-B14F-4D97-AF65-F5344CB8AC3E}">
        <p14:creationId xmlns:p14="http://schemas.microsoft.com/office/powerpoint/2010/main" val="2005805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a:p>
          <a:p>
            <a:pPr eaLnBrk="1" hangingPunct="1">
              <a:buFont typeface="Arial" pitchFamily="34" charset="0"/>
              <a:buNone/>
            </a:pPr>
            <a:endParaRPr lang="pl-PL" altLang="pl-PL" sz="1800"/>
          </a:p>
          <a:p>
            <a:pPr algn="just" eaLnBrk="1" hangingPunct="1">
              <a:spcAft>
                <a:spcPts val="600"/>
              </a:spcAft>
            </a:pPr>
            <a:endParaRPr lang="pl-PL" altLang="pl-PL" sz="1800"/>
          </a:p>
          <a:p>
            <a:pPr eaLnBrk="1" hangingPunct="1">
              <a:buFont typeface="Arial" pitchFamily="34" charset="0"/>
              <a:buNone/>
            </a:pPr>
            <a:endParaRPr lang="pl-PL" altLang="pl-PL" sz="1800"/>
          </a:p>
          <a:p>
            <a:pPr eaLnBrk="1" hangingPunct="1">
              <a:buFont typeface="Arial" pitchFamily="34" charset="0"/>
              <a:buNone/>
            </a:pPr>
            <a:endParaRPr lang="pl-PL" altLang="pl-PL" sz="1800"/>
          </a:p>
        </p:txBody>
      </p:sp>
      <p:sp>
        <p:nvSpPr>
          <p:cNvPr id="4" name="Symbol zastępczy zawartości 2">
            <a:extLst>
              <a:ext uri="{FF2B5EF4-FFF2-40B4-BE49-F238E27FC236}">
                <a16:creationId xmlns:a16="http://schemas.microsoft.com/office/drawing/2014/main" id="{99547971-8AD8-4CA8-A515-30D2466222BD}"/>
              </a:ext>
            </a:extLst>
          </p:cNvPr>
          <p:cNvSpPr txBox="1">
            <a:spLocks/>
          </p:cNvSpPr>
          <p:nvPr/>
        </p:nvSpPr>
        <p:spPr bwMode="auto">
          <a:xfrm>
            <a:off x="323528" y="1196752"/>
            <a:ext cx="8229600" cy="54726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600"/>
              </a:spcAft>
              <a:buFont typeface="Arial" pitchFamily="34" charset="0"/>
              <a:buNone/>
            </a:pPr>
            <a:r>
              <a:rPr lang="pl-PL" sz="2000" b="1" dirty="0">
                <a:solidFill>
                  <a:schemeClr val="tx2"/>
                </a:solidFill>
              </a:rPr>
              <a:t>Kryterium spełnienia warunków postawionych przez KOP lub przewodniczącego KOP</a:t>
            </a:r>
            <a:endParaRPr lang="pl-PL" sz="2000" dirty="0"/>
          </a:p>
          <a:p>
            <a:pPr>
              <a:spcBef>
                <a:spcPts val="0"/>
              </a:spcBef>
              <a:spcAft>
                <a:spcPts val="600"/>
              </a:spcAft>
              <a:buFont typeface="Arial" pitchFamily="34" charset="0"/>
              <a:buNone/>
            </a:pPr>
            <a:endParaRPr lang="pl-PL" sz="2000" dirty="0"/>
          </a:p>
          <a:p>
            <a:pPr>
              <a:spcBef>
                <a:spcPts val="0"/>
              </a:spcBef>
              <a:spcAft>
                <a:spcPts val="600"/>
              </a:spcAft>
              <a:buFont typeface="Arial" pitchFamily="34" charset="0"/>
              <a:buNone/>
            </a:pPr>
            <a:r>
              <a:rPr lang="pl-PL" sz="1800" dirty="0"/>
              <a:t>Ocena spełniania kryterium obejmuje weryfikację: </a:t>
            </a:r>
          </a:p>
          <a:p>
            <a:pPr>
              <a:spcBef>
                <a:spcPts val="0"/>
              </a:spcBef>
              <a:spcAft>
                <a:spcPts val="600"/>
              </a:spcAft>
              <a:buFont typeface="Arial" pitchFamily="34" charset="0"/>
              <a:buNone/>
            </a:pPr>
            <a:r>
              <a:rPr lang="pl-PL" sz="1800" dirty="0"/>
              <a:t>1) Czy do wniosku zostały wprowadzone korekty wskazane przez oceniających </a:t>
            </a:r>
            <a:br>
              <a:rPr lang="pl-PL" sz="1800" dirty="0"/>
            </a:br>
            <a:r>
              <a:rPr lang="pl-PL" sz="1800" dirty="0"/>
              <a:t>w kartach oceny projektu lub przez przewodniczącego KOP lub inne zmiany wynikające z ustaleń dokonanych podczas negocjacji, </a:t>
            </a:r>
          </a:p>
          <a:p>
            <a:pPr>
              <a:spcBef>
                <a:spcPts val="0"/>
              </a:spcBef>
              <a:spcAft>
                <a:spcPts val="600"/>
              </a:spcAft>
              <a:buFont typeface="Arial" pitchFamily="34" charset="0"/>
              <a:buNone/>
            </a:pPr>
            <a:r>
              <a:rPr lang="pl-PL" sz="1800" dirty="0"/>
              <a:t>2) Czy KOP uzyskała od Wnioskodawcy/Beneficjenta informacje i wyjaśnienia dotyczące określonych zapisów we wniosku, wskazanych przez oceniających </a:t>
            </a:r>
            <a:br>
              <a:rPr lang="pl-PL" sz="1800" dirty="0"/>
            </a:br>
            <a:r>
              <a:rPr lang="pl-PL" sz="1800" dirty="0"/>
              <a:t>w kartach oceny projektu lub przez przewodniczącego KOP,</a:t>
            </a:r>
          </a:p>
          <a:p>
            <a:pPr>
              <a:spcBef>
                <a:spcPts val="0"/>
              </a:spcBef>
              <a:spcAft>
                <a:spcPts val="600"/>
              </a:spcAft>
              <a:buFont typeface="Arial" pitchFamily="34" charset="0"/>
              <a:buNone/>
            </a:pPr>
            <a:r>
              <a:rPr lang="pl-PL" sz="1800" dirty="0"/>
              <a:t>3) Czy do wniosku zostały wprowadzone inne zmiany niż wynikające z kart oceny projektu lub uwag przewodniczącego KOP lub ustaleń wynikających z procesu negocjacji. </a:t>
            </a:r>
          </a:p>
          <a:p>
            <a:pPr>
              <a:spcBef>
                <a:spcPts val="0"/>
              </a:spcBef>
              <a:spcAft>
                <a:spcPts val="600"/>
              </a:spcAft>
              <a:buFont typeface="Arial" pitchFamily="34" charset="0"/>
              <a:buNone/>
            </a:pPr>
            <a:endParaRPr lang="pl-PL" sz="1800" dirty="0"/>
          </a:p>
          <a:p>
            <a:pPr marL="0" indent="0">
              <a:spcBef>
                <a:spcPts val="0"/>
              </a:spcBef>
              <a:spcAft>
                <a:spcPts val="600"/>
              </a:spcAft>
              <a:buFont typeface="Arial" pitchFamily="34" charset="0"/>
              <a:buNone/>
            </a:pPr>
            <a:r>
              <a:rPr lang="pl-PL" sz="1800" dirty="0"/>
              <a:t>Udzielenie odpowiedzi: „TAK” na pytanie nr 1 i 2 oraz odpowiedzi „NIE” na pyt nr 3 oznacza spełnienie kryterium.</a:t>
            </a:r>
          </a:p>
          <a:p>
            <a:pPr marL="0" indent="0">
              <a:spcBef>
                <a:spcPts val="0"/>
              </a:spcBef>
              <a:spcAft>
                <a:spcPts val="600"/>
              </a:spcAft>
              <a:buNone/>
            </a:pPr>
            <a:r>
              <a:rPr lang="pl-PL" sz="1800" dirty="0"/>
              <a:t>W ramach kryterium nie ma możliwości poprawy/uzupełnienia wniosku. </a:t>
            </a:r>
          </a:p>
          <a:p>
            <a:pPr marL="0" indent="0">
              <a:spcBef>
                <a:spcPts val="0"/>
              </a:spcBef>
              <a:spcAft>
                <a:spcPts val="600"/>
              </a:spcAft>
              <a:buFont typeface="Arial" pitchFamily="34" charset="0"/>
              <a:buNone/>
            </a:pPr>
            <a:endParaRPr lang="pl-PL" sz="1800" dirty="0"/>
          </a:p>
          <a:p>
            <a:endParaRPr lang="pl-PL" dirty="0"/>
          </a:p>
          <a:p>
            <a:endParaRPr lang="pl-PL" dirty="0"/>
          </a:p>
        </p:txBody>
      </p:sp>
      <p:sp>
        <p:nvSpPr>
          <p:cNvPr id="2" name="Symbol zastępczy numeru slajdu 1">
            <a:extLst>
              <a:ext uri="{FF2B5EF4-FFF2-40B4-BE49-F238E27FC236}">
                <a16:creationId xmlns:a16="http://schemas.microsoft.com/office/drawing/2014/main" id="{334A6E2A-5626-4D74-B560-ABBF6084AAED}"/>
              </a:ext>
            </a:extLst>
          </p:cNvPr>
          <p:cNvSpPr>
            <a:spLocks noGrp="1"/>
          </p:cNvSpPr>
          <p:nvPr>
            <p:ph type="sldNum" sz="quarter" idx="12"/>
          </p:nvPr>
        </p:nvSpPr>
        <p:spPr/>
        <p:txBody>
          <a:bodyPr/>
          <a:lstStyle/>
          <a:p>
            <a:fld id="{9BBA8BAD-C024-4EBD-AE8C-2F50AC709554}" type="slidenum">
              <a:rPr lang="pl-PL" altLang="pl-PL" smtClean="0"/>
              <a:pPr/>
              <a:t>28</a:t>
            </a:fld>
            <a:endParaRPr lang="pl-PL" altLang="pl-PL"/>
          </a:p>
        </p:txBody>
      </p:sp>
    </p:spTree>
    <p:extLst>
      <p:ext uri="{BB962C8B-B14F-4D97-AF65-F5344CB8AC3E}">
        <p14:creationId xmlns:p14="http://schemas.microsoft.com/office/powerpoint/2010/main" val="603384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dirty="0"/>
          </a:p>
          <a:p>
            <a:pPr eaLnBrk="1" hangingPunct="1">
              <a:buFont typeface="Arial" pitchFamily="34" charset="0"/>
              <a:buNone/>
            </a:pPr>
            <a:endParaRPr lang="pl-PL" altLang="pl-PL" sz="1800" dirty="0"/>
          </a:p>
          <a:p>
            <a:pPr algn="just" eaLnBrk="1" hangingPunct="1">
              <a:spcAft>
                <a:spcPts val="600"/>
              </a:spcAft>
            </a:pPr>
            <a:endParaRPr lang="pl-PL" altLang="pl-PL" sz="1800" dirty="0"/>
          </a:p>
          <a:p>
            <a:pPr eaLnBrk="1" hangingPunct="1">
              <a:buFont typeface="Arial" pitchFamily="34" charset="0"/>
              <a:buNone/>
            </a:pPr>
            <a:endParaRPr lang="pl-PL" altLang="pl-PL" sz="1800" dirty="0"/>
          </a:p>
          <a:p>
            <a:pPr eaLnBrk="1" hangingPunct="1">
              <a:buFont typeface="Arial" pitchFamily="34" charset="0"/>
              <a:buNone/>
            </a:pPr>
            <a:endParaRPr lang="pl-PL" altLang="pl-PL" sz="1800" dirty="0"/>
          </a:p>
        </p:txBody>
      </p:sp>
      <p:sp>
        <p:nvSpPr>
          <p:cNvPr id="7" name="Prostokąt zaokrąglony 6">
            <a:extLst>
              <a:ext uri="{FF2B5EF4-FFF2-40B4-BE49-F238E27FC236}">
                <a16:creationId xmlns:a16="http://schemas.microsoft.com/office/drawing/2014/main" id="{44836E7D-C6CD-4138-B63F-0329FC35A682}"/>
              </a:ext>
            </a:extLst>
          </p:cNvPr>
          <p:cNvSpPr/>
          <p:nvPr/>
        </p:nvSpPr>
        <p:spPr>
          <a:xfrm>
            <a:off x="488032" y="1268760"/>
            <a:ext cx="8198768" cy="4608512"/>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endParaRPr lang="pl-PL" sz="2000" b="1" dirty="0">
              <a:solidFill>
                <a:schemeClr val="tx1"/>
              </a:solidFill>
            </a:endParaRPr>
          </a:p>
          <a:p>
            <a:pPr algn="ctr" eaLnBrk="1" hangingPunct="1">
              <a:defRPr/>
            </a:pPr>
            <a:r>
              <a:rPr lang="pl-PL" sz="2000" b="1" dirty="0">
                <a:solidFill>
                  <a:schemeClr val="tx1"/>
                </a:solidFill>
              </a:rPr>
              <a:t>Niespełnienie zerojedynkowego kryterium w zakresie</a:t>
            </a:r>
          </a:p>
          <a:p>
            <a:pPr algn="ctr" eaLnBrk="1" hangingPunct="1">
              <a:defRPr/>
            </a:pPr>
            <a:r>
              <a:rPr lang="pl-PL" sz="2000" b="1" dirty="0">
                <a:solidFill>
                  <a:schemeClr val="tx1"/>
                </a:solidFill>
              </a:rPr>
              <a:t> spełnienia warunków postawionych przez KOP lub przewodniczącego KOP - negatywny wynik negocjacji</a:t>
            </a:r>
          </a:p>
          <a:p>
            <a:pPr algn="ctr" eaLnBrk="1" hangingPunct="1">
              <a:defRPr/>
            </a:pPr>
            <a:endParaRPr lang="pl-PL" sz="2000" b="1" dirty="0">
              <a:solidFill>
                <a:schemeClr val="tx1"/>
              </a:solidFill>
            </a:endParaRPr>
          </a:p>
          <a:p>
            <a:pPr eaLnBrk="1" hangingPunct="1">
              <a:buFont typeface="Arial" pitchFamily="34" charset="0"/>
              <a:buChar char="•"/>
              <a:defRPr/>
            </a:pPr>
            <a:r>
              <a:rPr lang="pl-PL" b="1" dirty="0">
                <a:solidFill>
                  <a:schemeClr val="tx1"/>
                </a:solidFill>
              </a:rPr>
              <a:t> </a:t>
            </a:r>
            <a:r>
              <a:rPr lang="pl-PL" dirty="0">
                <a:solidFill>
                  <a:schemeClr val="tx1"/>
                </a:solidFill>
              </a:rPr>
              <a:t>Jeśli Wnioskodawca nie wprowadza wskazanych przez oceniających lub przewodniczącego korekt </a:t>
            </a:r>
            <a:r>
              <a:rPr lang="pl-PL" dirty="0"/>
              <a:t>lub innych zmian, wynikających z ustaleń dokonanych podczas negocjacji </a:t>
            </a:r>
            <a:r>
              <a:rPr lang="pl-PL" dirty="0">
                <a:solidFill>
                  <a:schemeClr val="tx1"/>
                </a:solidFill>
              </a:rPr>
              <a:t>lub </a:t>
            </a:r>
          </a:p>
          <a:p>
            <a:pPr eaLnBrk="1" hangingPunct="1">
              <a:defRPr/>
            </a:pPr>
            <a:endParaRPr lang="pl-PL" dirty="0">
              <a:solidFill>
                <a:schemeClr val="tx1"/>
              </a:solidFill>
            </a:endParaRPr>
          </a:p>
          <a:p>
            <a:pPr eaLnBrk="1" hangingPunct="1">
              <a:buFont typeface="Arial" pitchFamily="34" charset="0"/>
              <a:buChar char="•"/>
              <a:defRPr/>
            </a:pPr>
            <a:r>
              <a:rPr lang="pl-PL" dirty="0">
                <a:solidFill>
                  <a:schemeClr val="tx1"/>
                </a:solidFill>
              </a:rPr>
              <a:t> KOP nie uzyskała od Wnioskodawcy uzasadnień, dotyczących zapisów we wniosku, wskazanych przez oceniających lub przewodniczącego KOP lub przekazane uzasadnienia nie zostaną zaakceptowane przez KOP lub </a:t>
            </a:r>
          </a:p>
          <a:p>
            <a:pPr eaLnBrk="1" hangingPunct="1">
              <a:buFont typeface="Arial" pitchFamily="34" charset="0"/>
              <a:buChar char="•"/>
              <a:defRPr/>
            </a:pPr>
            <a:endParaRPr lang="pl-PL" dirty="0">
              <a:solidFill>
                <a:schemeClr val="tx1"/>
              </a:solidFill>
            </a:endParaRPr>
          </a:p>
          <a:p>
            <a:pPr eaLnBrk="1" hangingPunct="1">
              <a:buFont typeface="Arial" pitchFamily="34" charset="0"/>
              <a:buChar char="•"/>
              <a:defRPr/>
            </a:pPr>
            <a:r>
              <a:rPr lang="pl-PL" dirty="0">
                <a:solidFill>
                  <a:schemeClr val="tx1"/>
                </a:solidFill>
              </a:rPr>
              <a:t> Do wniosku zostaną wprowadzone inne zmiany aniżeli wynikające z kart oceny lub uwag przewodniczącego KOP lub ustaleń wynikających z procesu negocjacji.</a:t>
            </a:r>
          </a:p>
          <a:p>
            <a:pPr eaLnBrk="1" hangingPunct="1">
              <a:buFont typeface="Wingdings" pitchFamily="2" charset="2"/>
              <a:buChar char="Ø"/>
              <a:defRPr/>
            </a:pPr>
            <a:endParaRPr lang="pl-PL" dirty="0">
              <a:solidFill>
                <a:schemeClr val="tx1"/>
              </a:solidFill>
            </a:endParaRPr>
          </a:p>
          <a:p>
            <a:pPr algn="ctr" eaLnBrk="1" hangingPunct="1">
              <a:defRPr/>
            </a:pPr>
            <a:endParaRPr lang="pl-PL" b="1" dirty="0">
              <a:solidFill>
                <a:srgbClr val="C00000"/>
              </a:solidFill>
            </a:endParaRPr>
          </a:p>
        </p:txBody>
      </p:sp>
      <p:sp>
        <p:nvSpPr>
          <p:cNvPr id="2" name="Symbol zastępczy numeru slajdu 1">
            <a:extLst>
              <a:ext uri="{FF2B5EF4-FFF2-40B4-BE49-F238E27FC236}">
                <a16:creationId xmlns:a16="http://schemas.microsoft.com/office/drawing/2014/main" id="{BEFA8045-54C6-41C3-9133-667D8B502EA8}"/>
              </a:ext>
            </a:extLst>
          </p:cNvPr>
          <p:cNvSpPr>
            <a:spLocks noGrp="1"/>
          </p:cNvSpPr>
          <p:nvPr>
            <p:ph type="sldNum" sz="quarter" idx="12"/>
          </p:nvPr>
        </p:nvSpPr>
        <p:spPr/>
        <p:txBody>
          <a:bodyPr/>
          <a:lstStyle/>
          <a:p>
            <a:fld id="{9BBA8BAD-C024-4EBD-AE8C-2F50AC709554}" type="slidenum">
              <a:rPr lang="pl-PL" altLang="pl-PL" smtClean="0"/>
              <a:pPr/>
              <a:t>29</a:t>
            </a:fld>
            <a:endParaRPr lang="pl-PL" altLang="pl-PL"/>
          </a:p>
        </p:txBody>
      </p:sp>
    </p:spTree>
    <p:extLst>
      <p:ext uri="{BB962C8B-B14F-4D97-AF65-F5344CB8AC3E}">
        <p14:creationId xmlns:p14="http://schemas.microsoft.com/office/powerpoint/2010/main" val="2657905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40768"/>
            <a:ext cx="8229600" cy="4525963"/>
          </a:xfrm>
          <a:ln>
            <a:noFill/>
          </a:ln>
        </p:spPr>
        <p:txBody>
          <a:bodyPr/>
          <a:lstStyle/>
          <a:p>
            <a:pPr marL="0" indent="0" algn="ctr">
              <a:spcBef>
                <a:spcPct val="0"/>
              </a:spcBef>
              <a:buNone/>
              <a:defRPr/>
            </a:pPr>
            <a:endParaRPr lang="pl-PL" sz="44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endParaRPr lang="pl-PL" sz="4400" b="1" dirty="0">
              <a:ln>
                <a:solidFill>
                  <a:schemeClr val="tx1"/>
                </a:solidFill>
              </a:ln>
              <a:solidFill>
                <a:schemeClr val="tx2">
                  <a:lumMod val="75000"/>
                </a:schemeClr>
              </a:solidFill>
              <a:effectLst>
                <a:outerShdw blurRad="38100" dist="38100" dir="2700000" algn="tl">
                  <a:srgbClr val="000000">
                    <a:alpha val="43137"/>
                  </a:srgb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Jak poprawnie złożyć wniosek?</a:t>
            </a:r>
          </a:p>
        </p:txBody>
      </p:sp>
      <p:sp>
        <p:nvSpPr>
          <p:cNvPr id="2" name="Symbol zastępczy numeru slajdu 1">
            <a:extLst>
              <a:ext uri="{FF2B5EF4-FFF2-40B4-BE49-F238E27FC236}">
                <a16:creationId xmlns:a16="http://schemas.microsoft.com/office/drawing/2014/main" id="{584758D3-B2B8-4DB3-9B0F-AEA2F6B595C1}"/>
              </a:ext>
            </a:extLst>
          </p:cNvPr>
          <p:cNvSpPr>
            <a:spLocks noGrp="1"/>
          </p:cNvSpPr>
          <p:nvPr>
            <p:ph type="sldNum" sz="quarter" idx="12"/>
          </p:nvPr>
        </p:nvSpPr>
        <p:spPr/>
        <p:txBody>
          <a:bodyPr/>
          <a:lstStyle/>
          <a:p>
            <a:fld id="{9BBA8BAD-C024-4EBD-AE8C-2F50AC709554}" type="slidenum">
              <a:rPr lang="pl-PL" altLang="pl-PL" smtClean="0"/>
              <a:pPr/>
              <a:t>3</a:t>
            </a:fld>
            <a:endParaRPr lang="pl-PL" altLang="pl-PL"/>
          </a:p>
        </p:txBody>
      </p:sp>
    </p:spTree>
    <p:extLst>
      <p:ext uri="{BB962C8B-B14F-4D97-AF65-F5344CB8AC3E}">
        <p14:creationId xmlns:p14="http://schemas.microsoft.com/office/powerpoint/2010/main" val="804731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1" name="pole tekstowe 6"/>
          <p:cNvSpPr txBox="1">
            <a:spLocks noChangeArrowheads="1"/>
          </p:cNvSpPr>
          <p:nvPr/>
        </p:nvSpPr>
        <p:spPr bwMode="auto">
          <a:xfrm>
            <a:off x="1042988" y="4797425"/>
            <a:ext cx="2352675" cy="360363"/>
          </a:xfrm>
          <a:prstGeom prst="rect">
            <a:avLst/>
          </a:prstGeom>
          <a:noFill/>
          <a:ln w="9525">
            <a:noFill/>
            <a:miter lim="800000"/>
            <a:headEnd/>
            <a:tailEnd/>
          </a:ln>
        </p:spPr>
        <p:txBody>
          <a:bodyPr/>
          <a:lstStyle/>
          <a:p>
            <a:pPr algn="ctr" eaLnBrk="1" hangingPunct="1">
              <a:defRPr/>
            </a:pPr>
            <a:endParaRPr lang="pl-PL" altLang="pl-PL" sz="2400" b="1" dirty="0">
              <a:effectLst>
                <a:outerShdw blurRad="38100" dist="38100" dir="2700000" algn="tl">
                  <a:srgbClr val="C0C0C0"/>
                </a:outerShdw>
              </a:effectLst>
            </a:endParaRPr>
          </a:p>
        </p:txBody>
      </p:sp>
      <p:sp>
        <p:nvSpPr>
          <p:cNvPr id="4102" name="pole tekstowe 12"/>
          <p:cNvSpPr txBox="1">
            <a:spLocks noChangeArrowheads="1"/>
          </p:cNvSpPr>
          <p:nvPr/>
        </p:nvSpPr>
        <p:spPr bwMode="auto">
          <a:xfrm>
            <a:off x="4932363" y="4797425"/>
            <a:ext cx="3743325" cy="360363"/>
          </a:xfrm>
          <a:prstGeom prst="rect">
            <a:avLst/>
          </a:prstGeom>
          <a:noFill/>
          <a:ln w="9525">
            <a:noFill/>
            <a:miter lim="800000"/>
            <a:headEnd/>
            <a:tailEnd/>
          </a:ln>
        </p:spPr>
        <p:txBody>
          <a:bodyPr/>
          <a:lstStyle/>
          <a:p>
            <a:pPr eaLnBrk="1" hangingPunct="1">
              <a:defRPr/>
            </a:pPr>
            <a:endParaRPr lang="pl-PL" altLang="pl-PL" sz="2400" b="1" dirty="0">
              <a:effectLst>
                <a:outerShdw blurRad="38100" dist="38100" dir="2700000" algn="tl">
                  <a:srgbClr val="C0C0C0"/>
                </a:outerShdw>
              </a:effectLst>
            </a:endParaRPr>
          </a:p>
        </p:txBody>
      </p:sp>
      <p:sp>
        <p:nvSpPr>
          <p:cNvPr id="13" name="Tytuł 6"/>
          <p:cNvSpPr txBox="1">
            <a:spLocks/>
          </p:cNvSpPr>
          <p:nvPr/>
        </p:nvSpPr>
        <p:spPr>
          <a:xfrm>
            <a:off x="0" y="-171400"/>
            <a:ext cx="9144000" cy="1440160"/>
          </a:xfrm>
          <a:prstGeom prst="rect">
            <a:avLst/>
          </a:prstGeom>
          <a:ln>
            <a:noFill/>
          </a:ln>
        </p:spPr>
        <p:txBody>
          <a:bodyPr anchor="ctr"/>
          <a:lstStyle/>
          <a:p>
            <a:pPr eaLnBrk="1" fontAlgn="auto" hangingPunct="1">
              <a:lnSpc>
                <a:spcPct val="90000"/>
              </a:lnSpc>
              <a:spcAft>
                <a:spcPts val="0"/>
              </a:spcAft>
              <a:defRPr/>
            </a:pPr>
            <a:r>
              <a:rPr lang="pl-PL" sz="3200" b="1" dirty="0">
                <a:solidFill>
                  <a:srgbClr val="0070C0"/>
                </a:solidFill>
              </a:rPr>
              <a:t>Ostateczna i wiążąca </a:t>
            </a:r>
          </a:p>
          <a:p>
            <a:pPr eaLnBrk="1" fontAlgn="auto" hangingPunct="1">
              <a:lnSpc>
                <a:spcPct val="90000"/>
              </a:lnSpc>
              <a:spcAft>
                <a:spcPts val="0"/>
              </a:spcAft>
              <a:defRPr/>
            </a:pPr>
            <a:r>
              <a:rPr lang="pl-PL" sz="3200" b="1" dirty="0">
                <a:solidFill>
                  <a:srgbClr val="0070C0"/>
                </a:solidFill>
              </a:rPr>
              <a:t>ocena projektu – ZIT AJ</a:t>
            </a:r>
          </a:p>
        </p:txBody>
      </p:sp>
      <p:graphicFrame>
        <p:nvGraphicFramePr>
          <p:cNvPr id="10" name="Diagram 9"/>
          <p:cNvGraphicFramePr/>
          <p:nvPr>
            <p:extLst>
              <p:ext uri="{D42A27DB-BD31-4B8C-83A1-F6EECF244321}">
                <p14:modId xmlns:p14="http://schemas.microsoft.com/office/powerpoint/2010/main" val="1107751779"/>
              </p:ext>
            </p:extLst>
          </p:nvPr>
        </p:nvGraphicFramePr>
        <p:xfrm>
          <a:off x="0" y="1124744"/>
          <a:ext cx="9144000"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Prostokąt zaokrąglony 13"/>
          <p:cNvSpPr/>
          <p:nvPr/>
        </p:nvSpPr>
        <p:spPr>
          <a:xfrm>
            <a:off x="107504" y="5028457"/>
            <a:ext cx="8928992" cy="1512168"/>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pl-PL" dirty="0">
                <a:solidFill>
                  <a:schemeClr val="tx1"/>
                </a:solidFill>
              </a:rPr>
              <a:t>Dofinansowanie może otrzymać jedynie projekt, który spełnia wszystkie kryteria obligatoryjne, w tym kryterium negocjacji oraz otrzymał </a:t>
            </a:r>
            <a:r>
              <a:rPr lang="pl-PL" b="1" dirty="0">
                <a:solidFill>
                  <a:srgbClr val="C00000"/>
                </a:solidFill>
              </a:rPr>
              <a:t>co najmniej 50 punktów ogółem oraz 50% punktów </a:t>
            </a:r>
            <a:r>
              <a:rPr lang="pl-PL" dirty="0">
                <a:solidFill>
                  <a:schemeClr val="tx1"/>
                </a:solidFill>
              </a:rPr>
              <a:t>w każdej części oceny merytorycznej wyliczonych na podstawie średniej arytmetycznej z ocen dwóch oceniających.</a:t>
            </a:r>
            <a:endParaRPr lang="pl-PL" strike="sngStrike" dirty="0">
              <a:solidFill>
                <a:schemeClr val="tx1"/>
              </a:solidFill>
            </a:endParaRPr>
          </a:p>
        </p:txBody>
      </p:sp>
      <p:sp>
        <p:nvSpPr>
          <p:cNvPr id="2" name="Symbol zastępczy numeru slajdu 1">
            <a:extLst>
              <a:ext uri="{FF2B5EF4-FFF2-40B4-BE49-F238E27FC236}">
                <a16:creationId xmlns:a16="http://schemas.microsoft.com/office/drawing/2014/main" id="{0F1181C6-7E3F-4E1D-B6ED-8E7244838BB8}"/>
              </a:ext>
            </a:extLst>
          </p:cNvPr>
          <p:cNvSpPr>
            <a:spLocks noGrp="1"/>
          </p:cNvSpPr>
          <p:nvPr>
            <p:ph type="sldNum" sz="quarter" idx="12"/>
          </p:nvPr>
        </p:nvSpPr>
        <p:spPr/>
        <p:txBody>
          <a:bodyPr/>
          <a:lstStyle/>
          <a:p>
            <a:fld id="{9BBA8BAD-C024-4EBD-AE8C-2F50AC709554}" type="slidenum">
              <a:rPr lang="pl-PL" altLang="pl-PL" smtClean="0"/>
              <a:pPr/>
              <a:t>30</a:t>
            </a:fld>
            <a:endParaRPr lang="pl-PL" altLang="pl-PL"/>
          </a:p>
        </p:txBody>
      </p:sp>
    </p:spTree>
    <p:extLst>
      <p:ext uri="{BB962C8B-B14F-4D97-AF65-F5344CB8AC3E}">
        <p14:creationId xmlns:p14="http://schemas.microsoft.com/office/powerpoint/2010/main" val="308481036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2" name="pole tekstowe 12"/>
          <p:cNvSpPr txBox="1">
            <a:spLocks noChangeArrowheads="1"/>
          </p:cNvSpPr>
          <p:nvPr/>
        </p:nvSpPr>
        <p:spPr bwMode="auto">
          <a:xfrm>
            <a:off x="4932363" y="4797425"/>
            <a:ext cx="3743325" cy="360363"/>
          </a:xfrm>
          <a:prstGeom prst="rect">
            <a:avLst/>
          </a:prstGeom>
          <a:noFill/>
          <a:ln w="9525">
            <a:noFill/>
            <a:miter lim="800000"/>
            <a:headEnd/>
            <a:tailEnd/>
          </a:ln>
        </p:spPr>
        <p:txBody>
          <a:bodyPr/>
          <a:lstStyle/>
          <a:p>
            <a:pPr eaLnBrk="1" hangingPunct="1">
              <a:defRPr/>
            </a:pPr>
            <a:endParaRPr lang="pl-PL" altLang="pl-PL" sz="2400" b="1" dirty="0">
              <a:effectLst>
                <a:outerShdw blurRad="38100" dist="38100" dir="2700000" algn="tl">
                  <a:srgbClr val="C0C0C0"/>
                </a:outerShdw>
              </a:effectLst>
            </a:endParaRPr>
          </a:p>
        </p:txBody>
      </p:sp>
      <p:sp>
        <p:nvSpPr>
          <p:cNvPr id="33" name="pole tekstowe 32"/>
          <p:cNvSpPr txBox="1"/>
          <p:nvPr/>
        </p:nvSpPr>
        <p:spPr>
          <a:xfrm>
            <a:off x="-13315" y="362653"/>
            <a:ext cx="4895850" cy="600824"/>
          </a:xfrm>
          <a:prstGeom prst="rect">
            <a:avLst/>
          </a:prstGeom>
          <a:noFill/>
        </p:spPr>
        <p:txBody>
          <a:bodyPr wrap="none">
            <a:normAutofit/>
          </a:bodyPr>
          <a:lstStyle/>
          <a:p>
            <a:pPr eaLnBrk="1" fontAlgn="auto" hangingPunct="1">
              <a:lnSpc>
                <a:spcPct val="90000"/>
              </a:lnSpc>
              <a:spcAft>
                <a:spcPts val="0"/>
              </a:spcAft>
              <a:defRPr/>
            </a:pPr>
            <a:r>
              <a:rPr lang="pl-PL" sz="3200" b="1" dirty="0">
                <a:solidFill>
                  <a:srgbClr val="0070C0"/>
                </a:solidFill>
              </a:rPr>
              <a:t>Rozstrzygnięcie konkursu</a:t>
            </a:r>
          </a:p>
        </p:txBody>
      </p:sp>
      <p:sp>
        <p:nvSpPr>
          <p:cNvPr id="10" name="Prostokąt zaokrąglony 9"/>
          <p:cNvSpPr/>
          <p:nvPr/>
        </p:nvSpPr>
        <p:spPr>
          <a:xfrm>
            <a:off x="5670339" y="1693216"/>
            <a:ext cx="3420888" cy="1793788"/>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pl-PL" sz="3200" b="1" dirty="0">
                <a:solidFill>
                  <a:schemeClr val="tx1"/>
                </a:solidFill>
              </a:rPr>
              <a:t>Rozstrzygnięcie konkursu</a:t>
            </a:r>
            <a:endParaRPr lang="pl-PL" sz="3200" dirty="0">
              <a:solidFill>
                <a:schemeClr val="tx1"/>
              </a:solidFill>
            </a:endParaRPr>
          </a:p>
        </p:txBody>
      </p:sp>
      <p:sp>
        <p:nvSpPr>
          <p:cNvPr id="16" name="Równa się 15"/>
          <p:cNvSpPr/>
          <p:nvPr/>
        </p:nvSpPr>
        <p:spPr>
          <a:xfrm>
            <a:off x="4751735" y="2246651"/>
            <a:ext cx="918604" cy="734339"/>
          </a:xfrm>
          <a:prstGeom prst="mathEqual">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solidFill>
                <a:srgbClr val="339933"/>
              </a:solidFill>
            </a:endParaRPr>
          </a:p>
        </p:txBody>
      </p:sp>
      <p:sp>
        <p:nvSpPr>
          <p:cNvPr id="17" name="Prostokąt zaokrąglony 16"/>
          <p:cNvSpPr/>
          <p:nvPr/>
        </p:nvSpPr>
        <p:spPr>
          <a:xfrm>
            <a:off x="71381" y="1413906"/>
            <a:ext cx="4536338" cy="2735174"/>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pl-PL" b="1" dirty="0">
              <a:ln>
                <a:solidFill>
                  <a:schemeClr val="tx1"/>
                </a:solidFill>
              </a:ln>
              <a:solidFill>
                <a:schemeClr val="tx1"/>
              </a:solidFill>
            </a:endParaRPr>
          </a:p>
          <a:p>
            <a:pPr algn="ctr">
              <a:defRPr/>
            </a:pPr>
            <a:r>
              <a:rPr lang="pl-PL" sz="2000" b="1" dirty="0">
                <a:solidFill>
                  <a:schemeClr val="tx1"/>
                </a:solidFill>
              </a:rPr>
              <a:t>Zatwierdzenie listy wszystkich ocenionych projektów przez </a:t>
            </a:r>
          </a:p>
          <a:p>
            <a:pPr algn="ctr">
              <a:defRPr/>
            </a:pPr>
            <a:r>
              <a:rPr lang="pl-PL" sz="2000" b="1" dirty="0">
                <a:solidFill>
                  <a:schemeClr val="tx2">
                    <a:lumMod val="75000"/>
                  </a:schemeClr>
                </a:solidFill>
              </a:rPr>
              <a:t>Zarząd Województwa Dolnośląskiego i Prezydenta Miasta Jeleniej Góry</a:t>
            </a:r>
          </a:p>
          <a:p>
            <a:pPr algn="ctr">
              <a:defRPr/>
            </a:pPr>
            <a:endParaRPr lang="pl-PL" b="1" dirty="0">
              <a:ln>
                <a:solidFill>
                  <a:schemeClr val="tx1"/>
                </a:solidFill>
              </a:ln>
              <a:solidFill>
                <a:schemeClr val="tx1">
                  <a:lumMod val="75000"/>
                  <a:lumOff val="25000"/>
                </a:schemeClr>
              </a:solidFill>
            </a:endParaRPr>
          </a:p>
        </p:txBody>
      </p:sp>
      <p:sp>
        <p:nvSpPr>
          <p:cNvPr id="18" name="Prostokąt 19"/>
          <p:cNvSpPr>
            <a:spLocks noChangeArrowheads="1"/>
          </p:cNvSpPr>
          <p:nvPr/>
        </p:nvSpPr>
        <p:spPr bwMode="auto">
          <a:xfrm>
            <a:off x="251520" y="4576119"/>
            <a:ext cx="8280920" cy="181588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pl-PL" sz="1600" b="1" dirty="0">
                <a:hlinkClick r:id="rId3"/>
              </a:rPr>
              <a:t>www.rpo.dolnyslask.pl</a:t>
            </a:r>
            <a:r>
              <a:rPr lang="pl-PL" sz="1600" b="1" dirty="0"/>
              <a:t> + </a:t>
            </a:r>
            <a:r>
              <a:rPr lang="pl-PL" sz="1600" b="1" dirty="0">
                <a:hlinkClick r:id="rId4"/>
              </a:rPr>
              <a:t>www.zitaj.jeleniagora.pl</a:t>
            </a:r>
            <a:endParaRPr lang="pl-PL" sz="1600" b="1" dirty="0"/>
          </a:p>
          <a:p>
            <a:pPr algn="ctr">
              <a:defRPr/>
            </a:pPr>
            <a:endParaRPr lang="pl-PL" sz="1600" b="1" dirty="0"/>
          </a:p>
          <a:p>
            <a:pPr algn="ctr">
              <a:defRPr/>
            </a:pPr>
            <a:endParaRPr lang="pl-PL" sz="1600" dirty="0">
              <a:solidFill>
                <a:srgbClr val="0000FF"/>
              </a:solidFill>
            </a:endParaRPr>
          </a:p>
          <a:p>
            <a:pPr marL="285750" indent="-285750">
              <a:buFont typeface="Arial" panose="020B0604020202020204" pitchFamily="34" charset="0"/>
              <a:buChar char="•"/>
              <a:defRPr/>
            </a:pPr>
            <a:r>
              <a:rPr lang="pl-PL" sz="1600" b="1" dirty="0">
                <a:latin typeface="+mn-lt"/>
              </a:rPr>
              <a:t>Lista projektów, które uzyskały wymaganą liczbę punktów, z wyróżnieniem projektów wybranych do dofinansowania - nie później niż 7 dni od dnia rozstrzygnięcia konkursu,</a:t>
            </a:r>
            <a:endParaRPr lang="pl-PL" sz="1600" b="1" dirty="0"/>
          </a:p>
          <a:p>
            <a:pPr marL="285750" indent="-285750">
              <a:buFont typeface="Arial" panose="020B0604020202020204" pitchFamily="34" charset="0"/>
              <a:buChar char="•"/>
              <a:defRPr/>
            </a:pPr>
            <a:r>
              <a:rPr lang="pl-PL" sz="1600" b="1" dirty="0">
                <a:latin typeface="+mn-lt"/>
              </a:rPr>
              <a:t>Pismo z wynikami oceny (od negatywnego wyniku oceny przysługuje protest w rozumieniu rozdz. 15 ustawy).</a:t>
            </a:r>
            <a:endParaRPr lang="pl-PL" sz="1600" b="1" dirty="0"/>
          </a:p>
        </p:txBody>
      </p:sp>
      <p:sp>
        <p:nvSpPr>
          <p:cNvPr id="19" name="Strzałka w dół 18"/>
          <p:cNvSpPr/>
          <p:nvPr/>
        </p:nvSpPr>
        <p:spPr>
          <a:xfrm>
            <a:off x="4366153" y="4950163"/>
            <a:ext cx="144016" cy="288032"/>
          </a:xfrm>
          <a:prstGeom prst="downArrow">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solidFill>
                <a:srgbClr val="FFFFFF"/>
              </a:solidFill>
            </a:endParaRPr>
          </a:p>
        </p:txBody>
      </p:sp>
      <p:sp>
        <p:nvSpPr>
          <p:cNvPr id="2" name="Symbol zastępczy numeru slajdu 1">
            <a:extLst>
              <a:ext uri="{FF2B5EF4-FFF2-40B4-BE49-F238E27FC236}">
                <a16:creationId xmlns:a16="http://schemas.microsoft.com/office/drawing/2014/main" id="{6138DC3A-8092-4CFC-9447-90CD576B6993}"/>
              </a:ext>
            </a:extLst>
          </p:cNvPr>
          <p:cNvSpPr>
            <a:spLocks noGrp="1"/>
          </p:cNvSpPr>
          <p:nvPr>
            <p:ph type="sldNum" sz="quarter" idx="12"/>
          </p:nvPr>
        </p:nvSpPr>
        <p:spPr/>
        <p:txBody>
          <a:bodyPr/>
          <a:lstStyle/>
          <a:p>
            <a:fld id="{9BBA8BAD-C024-4EBD-AE8C-2F50AC709554}" type="slidenum">
              <a:rPr lang="pl-PL" altLang="pl-PL" smtClean="0"/>
              <a:pPr/>
              <a:t>31</a:t>
            </a:fld>
            <a:endParaRPr lang="pl-PL" altLang="pl-PL"/>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2" name="pole tekstowe 12"/>
          <p:cNvSpPr txBox="1">
            <a:spLocks noChangeArrowheads="1"/>
          </p:cNvSpPr>
          <p:nvPr/>
        </p:nvSpPr>
        <p:spPr bwMode="auto">
          <a:xfrm>
            <a:off x="4932363" y="4797425"/>
            <a:ext cx="3743325" cy="360363"/>
          </a:xfrm>
          <a:prstGeom prst="rect">
            <a:avLst/>
          </a:prstGeom>
          <a:noFill/>
          <a:ln w="9525">
            <a:noFill/>
            <a:miter lim="800000"/>
            <a:headEnd/>
            <a:tailEnd/>
          </a:ln>
        </p:spPr>
        <p:txBody>
          <a:bodyPr/>
          <a:lstStyle/>
          <a:p>
            <a:pPr eaLnBrk="1" hangingPunct="1">
              <a:defRPr/>
            </a:pPr>
            <a:endParaRPr lang="pl-PL" altLang="pl-PL" sz="2400" b="1" dirty="0">
              <a:effectLst>
                <a:outerShdw blurRad="38100" dist="38100" dir="2700000" algn="tl">
                  <a:srgbClr val="C0C0C0"/>
                </a:outerShdw>
              </a:effectLst>
            </a:endParaRPr>
          </a:p>
        </p:txBody>
      </p:sp>
      <p:sp>
        <p:nvSpPr>
          <p:cNvPr id="33" name="pole tekstowe 32"/>
          <p:cNvSpPr txBox="1"/>
          <p:nvPr/>
        </p:nvSpPr>
        <p:spPr>
          <a:xfrm>
            <a:off x="0" y="0"/>
            <a:ext cx="7451725" cy="914400"/>
          </a:xfrm>
          <a:prstGeom prst="rect">
            <a:avLst/>
          </a:prstGeom>
          <a:noFill/>
        </p:spPr>
        <p:txBody>
          <a:bodyPr wrap="none">
            <a:noAutofit/>
          </a:bodyPr>
          <a:lstStyle/>
          <a:p>
            <a:pPr eaLnBrk="1" hangingPunct="1">
              <a:defRPr/>
            </a:pPr>
            <a:r>
              <a:rPr lang="pl-PL" sz="3200" b="1" dirty="0">
                <a:solidFill>
                  <a:srgbClr val="0070C0"/>
                </a:solidFill>
              </a:rPr>
              <a:t>Lista ocenionych projektów</a:t>
            </a:r>
            <a:endParaRPr lang="pl-PL" sz="3200" b="1" dirty="0">
              <a:solidFill>
                <a:srgbClr val="0070C0"/>
              </a:solidFill>
              <a:effectLst>
                <a:outerShdw blurRad="38100" dist="38100" dir="2700000" algn="tl">
                  <a:srgbClr val="C0C0C0"/>
                </a:outerShdw>
              </a:effectLst>
            </a:endParaRPr>
          </a:p>
        </p:txBody>
      </p:sp>
      <p:sp>
        <p:nvSpPr>
          <p:cNvPr id="15" name="Symbol zastępczy zawartości 2">
            <a:extLst>
              <a:ext uri="{FF2B5EF4-FFF2-40B4-BE49-F238E27FC236}">
                <a16:creationId xmlns:a16="http://schemas.microsoft.com/office/drawing/2014/main" id="{73D8AAB7-7B4B-4D2B-BB64-8ABDA8F1B01B}"/>
              </a:ext>
            </a:extLst>
          </p:cNvPr>
          <p:cNvSpPr>
            <a:spLocks noGrp="1"/>
          </p:cNvSpPr>
          <p:nvPr>
            <p:ph idx="1"/>
          </p:nvPr>
        </p:nvSpPr>
        <p:spPr>
          <a:xfrm>
            <a:off x="251520" y="1124744"/>
            <a:ext cx="8568952" cy="5400600"/>
          </a:xfrm>
        </p:spPr>
        <p:txBody>
          <a:bodyPr>
            <a:normAutofit fontScale="92500" lnSpcReduction="20000"/>
          </a:bodyPr>
          <a:lstStyle/>
          <a:p>
            <a:pPr marL="342900" lvl="3" indent="-342900" algn="just">
              <a:spcAft>
                <a:spcPts val="600"/>
              </a:spcAft>
              <a:buNone/>
            </a:pPr>
            <a:r>
              <a:rPr lang="pl-PL" sz="2400" b="1" dirty="0">
                <a:solidFill>
                  <a:srgbClr val="0070C0"/>
                </a:solidFill>
              </a:rPr>
              <a:t>Lista wszystkich projektów, które podlegały ocenie</a:t>
            </a:r>
          </a:p>
          <a:p>
            <a:pPr marL="0" lvl="3">
              <a:buFont typeface="Wingdings" pitchFamily="2" charset="2"/>
              <a:buChar char="ü"/>
            </a:pPr>
            <a:r>
              <a:rPr lang="pl-PL" sz="1900" dirty="0"/>
              <a:t>o kolejności projektów na liście decyduje liczba punktów przyznana danemu projektowi; </a:t>
            </a:r>
          </a:p>
          <a:p>
            <a:pPr marL="0" lvl="3">
              <a:buFont typeface="Wingdings" pitchFamily="2" charset="2"/>
              <a:buChar char="ü"/>
            </a:pPr>
            <a:r>
              <a:rPr lang="pl-PL" sz="1900" dirty="0"/>
              <a:t>w przypadku dwóch lub więcej projektów o równej ogólnej liczbie punktów, wyższe miejsce na liście otrzymuje ten, który uzyskał wyższą liczbę punktów za kryteria rozstrzygające, określone we właściwym Planie działania (kryteria zgodności ze strategią ZIT, kryterium adekwatności celu projektu</a:t>
            </a:r>
            <a:r>
              <a:rPr lang="pl-PL" sz="1800" dirty="0"/>
              <a:t> i </a:t>
            </a:r>
            <a:r>
              <a:rPr lang="pl-PL" sz="1900" dirty="0"/>
              <a:t>założonych do osiągnięcia rezultatów, kryterium doświadczenia);</a:t>
            </a:r>
            <a:r>
              <a:rPr lang="pl-PL" dirty="0"/>
              <a:t>	</a:t>
            </a:r>
            <a:endParaRPr lang="pl-PL" sz="1900" strike="sngStrike" dirty="0"/>
          </a:p>
          <a:p>
            <a:pPr marL="0" lvl="3">
              <a:buFont typeface="Wingdings" pitchFamily="2" charset="2"/>
              <a:buChar char="ü"/>
            </a:pPr>
            <a:r>
              <a:rPr lang="pl-PL" sz="1900" dirty="0"/>
              <a:t>gdy wnioski uzyskały taką samą ogólną liczbę punktów oraz taką samą liczbę punktów za spełnienie określonego kryterium, o kolejności na liście decyduje wynik komisyjnego losowania, w którym uczestniczy min. 3 członków KOP, w tym przewodniczący oraz, o ile wyrażą chęć, przedstawiciele Projektodawców, których wnioski będą losowane. </a:t>
            </a:r>
          </a:p>
          <a:p>
            <a:pPr marL="0" lvl="3" indent="0">
              <a:buNone/>
            </a:pPr>
            <a:endParaRPr lang="pl-PL" sz="1600" dirty="0"/>
          </a:p>
          <a:p>
            <a:pPr marL="0" lvl="3">
              <a:buNone/>
            </a:pPr>
            <a:r>
              <a:rPr lang="pl-PL" sz="2400" b="1" dirty="0">
                <a:solidFill>
                  <a:srgbClr val="0070C0"/>
                </a:solidFill>
              </a:rPr>
              <a:t>Negatywna ocena</a:t>
            </a:r>
          </a:p>
          <a:p>
            <a:pPr marL="0" lvl="3">
              <a:buNone/>
            </a:pPr>
            <a:r>
              <a:rPr lang="pl-PL" sz="1900" dirty="0"/>
              <a:t>Zgodnie z art. 53 ust. 2 ustawy, negatywną oceną jest ocena w zakresie spełniania przez projekt kryteriów wyboru projektów, w ramach której: </a:t>
            </a:r>
          </a:p>
          <a:p>
            <a:pPr lvl="0">
              <a:buFont typeface="Wingdings" pitchFamily="2" charset="2"/>
              <a:buChar char="ü"/>
            </a:pPr>
            <a:r>
              <a:rPr lang="pl-PL" sz="1900" dirty="0"/>
              <a:t>projekt nie uzyskał wymaganej liczby punktów lub nie spełnił kryteriów wyboru projektów, na skutek czego nie może zostać wybrany do dofinansowania albo skierowany do kolejnego etapu oceny, </a:t>
            </a:r>
          </a:p>
          <a:p>
            <a:pPr lvl="0">
              <a:buFont typeface="Wingdings" pitchFamily="2" charset="2"/>
              <a:buChar char="ü"/>
            </a:pPr>
            <a:r>
              <a:rPr lang="pl-PL" sz="1900" dirty="0"/>
              <a:t>projekt uzyskał wymaganą liczbę punktów lub spełnił kryteria wyboru projektów, jednak kwota przeznaczona na dofinansowanie projektów w konkursie nie wystarcza na wybranie go do dofinansowania</a:t>
            </a:r>
            <a:r>
              <a:rPr lang="pl-PL" sz="1600" dirty="0"/>
              <a:t>.</a:t>
            </a:r>
          </a:p>
          <a:p>
            <a:pPr algn="ctr">
              <a:buNone/>
            </a:pPr>
            <a:endParaRPr lang="pl-PL" sz="2800" b="1" i="1" dirty="0">
              <a:solidFill>
                <a:srgbClr val="7030A0"/>
              </a:solidFill>
              <a:effectLst>
                <a:outerShdw blurRad="38100" dist="38100" dir="2700000" algn="tl">
                  <a:srgbClr val="000000">
                    <a:alpha val="43137"/>
                  </a:srgbClr>
                </a:outerShdw>
              </a:effectLst>
            </a:endParaRPr>
          </a:p>
          <a:p>
            <a:pPr>
              <a:buNone/>
            </a:pPr>
            <a:endParaRPr lang="pl-PL" sz="4000" dirty="0"/>
          </a:p>
        </p:txBody>
      </p:sp>
      <p:sp>
        <p:nvSpPr>
          <p:cNvPr id="2" name="Symbol zastępczy numeru slajdu 1">
            <a:extLst>
              <a:ext uri="{FF2B5EF4-FFF2-40B4-BE49-F238E27FC236}">
                <a16:creationId xmlns:a16="http://schemas.microsoft.com/office/drawing/2014/main" id="{7DF2A9A9-9AA3-4530-AAB1-DBF397656D1C}"/>
              </a:ext>
            </a:extLst>
          </p:cNvPr>
          <p:cNvSpPr>
            <a:spLocks noGrp="1"/>
          </p:cNvSpPr>
          <p:nvPr>
            <p:ph type="sldNum" sz="quarter" idx="12"/>
          </p:nvPr>
        </p:nvSpPr>
        <p:spPr/>
        <p:txBody>
          <a:bodyPr/>
          <a:lstStyle/>
          <a:p>
            <a:fld id="{9BBA8BAD-C024-4EBD-AE8C-2F50AC709554}" type="slidenum">
              <a:rPr lang="pl-PL" altLang="pl-PL" smtClean="0"/>
              <a:pPr/>
              <a:t>32</a:t>
            </a:fld>
            <a:endParaRPr lang="pl-PL" altLang="pl-PL"/>
          </a:p>
        </p:txBody>
      </p:sp>
    </p:spTree>
    <p:extLst>
      <p:ext uri="{BB962C8B-B14F-4D97-AF65-F5344CB8AC3E}">
        <p14:creationId xmlns:p14="http://schemas.microsoft.com/office/powerpoint/2010/main" val="177629178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spcBef>
                <a:spcPct val="0"/>
              </a:spcBef>
              <a:buNone/>
              <a:defRPr/>
            </a:pPr>
            <a:endParaRPr lang="pl-PL" sz="48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Najczęściej pojawiające się błędy i wskazówki, </a:t>
            </a:r>
          </a:p>
          <a:p>
            <a:pPr marL="0" indent="0" algn="ctr">
              <a:spcBef>
                <a:spcPct val="0"/>
              </a:spcBef>
              <a:buNone/>
              <a:defRPr/>
            </a:pPr>
            <a:r>
              <a:rPr lang="pl-PL" sz="4800" b="1" dirty="0">
                <a:solidFill>
                  <a:srgbClr val="0070C0"/>
                </a:solidFill>
                <a:latin typeface="Calibri" pitchFamily="34" charset="0"/>
              </a:rPr>
              <a:t>jak ich uniknąć</a:t>
            </a:r>
          </a:p>
        </p:txBody>
      </p:sp>
      <p:sp>
        <p:nvSpPr>
          <p:cNvPr id="2" name="Symbol zastępczy numeru slajdu 1">
            <a:extLst>
              <a:ext uri="{FF2B5EF4-FFF2-40B4-BE49-F238E27FC236}">
                <a16:creationId xmlns:a16="http://schemas.microsoft.com/office/drawing/2014/main" id="{828E9699-D666-4EBB-A2AC-176E06DE1BFA}"/>
              </a:ext>
            </a:extLst>
          </p:cNvPr>
          <p:cNvSpPr>
            <a:spLocks noGrp="1"/>
          </p:cNvSpPr>
          <p:nvPr>
            <p:ph type="sldNum" sz="quarter" idx="12"/>
          </p:nvPr>
        </p:nvSpPr>
        <p:spPr/>
        <p:txBody>
          <a:bodyPr/>
          <a:lstStyle/>
          <a:p>
            <a:fld id="{9BBA8BAD-C024-4EBD-AE8C-2F50AC709554}" type="slidenum">
              <a:rPr lang="pl-PL" altLang="pl-PL" smtClean="0"/>
              <a:pPr/>
              <a:t>33</a:t>
            </a:fld>
            <a:endParaRPr lang="pl-PL" altLang="pl-PL"/>
          </a:p>
        </p:txBody>
      </p:sp>
    </p:spTree>
    <p:extLst>
      <p:ext uri="{BB962C8B-B14F-4D97-AF65-F5344CB8AC3E}">
        <p14:creationId xmlns:p14="http://schemas.microsoft.com/office/powerpoint/2010/main" val="3839051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83224" y="908720"/>
            <a:ext cx="4707955" cy="584775"/>
          </a:xfrm>
          <a:prstGeom prst="rect">
            <a:avLst/>
          </a:prstGeom>
        </p:spPr>
        <p:txBody>
          <a:bodyPr wrap="none">
            <a:spAutoFit/>
          </a:bodyPr>
          <a:lstStyle/>
          <a:p>
            <a:pPr lvl="0" algn="ctr">
              <a:defRPr/>
            </a:pPr>
            <a:r>
              <a:rPr lang="pl-PL" sz="3200" b="1" dirty="0">
                <a:solidFill>
                  <a:srgbClr val="0070C0"/>
                </a:solidFill>
              </a:rPr>
              <a:t>Obowiązujące  dokumenty</a:t>
            </a:r>
            <a:endParaRPr lang="pl-PL" sz="3200" dirty="0">
              <a:solidFill>
                <a:srgbClr val="0070C0"/>
              </a:solidFill>
            </a:endParaRPr>
          </a:p>
        </p:txBody>
      </p:sp>
      <p:sp>
        <p:nvSpPr>
          <p:cNvPr id="6" name="Prostokąt 7"/>
          <p:cNvSpPr>
            <a:spLocks noChangeArrowheads="1"/>
          </p:cNvSpPr>
          <p:nvPr/>
        </p:nvSpPr>
        <p:spPr bwMode="auto">
          <a:xfrm>
            <a:off x="465331" y="1970884"/>
            <a:ext cx="8489255" cy="393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spcBef>
                <a:spcPct val="0"/>
              </a:spcBef>
              <a:buFont typeface="Wingdings" pitchFamily="2" charset="2"/>
              <a:buChar char="§"/>
            </a:pPr>
            <a:r>
              <a:rPr lang="pl-PL" altLang="pl-PL" sz="1800" b="1" dirty="0"/>
              <a:t>Regulamin konkursu – poddziałanie 10.2.3 </a:t>
            </a:r>
            <a:r>
              <a:rPr lang="pl-PL" altLang="pl-PL" sz="1800" dirty="0"/>
              <a:t>z załącznikami, które </a:t>
            </a:r>
            <a:r>
              <a:rPr lang="pl-PL" sz="1800" dirty="0"/>
              <a:t>zawierają wykaz kluczowych warunków, jakie musi spełnić wniosek, aby otrzymać dofinansowanie m.in.:</a:t>
            </a:r>
          </a:p>
          <a:p>
            <a:pPr marL="1028700" lvl="1">
              <a:spcBef>
                <a:spcPct val="0"/>
              </a:spcBef>
            </a:pPr>
            <a:r>
              <a:rPr lang="pl-PL" sz="1600" dirty="0"/>
              <a:t>Załącznik nr 1: Kryteria wyboru projektów, </a:t>
            </a:r>
          </a:p>
          <a:p>
            <a:pPr marL="1028700" lvl="1">
              <a:spcBef>
                <a:spcPct val="0"/>
              </a:spcBef>
            </a:pPr>
            <a:r>
              <a:rPr lang="pl-PL" sz="1600" dirty="0"/>
              <a:t>Załącznik nr 2: Lista wskaźników na poziomie projektu,</a:t>
            </a:r>
          </a:p>
          <a:p>
            <a:pPr marL="1028700" lvl="1">
              <a:spcBef>
                <a:spcPct val="0"/>
              </a:spcBef>
            </a:pPr>
            <a:r>
              <a:rPr lang="pl-PL" altLang="pl-PL" sz="1600" dirty="0"/>
              <a:t>Załącznik nr 4: Standardy realizacji wybranych form wsparcia</a:t>
            </a:r>
            <a:r>
              <a:rPr lang="pl-PL" altLang="pl-PL" sz="1400" dirty="0"/>
              <a:t> </a:t>
            </a:r>
          </a:p>
          <a:p>
            <a:pPr marL="285750" indent="-285750">
              <a:buFont typeface="Wingdings" panose="05000000000000000000" pitchFamily="2" charset="2"/>
              <a:buChar char="Ø"/>
            </a:pPr>
            <a:endParaRPr lang="pl-PL" sz="1800" dirty="0"/>
          </a:p>
          <a:p>
            <a:pPr>
              <a:spcBef>
                <a:spcPct val="0"/>
              </a:spcBef>
              <a:buFont typeface="Wingdings" pitchFamily="2" charset="2"/>
              <a:buChar char="§"/>
            </a:pPr>
            <a:r>
              <a:rPr lang="pl-PL" altLang="pl-PL" sz="1800" b="1" dirty="0"/>
              <a:t>  Instrukcja wypełniania wniosku o dofinansowanie projektu w ramach RPO WD 2014 -               2020 </a:t>
            </a:r>
            <a:r>
              <a:rPr lang="pl-PL" altLang="pl-PL" sz="1800" dirty="0"/>
              <a:t>– wersja 1.8</a:t>
            </a:r>
          </a:p>
          <a:p>
            <a:pPr>
              <a:spcBef>
                <a:spcPct val="0"/>
              </a:spcBef>
              <a:buNone/>
            </a:pPr>
            <a:endParaRPr lang="pl-PL" altLang="pl-PL" sz="1800" dirty="0"/>
          </a:p>
          <a:p>
            <a:pPr>
              <a:spcBef>
                <a:spcPct val="0"/>
              </a:spcBef>
              <a:buFont typeface="Wingdings" pitchFamily="2" charset="2"/>
              <a:buChar char="§"/>
            </a:pPr>
            <a:r>
              <a:rPr lang="pl-PL" altLang="pl-PL" sz="1800" dirty="0"/>
              <a:t> obowiązujące wytyczne, przepisy prawa (wskazane w Regulaminie konkursu).</a:t>
            </a:r>
          </a:p>
          <a:p>
            <a:pPr marL="285750" indent="-285750">
              <a:spcBef>
                <a:spcPct val="0"/>
              </a:spcBef>
            </a:pPr>
            <a:endParaRPr lang="pl-PL" altLang="pl-PL" sz="1800" dirty="0"/>
          </a:p>
          <a:p>
            <a:pPr>
              <a:spcBef>
                <a:spcPct val="0"/>
              </a:spcBef>
              <a:buNone/>
            </a:pPr>
            <a:endParaRPr lang="pl-PL" altLang="pl-PL" sz="1800" dirty="0"/>
          </a:p>
          <a:p>
            <a:pPr>
              <a:spcBef>
                <a:spcPct val="0"/>
              </a:spcBef>
              <a:buNone/>
            </a:pPr>
            <a:endParaRPr lang="pl-PL" altLang="pl-PL" sz="1800" dirty="0"/>
          </a:p>
        </p:txBody>
      </p:sp>
      <p:sp>
        <p:nvSpPr>
          <p:cNvPr id="8" name="Prostokąt 7"/>
          <p:cNvSpPr/>
          <p:nvPr/>
        </p:nvSpPr>
        <p:spPr>
          <a:xfrm>
            <a:off x="189414" y="5878961"/>
            <a:ext cx="8757481" cy="523220"/>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pl-PL" sz="2800" b="1" dirty="0" err="1">
                <a:solidFill>
                  <a:srgbClr val="0070C0"/>
                </a:solidFill>
                <a:hlinkClick r:id="rId3">
                  <a:extLst>
                    <a:ext uri="{A12FA001-AC4F-418D-AE19-62706E023703}">
                      <ahyp:hlinkClr xmlns:ahyp="http://schemas.microsoft.com/office/drawing/2018/hyperlinkcolor" val="tx"/>
                    </a:ext>
                  </a:extLst>
                </a:hlinkClick>
              </a:rPr>
              <a:t>www.rpo.dolnyslask.pl</a:t>
            </a:r>
            <a:endParaRPr lang="pl-PL" sz="2800" dirty="0">
              <a:solidFill>
                <a:srgbClr val="0070C0"/>
              </a:solidFill>
            </a:endParaRPr>
          </a:p>
        </p:txBody>
      </p:sp>
      <p:sp>
        <p:nvSpPr>
          <p:cNvPr id="3" name="Symbol zastępczy numeru slajdu 2">
            <a:extLst>
              <a:ext uri="{FF2B5EF4-FFF2-40B4-BE49-F238E27FC236}">
                <a16:creationId xmlns:a16="http://schemas.microsoft.com/office/drawing/2014/main" id="{6C87760A-4ACF-4C75-858C-02CF0FB8487A}"/>
              </a:ext>
            </a:extLst>
          </p:cNvPr>
          <p:cNvSpPr>
            <a:spLocks noGrp="1"/>
          </p:cNvSpPr>
          <p:nvPr>
            <p:ph type="sldNum" sz="quarter" idx="12"/>
          </p:nvPr>
        </p:nvSpPr>
        <p:spPr/>
        <p:txBody>
          <a:bodyPr/>
          <a:lstStyle/>
          <a:p>
            <a:fld id="{9BBA8BAD-C024-4EBD-AE8C-2F50AC709554}" type="slidenum">
              <a:rPr lang="pl-PL" altLang="pl-PL" smtClean="0"/>
              <a:pPr/>
              <a:t>34</a:t>
            </a:fld>
            <a:endParaRPr lang="pl-PL" altLang="pl-PL"/>
          </a:p>
        </p:txBody>
      </p:sp>
    </p:spTree>
    <p:extLst>
      <p:ext uri="{BB962C8B-B14F-4D97-AF65-F5344CB8AC3E}">
        <p14:creationId xmlns:p14="http://schemas.microsoft.com/office/powerpoint/2010/main" val="4082441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BD0E617C-9DE1-41E1-8134-4C47FC4CDDBA}"/>
              </a:ext>
            </a:extLst>
          </p:cNvPr>
          <p:cNvSpPr>
            <a:spLocks noGrp="1"/>
          </p:cNvSpPr>
          <p:nvPr>
            <p:ph type="sldNum" sz="quarter" idx="12"/>
          </p:nvPr>
        </p:nvSpPr>
        <p:spPr/>
        <p:txBody>
          <a:bodyPr/>
          <a:lstStyle/>
          <a:p>
            <a:fld id="{9BBA8BAD-C024-4EBD-AE8C-2F50AC709554}" type="slidenum">
              <a:rPr lang="pl-PL" altLang="pl-PL" smtClean="0"/>
              <a:pPr/>
              <a:t>35</a:t>
            </a:fld>
            <a:endParaRPr lang="pl-PL" altLang="pl-PL"/>
          </a:p>
        </p:txBody>
      </p:sp>
      <p:pic>
        <p:nvPicPr>
          <p:cNvPr id="6" name="Obraz 5">
            <a:extLst>
              <a:ext uri="{FF2B5EF4-FFF2-40B4-BE49-F238E27FC236}">
                <a16:creationId xmlns:a16="http://schemas.microsoft.com/office/drawing/2014/main" id="{A7A95894-7B20-497E-99FB-283C7997D71B}"/>
              </a:ext>
            </a:extLst>
          </p:cNvPr>
          <p:cNvPicPr>
            <a:picLocks noChangeAspect="1"/>
          </p:cNvPicPr>
          <p:nvPr/>
        </p:nvPicPr>
        <p:blipFill>
          <a:blip r:embed="rId2"/>
          <a:stretch>
            <a:fillRect/>
          </a:stretch>
        </p:blipFill>
        <p:spPr>
          <a:xfrm>
            <a:off x="-252536" y="404664"/>
            <a:ext cx="8230313" cy="859611"/>
          </a:xfrm>
          <a:prstGeom prst="rect">
            <a:avLst/>
          </a:prstGeom>
        </p:spPr>
      </p:pic>
      <p:sp>
        <p:nvSpPr>
          <p:cNvPr id="9" name="pole tekstowe 8">
            <a:extLst>
              <a:ext uri="{FF2B5EF4-FFF2-40B4-BE49-F238E27FC236}">
                <a16:creationId xmlns:a16="http://schemas.microsoft.com/office/drawing/2014/main" id="{DEF46350-9BC4-4429-A273-2BEBE42D6899}"/>
              </a:ext>
            </a:extLst>
          </p:cNvPr>
          <p:cNvSpPr txBox="1"/>
          <p:nvPr/>
        </p:nvSpPr>
        <p:spPr>
          <a:xfrm>
            <a:off x="323528" y="1356166"/>
            <a:ext cx="8568952" cy="369332"/>
          </a:xfrm>
          <a:prstGeom prst="rect">
            <a:avLst/>
          </a:prstGeom>
          <a:noFill/>
        </p:spPr>
        <p:txBody>
          <a:bodyPr wrap="square" rtlCol="0">
            <a:spAutoFit/>
          </a:bodyPr>
          <a:lstStyle/>
          <a:p>
            <a:pPr marL="285750" indent="-285750">
              <a:buClr>
                <a:srgbClr val="C00000"/>
              </a:buClr>
              <a:buFont typeface="Wingdings 2" panose="05020102010507070707" pitchFamily="18" charset="2"/>
              <a:buChar char="Ò"/>
            </a:pPr>
            <a:r>
              <a:rPr lang="pl-PL" dirty="0"/>
              <a:t>Błędy w wypełnianiu danych Wnioskodawcy i Partnera</a:t>
            </a:r>
          </a:p>
        </p:txBody>
      </p:sp>
      <p:sp>
        <p:nvSpPr>
          <p:cNvPr id="11" name="pole tekstowe 10">
            <a:extLst>
              <a:ext uri="{FF2B5EF4-FFF2-40B4-BE49-F238E27FC236}">
                <a16:creationId xmlns:a16="http://schemas.microsoft.com/office/drawing/2014/main" id="{0BEB812E-6F2E-47E2-9F4D-22D551EBE18A}"/>
              </a:ext>
            </a:extLst>
          </p:cNvPr>
          <p:cNvSpPr txBox="1"/>
          <p:nvPr/>
        </p:nvSpPr>
        <p:spPr>
          <a:xfrm>
            <a:off x="295730" y="1802582"/>
            <a:ext cx="8424936" cy="4801314"/>
          </a:xfrm>
          <a:prstGeom prst="rect">
            <a:avLst/>
          </a:prstGeom>
          <a:noFill/>
        </p:spPr>
        <p:txBody>
          <a:bodyPr wrap="square" rtlCol="0">
            <a:spAutoFit/>
          </a:bodyPr>
          <a:lstStyle/>
          <a:p>
            <a:pPr marL="361950" lvl="1" indent="0">
              <a:buNone/>
            </a:pPr>
            <a:endParaRPr lang="pl-PL" sz="1600" b="1" dirty="0"/>
          </a:p>
          <a:p>
            <a:pPr marL="361950" lvl="1" indent="0">
              <a:buNone/>
            </a:pPr>
            <a:r>
              <a:rPr lang="pl-PL" sz="1600" b="1" dirty="0"/>
              <a:t>1.12 – Tytuł projektu </a:t>
            </a:r>
            <a:r>
              <a:rPr lang="pl-PL" sz="1600" dirty="0"/>
              <a:t>– niezgodny z zapisami Instrukcji wypełniania wniosku o dofinansowanie,</a:t>
            </a:r>
          </a:p>
          <a:p>
            <a:pPr marL="361950" indent="0">
              <a:buNone/>
            </a:pPr>
            <a:r>
              <a:rPr lang="pl-PL" sz="1600" b="1" dirty="0"/>
              <a:t>1.14 Obszar realizacji projektu - </a:t>
            </a:r>
            <a:r>
              <a:rPr lang="pl-PL" sz="1600" dirty="0"/>
              <a:t>konieczność wskazania z dokładnością do subregionu, powiatu i gminy,</a:t>
            </a:r>
          </a:p>
          <a:p>
            <a:pPr marL="361950" indent="0">
              <a:buNone/>
            </a:pPr>
            <a:r>
              <a:rPr lang="pl-PL" sz="1600" b="1" dirty="0"/>
              <a:t>1.15 Typ obszaru realizacji </a:t>
            </a:r>
            <a:r>
              <a:rPr lang="pl-PL" sz="1600" dirty="0"/>
              <a:t>– błędne wskazanie lub brak,</a:t>
            </a:r>
          </a:p>
          <a:p>
            <a:pPr marL="361950" indent="0">
              <a:buNone/>
            </a:pPr>
            <a:r>
              <a:rPr lang="pl-PL" sz="1600" b="1" dirty="0"/>
              <a:t>1.17 Projekt partnerski </a:t>
            </a:r>
            <a:r>
              <a:rPr lang="pl-PL" sz="1600" dirty="0"/>
              <a:t>– należy wskazać wartość „Nie”,</a:t>
            </a:r>
          </a:p>
          <a:p>
            <a:pPr marL="361950" indent="0">
              <a:buNone/>
            </a:pPr>
            <a:r>
              <a:rPr lang="pl-PL" sz="1600" b="1" dirty="0"/>
              <a:t>1.26 Rodzaj działalności gospodarczej </a:t>
            </a:r>
            <a:r>
              <a:rPr lang="pl-PL" sz="1600" dirty="0"/>
              <a:t>– należy wybrać wartość „Edukacja”,</a:t>
            </a:r>
          </a:p>
          <a:p>
            <a:pPr marL="361950" indent="0">
              <a:buNone/>
            </a:pPr>
            <a:r>
              <a:rPr lang="pl-PL" sz="1600" b="1" dirty="0"/>
              <a:t>2.1 Nazwa Wnioskodawcy (organ prowadzący)</a:t>
            </a:r>
          </a:p>
          <a:p>
            <a:pPr marL="361950" indent="0">
              <a:buFontTx/>
              <a:buChar char="-"/>
            </a:pPr>
            <a:r>
              <a:rPr lang="pl-PL" sz="1600" dirty="0"/>
              <a:t> w przypadku </a:t>
            </a:r>
            <a:r>
              <a:rPr lang="pl-PL" sz="1600" b="1" dirty="0"/>
              <a:t>JST</a:t>
            </a:r>
            <a:r>
              <a:rPr lang="pl-PL" sz="1600" dirty="0"/>
              <a:t> należy podać „Gmina…”, nie „Urząd…”, </a:t>
            </a:r>
          </a:p>
          <a:p>
            <a:pPr marL="361950" indent="0">
              <a:buFontTx/>
              <a:buChar char="-"/>
            </a:pPr>
            <a:r>
              <a:rPr lang="pl-PL" sz="1600" dirty="0"/>
              <a:t> należy wskazać </a:t>
            </a:r>
            <a:r>
              <a:rPr lang="pl-PL" sz="1600" b="1" dirty="0"/>
              <a:t>nazwę organu prowadzącego </a:t>
            </a:r>
            <a:r>
              <a:rPr lang="pl-PL" sz="1600" dirty="0"/>
              <a:t>a nie placówki edukacyjnej, która nie jest podmiotem prawa, ale formą prowadzenia działalności przez wnioskodawcę,</a:t>
            </a:r>
          </a:p>
          <a:p>
            <a:pPr marL="361950" indent="0">
              <a:buNone/>
            </a:pPr>
            <a:r>
              <a:rPr lang="pl-PL" sz="1600" dirty="0"/>
              <a:t>- nazwa wnioskodawcy musi być zgodna z dokumentami rejestrowymi (np. KRS)</a:t>
            </a:r>
          </a:p>
          <a:p>
            <a:pPr marL="361950" indent="0" defTabSz="896938">
              <a:buNone/>
            </a:pPr>
            <a:r>
              <a:rPr lang="pl-PL" sz="1600" dirty="0"/>
              <a:t>- w przypadku </a:t>
            </a:r>
            <a:r>
              <a:rPr lang="pl-PL" sz="1600" b="1" dirty="0"/>
              <a:t>spółki cywilnej</a:t>
            </a:r>
            <a:r>
              <a:rPr lang="pl-PL" sz="1600" dirty="0"/>
              <a:t>, która jest formą prowadzenia działalności gospodarczej i oparta jest na współdziałaniu osób fizycznych związanych umową spółki cywilnej jako nazwę Wnioskodawcy należy zachować następujący format zapisu: imiona i nazwiska wszystkich wspólników, prowadzący działalność gospodarczą pod nazwą … – w miejscu kropek należy wpisać nazwę spółki. Taki sam format zapisu obowiązuje również w przypadku Partnera/ów projektu, którzy prowadzą działalność w formie spółki cywilnej.</a:t>
            </a:r>
          </a:p>
          <a:p>
            <a:endParaRPr lang="pl-PL" dirty="0"/>
          </a:p>
        </p:txBody>
      </p:sp>
      <p:sp>
        <p:nvSpPr>
          <p:cNvPr id="12" name="Prostokąt: zaokrąglone rogi 11">
            <a:extLst>
              <a:ext uri="{FF2B5EF4-FFF2-40B4-BE49-F238E27FC236}">
                <a16:creationId xmlns:a16="http://schemas.microsoft.com/office/drawing/2014/main" id="{131D583E-2B0B-4F75-B86E-465C70D440DA}"/>
              </a:ext>
            </a:extLst>
          </p:cNvPr>
          <p:cNvSpPr/>
          <p:nvPr/>
        </p:nvSpPr>
        <p:spPr>
          <a:xfrm>
            <a:off x="305460" y="1326479"/>
            <a:ext cx="8020686" cy="44641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zaokrąglone rogi 12">
            <a:extLst>
              <a:ext uri="{FF2B5EF4-FFF2-40B4-BE49-F238E27FC236}">
                <a16:creationId xmlns:a16="http://schemas.microsoft.com/office/drawing/2014/main" id="{20D198FD-B068-4FB8-8874-C883E6F8DC2F}"/>
              </a:ext>
            </a:extLst>
          </p:cNvPr>
          <p:cNvSpPr/>
          <p:nvPr/>
        </p:nvSpPr>
        <p:spPr>
          <a:xfrm>
            <a:off x="295730" y="1844824"/>
            <a:ext cx="8668758" cy="4752528"/>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724532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e rogi 8">
            <a:extLst>
              <a:ext uri="{FF2B5EF4-FFF2-40B4-BE49-F238E27FC236}">
                <a16:creationId xmlns:a16="http://schemas.microsoft.com/office/drawing/2014/main" id="{F05A0D7E-4499-4A71-97CF-6244C2EA6FE0}"/>
              </a:ext>
            </a:extLst>
          </p:cNvPr>
          <p:cNvSpPr/>
          <p:nvPr/>
        </p:nvSpPr>
        <p:spPr>
          <a:xfrm>
            <a:off x="179512" y="1757681"/>
            <a:ext cx="8784976" cy="48396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
        <p:nvSpPr>
          <p:cNvPr id="8" name="Prostokąt: zaokrąglone rogi 7">
            <a:extLst>
              <a:ext uri="{FF2B5EF4-FFF2-40B4-BE49-F238E27FC236}">
                <a16:creationId xmlns:a16="http://schemas.microsoft.com/office/drawing/2014/main" id="{D206EA89-64E3-40C8-9964-01BCFD687D77}"/>
              </a:ext>
            </a:extLst>
          </p:cNvPr>
          <p:cNvSpPr/>
          <p:nvPr/>
        </p:nvSpPr>
        <p:spPr>
          <a:xfrm>
            <a:off x="179512" y="1211886"/>
            <a:ext cx="8784976" cy="48892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pl-PL"/>
          </a:p>
        </p:txBody>
      </p:sp>
      <p:sp>
        <p:nvSpPr>
          <p:cNvPr id="2" name="Tytuł 1"/>
          <p:cNvSpPr>
            <a:spLocks noGrp="1"/>
          </p:cNvSpPr>
          <p:nvPr>
            <p:ph type="title"/>
          </p:nvPr>
        </p:nvSpPr>
        <p:spPr>
          <a:xfrm>
            <a:off x="-252536" y="558953"/>
            <a:ext cx="8229600" cy="436910"/>
          </a:xfrm>
        </p:spPr>
        <p:txBody>
          <a:bodyPr/>
          <a:lstStyle/>
          <a:p>
            <a:pPr>
              <a:defRPr/>
            </a:pPr>
            <a:r>
              <a:rPr lang="pl-PL" sz="3200" b="1" dirty="0">
                <a:solidFill>
                  <a:srgbClr val="0070C0"/>
                </a:solidFill>
                <a:latin typeface="Calibri" pitchFamily="34" charset="0"/>
                <a:ea typeface="+mn-ea"/>
                <a:cs typeface="+mn-cs"/>
              </a:rPr>
              <a:t>WARUNKI FORMALNE </a:t>
            </a:r>
            <a:r>
              <a:rPr lang="pl-PL" sz="3200" b="1" dirty="0">
                <a:solidFill>
                  <a:srgbClr val="0070C0"/>
                </a:solidFill>
                <a:latin typeface="Calibri" pitchFamily="34" charset="0"/>
              </a:rPr>
              <a:t>I OCZYWISTE OMYŁKI</a:t>
            </a:r>
            <a:endParaRPr lang="pl-PL" sz="3200" b="1" dirty="0">
              <a:solidFill>
                <a:srgbClr val="0070C0"/>
              </a:solidFill>
              <a:latin typeface="Calibri" pitchFamily="34" charset="0"/>
              <a:ea typeface="+mn-ea"/>
              <a:cs typeface="+mn-cs"/>
            </a:endParaRPr>
          </a:p>
        </p:txBody>
      </p:sp>
      <p:sp>
        <p:nvSpPr>
          <p:cNvPr id="3" name="Symbol zastępczy zawartości 2"/>
          <p:cNvSpPr>
            <a:spLocks noGrp="1"/>
          </p:cNvSpPr>
          <p:nvPr>
            <p:ph idx="1"/>
          </p:nvPr>
        </p:nvSpPr>
        <p:spPr>
          <a:xfrm>
            <a:off x="302840" y="1268760"/>
            <a:ext cx="8661648" cy="5400600"/>
          </a:xfrm>
        </p:spPr>
        <p:txBody>
          <a:bodyPr/>
          <a:lstStyle/>
          <a:p>
            <a:pPr>
              <a:buClr>
                <a:srgbClr val="C00000"/>
              </a:buClr>
              <a:buFont typeface="Wingdings 2" panose="05020102010507070707" pitchFamily="18" charset="2"/>
              <a:buChar char="Ò"/>
            </a:pPr>
            <a:r>
              <a:rPr lang="pl-PL" sz="2000" dirty="0"/>
              <a:t> Błędy w wypełnieniu danych Wnioskodawcy i Partnera</a:t>
            </a:r>
            <a:endParaRPr lang="pl-PL" sz="1600" dirty="0"/>
          </a:p>
          <a:p>
            <a:pPr marL="0" indent="0">
              <a:buClr>
                <a:srgbClr val="C00000"/>
              </a:buClr>
              <a:buNone/>
            </a:pPr>
            <a:endParaRPr lang="pl-PL" sz="700" dirty="0"/>
          </a:p>
          <a:p>
            <a:pPr marL="0" indent="0">
              <a:buNone/>
            </a:pPr>
            <a:endParaRPr lang="pl-PL" sz="1600" b="1" dirty="0"/>
          </a:p>
          <a:p>
            <a:pPr marL="0" indent="0">
              <a:buNone/>
            </a:pPr>
            <a:r>
              <a:rPr lang="pl-PL" sz="1600" b="1" dirty="0"/>
              <a:t>2.4 2.5 - NIP i REGON Wnioskodawcy</a:t>
            </a:r>
            <a:r>
              <a:rPr lang="pl-PL" sz="1600" dirty="0"/>
              <a:t>: NIP należy wpisać w formacie dziewięciocyfrowym, nie stosując myślników, spacji i innych znaków pomiędzy cyframi. </a:t>
            </a:r>
          </a:p>
          <a:p>
            <a:pPr marL="0" indent="0">
              <a:buNone/>
            </a:pPr>
            <a:r>
              <a:rPr lang="pl-PL" sz="1600" dirty="0"/>
              <a:t>- w przypadku jednostek samorządu terytorialnego należy wpisać NIP i REGON gminy/miasta/powiatu, a nie urzędu/starostwa. </a:t>
            </a:r>
          </a:p>
          <a:p>
            <a:pPr marL="0" indent="0">
              <a:buNone/>
            </a:pPr>
            <a:r>
              <a:rPr lang="pl-PL" sz="1600" dirty="0"/>
              <a:t>- w przypadku osób fizycznych prowadzących działalność: NIP osoby fizycznej prowadzącej działalność (organ prowadzący), REGON – Szkoły</a:t>
            </a:r>
          </a:p>
          <a:p>
            <a:pPr marL="0" indent="0">
              <a:buNone/>
            </a:pPr>
            <a:endParaRPr lang="pl-PL" sz="1600" dirty="0"/>
          </a:p>
          <a:p>
            <a:pPr marL="0" indent="0">
              <a:buNone/>
            </a:pPr>
            <a:r>
              <a:rPr lang="pl-PL" sz="1600" b="1" dirty="0"/>
              <a:t>Pkt. 2.7 osoby uprawnione</a:t>
            </a:r>
            <a:endParaRPr lang="pl-PL" sz="1600" dirty="0"/>
          </a:p>
          <a:p>
            <a:pPr marL="0" indent="0">
              <a:buNone/>
            </a:pPr>
            <a:r>
              <a:rPr lang="pl-PL" sz="1600" dirty="0"/>
              <a:t>Jeżeli osoba wskazana w punkcie 2.7 wniosku działa na podstawie pełnomocnictwa lub  upoważnienia, wówczas dokument ten (w formie podpisanego skanu) powinien być załączony do wniosku w wersji elektronicznej. </a:t>
            </a:r>
          </a:p>
          <a:p>
            <a:pPr marL="0" indent="0">
              <a:buNone/>
            </a:pPr>
            <a:r>
              <a:rPr lang="pl-PL" sz="1600" dirty="0"/>
              <a:t>W przypadku wniosków składanych przez powiaty, w pkt. 2.7 powinna być „podwójna reprezentacja” lub też do wniosku powinno zostać załączone upoważnienie dla jednej osoby, podpisane przez „podwójną” reprezentację Powiatu. </a:t>
            </a:r>
          </a:p>
          <a:p>
            <a:pPr marL="0" indent="0">
              <a:buNone/>
            </a:pPr>
            <a:endParaRPr lang="pl-PL" sz="1600" dirty="0"/>
          </a:p>
          <a:p>
            <a:pPr marL="0" indent="0">
              <a:buNone/>
            </a:pPr>
            <a:r>
              <a:rPr lang="pl-PL" sz="1600" b="1" dirty="0"/>
              <a:t>Pkt. 2.10.1.7 Partnerzy</a:t>
            </a:r>
            <a:r>
              <a:rPr lang="pl-PL" sz="1600" dirty="0"/>
              <a:t>- zasady wpisywania nazw podmiotów takie same jak przy Wnioskodawcy</a:t>
            </a:r>
          </a:p>
          <a:p>
            <a:pPr marL="0" indent="0">
              <a:buNone/>
            </a:pPr>
            <a:r>
              <a:rPr lang="pl-PL" dirty="0"/>
              <a:t> </a:t>
            </a:r>
          </a:p>
          <a:p>
            <a:pPr marL="0" indent="0">
              <a:buNone/>
            </a:pPr>
            <a:endParaRPr lang="pl-PL" sz="1600" dirty="0"/>
          </a:p>
          <a:p>
            <a:pPr marL="0" indent="0">
              <a:buNone/>
            </a:pPr>
            <a:endParaRPr lang="pl-PL" sz="1600" dirty="0"/>
          </a:p>
          <a:p>
            <a:pPr marL="268288" lvl="1" indent="0">
              <a:buNone/>
            </a:pPr>
            <a:endParaRPr lang="pl-PL" sz="2400" dirty="0"/>
          </a:p>
          <a:p>
            <a:pPr marL="0" indent="0">
              <a:buNone/>
            </a:pPr>
            <a:r>
              <a:rPr lang="pl-PL" sz="2400" dirty="0"/>
              <a:t> 	</a:t>
            </a:r>
            <a:r>
              <a:rPr lang="pl-PL" b="1" dirty="0"/>
              <a:t> </a:t>
            </a:r>
            <a:r>
              <a:rPr lang="pl-PL" sz="2400" dirty="0"/>
              <a:t>	</a:t>
            </a:r>
          </a:p>
        </p:txBody>
      </p:sp>
      <p:sp>
        <p:nvSpPr>
          <p:cNvPr id="4" name="Symbol zastępczy numeru slajdu 3">
            <a:extLst>
              <a:ext uri="{FF2B5EF4-FFF2-40B4-BE49-F238E27FC236}">
                <a16:creationId xmlns:a16="http://schemas.microsoft.com/office/drawing/2014/main" id="{CA445951-A1DF-4190-8899-B44302E8214F}"/>
              </a:ext>
            </a:extLst>
          </p:cNvPr>
          <p:cNvSpPr>
            <a:spLocks noGrp="1"/>
          </p:cNvSpPr>
          <p:nvPr>
            <p:ph type="sldNum" sz="quarter" idx="12"/>
          </p:nvPr>
        </p:nvSpPr>
        <p:spPr/>
        <p:txBody>
          <a:bodyPr/>
          <a:lstStyle/>
          <a:p>
            <a:fld id="{9BBA8BAD-C024-4EBD-AE8C-2F50AC709554}" type="slidenum">
              <a:rPr lang="pl-PL" altLang="pl-PL" smtClean="0"/>
              <a:pPr/>
              <a:t>36</a:t>
            </a:fld>
            <a:endParaRPr lang="pl-PL" altLang="pl-PL"/>
          </a:p>
        </p:txBody>
      </p:sp>
    </p:spTree>
    <p:extLst>
      <p:ext uri="{BB962C8B-B14F-4D97-AF65-F5344CB8AC3E}">
        <p14:creationId xmlns:p14="http://schemas.microsoft.com/office/powerpoint/2010/main" val="12069179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e rogi 8">
            <a:extLst>
              <a:ext uri="{FF2B5EF4-FFF2-40B4-BE49-F238E27FC236}">
                <a16:creationId xmlns:a16="http://schemas.microsoft.com/office/drawing/2014/main" id="{29091B59-AB5D-4D92-A93D-8F193DC0354D}"/>
              </a:ext>
            </a:extLst>
          </p:cNvPr>
          <p:cNvSpPr/>
          <p:nvPr/>
        </p:nvSpPr>
        <p:spPr>
          <a:xfrm>
            <a:off x="107504" y="1628800"/>
            <a:ext cx="8795753" cy="504056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
        <p:nvSpPr>
          <p:cNvPr id="8" name="Prostokąt: zaokrąglone rogi 7">
            <a:extLst>
              <a:ext uri="{FF2B5EF4-FFF2-40B4-BE49-F238E27FC236}">
                <a16:creationId xmlns:a16="http://schemas.microsoft.com/office/drawing/2014/main" id="{E0CDB1F6-2B71-47EE-B8F3-28EF46918697}"/>
              </a:ext>
            </a:extLst>
          </p:cNvPr>
          <p:cNvSpPr/>
          <p:nvPr/>
        </p:nvSpPr>
        <p:spPr>
          <a:xfrm>
            <a:off x="240743" y="1057598"/>
            <a:ext cx="8507721" cy="49919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pl-PL"/>
          </a:p>
        </p:txBody>
      </p:sp>
      <p:sp>
        <p:nvSpPr>
          <p:cNvPr id="2" name="Tytuł 1"/>
          <p:cNvSpPr>
            <a:spLocks noGrp="1"/>
          </p:cNvSpPr>
          <p:nvPr>
            <p:ph type="title"/>
          </p:nvPr>
        </p:nvSpPr>
        <p:spPr>
          <a:xfrm>
            <a:off x="-180528" y="620688"/>
            <a:ext cx="8229600" cy="436910"/>
          </a:xfrm>
        </p:spPr>
        <p:txBody>
          <a:bodyPr/>
          <a:lstStyle/>
          <a:p>
            <a:pPr>
              <a:defRPr/>
            </a:pPr>
            <a:r>
              <a:rPr lang="pl-PL" sz="3200" b="1" dirty="0">
                <a:solidFill>
                  <a:srgbClr val="0070C0"/>
                </a:solidFill>
                <a:latin typeface="Calibri" pitchFamily="34" charset="0"/>
                <a:ea typeface="+mn-ea"/>
                <a:cs typeface="+mn-cs"/>
              </a:rPr>
              <a:t>WARUNKI FORMALNE </a:t>
            </a:r>
            <a:r>
              <a:rPr lang="pl-PL" sz="3200" b="1" dirty="0">
                <a:solidFill>
                  <a:srgbClr val="0070C0"/>
                </a:solidFill>
                <a:latin typeface="Calibri" pitchFamily="34" charset="0"/>
              </a:rPr>
              <a:t>I OCZYWISTE OMYŁKI</a:t>
            </a:r>
            <a:endParaRPr lang="pl-PL" sz="3200" b="1" dirty="0">
              <a:solidFill>
                <a:srgbClr val="0070C0"/>
              </a:solidFill>
              <a:latin typeface="Calibri" pitchFamily="34" charset="0"/>
              <a:ea typeface="+mn-ea"/>
              <a:cs typeface="+mn-cs"/>
            </a:endParaRPr>
          </a:p>
        </p:txBody>
      </p:sp>
      <p:sp>
        <p:nvSpPr>
          <p:cNvPr id="3" name="Symbol zastępczy zawartości 2"/>
          <p:cNvSpPr>
            <a:spLocks noGrp="1"/>
          </p:cNvSpPr>
          <p:nvPr>
            <p:ph idx="1"/>
          </p:nvPr>
        </p:nvSpPr>
        <p:spPr>
          <a:xfrm>
            <a:off x="240743" y="1057598"/>
            <a:ext cx="8662514" cy="5467746"/>
          </a:xfrm>
        </p:spPr>
        <p:txBody>
          <a:bodyPr/>
          <a:lstStyle/>
          <a:p>
            <a:pPr>
              <a:buClr>
                <a:srgbClr val="C00000"/>
              </a:buClr>
              <a:buFont typeface="Wingdings 2" panose="05020102010507070707" pitchFamily="18" charset="2"/>
              <a:buChar char="Ò"/>
            </a:pPr>
            <a:r>
              <a:rPr lang="pl-PL" sz="2000" dirty="0"/>
              <a:t>Błędy w wypełnieniu wniosku</a:t>
            </a:r>
            <a:endParaRPr lang="pl-PL" sz="1600" dirty="0"/>
          </a:p>
          <a:p>
            <a:pPr marL="268288" lvl="1" indent="0">
              <a:buNone/>
            </a:pPr>
            <a:endParaRPr lang="pl-PL" sz="1600" dirty="0"/>
          </a:p>
          <a:p>
            <a:pPr marL="180975" indent="0">
              <a:buNone/>
            </a:pPr>
            <a:r>
              <a:rPr lang="pl-PL" sz="1600" b="1" dirty="0"/>
              <a:t>Pkt. 3 Krótki opis projektu – należy wypełnić zgodnie z Instrukcją, czyli</a:t>
            </a:r>
            <a:r>
              <a:rPr lang="pl-PL" sz="1600" dirty="0"/>
              <a:t>: </a:t>
            </a:r>
          </a:p>
          <a:p>
            <a:pPr marL="180975" indent="0">
              <a:buNone/>
            </a:pPr>
            <a:r>
              <a:rPr lang="pl-PL" sz="1600" dirty="0"/>
              <a:t>− problem, jaki chcemy rozwiązać poprzez realizację projektu; </a:t>
            </a:r>
          </a:p>
          <a:p>
            <a:pPr marL="180975" indent="0">
              <a:buNone/>
            </a:pPr>
            <a:r>
              <a:rPr lang="pl-PL" sz="1600" dirty="0"/>
              <a:t>− cel ogólny projektu; </a:t>
            </a:r>
          </a:p>
          <a:p>
            <a:pPr marL="180975" indent="0">
              <a:buNone/>
            </a:pPr>
            <a:r>
              <a:rPr lang="pl-PL" sz="1600" dirty="0"/>
              <a:t>− grupę docelową projektu; </a:t>
            </a:r>
          </a:p>
          <a:p>
            <a:pPr marL="180975" indent="0">
              <a:buNone/>
            </a:pPr>
            <a:r>
              <a:rPr lang="pl-PL" sz="1600" dirty="0"/>
              <a:t>− główne zadania, które zostaną zrealizowane w ramach projektu; </a:t>
            </a:r>
          </a:p>
          <a:p>
            <a:pPr marL="180975" indent="0">
              <a:buNone/>
            </a:pPr>
            <a:r>
              <a:rPr lang="pl-PL" sz="1600" dirty="0"/>
              <a:t>− główne rezultaty, które zostaną osiągnięte dzięki realizacji projektu.</a:t>
            </a:r>
          </a:p>
          <a:p>
            <a:pPr marL="180975" indent="0">
              <a:buNone/>
            </a:pPr>
            <a:endParaRPr lang="pl-PL" sz="1600" dirty="0"/>
          </a:p>
          <a:p>
            <a:pPr marL="180975" lvl="1" indent="0">
              <a:spcBef>
                <a:spcPts val="0"/>
              </a:spcBef>
              <a:buNone/>
            </a:pPr>
            <a:r>
              <a:rPr lang="pl-PL" sz="1600" b="1" dirty="0"/>
              <a:t>Pkt.7.9 </a:t>
            </a:r>
            <a:r>
              <a:rPr lang="pl-PL" sz="1600" dirty="0"/>
              <a:t> </a:t>
            </a:r>
            <a:r>
              <a:rPr lang="pl-PL" sz="1600" b="1" dirty="0"/>
              <a:t>Uzasadnienie dla częściowej kwalifikowalności VAT oraz podstawa prawna w przypadku całkowitej lub częściowej kwalifikowalności podatku VAT - </a:t>
            </a:r>
            <a:r>
              <a:rPr lang="pl-PL" sz="1600" dirty="0"/>
              <a:t>Wnioskodawca, który kwalifikuje jakikolwiek VAT przedstawia uzasadnienie zawierające podstawę prawną (z uwzględnieniem </a:t>
            </a:r>
            <a:r>
              <a:rPr lang="pl-PL" sz="1600" u="sng" dirty="0"/>
              <a:t>właściwego artykułu i ustępu ustawy</a:t>
            </a:r>
            <a:r>
              <a:rPr lang="pl-PL" sz="1600" dirty="0"/>
              <a:t>),</a:t>
            </a:r>
          </a:p>
          <a:p>
            <a:pPr marL="180975" lvl="1" indent="0">
              <a:spcBef>
                <a:spcPts val="0"/>
              </a:spcBef>
              <a:buNone/>
            </a:pPr>
            <a:endParaRPr lang="pl-PL" sz="1600" dirty="0"/>
          </a:p>
          <a:p>
            <a:pPr marL="180975" lvl="1" indent="0">
              <a:spcBef>
                <a:spcPts val="0"/>
              </a:spcBef>
              <a:buNone/>
            </a:pPr>
            <a:r>
              <a:rPr lang="pl-PL" sz="1600" b="1" dirty="0"/>
              <a:t>Załączniki do wniosku: </a:t>
            </a:r>
            <a:r>
              <a:rPr lang="pl-PL" sz="1600" dirty="0"/>
              <a:t>List intencyjny powinien zawierać wszystkie elementy zawarte w Regulaminie konkursu (zwłaszcza datę sporządzenia), upoważnienia, pełnomocnictwa,</a:t>
            </a:r>
          </a:p>
          <a:p>
            <a:pPr marL="180975" lvl="1" indent="0">
              <a:spcBef>
                <a:spcPts val="0"/>
              </a:spcBef>
              <a:buNone/>
            </a:pPr>
            <a:endParaRPr lang="pl-PL" sz="1600" dirty="0"/>
          </a:p>
          <a:p>
            <a:pPr marL="180975" lvl="1" indent="0">
              <a:spcBef>
                <a:spcPts val="0"/>
              </a:spcBef>
              <a:buNone/>
            </a:pPr>
            <a:r>
              <a:rPr lang="pl-PL" sz="1600" b="1" dirty="0"/>
              <a:t>Brak spójności pomiędzy informacjami dot. podmiotów odpowiedzialnych za realizację zadań </a:t>
            </a:r>
            <a:r>
              <a:rPr lang="pl-PL" sz="1600" dirty="0"/>
              <a:t>w pkt. 4.1 Zadania (Partnerzy realizujący zadanie) oraz w szczegółowym budżecie projektu w (kolumna Symbol partnera) są niespójne.</a:t>
            </a:r>
          </a:p>
          <a:p>
            <a:pPr marL="268288" lvl="1" indent="0">
              <a:spcBef>
                <a:spcPts val="0"/>
              </a:spcBef>
              <a:buNone/>
            </a:pPr>
            <a:endParaRPr lang="pl-PL" sz="1600" dirty="0"/>
          </a:p>
          <a:p>
            <a:pPr marL="268288" lvl="1" indent="0">
              <a:buNone/>
            </a:pPr>
            <a:endParaRPr lang="pl-PL" sz="2400" dirty="0"/>
          </a:p>
          <a:p>
            <a:endParaRPr lang="pl-PL" sz="1600" dirty="0"/>
          </a:p>
          <a:p>
            <a:pPr marL="0" indent="0">
              <a:buNone/>
            </a:pPr>
            <a:r>
              <a:rPr lang="pl-PL" dirty="0"/>
              <a:t> </a:t>
            </a:r>
          </a:p>
          <a:p>
            <a:pPr marL="0" indent="0">
              <a:buNone/>
            </a:pPr>
            <a:endParaRPr lang="pl-PL" sz="1600" dirty="0"/>
          </a:p>
          <a:p>
            <a:pPr marL="0" indent="0">
              <a:buNone/>
            </a:pPr>
            <a:endParaRPr lang="pl-PL" sz="1600" dirty="0"/>
          </a:p>
          <a:p>
            <a:pPr marL="268288" lvl="1" indent="0">
              <a:buNone/>
            </a:pPr>
            <a:endParaRPr lang="pl-PL" sz="2400" dirty="0"/>
          </a:p>
          <a:p>
            <a:pPr marL="0" indent="0">
              <a:buNone/>
            </a:pPr>
            <a:r>
              <a:rPr lang="pl-PL" sz="2400" dirty="0"/>
              <a:t> 	</a:t>
            </a:r>
            <a:r>
              <a:rPr lang="pl-PL" b="1" dirty="0"/>
              <a:t> </a:t>
            </a:r>
            <a:r>
              <a:rPr lang="pl-PL" sz="2400" dirty="0"/>
              <a:t>	</a:t>
            </a:r>
          </a:p>
        </p:txBody>
      </p:sp>
      <p:sp>
        <p:nvSpPr>
          <p:cNvPr id="4" name="Symbol zastępczy numeru slajdu 3">
            <a:extLst>
              <a:ext uri="{FF2B5EF4-FFF2-40B4-BE49-F238E27FC236}">
                <a16:creationId xmlns:a16="http://schemas.microsoft.com/office/drawing/2014/main" id="{E9CEC90A-7410-4EEC-AF36-37574FCC5810}"/>
              </a:ext>
            </a:extLst>
          </p:cNvPr>
          <p:cNvSpPr>
            <a:spLocks noGrp="1"/>
          </p:cNvSpPr>
          <p:nvPr>
            <p:ph type="sldNum" sz="quarter" idx="12"/>
          </p:nvPr>
        </p:nvSpPr>
        <p:spPr/>
        <p:txBody>
          <a:bodyPr/>
          <a:lstStyle/>
          <a:p>
            <a:fld id="{9BBA8BAD-C024-4EBD-AE8C-2F50AC709554}" type="slidenum">
              <a:rPr lang="pl-PL" altLang="pl-PL" smtClean="0"/>
              <a:pPr/>
              <a:t>37</a:t>
            </a:fld>
            <a:endParaRPr lang="pl-PL" altLang="pl-PL"/>
          </a:p>
        </p:txBody>
      </p:sp>
    </p:spTree>
    <p:extLst>
      <p:ext uri="{BB962C8B-B14F-4D97-AF65-F5344CB8AC3E}">
        <p14:creationId xmlns:p14="http://schemas.microsoft.com/office/powerpoint/2010/main" val="12134119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None/>
            </a:pPr>
            <a:endParaRPr lang="pl-PL" dirty="0"/>
          </a:p>
          <a:p>
            <a:pPr algn="ctr">
              <a:buNone/>
            </a:pPr>
            <a:endParaRPr lang="pl-PL" dirty="0">
              <a:solidFill>
                <a:schemeClr val="accent1">
                  <a:lumMod val="75000"/>
                </a:schemeClr>
              </a:solidFill>
            </a:endParaRPr>
          </a:p>
        </p:txBody>
      </p:sp>
      <p:sp>
        <p:nvSpPr>
          <p:cNvPr id="5" name="Symbol zastępczy zawartości 3"/>
          <p:cNvSpPr txBox="1">
            <a:spLocks/>
          </p:cNvSpPr>
          <p:nvPr/>
        </p:nvSpPr>
        <p:spPr bwMode="auto">
          <a:xfrm>
            <a:off x="611560" y="1844824"/>
            <a:ext cx="8229600" cy="3744416"/>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buNone/>
              <a:defRPr/>
            </a:pPr>
            <a:r>
              <a:rPr lang="pl-PL" sz="2400" dirty="0">
                <a:solidFill>
                  <a:schemeClr val="accent1">
                    <a:lumMod val="75000"/>
                  </a:schemeClr>
                </a:solidFill>
              </a:rPr>
              <a:t>Najczęstsze błędy na etapie oceny formalnej w zakresie: </a:t>
            </a:r>
          </a:p>
          <a:p>
            <a:pPr marL="342900" indent="-342900">
              <a:buClr>
                <a:srgbClr val="C00000"/>
              </a:buClr>
              <a:buFont typeface="Wingdings 2" panose="05020102010507070707" pitchFamily="18" charset="2"/>
              <a:buChar char="Ò"/>
              <a:defRPr/>
            </a:pPr>
            <a:r>
              <a:rPr lang="pl-PL" sz="2400" dirty="0">
                <a:solidFill>
                  <a:schemeClr val="accent1">
                    <a:lumMod val="75000"/>
                  </a:schemeClr>
                </a:solidFill>
              </a:rPr>
              <a:t>kryteriów formalnych  </a:t>
            </a:r>
          </a:p>
          <a:p>
            <a:pPr marL="342900" indent="-342900">
              <a:buClr>
                <a:srgbClr val="C00000"/>
              </a:buClr>
              <a:buFont typeface="Wingdings 2" panose="05020102010507070707" pitchFamily="18" charset="2"/>
              <a:buChar char="Ò"/>
              <a:defRPr/>
            </a:pPr>
            <a:r>
              <a:rPr lang="pl-PL" sz="2400" dirty="0">
                <a:solidFill>
                  <a:schemeClr val="accent1">
                    <a:lumMod val="75000"/>
                  </a:schemeClr>
                </a:solidFill>
              </a:rPr>
              <a:t>kryteriów dostępu</a:t>
            </a:r>
          </a:p>
          <a:p>
            <a:pPr>
              <a:buClr>
                <a:srgbClr val="C00000"/>
              </a:buClr>
              <a:defRPr/>
            </a:pPr>
            <a:endParaRPr lang="pl-PL" sz="2400" dirty="0">
              <a:solidFill>
                <a:schemeClr val="accent1">
                  <a:lumMod val="75000"/>
                </a:schemeClr>
              </a:solidFill>
            </a:endParaRPr>
          </a:p>
          <a:p>
            <a:pPr>
              <a:buClr>
                <a:srgbClr val="C00000"/>
              </a:buClr>
              <a:defRPr/>
            </a:pPr>
            <a:endParaRPr lang="pl-PL" sz="2400" dirty="0">
              <a:solidFill>
                <a:schemeClr val="accent1">
                  <a:lumMod val="75000"/>
                </a:schemeClr>
              </a:solidFill>
            </a:endParaRPr>
          </a:p>
          <a:p>
            <a:pPr algn="ctr">
              <a:buClr>
                <a:srgbClr val="C00000"/>
              </a:buClr>
              <a:defRPr/>
            </a:pPr>
            <a:r>
              <a:rPr lang="pl-PL" sz="2400" dirty="0">
                <a:solidFill>
                  <a:schemeClr val="accent1">
                    <a:lumMod val="75000"/>
                  </a:schemeClr>
                </a:solidFill>
              </a:rPr>
              <a:t>W definicji kryterium podano informację o ewentualnej możliwości korekty wniosku.</a:t>
            </a:r>
          </a:p>
        </p:txBody>
      </p:sp>
      <p:sp>
        <p:nvSpPr>
          <p:cNvPr id="2" name="Symbol zastępczy numeru slajdu 1">
            <a:extLst>
              <a:ext uri="{FF2B5EF4-FFF2-40B4-BE49-F238E27FC236}">
                <a16:creationId xmlns:a16="http://schemas.microsoft.com/office/drawing/2014/main" id="{24D99293-0C14-4794-80C9-D0C0EDF67580}"/>
              </a:ext>
            </a:extLst>
          </p:cNvPr>
          <p:cNvSpPr>
            <a:spLocks noGrp="1"/>
          </p:cNvSpPr>
          <p:nvPr>
            <p:ph type="sldNum" sz="quarter" idx="12"/>
          </p:nvPr>
        </p:nvSpPr>
        <p:spPr/>
        <p:txBody>
          <a:bodyPr/>
          <a:lstStyle/>
          <a:p>
            <a:fld id="{9BBA8BAD-C024-4EBD-AE8C-2F50AC709554}" type="slidenum">
              <a:rPr lang="pl-PL" altLang="pl-PL" smtClean="0"/>
              <a:pPr/>
              <a:t>38</a:t>
            </a:fld>
            <a:endParaRPr lang="pl-PL" altLang="pl-PL"/>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980728"/>
            <a:ext cx="8496944" cy="504056"/>
          </a:xfrm>
        </p:spPr>
        <p:txBody>
          <a:bodyPr/>
          <a:lstStyle/>
          <a:p>
            <a:pPr>
              <a:defRPr/>
            </a:pPr>
            <a:br>
              <a:rPr lang="pl-PL" sz="32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rPr>
            </a:br>
            <a:br>
              <a:rPr lang="pl-PL" sz="32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rPr>
            </a:br>
            <a:r>
              <a:rPr lang="pl-PL" sz="2800" b="1" dirty="0">
                <a:solidFill>
                  <a:srgbClr val="0070C0"/>
                </a:solidFill>
                <a:latin typeface="Calibri" pitchFamily="34" charset="0"/>
                <a:ea typeface="+mn-ea"/>
                <a:cs typeface="+mn-cs"/>
              </a:rPr>
              <a:t>ROZLICZANIE KOSZTÓW BEZPOŚREDNICH NA PODSTAWIE RZECZYWIŚCIE PONIESIONYCH WYDATKÓW.</a:t>
            </a:r>
            <a:br>
              <a:rPr lang="pl-PL" sz="3200" dirty="0"/>
            </a:br>
            <a:endParaRPr lang="pl-PL" sz="3200" b="1" dirty="0">
              <a:solidFill>
                <a:srgbClr val="FF0000"/>
              </a:solidFill>
              <a:latin typeface="Calibri" pitchFamily="34" charset="0"/>
              <a:ea typeface="+mn-ea"/>
              <a:cs typeface="+mn-cs"/>
            </a:endParaRPr>
          </a:p>
        </p:txBody>
      </p:sp>
      <p:sp>
        <p:nvSpPr>
          <p:cNvPr id="10" name="Prostokąt zaokrąglony 3">
            <a:extLst>
              <a:ext uri="{FF2B5EF4-FFF2-40B4-BE49-F238E27FC236}">
                <a16:creationId xmlns:a16="http://schemas.microsoft.com/office/drawing/2014/main" id="{B9F104DC-16C7-4763-BC09-1552B1481537}"/>
              </a:ext>
            </a:extLst>
          </p:cNvPr>
          <p:cNvSpPr/>
          <p:nvPr/>
        </p:nvSpPr>
        <p:spPr>
          <a:xfrm>
            <a:off x="402737" y="2141795"/>
            <a:ext cx="8496944" cy="614963"/>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accent2">
                  <a:lumMod val="75000"/>
                </a:schemeClr>
              </a:buClr>
              <a:buSzPct val="200000"/>
              <a:buFont typeface="Wingdings 2" pitchFamily="18" charset="2"/>
              <a:buChar char=""/>
            </a:pPr>
            <a:endParaRPr lang="pl-PL" dirty="0"/>
          </a:p>
        </p:txBody>
      </p:sp>
      <p:sp>
        <p:nvSpPr>
          <p:cNvPr id="9" name="Prostokąt 8">
            <a:extLst>
              <a:ext uri="{FF2B5EF4-FFF2-40B4-BE49-F238E27FC236}">
                <a16:creationId xmlns:a16="http://schemas.microsoft.com/office/drawing/2014/main" id="{B00138BA-C290-4E1A-9BE4-C80F32A8E1F5}"/>
              </a:ext>
            </a:extLst>
          </p:cNvPr>
          <p:cNvSpPr/>
          <p:nvPr/>
        </p:nvSpPr>
        <p:spPr>
          <a:xfrm>
            <a:off x="567617" y="2925664"/>
            <a:ext cx="8144887" cy="3919022"/>
          </a:xfrm>
          <a:prstGeom prst="rect">
            <a:avLst/>
          </a:prstGeom>
        </p:spPr>
        <p:txBody>
          <a:bodyPr wrap="square">
            <a:spAutoFit/>
          </a:bodyPr>
          <a:lstStyle/>
          <a:p>
            <a:pPr marL="285750" indent="-285750">
              <a:buClr>
                <a:srgbClr val="339933"/>
              </a:buClr>
              <a:buFont typeface="Wingdings" panose="05000000000000000000" pitchFamily="2" charset="2"/>
              <a:buChar char="ü"/>
            </a:pPr>
            <a:endParaRPr lang="pl-PL" sz="16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nSpc>
                <a:spcPct val="150000"/>
              </a:lnSpc>
              <a:spcBef>
                <a:spcPts val="1000"/>
              </a:spcBef>
              <a:spcAft>
                <a:spcPts val="0"/>
              </a:spcAft>
              <a:buClr>
                <a:srgbClr val="339933"/>
              </a:buClr>
              <a:buSzPct val="150000"/>
              <a:buFont typeface="Wingdings" panose="05000000000000000000" pitchFamily="2" charset="2"/>
              <a:buChar char="ü"/>
            </a:pPr>
            <a:r>
              <a:rPr lang="pl-PL" dirty="0">
                <a:solidFill>
                  <a:srgbClr val="00B050"/>
                </a:solidFill>
              </a:rPr>
              <a:t>NOWOŚĆ: </a:t>
            </a:r>
            <a:r>
              <a:rPr lang="pl-PL" dirty="0"/>
              <a:t>Beneficjent rozlicza koszty bezpośrednie w projekcie wyłącznie na podstawie rzeczywiście poniesionych wydatków. </a:t>
            </a:r>
            <a:r>
              <a:rPr lang="pl-PL" dirty="0">
                <a:ea typeface="Calibri" panose="020F0502020204030204" pitchFamily="34" charset="0"/>
                <a:cs typeface="Times New Roman" panose="02020603050405020304" pitchFamily="18" charset="0"/>
              </a:rPr>
              <a:t>We wnioskach składanych </a:t>
            </a:r>
            <a:br>
              <a:rPr lang="pl-PL" dirty="0">
                <a:ea typeface="Calibri" panose="020F0502020204030204" pitchFamily="34" charset="0"/>
                <a:cs typeface="Times New Roman" panose="02020603050405020304" pitchFamily="18" charset="0"/>
              </a:rPr>
            </a:br>
            <a:r>
              <a:rPr lang="pl-PL" dirty="0">
                <a:ea typeface="Calibri" panose="020F0502020204030204" pitchFamily="34" charset="0"/>
                <a:cs typeface="Times New Roman" panose="02020603050405020304" pitchFamily="18" charset="0"/>
              </a:rPr>
              <a:t>w niniejszym konkursie nie ma możliwości rozliczania kosztów bezpośrednich kwotami ryczałtowymi. </a:t>
            </a:r>
            <a:r>
              <a:rPr lang="pl-PL" b="1" dirty="0"/>
              <a:t>Zmiana sposobu rozliczania kosztów bezpośrednich nie jest możliwa. </a:t>
            </a:r>
            <a:endParaRPr lang="pl-PL" sz="1400" i="1" dirty="0"/>
          </a:p>
          <a:p>
            <a:pPr>
              <a:lnSpc>
                <a:spcPct val="150000"/>
              </a:lnSpc>
              <a:spcBef>
                <a:spcPts val="1000"/>
              </a:spcBef>
              <a:spcAft>
                <a:spcPts val="0"/>
              </a:spcAft>
            </a:pPr>
            <a:r>
              <a:rPr lang="pl-PL" sz="1400" i="1" dirty="0"/>
              <a:t>Zmiana wynika z aktualizacji Wytycznych w zakresie kwalifikowalności. Wprowadzona została również większa wartość minimalna projektu (550 000 PLN), która wyklucza projekty ryczałtowe (o wartości dofinansowania nieprzekraczającej 100 000 euro)</a:t>
            </a:r>
          </a:p>
          <a:p>
            <a:pPr marL="342900" indent="-342900">
              <a:buClr>
                <a:srgbClr val="339933"/>
              </a:buClr>
              <a:buSzPct val="250000"/>
              <a:buFont typeface="Wingdings" panose="05000000000000000000" pitchFamily="2" charset="2"/>
              <a:buChar char="ü"/>
            </a:pPr>
            <a:endParaRPr lang="pl-PL" dirty="0"/>
          </a:p>
        </p:txBody>
      </p:sp>
      <p:sp>
        <p:nvSpPr>
          <p:cNvPr id="14" name="Prostokąt 13">
            <a:extLst>
              <a:ext uri="{FF2B5EF4-FFF2-40B4-BE49-F238E27FC236}">
                <a16:creationId xmlns:a16="http://schemas.microsoft.com/office/drawing/2014/main" id="{64B480CB-BDE4-48AD-95E2-23302D02D869}"/>
              </a:ext>
            </a:extLst>
          </p:cNvPr>
          <p:cNvSpPr/>
          <p:nvPr/>
        </p:nvSpPr>
        <p:spPr>
          <a:xfrm>
            <a:off x="567618" y="2287213"/>
            <a:ext cx="8009788" cy="369332"/>
          </a:xfrm>
          <a:prstGeom prst="rect">
            <a:avLst/>
          </a:prstGeom>
        </p:spPr>
        <p:txBody>
          <a:bodyPr wrap="square">
            <a:spAutoFit/>
          </a:bodyPr>
          <a:lstStyle/>
          <a:p>
            <a:pPr marL="285750" indent="-285750">
              <a:buClr>
                <a:srgbClr val="C00000"/>
              </a:buClr>
              <a:buSzPct val="150000"/>
              <a:buFont typeface="Wingdings 2" panose="05020102010507070707" pitchFamily="18" charset="2"/>
              <a:buChar char="Ò"/>
            </a:pPr>
            <a:r>
              <a:rPr lang="pl-PL" dirty="0"/>
              <a:t> Stosowanie niewłaściwej formy rozliczania wydatków</a:t>
            </a:r>
            <a:endParaRPr lang="pl-PL" b="1" dirty="0">
              <a:solidFill>
                <a:srgbClr val="FF0000"/>
              </a:solidFill>
              <a:ea typeface="Calibri" panose="020F0502020204030204" pitchFamily="34" charset="0"/>
              <a:cs typeface="Times New Roman" panose="02020603050405020304" pitchFamily="18" charset="0"/>
            </a:endParaRPr>
          </a:p>
        </p:txBody>
      </p:sp>
      <p:sp>
        <p:nvSpPr>
          <p:cNvPr id="19" name="Prostokąt zaokrąglony 4">
            <a:extLst>
              <a:ext uri="{FF2B5EF4-FFF2-40B4-BE49-F238E27FC236}">
                <a16:creationId xmlns:a16="http://schemas.microsoft.com/office/drawing/2014/main" id="{1AFDB3AF-9680-45EE-9A74-3F08DA1C91A4}"/>
              </a:ext>
            </a:extLst>
          </p:cNvPr>
          <p:cNvSpPr/>
          <p:nvPr/>
        </p:nvSpPr>
        <p:spPr>
          <a:xfrm>
            <a:off x="395536" y="3200619"/>
            <a:ext cx="8496944" cy="3396733"/>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l-PL" sz="1400" dirty="0">
              <a:solidFill>
                <a:schemeClr val="tx1"/>
              </a:solidFill>
            </a:endParaRPr>
          </a:p>
        </p:txBody>
      </p:sp>
      <p:sp>
        <p:nvSpPr>
          <p:cNvPr id="21" name="Prostokąt: zaokrąglone rogi 20">
            <a:extLst>
              <a:ext uri="{FF2B5EF4-FFF2-40B4-BE49-F238E27FC236}">
                <a16:creationId xmlns:a16="http://schemas.microsoft.com/office/drawing/2014/main" id="{2AD9EB25-499D-4CB9-AAB7-EAA3BDD81C08}"/>
              </a:ext>
            </a:extLst>
          </p:cNvPr>
          <p:cNvSpPr/>
          <p:nvPr/>
        </p:nvSpPr>
        <p:spPr>
          <a:xfrm>
            <a:off x="1835696" y="2178322"/>
            <a:ext cx="1296144" cy="125067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numeru slajdu 2">
            <a:extLst>
              <a:ext uri="{FF2B5EF4-FFF2-40B4-BE49-F238E27FC236}">
                <a16:creationId xmlns:a16="http://schemas.microsoft.com/office/drawing/2014/main" id="{F98B1AFD-4F07-431B-8AC1-92C5DE172792}"/>
              </a:ext>
            </a:extLst>
          </p:cNvPr>
          <p:cNvSpPr>
            <a:spLocks noGrp="1"/>
          </p:cNvSpPr>
          <p:nvPr>
            <p:ph type="sldNum" sz="quarter" idx="12"/>
          </p:nvPr>
        </p:nvSpPr>
        <p:spPr/>
        <p:txBody>
          <a:bodyPr/>
          <a:lstStyle/>
          <a:p>
            <a:fld id="{9BBA8BAD-C024-4EBD-AE8C-2F50AC709554}" type="slidenum">
              <a:rPr lang="pl-PL" altLang="pl-PL" smtClean="0"/>
              <a:pPr/>
              <a:t>39</a:t>
            </a:fld>
            <a:endParaRPr lang="pl-PL" altLang="pl-PL"/>
          </a:p>
        </p:txBody>
      </p:sp>
    </p:spTree>
    <p:extLst>
      <p:ext uri="{BB962C8B-B14F-4D97-AF65-F5344CB8AC3E}">
        <p14:creationId xmlns:p14="http://schemas.microsoft.com/office/powerpoint/2010/main" val="189423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pic>
        <p:nvPicPr>
          <p:cNvPr id="7174" name="Picture 7"/>
          <p:cNvPicPr>
            <a:picLocks noGrp="1" noChangeAspect="1" noChangeArrowheads="1"/>
          </p:cNvPicPr>
          <p:nvPr>
            <p:ph idx="1"/>
          </p:nvPr>
        </p:nvPicPr>
        <p:blipFill>
          <a:blip r:embed="rId3" cstate="print"/>
          <a:stretch>
            <a:fillRect/>
          </a:stretch>
        </p:blipFill>
        <p:spPr>
          <a:xfrm>
            <a:off x="448486" y="4049566"/>
            <a:ext cx="8229600" cy="2640902"/>
          </a:xfrm>
          <a:noFill/>
        </p:spPr>
      </p:pic>
      <p:sp>
        <p:nvSpPr>
          <p:cNvPr id="4" name="Prostokąt zaokrąglony 3"/>
          <p:cNvSpPr/>
          <p:nvPr/>
        </p:nvSpPr>
        <p:spPr>
          <a:xfrm>
            <a:off x="251520" y="1124744"/>
            <a:ext cx="8712968" cy="2808312"/>
          </a:xfrm>
          <a:prstGeom prst="roundRect">
            <a:avLst/>
          </a:prstGeom>
          <a:no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a:solidFill>
                  <a:schemeClr val="tx1"/>
                </a:solidFill>
              </a:rPr>
              <a:t>Wnioski o dofinansowanie w ramach Regionalnego Programu Operacyjnego Województwa Dolnośląskiego 2014-2020 należy wypełnić i złożyć poprzez narzędzie informatyczne o nazwie </a:t>
            </a:r>
            <a:br>
              <a:rPr lang="pl-PL" sz="2400" dirty="0">
                <a:solidFill>
                  <a:schemeClr val="tx1"/>
                </a:solidFill>
              </a:rPr>
            </a:br>
            <a:r>
              <a:rPr lang="pl-PL" sz="2800" b="1" dirty="0">
                <a:solidFill>
                  <a:schemeClr val="tx1"/>
                </a:solidFill>
              </a:rPr>
              <a:t>System Obsługi Wniosków Aplikacyjnych EFS (SOWA)</a:t>
            </a:r>
          </a:p>
          <a:p>
            <a:pPr algn="ctr">
              <a:defRPr/>
            </a:pPr>
            <a:r>
              <a:rPr lang="pl-PL" sz="2400" dirty="0">
                <a:solidFill>
                  <a:schemeClr val="tx1"/>
                </a:solidFill>
              </a:rPr>
              <a:t>(brak konieczności składania wersji papierowej do IOK)</a:t>
            </a:r>
          </a:p>
          <a:p>
            <a:pPr algn="ctr">
              <a:defRPr/>
            </a:pPr>
            <a:r>
              <a:rPr lang="pl-PL" sz="3200" b="1" i="1" dirty="0">
                <a:solidFill>
                  <a:srgbClr val="C00000"/>
                </a:solidFill>
              </a:rPr>
              <a:t>www.generator-efs.dolnyslask.pl</a:t>
            </a:r>
            <a:endParaRPr lang="pl-PL" sz="3200" i="1" dirty="0">
              <a:solidFill>
                <a:srgbClr val="C00000"/>
              </a:solidFill>
            </a:endParaRPr>
          </a:p>
        </p:txBody>
      </p:sp>
      <p:sp>
        <p:nvSpPr>
          <p:cNvPr id="2" name="Symbol zastępczy numeru slajdu 1">
            <a:extLst>
              <a:ext uri="{FF2B5EF4-FFF2-40B4-BE49-F238E27FC236}">
                <a16:creationId xmlns:a16="http://schemas.microsoft.com/office/drawing/2014/main" id="{017092F5-BC58-4A72-8378-637B931475DD}"/>
              </a:ext>
            </a:extLst>
          </p:cNvPr>
          <p:cNvSpPr>
            <a:spLocks noGrp="1"/>
          </p:cNvSpPr>
          <p:nvPr>
            <p:ph type="sldNum" sz="quarter" idx="12"/>
          </p:nvPr>
        </p:nvSpPr>
        <p:spPr/>
        <p:txBody>
          <a:bodyPr/>
          <a:lstStyle/>
          <a:p>
            <a:fld id="{9BBA8BAD-C024-4EBD-AE8C-2F50AC709554}" type="slidenum">
              <a:rPr lang="pl-PL" altLang="pl-PL" smtClean="0"/>
              <a:pPr/>
              <a:t>4</a:t>
            </a:fld>
            <a:endParaRPr lang="pl-PL" altLang="pl-PL"/>
          </a:p>
        </p:txBody>
      </p:sp>
      <p:sp>
        <p:nvSpPr>
          <p:cNvPr id="3" name="Prostokąt 2">
            <a:extLst>
              <a:ext uri="{FF2B5EF4-FFF2-40B4-BE49-F238E27FC236}">
                <a16:creationId xmlns:a16="http://schemas.microsoft.com/office/drawing/2014/main" id="{9D18DD21-D82B-413A-B510-BDDD8C4DD4F5}"/>
              </a:ext>
            </a:extLst>
          </p:cNvPr>
          <p:cNvSpPr/>
          <p:nvPr/>
        </p:nvSpPr>
        <p:spPr>
          <a:xfrm>
            <a:off x="7175008" y="5229200"/>
            <a:ext cx="504056"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629155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WYBÓR PARTNERA W PROJEKCIE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endParaRPr lang="pl-PL" sz="2400" dirty="0"/>
          </a:p>
          <a:p>
            <a:pPr marL="268288" lvl="1" indent="0">
              <a:buNone/>
            </a:pPr>
            <a:r>
              <a:rPr lang="pl-PL" sz="2400" dirty="0"/>
              <a:t> 		</a:t>
            </a:r>
          </a:p>
        </p:txBody>
      </p:sp>
      <p:sp>
        <p:nvSpPr>
          <p:cNvPr id="5" name="Prostokąt zaokrąglony 4"/>
          <p:cNvSpPr/>
          <p:nvPr/>
        </p:nvSpPr>
        <p:spPr>
          <a:xfrm>
            <a:off x="467544" y="1916832"/>
            <a:ext cx="8136904" cy="3744414"/>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339933"/>
              </a:buClr>
              <a:buSzPct val="200000"/>
            </a:pPr>
            <a:r>
              <a:rPr lang="pl-PL" sz="2400" dirty="0">
                <a:solidFill>
                  <a:schemeClr val="tx1"/>
                </a:solidFill>
              </a:rPr>
              <a:t>W przypadku każdego partnerstwa wybór partnerów do projektu musi nastąpić przed złożeniem wniosku</a:t>
            </a:r>
            <a:br>
              <a:rPr lang="pl-PL" sz="2400" dirty="0">
                <a:solidFill>
                  <a:schemeClr val="tx1"/>
                </a:solidFill>
              </a:rPr>
            </a:br>
            <a:r>
              <a:rPr lang="pl-PL" sz="2400" dirty="0">
                <a:solidFill>
                  <a:schemeClr val="tx1"/>
                </a:solidFill>
              </a:rPr>
              <a:t>o dofinansowanie.</a:t>
            </a:r>
          </a:p>
          <a:p>
            <a:pPr>
              <a:buClr>
                <a:srgbClr val="339933"/>
              </a:buClr>
              <a:buSzPct val="200000"/>
            </a:pPr>
            <a:endParaRPr lang="pl-PL" sz="2400" dirty="0">
              <a:solidFill>
                <a:schemeClr val="tx1"/>
              </a:solidFill>
            </a:endParaRPr>
          </a:p>
          <a:p>
            <a:pPr>
              <a:buClr>
                <a:srgbClr val="339933"/>
              </a:buClr>
              <a:buSzPct val="200000"/>
            </a:pPr>
            <a:r>
              <a:rPr lang="pl-PL" sz="2400" dirty="0">
                <a:solidFill>
                  <a:schemeClr val="tx1"/>
                </a:solidFill>
              </a:rPr>
              <a:t>Kryterium będzie weryfikowane na podstawie zapisów wniosku o dofinansowanie oraz dokumentów załączonych do wniosku.</a:t>
            </a:r>
          </a:p>
        </p:txBody>
      </p:sp>
      <p:sp>
        <p:nvSpPr>
          <p:cNvPr id="4" name="Symbol zastępczy numeru slajdu 3">
            <a:extLst>
              <a:ext uri="{FF2B5EF4-FFF2-40B4-BE49-F238E27FC236}">
                <a16:creationId xmlns:a16="http://schemas.microsoft.com/office/drawing/2014/main" id="{FF7F24B9-DEEE-4A82-B054-BD6434F1E2B3}"/>
              </a:ext>
            </a:extLst>
          </p:cNvPr>
          <p:cNvSpPr>
            <a:spLocks noGrp="1"/>
          </p:cNvSpPr>
          <p:nvPr>
            <p:ph type="sldNum" sz="quarter" idx="12"/>
          </p:nvPr>
        </p:nvSpPr>
        <p:spPr/>
        <p:txBody>
          <a:bodyPr/>
          <a:lstStyle/>
          <a:p>
            <a:fld id="{9BBA8BAD-C024-4EBD-AE8C-2F50AC709554}" type="slidenum">
              <a:rPr lang="pl-PL" altLang="pl-PL" smtClean="0"/>
              <a:pPr/>
              <a:t>40</a:t>
            </a:fld>
            <a:endParaRPr lang="pl-PL" altLang="pl-PL"/>
          </a:p>
        </p:txBody>
      </p:sp>
    </p:spTree>
    <p:extLst>
      <p:ext uri="{BB962C8B-B14F-4D97-AF65-F5344CB8AC3E}">
        <p14:creationId xmlns:p14="http://schemas.microsoft.com/office/powerpoint/2010/main" val="16243152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WYBÓR PARTNERA W PROJEKCIE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251520" y="1484784"/>
            <a:ext cx="8589640" cy="93610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t" hangingPunct="1">
              <a:defRPr/>
            </a:pPr>
            <a:r>
              <a:rPr lang="pl-PL" dirty="0">
                <a:solidFill>
                  <a:schemeClr val="tx1"/>
                </a:solidFill>
              </a:rPr>
              <a:t>	Brak przedstawienia wymaganych i wystarczających dokumentów, dotyczących wyboru Partnera projektu</a:t>
            </a:r>
          </a:p>
        </p:txBody>
      </p:sp>
      <p:sp>
        <p:nvSpPr>
          <p:cNvPr id="7" name="Mnożenie 6"/>
          <p:cNvSpPr/>
          <p:nvPr/>
        </p:nvSpPr>
        <p:spPr>
          <a:xfrm>
            <a:off x="489098" y="1482627"/>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Prostokąt zaokrąglony 4">
            <a:extLst>
              <a:ext uri="{FF2B5EF4-FFF2-40B4-BE49-F238E27FC236}">
                <a16:creationId xmlns:a16="http://schemas.microsoft.com/office/drawing/2014/main" id="{23BE1A4A-F842-4A4A-B4E5-7D45B960F9A0}"/>
              </a:ext>
            </a:extLst>
          </p:cNvPr>
          <p:cNvSpPr/>
          <p:nvPr/>
        </p:nvSpPr>
        <p:spPr>
          <a:xfrm>
            <a:off x="251520" y="2564903"/>
            <a:ext cx="8589640" cy="3744417"/>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B050"/>
              </a:buClr>
              <a:buSzPct val="200000"/>
              <a:buFont typeface="Wingdings" panose="05000000000000000000" pitchFamily="2" charset="2"/>
              <a:buChar char="ü"/>
            </a:pPr>
            <a:r>
              <a:rPr lang="pl-PL" dirty="0">
                <a:solidFill>
                  <a:schemeClr val="tx1"/>
                </a:solidFill>
              </a:rPr>
              <a:t>W przypadku, gdy </a:t>
            </a:r>
            <a:r>
              <a:rPr lang="pl-PL" u="sng" dirty="0">
                <a:solidFill>
                  <a:schemeClr val="tx1"/>
                </a:solidFill>
              </a:rPr>
              <a:t>podmiotem inicjującym</a:t>
            </a:r>
            <a:r>
              <a:rPr lang="pl-PL" dirty="0">
                <a:solidFill>
                  <a:schemeClr val="tx1"/>
                </a:solidFill>
              </a:rPr>
              <a:t> partnerstwo </a:t>
            </a:r>
            <a:r>
              <a:rPr lang="pl-PL" b="1" dirty="0">
                <a:solidFill>
                  <a:schemeClr val="tx1"/>
                </a:solidFill>
              </a:rPr>
              <a:t>nie jest podmiot z sektora finansów publicznych</a:t>
            </a:r>
            <a:r>
              <a:rPr lang="pl-PL" dirty="0">
                <a:solidFill>
                  <a:schemeClr val="tx1"/>
                </a:solidFill>
              </a:rPr>
              <a:t> lub </a:t>
            </a:r>
            <a:r>
              <a:rPr lang="pl-PL" u="sng" dirty="0">
                <a:solidFill>
                  <a:schemeClr val="tx1"/>
                </a:solidFill>
              </a:rPr>
              <a:t>podmiotem inicjującym</a:t>
            </a:r>
            <a:r>
              <a:rPr lang="pl-PL" dirty="0">
                <a:solidFill>
                  <a:schemeClr val="tx1"/>
                </a:solidFill>
              </a:rPr>
              <a:t> partnerstwo </a:t>
            </a:r>
            <a:r>
              <a:rPr lang="pl-PL" b="1" dirty="0">
                <a:solidFill>
                  <a:schemeClr val="tx1"/>
                </a:solidFill>
              </a:rPr>
              <a:t>jest podmiot z sektora finansów publicznych</a:t>
            </a:r>
            <a:r>
              <a:rPr lang="pl-PL" dirty="0">
                <a:solidFill>
                  <a:schemeClr val="tx1"/>
                </a:solidFill>
              </a:rPr>
              <a:t> i dokonuje on wyboru </a:t>
            </a:r>
            <a:r>
              <a:rPr lang="pl-PL" b="1" dirty="0">
                <a:solidFill>
                  <a:schemeClr val="tx1"/>
                </a:solidFill>
              </a:rPr>
              <a:t>partnerów</a:t>
            </a:r>
            <a:r>
              <a:rPr lang="pl-PL" dirty="0">
                <a:solidFill>
                  <a:schemeClr val="tx1"/>
                </a:solidFill>
              </a:rPr>
              <a:t> </a:t>
            </a:r>
            <a:r>
              <a:rPr lang="pl-PL" b="1" dirty="0">
                <a:solidFill>
                  <a:schemeClr val="tx1"/>
                </a:solidFill>
              </a:rPr>
              <a:t>również z sektora finansów publicznych </a:t>
            </a:r>
            <a:r>
              <a:rPr lang="pl-PL" dirty="0">
                <a:solidFill>
                  <a:schemeClr val="tx1"/>
                </a:solidFill>
              </a:rPr>
              <a:t>- minimalny zakres informacji, który powinien zawierać dokument, potwierdzający prawidłowość dokonania wyboru partnerów, obejmuje:</a:t>
            </a:r>
          </a:p>
          <a:p>
            <a:r>
              <a:rPr lang="pl-PL" dirty="0">
                <a:solidFill>
                  <a:schemeClr val="tx1"/>
                </a:solidFill>
              </a:rPr>
              <a:t>       - datę sporządzenia/podpisania dokumentu;</a:t>
            </a:r>
          </a:p>
          <a:p>
            <a:pPr marL="355600" indent="-355600"/>
            <a:r>
              <a:rPr lang="pl-PL" dirty="0">
                <a:solidFill>
                  <a:schemeClr val="tx1"/>
                </a:solidFill>
              </a:rPr>
              <a:t>       - wskazanie stron (podmiotów), które oświadczają chęć wspólnej                 </a:t>
            </a:r>
          </a:p>
          <a:p>
            <a:pPr marL="355600" indent="-355600"/>
            <a:r>
              <a:rPr lang="pl-PL" dirty="0">
                <a:solidFill>
                  <a:schemeClr val="tx1"/>
                </a:solidFill>
              </a:rPr>
              <a:t>	   realizacji projektu z wyróżnieniem Partnera Wiodącego;</a:t>
            </a:r>
          </a:p>
          <a:p>
            <a:r>
              <a:rPr lang="pl-PL" dirty="0">
                <a:solidFill>
                  <a:schemeClr val="tx1"/>
                </a:solidFill>
              </a:rPr>
              <a:t>       - tytuł projektu, który strony zdecydowały się realizować wspólnie;</a:t>
            </a:r>
          </a:p>
          <a:p>
            <a:r>
              <a:rPr lang="pl-PL" dirty="0">
                <a:solidFill>
                  <a:schemeClr val="tx1"/>
                </a:solidFill>
              </a:rPr>
              <a:t>       - oświadczenie o chęci wspólnej realizacji przedmiotowego projektu;</a:t>
            </a:r>
          </a:p>
          <a:p>
            <a:r>
              <a:rPr lang="pl-PL" dirty="0">
                <a:solidFill>
                  <a:schemeClr val="tx1"/>
                </a:solidFill>
              </a:rPr>
              <a:t>       - podpisy wszystkich stron partnerstwa.</a:t>
            </a:r>
          </a:p>
          <a:p>
            <a:r>
              <a:rPr lang="pl-PL" dirty="0">
                <a:solidFill>
                  <a:schemeClr val="tx1"/>
                </a:solidFill>
              </a:rPr>
              <a:t>    Dokument może mieć formę np. listu intencyjnego, oświadczenia. </a:t>
            </a:r>
          </a:p>
        </p:txBody>
      </p:sp>
      <p:sp>
        <p:nvSpPr>
          <p:cNvPr id="4" name="Symbol zastępczy numeru slajdu 3">
            <a:extLst>
              <a:ext uri="{FF2B5EF4-FFF2-40B4-BE49-F238E27FC236}">
                <a16:creationId xmlns:a16="http://schemas.microsoft.com/office/drawing/2014/main" id="{8B7ACA2F-B99A-4164-8A53-AFD168466485}"/>
              </a:ext>
            </a:extLst>
          </p:cNvPr>
          <p:cNvSpPr>
            <a:spLocks noGrp="1"/>
          </p:cNvSpPr>
          <p:nvPr>
            <p:ph type="sldNum" sz="quarter" idx="12"/>
          </p:nvPr>
        </p:nvSpPr>
        <p:spPr/>
        <p:txBody>
          <a:bodyPr/>
          <a:lstStyle/>
          <a:p>
            <a:fld id="{9BBA8BAD-C024-4EBD-AE8C-2F50AC709554}" type="slidenum">
              <a:rPr lang="pl-PL" altLang="pl-PL" smtClean="0"/>
              <a:pPr/>
              <a:t>41</a:t>
            </a:fld>
            <a:endParaRPr lang="pl-PL" altLang="pl-PL"/>
          </a:p>
        </p:txBody>
      </p:sp>
    </p:spTree>
    <p:extLst>
      <p:ext uri="{BB962C8B-B14F-4D97-AF65-F5344CB8AC3E}">
        <p14:creationId xmlns:p14="http://schemas.microsoft.com/office/powerpoint/2010/main" val="267153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WYBÓR PARTNERA W PROJEKCIE</a:t>
            </a:r>
          </a:p>
        </p:txBody>
      </p:sp>
      <p:sp>
        <p:nvSpPr>
          <p:cNvPr id="3" name="Symbol zastępczy zawartości 2"/>
          <p:cNvSpPr>
            <a:spLocks noGrp="1"/>
          </p:cNvSpPr>
          <p:nvPr>
            <p:ph idx="1"/>
          </p:nvPr>
        </p:nvSpPr>
        <p:spPr>
          <a:xfrm>
            <a:off x="647564" y="1484784"/>
            <a:ext cx="8229600" cy="4608511"/>
          </a:xfrm>
        </p:spPr>
        <p:txBody>
          <a:bodyPr/>
          <a:lstStyle/>
          <a:p>
            <a:pPr>
              <a:buNone/>
            </a:pPr>
            <a:r>
              <a:rPr lang="pl-PL" sz="2000" dirty="0"/>
              <a:t>   </a:t>
            </a: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187184" y="1484784"/>
            <a:ext cx="8517632" cy="655563"/>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eaLnBrk="1" fontAlgn="t" hangingPunct="1">
              <a:buClr>
                <a:srgbClr val="C00000"/>
              </a:buClr>
              <a:buFont typeface="Wingdings 2" panose="05020102010507070707" pitchFamily="18" charset="2"/>
              <a:buChar char="Ò"/>
              <a:defRPr/>
            </a:pPr>
            <a:r>
              <a:rPr lang="pl-PL" dirty="0">
                <a:solidFill>
                  <a:schemeClr val="tx1"/>
                </a:solidFill>
              </a:rPr>
              <a:t> Brak przedstawienia wymaganych i wystarczających dokumentów dotyczących wyboru Partnera projektu</a:t>
            </a:r>
            <a:endParaRPr lang="pl-PL" sz="1600" i="1" dirty="0">
              <a:solidFill>
                <a:schemeClr val="tx1"/>
              </a:solidFill>
            </a:endParaRPr>
          </a:p>
          <a:p>
            <a:pPr eaLnBrk="1" fontAlgn="t" hangingPunct="1">
              <a:defRPr/>
            </a:pPr>
            <a:endParaRPr lang="pl-PL" dirty="0">
              <a:solidFill>
                <a:schemeClr val="tx1"/>
              </a:solidFill>
            </a:endParaRPr>
          </a:p>
        </p:txBody>
      </p:sp>
      <p:sp>
        <p:nvSpPr>
          <p:cNvPr id="8" name="Prostokąt zaokrąglony 4">
            <a:extLst>
              <a:ext uri="{FF2B5EF4-FFF2-40B4-BE49-F238E27FC236}">
                <a16:creationId xmlns:a16="http://schemas.microsoft.com/office/drawing/2014/main" id="{F9E0DA2A-886A-4D04-BA03-8E243C51B62C}"/>
              </a:ext>
            </a:extLst>
          </p:cNvPr>
          <p:cNvSpPr/>
          <p:nvPr/>
        </p:nvSpPr>
        <p:spPr>
          <a:xfrm>
            <a:off x="125239" y="2276871"/>
            <a:ext cx="8784976" cy="4320481"/>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1400" dirty="0">
                <a:solidFill>
                  <a:schemeClr val="tx1"/>
                </a:solidFill>
              </a:rPr>
              <a:t>	</a:t>
            </a:r>
          </a:p>
          <a:p>
            <a:pPr>
              <a:buClr>
                <a:srgbClr val="339933"/>
              </a:buClr>
              <a:buSzPct val="200000"/>
              <a:buFont typeface="Wingdings" pitchFamily="2" charset="2"/>
              <a:buChar char="ü"/>
            </a:pPr>
            <a:r>
              <a:rPr lang="pl-PL" dirty="0">
                <a:solidFill>
                  <a:schemeClr val="tx1"/>
                </a:solidFill>
              </a:rPr>
              <a:t>Gdy </a:t>
            </a:r>
            <a:r>
              <a:rPr lang="pl-PL" u="sng" dirty="0">
                <a:solidFill>
                  <a:schemeClr val="tx1"/>
                </a:solidFill>
              </a:rPr>
              <a:t>podmiotem inicjującym</a:t>
            </a:r>
            <a:r>
              <a:rPr lang="pl-PL" dirty="0">
                <a:solidFill>
                  <a:schemeClr val="tx1"/>
                </a:solidFill>
              </a:rPr>
              <a:t> partnerstwo </a:t>
            </a:r>
            <a:r>
              <a:rPr lang="pl-PL" b="1" dirty="0">
                <a:solidFill>
                  <a:schemeClr val="tx1"/>
                </a:solidFill>
              </a:rPr>
              <a:t>jest</a:t>
            </a:r>
            <a:r>
              <a:rPr lang="pl-PL" dirty="0">
                <a:solidFill>
                  <a:schemeClr val="tx1"/>
                </a:solidFill>
              </a:rPr>
              <a:t> </a:t>
            </a:r>
            <a:r>
              <a:rPr lang="pl-PL" b="1" dirty="0">
                <a:solidFill>
                  <a:schemeClr val="tx1"/>
                </a:solidFill>
              </a:rPr>
              <a:t>podmiot z sektora finansów publicznych w rozumieniu przepisów o finansach publicznych</a:t>
            </a:r>
            <a:r>
              <a:rPr lang="pl-PL" dirty="0">
                <a:solidFill>
                  <a:schemeClr val="tx1"/>
                </a:solidFill>
              </a:rPr>
              <a:t> i dokonuje on wyboru </a:t>
            </a:r>
            <a:r>
              <a:rPr lang="pl-PL" b="1" dirty="0">
                <a:solidFill>
                  <a:schemeClr val="tx1"/>
                </a:solidFill>
              </a:rPr>
              <a:t>partnerów spośród podmiotów </a:t>
            </a:r>
            <a:r>
              <a:rPr lang="pl-PL" b="1" u="sng" dirty="0">
                <a:solidFill>
                  <a:schemeClr val="tx1"/>
                </a:solidFill>
              </a:rPr>
              <a:t>spoza sektora finansów publicznych</a:t>
            </a:r>
            <a:r>
              <a:rPr lang="pl-PL" b="1" dirty="0">
                <a:solidFill>
                  <a:schemeClr val="tx1"/>
                </a:solidFill>
              </a:rPr>
              <a:t> </a:t>
            </a:r>
            <a:r>
              <a:rPr lang="pl-PL" dirty="0">
                <a:solidFill>
                  <a:schemeClr val="tx1"/>
                </a:solidFill>
              </a:rPr>
              <a:t>- do wniosku należy załączyć dokumenty potwierdzające przeprowadzenie procedury wyboru partnera z zachowaniem </a:t>
            </a:r>
            <a:r>
              <a:rPr lang="pl-PL" b="1" dirty="0">
                <a:solidFill>
                  <a:schemeClr val="tx1"/>
                </a:solidFill>
              </a:rPr>
              <a:t>zasady przejrzystości i równego traktowania</a:t>
            </a:r>
            <a:r>
              <a:rPr lang="pl-PL" dirty="0">
                <a:solidFill>
                  <a:schemeClr val="tx1"/>
                </a:solidFill>
              </a:rPr>
              <a:t>, w szczególności zgodnie z zasadami określonymi w art. 33 ust. 2 ustawy wdrożeniowej oraz dokonanie wyboru partnera przed datą złożenia wniosku o dofinansowanie, tj. co najmniej następujące dokumenty:</a:t>
            </a:r>
          </a:p>
          <a:p>
            <a:r>
              <a:rPr lang="pl-PL" dirty="0">
                <a:solidFill>
                  <a:schemeClr val="tx1"/>
                </a:solidFill>
              </a:rPr>
              <a:t>- wydruk ogłoszenia otwartego naboru partnerów ze strony internetowej Wnioskodawcy lub wskazanie we wniosku o dofinansowanie linka, pod którym zamieszczono ogłoszenie;</a:t>
            </a:r>
          </a:p>
          <a:p>
            <a:r>
              <a:rPr lang="pl-PL" dirty="0">
                <a:solidFill>
                  <a:schemeClr val="tx1"/>
                </a:solidFill>
              </a:rPr>
              <a:t>- wydruk informacji o podmiotach wybranych do pełnienia funkcji partnera ze strony internetowej Wnioskodawcy lub wskazanie we wniosku o dofinansowanie linka, pod którym zamieszczono informację;</a:t>
            </a:r>
          </a:p>
          <a:p>
            <a:r>
              <a:rPr lang="pl-PL" dirty="0">
                <a:solidFill>
                  <a:schemeClr val="tx1"/>
                </a:solidFill>
              </a:rPr>
              <a:t>- skan potwierdzonej za zgodność z oryginałem wybranej oferty</a:t>
            </a:r>
            <a:endParaRPr lang="pl-PL" sz="1600" dirty="0">
              <a:solidFill>
                <a:schemeClr val="tx1"/>
              </a:solidFill>
            </a:endParaRPr>
          </a:p>
        </p:txBody>
      </p:sp>
      <p:sp>
        <p:nvSpPr>
          <p:cNvPr id="4" name="Symbol zastępczy numeru slajdu 3">
            <a:extLst>
              <a:ext uri="{FF2B5EF4-FFF2-40B4-BE49-F238E27FC236}">
                <a16:creationId xmlns:a16="http://schemas.microsoft.com/office/drawing/2014/main" id="{C4A9738A-62E1-4D71-9B46-E11BE29BE6DB}"/>
              </a:ext>
            </a:extLst>
          </p:cNvPr>
          <p:cNvSpPr>
            <a:spLocks noGrp="1"/>
          </p:cNvSpPr>
          <p:nvPr>
            <p:ph type="sldNum" sz="quarter" idx="12"/>
          </p:nvPr>
        </p:nvSpPr>
        <p:spPr/>
        <p:txBody>
          <a:bodyPr/>
          <a:lstStyle/>
          <a:p>
            <a:fld id="{9BBA8BAD-C024-4EBD-AE8C-2F50AC709554}" type="slidenum">
              <a:rPr lang="pl-PL" altLang="pl-PL" smtClean="0"/>
              <a:pPr/>
              <a:t>42</a:t>
            </a:fld>
            <a:endParaRPr lang="pl-PL" altLang="pl-PL"/>
          </a:p>
        </p:txBody>
      </p:sp>
    </p:spTree>
    <p:extLst>
      <p:ext uri="{BB962C8B-B14F-4D97-AF65-F5344CB8AC3E}">
        <p14:creationId xmlns:p14="http://schemas.microsoft.com/office/powerpoint/2010/main" val="26328538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23528" y="1484784"/>
            <a:ext cx="8496944" cy="223224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C00000"/>
              </a:buClr>
              <a:buFont typeface="Wingdings 2" panose="05020102010507070707" pitchFamily="18" charset="2"/>
              <a:buChar char="Ò"/>
            </a:pPr>
            <a:r>
              <a:rPr lang="pl-PL" sz="1600" dirty="0">
                <a:solidFill>
                  <a:schemeClr val="tx1"/>
                </a:solidFill>
              </a:rPr>
              <a:t>Brak oświadczenia wskazującego, że przeprowadzono </a:t>
            </a:r>
            <a:r>
              <a:rPr lang="pl-PL" sz="1600" i="1" dirty="0">
                <a:solidFill>
                  <a:schemeClr val="tx1"/>
                </a:solidFill>
              </a:rPr>
              <a:t>Diagnozę potrzeb edukacyjnych</a:t>
            </a:r>
            <a:r>
              <a:rPr lang="pl-PL" sz="1600" dirty="0">
                <a:solidFill>
                  <a:schemeClr val="tx1"/>
                </a:solidFill>
              </a:rPr>
              <a:t> dla szkoły/szkół oraz że </a:t>
            </a:r>
            <a:r>
              <a:rPr lang="pl-PL" sz="1600" i="1" dirty="0">
                <a:solidFill>
                  <a:schemeClr val="tx1"/>
                </a:solidFill>
              </a:rPr>
              <a:t>Diagnoza</a:t>
            </a:r>
            <a:r>
              <a:rPr lang="pl-PL" sz="1600" dirty="0">
                <a:solidFill>
                  <a:schemeClr val="tx1"/>
                </a:solidFill>
              </a:rPr>
              <a:t> została zatwierdzona przez organ prowadzący szkołę.</a:t>
            </a:r>
          </a:p>
          <a:p>
            <a:pPr>
              <a:buClr>
                <a:srgbClr val="C00000"/>
              </a:buClr>
            </a:pPr>
            <a:endParaRPr lang="pl-PL" sz="1600" dirty="0">
              <a:solidFill>
                <a:schemeClr val="tx1"/>
              </a:solidFill>
            </a:endParaRPr>
          </a:p>
          <a:p>
            <a:pPr marL="285750" indent="-285750">
              <a:buClr>
                <a:srgbClr val="C00000"/>
              </a:buClr>
              <a:buFont typeface="Wingdings 2" panose="05020102010507070707" pitchFamily="18" charset="2"/>
              <a:buChar char="Ò"/>
            </a:pPr>
            <a:r>
              <a:rPr lang="pl-PL" sz="1600" dirty="0">
                <a:solidFill>
                  <a:schemeClr val="tx1"/>
                </a:solidFill>
              </a:rPr>
              <a:t>Gdy w projekcie zaplanowano zakup wyposażenia pracowni lub warsztatów szkolnych, brak oświadczenia wskazującego, że przeprowadzona </a:t>
            </a:r>
            <a:r>
              <a:rPr lang="pl-PL" sz="1600" i="1" dirty="0">
                <a:solidFill>
                  <a:schemeClr val="tx1"/>
                </a:solidFill>
              </a:rPr>
              <a:t>Diagnoza potrzeb edukacyjnych </a:t>
            </a:r>
            <a:r>
              <a:rPr lang="pl-PL" sz="1600" dirty="0">
                <a:solidFill>
                  <a:schemeClr val="tx1"/>
                </a:solidFill>
              </a:rPr>
              <a:t>zawiera wnioski z przeprowadzonego spisu inwentarza oraz oceny stanu technicznego posiadanego wyposażenia</a:t>
            </a:r>
            <a:r>
              <a:rPr lang="pl-PL" dirty="0">
                <a:solidFill>
                  <a:schemeClr val="tx1"/>
                </a:solidFill>
              </a:rPr>
              <a:t>. 	</a:t>
            </a:r>
          </a:p>
        </p:txBody>
      </p:sp>
      <p:sp>
        <p:nvSpPr>
          <p:cNvPr id="2" name="Tytuł 1"/>
          <p:cNvSpPr>
            <a:spLocks noGrp="1"/>
          </p:cNvSpPr>
          <p:nvPr>
            <p:ph type="title"/>
          </p:nvPr>
        </p:nvSpPr>
        <p:spPr>
          <a:xfrm>
            <a:off x="0" y="980728"/>
            <a:ext cx="8888220" cy="504056"/>
          </a:xfrm>
        </p:spPr>
        <p:txBody>
          <a:bodyPr/>
          <a:lstStyle/>
          <a:p>
            <a:pPr>
              <a:defRPr/>
            </a:pPr>
            <a:r>
              <a:rPr lang="pl-PL" sz="2800" b="1" dirty="0">
                <a:solidFill>
                  <a:srgbClr val="0070C0"/>
                </a:solidFill>
                <a:latin typeface="Calibri" pitchFamily="34" charset="0"/>
                <a:ea typeface="+mn-ea"/>
                <a:cs typeface="+mn-cs"/>
              </a:rPr>
              <a:t>KRYTERIUM DIAGNOZY POTRZEB EDUKACYJNYCH</a:t>
            </a:r>
          </a:p>
        </p:txBody>
      </p:sp>
      <p:sp>
        <p:nvSpPr>
          <p:cNvPr id="7" name="Prostokąt zaokrąglony 6"/>
          <p:cNvSpPr/>
          <p:nvPr/>
        </p:nvSpPr>
        <p:spPr>
          <a:xfrm>
            <a:off x="378213" y="3861048"/>
            <a:ext cx="8496944" cy="2769532"/>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8000"/>
              </a:buClr>
              <a:buSzPct val="200000"/>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sz="1600" dirty="0">
              <a:solidFill>
                <a:srgbClr val="FF0000"/>
              </a:solidFill>
            </a:endParaRPr>
          </a:p>
          <a:p>
            <a:pPr marL="87313" indent="-87313">
              <a:buClr>
                <a:srgbClr val="008000"/>
              </a:buClr>
              <a:buSzPct val="200000"/>
              <a:buFont typeface="Wingdings" panose="05000000000000000000" pitchFamily="2" charset="2"/>
              <a:buChar char="ü"/>
            </a:pPr>
            <a:r>
              <a:rPr lang="pl-PL" sz="1600" dirty="0">
                <a:solidFill>
                  <a:schemeClr val="tx1"/>
                </a:solidFill>
              </a:rPr>
              <a:t>Wnioskodawca jest zobowiązany na etapie przygotowywania wniosku opracować </a:t>
            </a:r>
            <a:r>
              <a:rPr lang="pl-PL" sz="1600" i="1" dirty="0">
                <a:solidFill>
                  <a:schemeClr val="tx1"/>
                </a:solidFill>
              </a:rPr>
              <a:t>Diagnozę potrzeb edukacyjnych. </a:t>
            </a:r>
            <a:r>
              <a:rPr lang="pl-PL" sz="1600" dirty="0">
                <a:solidFill>
                  <a:schemeClr val="tx1"/>
                </a:solidFill>
              </a:rPr>
              <a:t>Oświadczenie, że przeprowadzono Diagnozę potrzeb edukacyjnych, która została zatwierdzona przez organ prowadzący, musi zostać załączone do wniosku o dofinansowanie (Załącznik nr 9 do Regulaminu konkursu – kryterium dostępu nr 5) lub zawarte w treści wniosku o dofinansowanie. </a:t>
            </a:r>
          </a:p>
          <a:p>
            <a:pPr marL="87313" indent="-87313">
              <a:buClr>
                <a:srgbClr val="008000"/>
              </a:buClr>
              <a:buSzPct val="200000"/>
              <a:buFont typeface="Wingdings" panose="05000000000000000000" pitchFamily="2" charset="2"/>
              <a:buChar char="ü"/>
            </a:pPr>
            <a:endParaRPr lang="pl-PL" sz="1600" dirty="0">
              <a:solidFill>
                <a:schemeClr val="tx1"/>
              </a:solidFill>
            </a:endParaRPr>
          </a:p>
          <a:p>
            <a:pPr marL="87313" indent="-87313">
              <a:buClr>
                <a:srgbClr val="008000"/>
              </a:buClr>
              <a:buSzPct val="200000"/>
              <a:buFont typeface="Wingdings" panose="05000000000000000000" pitchFamily="2" charset="2"/>
              <a:buChar char="ü"/>
            </a:pPr>
            <a:r>
              <a:rPr lang="pl-PL" sz="1600" dirty="0">
                <a:solidFill>
                  <a:schemeClr val="tx1"/>
                </a:solidFill>
              </a:rPr>
              <a:t>Gdy Wnioskodawca planuje zakup wyposażenia pracowni lub warsztatów szkolnych, musi dołączyć do wniosku o dofinansowanie oświadczenie wskazujące, że przeprowadzona </a:t>
            </a:r>
            <a:r>
              <a:rPr lang="pl-PL" sz="1600" i="1" dirty="0">
                <a:solidFill>
                  <a:schemeClr val="tx1"/>
                </a:solidFill>
              </a:rPr>
              <a:t>Diagnoza potrzeb edukacyjnych</a:t>
            </a:r>
            <a:r>
              <a:rPr lang="pl-PL" sz="1600" dirty="0">
                <a:solidFill>
                  <a:schemeClr val="tx1"/>
                </a:solidFill>
              </a:rPr>
              <a:t> zawiera wnioski z przeprowadzonego spisu inwentarza oraz oceny stanu technicznego posiadanego wyposażenia (Załącznik nr 10 do Regulaminu konkursu – kryterium dostępu nr 6) lub zawrzeć treść oświadczenia we wniosku o dofinansowanie.</a:t>
            </a:r>
          </a:p>
          <a:p>
            <a:pPr>
              <a:buClr>
                <a:srgbClr val="008000"/>
              </a:buClr>
              <a:buSzPct val="200000"/>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i="1" dirty="0">
              <a:solidFill>
                <a:schemeClr val="tx1"/>
              </a:solidFill>
            </a:endParaRPr>
          </a:p>
          <a:p>
            <a:pPr>
              <a:buClr>
                <a:srgbClr val="008000"/>
              </a:buClr>
              <a:buSzPct val="200000"/>
            </a:pPr>
            <a:endParaRPr lang="pl-PL" i="1" dirty="0">
              <a:solidFill>
                <a:schemeClr val="tx1"/>
              </a:solidFill>
            </a:endParaRPr>
          </a:p>
          <a:p>
            <a:pPr>
              <a:buClr>
                <a:srgbClr val="008000"/>
              </a:buClr>
              <a:buSzPct val="200000"/>
            </a:pPr>
            <a:endParaRPr lang="pl-PL" b="1" dirty="0">
              <a:solidFill>
                <a:schemeClr val="tx1"/>
              </a:solidFill>
            </a:endParaRPr>
          </a:p>
        </p:txBody>
      </p:sp>
      <p:sp>
        <p:nvSpPr>
          <p:cNvPr id="3" name="Symbol zastępczy numeru slajdu 2">
            <a:extLst>
              <a:ext uri="{FF2B5EF4-FFF2-40B4-BE49-F238E27FC236}">
                <a16:creationId xmlns:a16="http://schemas.microsoft.com/office/drawing/2014/main" id="{8A9A903A-72CA-4149-BE4A-41866DEE15E1}"/>
              </a:ext>
            </a:extLst>
          </p:cNvPr>
          <p:cNvSpPr>
            <a:spLocks noGrp="1"/>
          </p:cNvSpPr>
          <p:nvPr>
            <p:ph type="sldNum" sz="quarter" idx="12"/>
          </p:nvPr>
        </p:nvSpPr>
        <p:spPr/>
        <p:txBody>
          <a:bodyPr/>
          <a:lstStyle/>
          <a:p>
            <a:fld id="{9BBA8BAD-C024-4EBD-AE8C-2F50AC709554}" type="slidenum">
              <a:rPr lang="pl-PL" altLang="pl-PL" smtClean="0"/>
              <a:pPr/>
              <a:t>43</a:t>
            </a:fld>
            <a:endParaRPr lang="pl-PL" altLang="pl-PL" dirty="0"/>
          </a:p>
        </p:txBody>
      </p:sp>
    </p:spTree>
    <p:extLst>
      <p:ext uri="{BB962C8B-B14F-4D97-AF65-F5344CB8AC3E}">
        <p14:creationId xmlns:p14="http://schemas.microsoft.com/office/powerpoint/2010/main" val="21293906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323528" y="4681589"/>
            <a:ext cx="8373616" cy="369332"/>
          </a:xfrm>
          <a:prstGeom prst="rect">
            <a:avLst/>
          </a:prstGeom>
        </p:spPr>
        <p:txBody>
          <a:bodyPr wrap="square">
            <a:spAutoFit/>
          </a:bodyPr>
          <a:lstStyle/>
          <a:p>
            <a:pPr>
              <a:buClr>
                <a:srgbClr val="008000"/>
              </a:buClr>
              <a:buSzPct val="200000"/>
            </a:pPr>
            <a:endParaRPr lang="pl-PL" dirty="0"/>
          </a:p>
        </p:txBody>
      </p:sp>
      <p:sp>
        <p:nvSpPr>
          <p:cNvPr id="11" name="Symbol zastępczy zawartości 3">
            <a:extLst>
              <a:ext uri="{FF2B5EF4-FFF2-40B4-BE49-F238E27FC236}">
                <a16:creationId xmlns:a16="http://schemas.microsoft.com/office/drawing/2014/main" id="{AFE1203D-0DAA-4691-BC23-0A5228300917}"/>
              </a:ext>
            </a:extLst>
          </p:cNvPr>
          <p:cNvSpPr txBox="1">
            <a:spLocks/>
          </p:cNvSpPr>
          <p:nvPr/>
        </p:nvSpPr>
        <p:spPr bwMode="auto">
          <a:xfrm>
            <a:off x="611560" y="2708920"/>
            <a:ext cx="8229600" cy="1872208"/>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457200" indent="-457200" algn="ctr">
              <a:buClr>
                <a:srgbClr val="C00000"/>
              </a:buClr>
              <a:buFont typeface="Wingdings 2" panose="05020102010507070707" pitchFamily="18" charset="2"/>
              <a:buChar char="Ò"/>
              <a:defRPr/>
            </a:pPr>
            <a:r>
              <a:rPr lang="pl-PL" sz="2800" dirty="0">
                <a:solidFill>
                  <a:schemeClr val="accent1">
                    <a:lumMod val="75000"/>
                  </a:schemeClr>
                </a:solidFill>
              </a:rPr>
              <a:t>Błędy w zakresie kryteriów horyzontalnych</a:t>
            </a:r>
          </a:p>
        </p:txBody>
      </p:sp>
      <p:sp>
        <p:nvSpPr>
          <p:cNvPr id="2" name="Symbol zastępczy numeru slajdu 1">
            <a:extLst>
              <a:ext uri="{FF2B5EF4-FFF2-40B4-BE49-F238E27FC236}">
                <a16:creationId xmlns:a16="http://schemas.microsoft.com/office/drawing/2014/main" id="{760007E7-870F-4A7C-A8A2-797A376105C3}"/>
              </a:ext>
            </a:extLst>
          </p:cNvPr>
          <p:cNvSpPr>
            <a:spLocks noGrp="1"/>
          </p:cNvSpPr>
          <p:nvPr>
            <p:ph type="sldNum" sz="quarter" idx="12"/>
          </p:nvPr>
        </p:nvSpPr>
        <p:spPr/>
        <p:txBody>
          <a:bodyPr/>
          <a:lstStyle/>
          <a:p>
            <a:fld id="{9BBA8BAD-C024-4EBD-AE8C-2F50AC709554}" type="slidenum">
              <a:rPr lang="pl-PL" altLang="pl-PL" smtClean="0"/>
              <a:pPr/>
              <a:t>44</a:t>
            </a:fld>
            <a:endParaRPr lang="pl-PL" altLang="pl-PL"/>
          </a:p>
        </p:txBody>
      </p:sp>
    </p:spTree>
    <p:extLst>
      <p:ext uri="{BB962C8B-B14F-4D97-AF65-F5344CB8AC3E}">
        <p14:creationId xmlns:p14="http://schemas.microsoft.com/office/powerpoint/2010/main" val="41390117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None/>
            </a:pPr>
            <a:endParaRPr lang="pl-PL" dirty="0"/>
          </a:p>
          <a:p>
            <a:pPr algn="ctr">
              <a:buNone/>
            </a:pPr>
            <a:endParaRPr lang="pl-PL" dirty="0">
              <a:solidFill>
                <a:schemeClr val="accent1">
                  <a:lumMod val="75000"/>
                </a:schemeClr>
              </a:solidFill>
            </a:endParaRPr>
          </a:p>
        </p:txBody>
      </p:sp>
      <p:sp>
        <p:nvSpPr>
          <p:cNvPr id="2" name="Symbol zastępczy numeru slajdu 1">
            <a:extLst>
              <a:ext uri="{FF2B5EF4-FFF2-40B4-BE49-F238E27FC236}">
                <a16:creationId xmlns:a16="http://schemas.microsoft.com/office/drawing/2014/main" id="{7272EF7E-C584-44E6-AC8E-A1542DD5B4E1}"/>
              </a:ext>
            </a:extLst>
          </p:cNvPr>
          <p:cNvSpPr>
            <a:spLocks noGrp="1"/>
          </p:cNvSpPr>
          <p:nvPr>
            <p:ph type="sldNum" sz="quarter" idx="12"/>
          </p:nvPr>
        </p:nvSpPr>
        <p:spPr/>
        <p:txBody>
          <a:bodyPr/>
          <a:lstStyle/>
          <a:p>
            <a:fld id="{9BBA8BAD-C024-4EBD-AE8C-2F50AC709554}" type="slidenum">
              <a:rPr lang="pl-PL" altLang="pl-PL" smtClean="0"/>
              <a:pPr/>
              <a:t>45</a:t>
            </a:fld>
            <a:endParaRPr lang="pl-PL" altLang="pl-PL"/>
          </a:p>
        </p:txBody>
      </p:sp>
      <p:sp>
        <p:nvSpPr>
          <p:cNvPr id="5" name="Symbol zastępczy zawartości 3"/>
          <p:cNvSpPr txBox="1">
            <a:spLocks/>
          </p:cNvSpPr>
          <p:nvPr/>
        </p:nvSpPr>
        <p:spPr bwMode="auto">
          <a:xfrm>
            <a:off x="534379" y="1146448"/>
            <a:ext cx="8272703" cy="1274441"/>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285750" indent="-285750">
              <a:buClr>
                <a:srgbClr val="C00000"/>
              </a:buClr>
              <a:buFont typeface="Wingdings 2" panose="05020102010507070707" pitchFamily="18" charset="2"/>
              <a:buChar char="Ò"/>
              <a:defRPr/>
            </a:pPr>
            <a:r>
              <a:rPr lang="pl-PL" dirty="0">
                <a:solidFill>
                  <a:schemeClr val="tx1"/>
                </a:solidFill>
              </a:rPr>
              <a:t>Brak konkretnych informacji na temat stosowania zasady równości szans </a:t>
            </a:r>
            <a:br>
              <a:rPr lang="pl-PL" dirty="0">
                <a:solidFill>
                  <a:schemeClr val="tx1"/>
                </a:solidFill>
              </a:rPr>
            </a:br>
            <a:r>
              <a:rPr lang="pl-PL" dirty="0">
                <a:solidFill>
                  <a:schemeClr val="tx1"/>
                </a:solidFill>
              </a:rPr>
              <a:t>i niedyskryminacji w projekcie, używanie ogólnikowych zapisów, np. projekt będzie zarządzany równościowo, projekt będzie dostępny dla osób niepełnosprawnych, rekrutacja będzie uwzględniać potrzeby osób z </a:t>
            </a:r>
            <a:r>
              <a:rPr lang="pl-PL" dirty="0" err="1">
                <a:solidFill>
                  <a:schemeClr val="tx1"/>
                </a:solidFill>
              </a:rPr>
              <a:t>niepełnosprawnościami</a:t>
            </a:r>
            <a:endParaRPr lang="pl-PL" dirty="0">
              <a:solidFill>
                <a:schemeClr val="tx1"/>
              </a:solidFill>
            </a:endParaRPr>
          </a:p>
        </p:txBody>
      </p:sp>
      <p:sp>
        <p:nvSpPr>
          <p:cNvPr id="6" name="Symbol zastępczy zawartości 3"/>
          <p:cNvSpPr txBox="1">
            <a:spLocks/>
          </p:cNvSpPr>
          <p:nvPr/>
        </p:nvSpPr>
        <p:spPr bwMode="auto">
          <a:xfrm>
            <a:off x="534379" y="2550606"/>
            <a:ext cx="8272704" cy="4046746"/>
          </a:xfrm>
          <a:prstGeom prst="roundRect">
            <a:avLst/>
          </a:prstGeom>
          <a:ln>
            <a:solidFill>
              <a:srgbClr val="339933"/>
            </a:solidFill>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buClr>
                <a:srgbClr val="339933"/>
              </a:buClr>
            </a:pPr>
            <a:r>
              <a:rPr lang="pl-PL" sz="2000" dirty="0">
                <a:solidFill>
                  <a:schemeClr val="accent1">
                    <a:lumMod val="75000"/>
                  </a:schemeClr>
                </a:solidFill>
              </a:rPr>
              <a:t> </a:t>
            </a:r>
          </a:p>
          <a:p>
            <a:pPr>
              <a:buClr>
                <a:srgbClr val="339933"/>
              </a:buClr>
              <a:buFont typeface="Wingdings" pitchFamily="2" charset="2"/>
              <a:buChar char="ü"/>
            </a:pPr>
            <a:r>
              <a:rPr lang="pl-PL" dirty="0">
                <a:solidFill>
                  <a:schemeClr val="tx1"/>
                </a:solidFill>
              </a:rPr>
              <a:t>Należy wskazać konkretne przykłady, które będą świadczyć o stosowaniu </a:t>
            </a:r>
            <a:br>
              <a:rPr lang="pl-PL" dirty="0">
                <a:solidFill>
                  <a:schemeClr val="tx1"/>
                </a:solidFill>
              </a:rPr>
            </a:br>
            <a:r>
              <a:rPr lang="pl-PL" dirty="0">
                <a:solidFill>
                  <a:schemeClr val="tx1"/>
                </a:solidFill>
              </a:rPr>
              <a:t>w projekcie zasady równości szans i niedyskryminacji, m.in.: </a:t>
            </a:r>
          </a:p>
          <a:p>
            <a:pPr marL="355600">
              <a:buClr>
                <a:srgbClr val="339933"/>
              </a:buClr>
              <a:buFont typeface="Arial" pitchFamily="34" charset="0"/>
              <a:buChar char="•"/>
            </a:pPr>
            <a:r>
              <a:rPr lang="pl-PL" dirty="0">
                <a:solidFill>
                  <a:schemeClr val="tx1"/>
                </a:solidFill>
              </a:rPr>
              <a:t> działania w ramach rekrutacji, które zapewnią dostępność projektu dla osób </a:t>
            </a:r>
            <a:br>
              <a:rPr lang="pl-PL" dirty="0">
                <a:solidFill>
                  <a:schemeClr val="tx1"/>
                </a:solidFill>
              </a:rPr>
            </a:br>
            <a:r>
              <a:rPr lang="pl-PL" dirty="0">
                <a:solidFill>
                  <a:schemeClr val="tx1"/>
                </a:solidFill>
              </a:rPr>
              <a:t>z niepełnosprawnościami, </a:t>
            </a:r>
          </a:p>
          <a:p>
            <a:pPr marL="355600">
              <a:buClr>
                <a:srgbClr val="339933"/>
              </a:buClr>
              <a:buFont typeface="Arial" pitchFamily="34" charset="0"/>
              <a:buChar char="•"/>
            </a:pPr>
            <a:r>
              <a:rPr lang="pl-PL" dirty="0">
                <a:solidFill>
                  <a:schemeClr val="tx1"/>
                </a:solidFill>
              </a:rPr>
              <a:t> działania w ramach rekrutacji, które będą niwelować ewentualne bariery równościowe,</a:t>
            </a:r>
          </a:p>
          <a:p>
            <a:pPr marL="355600">
              <a:buClr>
                <a:srgbClr val="339933"/>
              </a:buClr>
              <a:buFont typeface="Arial" pitchFamily="34" charset="0"/>
              <a:buChar char="•"/>
            </a:pPr>
            <a:r>
              <a:rPr lang="pl-PL" dirty="0">
                <a:solidFill>
                  <a:schemeClr val="tx1"/>
                </a:solidFill>
              </a:rPr>
              <a:t> wskazanie barier utrudniających lub uniemożliwiających udział w projekcie osobom z </a:t>
            </a:r>
            <a:r>
              <a:rPr lang="pl-PL" dirty="0" err="1">
                <a:solidFill>
                  <a:schemeClr val="tx1"/>
                </a:solidFill>
              </a:rPr>
              <a:t>niepełnosprawnościami</a:t>
            </a:r>
            <a:r>
              <a:rPr lang="pl-PL" dirty="0">
                <a:solidFill>
                  <a:schemeClr val="tx1"/>
                </a:solidFill>
              </a:rPr>
              <a:t>, wskazanie potrzeb tych osób,</a:t>
            </a:r>
          </a:p>
          <a:p>
            <a:pPr marL="355600">
              <a:buClr>
                <a:srgbClr val="339933"/>
              </a:buClr>
              <a:buFont typeface="Arial" pitchFamily="34" charset="0"/>
              <a:buChar char="•"/>
            </a:pPr>
            <a:r>
              <a:rPr lang="pl-PL" dirty="0">
                <a:solidFill>
                  <a:schemeClr val="tx1"/>
                </a:solidFill>
              </a:rPr>
              <a:t> opisanie konkretnych mechanizmów zapewnienia dostępności dla osób </a:t>
            </a:r>
            <a:br>
              <a:rPr lang="pl-PL" dirty="0">
                <a:solidFill>
                  <a:schemeClr val="tx1"/>
                </a:solidFill>
              </a:rPr>
            </a:br>
            <a:r>
              <a:rPr lang="pl-PL" dirty="0">
                <a:solidFill>
                  <a:schemeClr val="tx1"/>
                </a:solidFill>
              </a:rPr>
              <a:t>z niepełnosprawnościami w opisie zadania,</a:t>
            </a:r>
          </a:p>
          <a:p>
            <a:pPr marL="355600">
              <a:buClr>
                <a:srgbClr val="339933"/>
              </a:buClr>
              <a:buFont typeface="Arial" pitchFamily="34" charset="0"/>
              <a:buChar char="•"/>
            </a:pPr>
            <a:r>
              <a:rPr lang="pl-PL" dirty="0">
                <a:solidFill>
                  <a:schemeClr val="tx1"/>
                </a:solidFill>
              </a:rPr>
              <a:t> wskazanie zadań, w których będą prowadzone działania na rzecz wyrównywania szans kobiet i mężczyzn,</a:t>
            </a:r>
          </a:p>
          <a:p>
            <a:pPr marL="355600">
              <a:buClr>
                <a:srgbClr val="339933"/>
              </a:buClr>
              <a:buFont typeface="Arial" pitchFamily="34" charset="0"/>
              <a:buChar char="•"/>
            </a:pPr>
            <a:r>
              <a:rPr lang="pl-PL" dirty="0">
                <a:solidFill>
                  <a:schemeClr val="tx1"/>
                </a:solidFill>
              </a:rPr>
              <a:t> konkretne zapisy odnośnie potencjału i sposobu zarządzania projektem, które świadczą o stosowaniu zasady równości szans i niedyskryminacji.</a:t>
            </a:r>
          </a:p>
          <a:p>
            <a:pPr marL="355600">
              <a:buClr>
                <a:srgbClr val="339933"/>
              </a:buClr>
              <a:buFont typeface="Arial" pitchFamily="34" charset="0"/>
              <a:buChar char="•"/>
            </a:pPr>
            <a:endParaRPr lang="pl-PL" dirty="0">
              <a:solidFill>
                <a:schemeClr val="tx2"/>
              </a:solidFill>
            </a:endParaRPr>
          </a:p>
        </p:txBody>
      </p:sp>
    </p:spTree>
    <p:extLst>
      <p:ext uri="{BB962C8B-B14F-4D97-AF65-F5344CB8AC3E}">
        <p14:creationId xmlns:p14="http://schemas.microsoft.com/office/powerpoint/2010/main" val="29181175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9443" y="2145902"/>
            <a:ext cx="8229600" cy="4525963"/>
          </a:xfrm>
        </p:spPr>
        <p:txBody>
          <a:bodyPr/>
          <a:lstStyle/>
          <a:p>
            <a:pPr algn="ctr">
              <a:buNone/>
            </a:pPr>
            <a:endParaRPr lang="pl-PL" dirty="0"/>
          </a:p>
          <a:p>
            <a:pPr algn="ctr">
              <a:buNone/>
            </a:pPr>
            <a:endParaRPr lang="pl-PL" dirty="0">
              <a:solidFill>
                <a:schemeClr val="accent1">
                  <a:lumMod val="75000"/>
                </a:schemeClr>
              </a:solidFill>
            </a:endParaRPr>
          </a:p>
        </p:txBody>
      </p:sp>
      <p:sp>
        <p:nvSpPr>
          <p:cNvPr id="2" name="Symbol zastępczy numeru slajdu 1">
            <a:extLst>
              <a:ext uri="{FF2B5EF4-FFF2-40B4-BE49-F238E27FC236}">
                <a16:creationId xmlns:a16="http://schemas.microsoft.com/office/drawing/2014/main" id="{7272EF7E-C584-44E6-AC8E-A1542DD5B4E1}"/>
              </a:ext>
            </a:extLst>
          </p:cNvPr>
          <p:cNvSpPr>
            <a:spLocks noGrp="1"/>
          </p:cNvSpPr>
          <p:nvPr>
            <p:ph type="sldNum" sz="quarter" idx="12"/>
          </p:nvPr>
        </p:nvSpPr>
        <p:spPr/>
        <p:txBody>
          <a:bodyPr/>
          <a:lstStyle/>
          <a:p>
            <a:fld id="{9BBA8BAD-C024-4EBD-AE8C-2F50AC709554}" type="slidenum">
              <a:rPr lang="pl-PL" altLang="pl-PL" smtClean="0"/>
              <a:pPr/>
              <a:t>46</a:t>
            </a:fld>
            <a:endParaRPr lang="pl-PL" altLang="pl-PL"/>
          </a:p>
        </p:txBody>
      </p:sp>
      <p:sp>
        <p:nvSpPr>
          <p:cNvPr id="6" name="Symbol zastępczy zawartości 3"/>
          <p:cNvSpPr txBox="1">
            <a:spLocks/>
          </p:cNvSpPr>
          <p:nvPr/>
        </p:nvSpPr>
        <p:spPr bwMode="auto">
          <a:xfrm>
            <a:off x="386339" y="1700808"/>
            <a:ext cx="8272704" cy="3168352"/>
          </a:xfrm>
          <a:prstGeom prst="roundRect">
            <a:avLst/>
          </a:prstGeom>
          <a:ln>
            <a:solidFill>
              <a:srgbClr val="339933"/>
            </a:solidFill>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buClr>
                <a:srgbClr val="339933"/>
              </a:buClr>
            </a:pPr>
            <a:r>
              <a:rPr lang="pl-PL" sz="2000" dirty="0">
                <a:solidFill>
                  <a:schemeClr val="accent1">
                    <a:lumMod val="75000"/>
                  </a:schemeClr>
                </a:solidFill>
              </a:rPr>
              <a:t> </a:t>
            </a:r>
          </a:p>
          <a:p>
            <a:pPr>
              <a:buClr>
                <a:srgbClr val="339933"/>
              </a:buClr>
              <a:buFont typeface="Wingdings" pitchFamily="2" charset="2"/>
              <a:buChar char="ü"/>
            </a:pPr>
            <a:r>
              <a:rPr lang="pl-PL" dirty="0">
                <a:solidFill>
                  <a:srgbClr val="FF0000"/>
                </a:solidFill>
              </a:rPr>
              <a:t>   </a:t>
            </a:r>
            <a:r>
              <a:rPr lang="pl-PL" dirty="0">
                <a:solidFill>
                  <a:schemeClr val="tx1"/>
                </a:solidFill>
              </a:rPr>
              <a:t>Wszyscy</a:t>
            </a:r>
            <a:r>
              <a:rPr lang="pl-PL" dirty="0">
                <a:solidFill>
                  <a:srgbClr val="FF0000"/>
                </a:solidFill>
              </a:rPr>
              <a:t> </a:t>
            </a:r>
            <a:r>
              <a:rPr lang="pl-PL" dirty="0">
                <a:solidFill>
                  <a:schemeClr val="tx1"/>
                </a:solidFill>
              </a:rPr>
              <a:t>Wnioskodawcy są zobowiązani do opracowania dokumentów informacyjnych i rekrutacyjnych w formacie dostępnym dla osób z niepełnosprawnościami zgodnie z Zał. nr 2 do Wytycznych w zakresie realizacji zasady równości szans i niedyskryminacji – Standardy dostępności dla polityki spójności 2014-2020 – standard </a:t>
            </a:r>
            <a:r>
              <a:rPr lang="pl-PL">
                <a:solidFill>
                  <a:schemeClr val="tx1"/>
                </a:solidFill>
              </a:rPr>
              <a:t>cyfrowy. </a:t>
            </a:r>
            <a:r>
              <a:rPr lang="pl-PL" b="1" dirty="0">
                <a:solidFill>
                  <a:schemeClr val="tx1"/>
                </a:solidFill>
              </a:rPr>
              <a:t>Wnioskodawcy będący podmiotami publicznymi dodatkowo zobowiązani są także do stosowania zapisów Ustawy z dnia  4 kwietnia 2019r. o dostępności cyfrowej stron internetowych i aplikacji mobilnych podmiotów publicznych. </a:t>
            </a:r>
          </a:p>
        </p:txBody>
      </p:sp>
    </p:spTree>
    <p:extLst>
      <p:ext uri="{BB962C8B-B14F-4D97-AF65-F5344CB8AC3E}">
        <p14:creationId xmlns:p14="http://schemas.microsoft.com/office/powerpoint/2010/main" val="30029127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None/>
            </a:pPr>
            <a:endParaRPr lang="pl-PL" dirty="0"/>
          </a:p>
          <a:p>
            <a:pPr algn="ctr">
              <a:buNone/>
            </a:pPr>
            <a:endParaRPr lang="pl-PL" dirty="0">
              <a:solidFill>
                <a:schemeClr val="accent1">
                  <a:lumMod val="75000"/>
                </a:schemeClr>
              </a:solidFill>
            </a:endParaRPr>
          </a:p>
        </p:txBody>
      </p:sp>
      <p:sp>
        <p:nvSpPr>
          <p:cNvPr id="5" name="Symbol zastępczy zawartości 3"/>
          <p:cNvSpPr txBox="1">
            <a:spLocks/>
          </p:cNvSpPr>
          <p:nvPr/>
        </p:nvSpPr>
        <p:spPr bwMode="auto">
          <a:xfrm>
            <a:off x="457200" y="2564904"/>
            <a:ext cx="8229600" cy="1872208"/>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457200" indent="-457200" algn="ctr">
              <a:buClr>
                <a:srgbClr val="C00000"/>
              </a:buClr>
              <a:buFont typeface="Wingdings 2" panose="05020102010507070707" pitchFamily="18" charset="2"/>
              <a:buChar char="Ò"/>
              <a:defRPr/>
            </a:pPr>
            <a:r>
              <a:rPr lang="pl-PL" sz="2800" dirty="0">
                <a:solidFill>
                  <a:schemeClr val="accent1">
                    <a:lumMod val="75000"/>
                  </a:schemeClr>
                </a:solidFill>
              </a:rPr>
              <a:t>Błędy w zakresie kryteriów merytorycznych</a:t>
            </a:r>
          </a:p>
        </p:txBody>
      </p:sp>
      <p:sp>
        <p:nvSpPr>
          <p:cNvPr id="2" name="Symbol zastępczy numeru slajdu 1">
            <a:extLst>
              <a:ext uri="{FF2B5EF4-FFF2-40B4-BE49-F238E27FC236}">
                <a16:creationId xmlns:a16="http://schemas.microsoft.com/office/drawing/2014/main" id="{3CA9CBF7-7737-4979-A4B6-1667D54ED006}"/>
              </a:ext>
            </a:extLst>
          </p:cNvPr>
          <p:cNvSpPr>
            <a:spLocks noGrp="1"/>
          </p:cNvSpPr>
          <p:nvPr>
            <p:ph type="sldNum" sz="quarter" idx="12"/>
          </p:nvPr>
        </p:nvSpPr>
        <p:spPr/>
        <p:txBody>
          <a:bodyPr/>
          <a:lstStyle/>
          <a:p>
            <a:fld id="{9BBA8BAD-C024-4EBD-AE8C-2F50AC709554}" type="slidenum">
              <a:rPr lang="pl-PL" altLang="pl-PL" smtClean="0"/>
              <a:pPr/>
              <a:t>47</a:t>
            </a:fld>
            <a:endParaRPr lang="pl-PL" altLang="pl-PL"/>
          </a:p>
        </p:txBody>
      </p:sp>
    </p:spTree>
    <p:extLst>
      <p:ext uri="{BB962C8B-B14F-4D97-AF65-F5344CB8AC3E}">
        <p14:creationId xmlns:p14="http://schemas.microsoft.com/office/powerpoint/2010/main" val="37505734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2939" y="985590"/>
            <a:ext cx="8435280" cy="364902"/>
          </a:xfrm>
        </p:spPr>
        <p:txBody>
          <a:bodyPr/>
          <a:lstStyle/>
          <a:p>
            <a:pPr>
              <a:defRPr/>
            </a:pPr>
            <a:r>
              <a:rPr lang="pl-PL" sz="2800" b="1" dirty="0">
                <a:solidFill>
                  <a:srgbClr val="0070C0"/>
                </a:solidFill>
                <a:latin typeface="Calibri" pitchFamily="34" charset="0"/>
                <a:ea typeface="+mn-ea"/>
                <a:cs typeface="+mn-cs"/>
              </a:rPr>
              <a:t>UZASADNIENIE POTRZEBY REALIZACJI PROJEKTU</a:t>
            </a:r>
          </a:p>
        </p:txBody>
      </p:sp>
      <p:sp>
        <p:nvSpPr>
          <p:cNvPr id="4" name="Symbol zastępczy zawartości 3"/>
          <p:cNvSpPr>
            <a:spLocks noGrp="1"/>
          </p:cNvSpPr>
          <p:nvPr>
            <p:ph idx="1"/>
          </p:nvPr>
        </p:nvSpPr>
        <p:spPr>
          <a:xfrm>
            <a:off x="467544" y="4000201"/>
            <a:ext cx="8229600" cy="271838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t" hangingPunct="1">
              <a:buNone/>
              <a:defRPr/>
            </a:pPr>
            <a:r>
              <a:rPr lang="pl-PL" sz="1800" dirty="0">
                <a:solidFill>
                  <a:schemeClr val="tx1"/>
                </a:solidFill>
              </a:rPr>
              <a:t>	</a:t>
            </a:r>
          </a:p>
          <a:p>
            <a:pPr eaLnBrk="1" fontAlgn="t" hangingPunct="1">
              <a:buClr>
                <a:srgbClr val="008000"/>
              </a:buClr>
              <a:buSzPct val="200000"/>
              <a:buFont typeface="Wingdings" panose="05000000000000000000" pitchFamily="2" charset="2"/>
              <a:buChar char="ü"/>
              <a:defRPr/>
            </a:pPr>
            <a:endParaRPr lang="pl-PL" sz="1500" dirty="0">
              <a:solidFill>
                <a:schemeClr val="tx1"/>
              </a:solidFill>
            </a:endParaRPr>
          </a:p>
          <a:p>
            <a:pPr eaLnBrk="1" fontAlgn="t" hangingPunct="1">
              <a:buClr>
                <a:srgbClr val="008000"/>
              </a:buClr>
              <a:buSzPct val="200000"/>
              <a:buFont typeface="Wingdings" panose="05000000000000000000" pitchFamily="2" charset="2"/>
              <a:buChar char="ü"/>
              <a:defRPr/>
            </a:pPr>
            <a:r>
              <a:rPr lang="pl-PL" sz="1400" dirty="0">
                <a:solidFill>
                  <a:schemeClr val="tx1"/>
                </a:solidFill>
              </a:rPr>
              <a:t>Należy podać konkretne, aktualne dane (z okresu </a:t>
            </a:r>
            <a:r>
              <a:rPr lang="pl-PL" sz="1400" u="sng" dirty="0">
                <a:solidFill>
                  <a:schemeClr val="tx1"/>
                </a:solidFill>
              </a:rPr>
              <a:t>ostatnich 3 lat</a:t>
            </a:r>
            <a:r>
              <a:rPr lang="pl-PL" sz="1400" dirty="0">
                <a:solidFill>
                  <a:schemeClr val="tx1"/>
                </a:solidFill>
              </a:rPr>
              <a:t> w stosunku do roku, </a:t>
            </a:r>
            <a:br>
              <a:rPr lang="pl-PL" sz="1400" dirty="0">
                <a:solidFill>
                  <a:schemeClr val="tx1"/>
                </a:solidFill>
              </a:rPr>
            </a:br>
            <a:r>
              <a:rPr lang="pl-PL" sz="1400" dirty="0">
                <a:solidFill>
                  <a:schemeClr val="tx1"/>
                </a:solidFill>
              </a:rPr>
              <a:t>w którym składany jest wniosek), pochodzące z wiarygodnych źródeł:</a:t>
            </a:r>
          </a:p>
          <a:p>
            <a:pPr lvl="1" eaLnBrk="1" fontAlgn="t" hangingPunct="1">
              <a:buFont typeface="Arial" pitchFamily="34" charset="0"/>
              <a:buChar char="•"/>
              <a:defRPr/>
            </a:pPr>
            <a:r>
              <a:rPr lang="pl-PL" sz="1400" dirty="0">
                <a:solidFill>
                  <a:schemeClr val="tx1"/>
                </a:solidFill>
              </a:rPr>
              <a:t>badania własne ilościowe lub jakościowe, również </a:t>
            </a:r>
            <a:r>
              <a:rPr lang="pl-PL" sz="1400" u="sng" dirty="0">
                <a:solidFill>
                  <a:schemeClr val="tx1"/>
                </a:solidFill>
              </a:rPr>
              <a:t>diagnoza potrzeb edukacyjnych</a:t>
            </a:r>
            <a:r>
              <a:rPr lang="pl-PL" sz="1400" dirty="0">
                <a:solidFill>
                  <a:schemeClr val="tx1"/>
                </a:solidFill>
              </a:rPr>
              <a:t>. Oprócz wniosków z badania, powinna znaleźć się INFORMACJA: kiedy zostały  przeprowadzone, na jakiej próbie badawczej, jaką metodą, jeśli badania przeprowadzone metodami ilościowymi – prezentacja danych w formie liczbowej/procentowej,</a:t>
            </a:r>
          </a:p>
          <a:p>
            <a:pPr lvl="1" eaLnBrk="1" fontAlgn="t" hangingPunct="1">
              <a:buFont typeface="Arial" pitchFamily="34" charset="0"/>
              <a:buChar char="•"/>
              <a:defRPr/>
            </a:pPr>
            <a:r>
              <a:rPr lang="pl-PL" sz="1400" dirty="0">
                <a:solidFill>
                  <a:schemeClr val="tx1"/>
                </a:solidFill>
              </a:rPr>
              <a:t>dane zastane: np. RPO WD 2014 – 2020, Bank Danych Lokalnych GUS, dane pozyskane z urzędów gminnych/powiatowych, dane z AKTUALNYCH dokumentów strategicznych gminy, powiatu, województwa. Oprócz wniosków z badań, powinna znaleźć się INFORMACJA  na temat źródła danych oraz okresu, z jakiego pochodzą dane.</a:t>
            </a:r>
            <a:endParaRPr lang="pl-PL" sz="1400" b="1" dirty="0">
              <a:solidFill>
                <a:schemeClr val="tx1"/>
              </a:solidFill>
            </a:endParaRPr>
          </a:p>
          <a:p>
            <a:pPr lvl="1" eaLnBrk="1" fontAlgn="t" hangingPunct="1">
              <a:buNone/>
              <a:defRPr/>
            </a:pPr>
            <a:endParaRPr lang="pl-PL" sz="1500" dirty="0">
              <a:solidFill>
                <a:schemeClr val="tx1"/>
              </a:solidFill>
            </a:endParaRPr>
          </a:p>
          <a:p>
            <a:endParaRPr lang="pl-PL" sz="1800" dirty="0">
              <a:solidFill>
                <a:schemeClr val="tx1"/>
              </a:solidFill>
            </a:endParaRPr>
          </a:p>
        </p:txBody>
      </p:sp>
      <p:sp>
        <p:nvSpPr>
          <p:cNvPr id="3" name="Symbol zastępczy numeru slajdu 2">
            <a:extLst>
              <a:ext uri="{FF2B5EF4-FFF2-40B4-BE49-F238E27FC236}">
                <a16:creationId xmlns:a16="http://schemas.microsoft.com/office/drawing/2014/main" id="{3FFFC616-832A-47CB-9C3D-FEB2F8AFFF6F}"/>
              </a:ext>
            </a:extLst>
          </p:cNvPr>
          <p:cNvSpPr>
            <a:spLocks noGrp="1"/>
          </p:cNvSpPr>
          <p:nvPr>
            <p:ph type="sldNum" sz="quarter" idx="12"/>
          </p:nvPr>
        </p:nvSpPr>
        <p:spPr/>
        <p:txBody>
          <a:bodyPr/>
          <a:lstStyle/>
          <a:p>
            <a:fld id="{9BBA8BAD-C024-4EBD-AE8C-2F50AC709554}" type="slidenum">
              <a:rPr lang="pl-PL" altLang="pl-PL" smtClean="0"/>
              <a:pPr/>
              <a:t>48</a:t>
            </a:fld>
            <a:endParaRPr lang="pl-PL" altLang="pl-PL"/>
          </a:p>
        </p:txBody>
      </p:sp>
      <p:sp>
        <p:nvSpPr>
          <p:cNvPr id="5" name="Symbol zastępczy zawartości 3"/>
          <p:cNvSpPr txBox="1">
            <a:spLocks/>
          </p:cNvSpPr>
          <p:nvPr/>
        </p:nvSpPr>
        <p:spPr bwMode="auto">
          <a:xfrm>
            <a:off x="455779" y="1417638"/>
            <a:ext cx="8229600" cy="2515418"/>
          </a:xfrm>
          <a:prstGeom prst="roundRect">
            <a:avLst/>
          </a:prstGeom>
          <a:noFill/>
          <a:ln w="25400" cap="flat" cmpd="sng" algn="ctr">
            <a:solidFill>
              <a:srgbClr val="C00000"/>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lvl="1">
              <a:spcBef>
                <a:spcPct val="20000"/>
              </a:spcBef>
              <a:defRPr/>
            </a:pPr>
            <a:r>
              <a:rPr lang="pl-PL" sz="1600" dirty="0">
                <a:solidFill>
                  <a:schemeClr val="tx1"/>
                </a:solidFill>
              </a:rPr>
              <a:t>- o</a:t>
            </a:r>
            <a:r>
              <a:rPr kumimoji="0" lang="pl-PL" sz="1600" b="0" i="0" u="none" strike="noStrike" kern="1200" cap="none" spc="0" normalizeH="0" baseline="0" noProof="0" dirty="0">
                <a:ln>
                  <a:noFill/>
                </a:ln>
                <a:solidFill>
                  <a:schemeClr val="tx1"/>
                </a:solidFill>
                <a:effectLst/>
                <a:uLnTx/>
                <a:uFillTx/>
              </a:rPr>
              <a:t>pisy problemów lub potrzeb nie są poparte danymi,</a:t>
            </a:r>
          </a:p>
          <a:p>
            <a:pPr lvl="1">
              <a:spcBef>
                <a:spcPct val="20000"/>
              </a:spcBef>
              <a:defRPr/>
            </a:pPr>
            <a:r>
              <a:rPr lang="pl-PL" sz="1600" dirty="0">
                <a:solidFill>
                  <a:schemeClr val="tx1"/>
                </a:solidFill>
              </a:rPr>
              <a:t>- d</a:t>
            </a:r>
            <a:r>
              <a:rPr kumimoji="0" lang="pl-PL" sz="1600" b="0" i="0" u="none" strike="noStrike" kern="1200" cap="none" spc="0" normalizeH="0" baseline="0" noProof="0" dirty="0" err="1">
                <a:ln>
                  <a:noFill/>
                </a:ln>
                <a:solidFill>
                  <a:schemeClr val="tx1"/>
                </a:solidFill>
                <a:effectLst/>
                <a:uLnTx/>
                <a:uFillTx/>
              </a:rPr>
              <a:t>ane</a:t>
            </a:r>
            <a:r>
              <a:rPr kumimoji="0" lang="pl-PL" sz="1600" b="0" i="0" u="none" strike="noStrike" kern="1200" cap="none" spc="0" normalizeH="0" baseline="0" noProof="0" dirty="0">
                <a:ln>
                  <a:noFill/>
                </a:ln>
                <a:solidFill>
                  <a:schemeClr val="tx1"/>
                </a:solidFill>
                <a:effectLst/>
                <a:uLnTx/>
                <a:uFillTx/>
              </a:rPr>
              <a:t> są przytaczane, </a:t>
            </a:r>
            <a:r>
              <a:rPr lang="pl-PL" sz="1600" dirty="0">
                <a:solidFill>
                  <a:schemeClr val="tx1"/>
                </a:solidFill>
              </a:rPr>
              <a:t>jednak bez</a:t>
            </a:r>
            <a:r>
              <a:rPr kumimoji="0" lang="pl-PL" sz="1600" b="0" i="0" u="none" strike="noStrike" kern="1200" cap="none" spc="0" normalizeH="0" baseline="0" noProof="0" dirty="0">
                <a:ln>
                  <a:noFill/>
                </a:ln>
                <a:solidFill>
                  <a:schemeClr val="tx1"/>
                </a:solidFill>
                <a:effectLst/>
                <a:uLnTx/>
                <a:uFillTx/>
              </a:rPr>
              <a:t> wskazania ich źródeł,</a:t>
            </a:r>
          </a:p>
          <a:p>
            <a:pPr lvl="1">
              <a:spcBef>
                <a:spcPct val="20000"/>
              </a:spcBef>
              <a:defRPr/>
            </a:pPr>
            <a:r>
              <a:rPr lang="pl-PL" sz="1600" dirty="0">
                <a:solidFill>
                  <a:schemeClr val="tx1"/>
                </a:solidFill>
              </a:rPr>
              <a:t>- d</a:t>
            </a:r>
            <a:r>
              <a:rPr kumimoji="0" lang="pl-PL" sz="1600" b="0" i="0" u="none" strike="noStrike" kern="1200" cap="none" spc="0" normalizeH="0" baseline="0" noProof="0" dirty="0" err="1">
                <a:ln>
                  <a:noFill/>
                </a:ln>
                <a:solidFill>
                  <a:schemeClr val="tx1"/>
                </a:solidFill>
                <a:effectLst/>
                <a:uLnTx/>
                <a:uFillTx/>
              </a:rPr>
              <a:t>ane</a:t>
            </a:r>
            <a:r>
              <a:rPr kumimoji="0" lang="pl-PL" sz="1600" b="0" i="0" u="none" strike="noStrike" kern="1200" cap="none" spc="0" normalizeH="0" baseline="0" noProof="0" dirty="0">
                <a:ln>
                  <a:noFill/>
                </a:ln>
                <a:solidFill>
                  <a:schemeClr val="tx1"/>
                </a:solidFill>
                <a:effectLst/>
                <a:uLnTx/>
                <a:uFillTx/>
              </a:rPr>
              <a:t> są nieaktualne</a:t>
            </a:r>
            <a:r>
              <a:rPr lang="pl-PL" sz="1600" dirty="0">
                <a:solidFill>
                  <a:schemeClr val="tx1"/>
                </a:solidFill>
              </a:rPr>
              <a:t> i nie podano informacji, że nie ma dostępnych bardziej aktualnych danych,</a:t>
            </a:r>
            <a:endParaRPr kumimoji="0" lang="pl-PL" sz="1600" b="0" i="0" u="none" strike="noStrike" kern="1200" cap="none" spc="0" normalizeH="0" baseline="0" noProof="0" dirty="0">
              <a:ln>
                <a:noFill/>
              </a:ln>
              <a:solidFill>
                <a:schemeClr val="tx1"/>
              </a:solidFill>
              <a:effectLst/>
              <a:uLnTx/>
              <a:uFillTx/>
            </a:endParaRPr>
          </a:p>
          <a:p>
            <a:pPr lvl="1">
              <a:spcBef>
                <a:spcPct val="20000"/>
              </a:spcBef>
              <a:defRPr/>
            </a:pPr>
            <a:r>
              <a:rPr lang="pl-PL" sz="1600" dirty="0">
                <a:solidFill>
                  <a:schemeClr val="tx1"/>
                </a:solidFill>
              </a:rPr>
              <a:t>- d</a:t>
            </a:r>
            <a:r>
              <a:rPr kumimoji="0" lang="pl-PL" sz="1600" b="0" i="0" u="none" strike="noStrike" kern="1200" cap="none" spc="0" normalizeH="0" baseline="0" noProof="0" dirty="0" err="1">
                <a:ln>
                  <a:noFill/>
                </a:ln>
                <a:solidFill>
                  <a:schemeClr val="tx1"/>
                </a:solidFill>
                <a:effectLst/>
                <a:uLnTx/>
                <a:uFillTx/>
              </a:rPr>
              <a:t>ane</a:t>
            </a:r>
            <a:r>
              <a:rPr kumimoji="0" lang="pl-PL" sz="1600" b="0" i="0" u="none" strike="noStrike" kern="1200" cap="none" spc="0" normalizeH="0" baseline="0" noProof="0" dirty="0">
                <a:ln>
                  <a:noFill/>
                </a:ln>
                <a:solidFill>
                  <a:schemeClr val="tx1"/>
                </a:solidFill>
                <a:effectLst/>
                <a:uLnTx/>
                <a:uFillTx/>
              </a:rPr>
              <a:t> określają problemy na poziomie ogólnokrajowym, jednak </a:t>
            </a:r>
            <a:r>
              <a:rPr lang="pl-PL" sz="1600" dirty="0">
                <a:solidFill>
                  <a:schemeClr val="tx1"/>
                </a:solidFill>
              </a:rPr>
              <a:t>bez wskazania danych </a:t>
            </a:r>
            <a:r>
              <a:rPr kumimoji="0" lang="pl-PL" sz="1600" b="0" i="0" u="none" strike="noStrike" kern="1200" cap="none" spc="0" normalizeH="0" baseline="0" noProof="0" dirty="0">
                <a:ln>
                  <a:noFill/>
                </a:ln>
                <a:solidFill>
                  <a:schemeClr val="tx1"/>
                </a:solidFill>
                <a:effectLst/>
                <a:uLnTx/>
                <a:uFillTx/>
              </a:rPr>
              <a:t>opisujących problem na obszarze objętym projektem,</a:t>
            </a:r>
          </a:p>
          <a:p>
            <a:pPr lvl="1">
              <a:spcBef>
                <a:spcPct val="20000"/>
              </a:spcBef>
              <a:buFontTx/>
              <a:buChar char="-"/>
              <a:defRPr/>
            </a:pPr>
            <a:r>
              <a:rPr lang="pl-PL" sz="1600" dirty="0">
                <a:solidFill>
                  <a:schemeClr val="tx1"/>
                </a:solidFill>
              </a:rPr>
              <a:t> w</a:t>
            </a:r>
            <a:r>
              <a:rPr kumimoji="0" lang="pl-PL" sz="1600" b="0" i="0" u="none" strike="noStrike" kern="1200" cap="none" spc="0" normalizeH="0" baseline="0" noProof="0" dirty="0">
                <a:ln>
                  <a:noFill/>
                </a:ln>
                <a:solidFill>
                  <a:schemeClr val="tx1"/>
                </a:solidFill>
                <a:effectLst/>
                <a:uLnTx/>
                <a:uFillTx/>
              </a:rPr>
              <a:t> przypadku przytaczania danych z badań własnych – brak wskazania</a:t>
            </a:r>
            <a:r>
              <a:rPr lang="pl-PL" sz="1600" dirty="0">
                <a:solidFill>
                  <a:schemeClr val="tx1"/>
                </a:solidFill>
              </a:rPr>
              <a:t> informacji </a:t>
            </a:r>
            <a:r>
              <a:rPr kumimoji="0" lang="pl-PL" sz="1600" b="0" i="0" u="none" strike="noStrike" kern="1200" cap="none" spc="0" normalizeH="0" baseline="0" noProof="0" dirty="0">
                <a:ln>
                  <a:noFill/>
                </a:ln>
                <a:solidFill>
                  <a:schemeClr val="tx1"/>
                </a:solidFill>
                <a:effectLst/>
                <a:uLnTx/>
                <a:uFillTx/>
              </a:rPr>
              <a:t>na temat okresu i metodologii przeprowadzonego badania</a:t>
            </a:r>
            <a:r>
              <a:rPr lang="pl-PL" sz="1600" dirty="0">
                <a:solidFill>
                  <a:schemeClr val="tx1"/>
                </a:solidFill>
              </a:rPr>
              <a:t>,</a:t>
            </a:r>
          </a:p>
          <a:p>
            <a:pPr lvl="1">
              <a:spcBef>
                <a:spcPct val="20000"/>
              </a:spcBef>
              <a:buFontTx/>
              <a:buChar char="-"/>
              <a:defRPr/>
            </a:pPr>
            <a:r>
              <a:rPr lang="pl-PL" sz="1600" dirty="0">
                <a:solidFill>
                  <a:schemeClr val="tx1"/>
                </a:solidFill>
              </a:rPr>
              <a:t> brak najważniejszych wniosków z diagnozy potrzeb edukacyjnych.</a:t>
            </a:r>
          </a:p>
        </p:txBody>
      </p:sp>
      <p:sp>
        <p:nvSpPr>
          <p:cNvPr id="6" name="Mnożenie 5"/>
          <p:cNvSpPr/>
          <p:nvPr/>
        </p:nvSpPr>
        <p:spPr>
          <a:xfrm>
            <a:off x="611560" y="1484784"/>
            <a:ext cx="432048" cy="360040"/>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23528" y="1628800"/>
            <a:ext cx="8424936" cy="108012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467544" y="980728"/>
            <a:ext cx="8229600" cy="504056"/>
          </a:xfrm>
        </p:spPr>
        <p:txBody>
          <a:bodyPr/>
          <a:lstStyle/>
          <a:p>
            <a:pPr>
              <a:defRPr/>
            </a:pPr>
            <a:r>
              <a:rPr lang="pl-PL" sz="3200" b="1" dirty="0">
                <a:solidFill>
                  <a:srgbClr val="0070C0"/>
                </a:solidFill>
                <a:latin typeface="Calibri" pitchFamily="34" charset="0"/>
                <a:ea typeface="+mn-ea"/>
                <a:cs typeface="+mn-cs"/>
              </a:rPr>
              <a:t>CEL PROJEKTU</a:t>
            </a:r>
          </a:p>
        </p:txBody>
      </p:sp>
      <p:sp>
        <p:nvSpPr>
          <p:cNvPr id="3" name="Symbol zastępczy zawartości 2"/>
          <p:cNvSpPr>
            <a:spLocks noGrp="1"/>
          </p:cNvSpPr>
          <p:nvPr>
            <p:ph idx="1"/>
          </p:nvPr>
        </p:nvSpPr>
        <p:spPr>
          <a:xfrm>
            <a:off x="467544" y="1268760"/>
            <a:ext cx="8229600" cy="1440160"/>
          </a:xfrm>
          <a:ln>
            <a:noFill/>
          </a:ln>
        </p:spPr>
        <p:txBody>
          <a:bodyPr/>
          <a:lstStyle/>
          <a:p>
            <a:pPr marL="0" indent="0">
              <a:buNone/>
            </a:pPr>
            <a:endParaRPr lang="pl-PL" sz="1800" dirty="0">
              <a:sym typeface="Wingdings 2"/>
            </a:endParaRPr>
          </a:p>
          <a:p>
            <a:pPr marL="266700" indent="-266700">
              <a:buClr>
                <a:srgbClr val="C00000"/>
              </a:buClr>
              <a:buFont typeface="Wingdings 2" panose="05020102010507070707" pitchFamily="18" charset="2"/>
              <a:buChar char="Ò"/>
            </a:pPr>
            <a:r>
              <a:rPr lang="pl-PL" sz="1800" dirty="0">
                <a:sym typeface="Wingdings 2"/>
              </a:rPr>
              <a:t>Niewłaściwie sformułowany cel główny projektu: </a:t>
            </a:r>
          </a:p>
          <a:p>
            <a:pPr marL="0" lvl="0" indent="0" defTabSz="182563">
              <a:buNone/>
            </a:pPr>
            <a:r>
              <a:rPr lang="pl-PL" sz="1800" i="1" dirty="0">
                <a:sym typeface="Wingdings 2"/>
              </a:rPr>
              <a:t>	</a:t>
            </a:r>
            <a:r>
              <a:rPr lang="pl-PL" sz="1600" i="1" dirty="0">
                <a:solidFill>
                  <a:prstClr val="black"/>
                </a:solidFill>
                <a:sym typeface="Wingdings 2"/>
              </a:rPr>
              <a:t>np. Objęcie wsparciem w postaci zajęć dodatkowych w obszarze kompetencji kluczowych uczniów oraz przeszkolenie nauczycieli.</a:t>
            </a:r>
          </a:p>
          <a:p>
            <a:pPr marL="0" indent="0" defTabSz="182563">
              <a:buNone/>
            </a:pPr>
            <a:endParaRPr lang="pl-PL" sz="1800" i="1" dirty="0">
              <a:sym typeface="Wingdings 2"/>
            </a:endParaRPr>
          </a:p>
          <a:p>
            <a:pPr marL="0" indent="0" defTabSz="182563">
              <a:buNone/>
            </a:pPr>
            <a:r>
              <a:rPr lang="pl-PL" sz="1800" i="1" dirty="0">
                <a:sym typeface="Wingdings 2"/>
              </a:rPr>
              <a:t>		</a:t>
            </a:r>
          </a:p>
          <a:p>
            <a:pPr marL="0" indent="0" defTabSz="182563">
              <a:buNone/>
            </a:pPr>
            <a:endParaRPr lang="pl-PL" sz="1800" i="1" dirty="0">
              <a:sym typeface="Wingdings 2"/>
            </a:endParaRPr>
          </a:p>
          <a:p>
            <a:pPr marL="0" indent="0" defTabSz="182563">
              <a:buNone/>
            </a:pPr>
            <a:r>
              <a:rPr lang="pl-PL" sz="2400" i="1" dirty="0">
                <a:sym typeface="Wingdings 2"/>
              </a:rPr>
              <a:t>	</a:t>
            </a:r>
          </a:p>
        </p:txBody>
      </p:sp>
      <p:sp>
        <p:nvSpPr>
          <p:cNvPr id="7" name="Prostokąt zaokrąglony 6"/>
          <p:cNvSpPr/>
          <p:nvPr/>
        </p:nvSpPr>
        <p:spPr>
          <a:xfrm>
            <a:off x="323528" y="2852936"/>
            <a:ext cx="8496944" cy="381642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endParaRPr lang="pl-PL" dirty="0">
              <a:solidFill>
                <a:schemeClr val="tx1"/>
              </a:solidFill>
              <a:sym typeface="Wingdings 2"/>
            </a:endParaRPr>
          </a:p>
          <a:p>
            <a:pPr>
              <a:buClr>
                <a:srgbClr val="339933"/>
              </a:buClr>
              <a:buFont typeface="Wingdings" pitchFamily="2" charset="2"/>
              <a:buChar char="ü"/>
            </a:pPr>
            <a:r>
              <a:rPr lang="pl-PL" dirty="0">
                <a:solidFill>
                  <a:schemeClr val="tx1"/>
                </a:solidFill>
              </a:rPr>
              <a:t>Cel powinien:</a:t>
            </a:r>
          </a:p>
          <a:p>
            <a:r>
              <a:rPr lang="pl-PL" sz="1600" dirty="0">
                <a:solidFill>
                  <a:schemeClr val="tx1"/>
                </a:solidFill>
              </a:rPr>
              <a:t>- wynikać bezpośrednio ze zdiagnozowanego/</a:t>
            </a:r>
            <a:r>
              <a:rPr lang="pl-PL" sz="1600" dirty="0" err="1">
                <a:solidFill>
                  <a:schemeClr val="tx1"/>
                </a:solidFill>
              </a:rPr>
              <a:t>ych</a:t>
            </a:r>
            <a:r>
              <a:rPr lang="pl-PL" sz="1600" dirty="0">
                <a:solidFill>
                  <a:schemeClr val="tx1"/>
                </a:solidFill>
              </a:rPr>
              <a:t> w problemu/ów;</a:t>
            </a:r>
          </a:p>
          <a:p>
            <a:r>
              <a:rPr lang="pl-PL" sz="1600" dirty="0">
                <a:solidFill>
                  <a:schemeClr val="tx1"/>
                </a:solidFill>
              </a:rPr>
              <a:t>- być spójny z właściwym celem szczegółowym RPO WD;</a:t>
            </a:r>
          </a:p>
          <a:p>
            <a:r>
              <a:rPr lang="pl-PL" sz="1600" dirty="0">
                <a:solidFill>
                  <a:schemeClr val="tx1"/>
                </a:solidFill>
              </a:rPr>
              <a:t>- opisywać stan docelowy (stanowić odzwierciedlenie sytuacji pożądanej w przyszłości, która zostanie osiągnięta poprzez realizację projektu, np. wzrost…, zwiększenie…), a nie zadania do realizacji (celem projektu nie powinien być środek do jego osiągnięcia, np. przeszkolenie…, objęcie wsparciem…, pomoc…); </a:t>
            </a:r>
          </a:p>
          <a:p>
            <a:pPr>
              <a:buFontTx/>
              <a:buChar char="-"/>
            </a:pPr>
            <a:r>
              <a:rPr lang="pl-PL" sz="1600" dirty="0">
                <a:solidFill>
                  <a:schemeClr val="tx1"/>
                </a:solidFill>
              </a:rPr>
              <a:t> bezpośrednio przekładać się na zadania, wskazane w części 4.1 wniosku. </a:t>
            </a:r>
          </a:p>
          <a:p>
            <a:endParaRPr lang="pl-PL" sz="1600" dirty="0">
              <a:solidFill>
                <a:schemeClr val="tx1"/>
              </a:solidFill>
            </a:endParaRPr>
          </a:p>
          <a:p>
            <a:pPr marL="0" indent="0">
              <a:buNone/>
            </a:pPr>
            <a:r>
              <a:rPr lang="pl-PL" u="sng" dirty="0">
                <a:solidFill>
                  <a:schemeClr val="tx1"/>
                </a:solidFill>
                <a:sym typeface="Wingdings 2"/>
              </a:rPr>
              <a:t>np.: </a:t>
            </a:r>
            <a:r>
              <a:rPr lang="pl-PL" i="1" u="sng" dirty="0">
                <a:solidFill>
                  <a:schemeClr val="tx1"/>
                </a:solidFill>
                <a:sym typeface="Wingdings 2"/>
              </a:rPr>
              <a:t>Wzrost kompetencji kluczowych 25 uczniów i uczennic (14 K/11M) oraz wzrost kwalifikacji 4 nauczycielek Szkoły Podstawowej nr X w miejscowości Y w okresie od 01.09.2020 do 28.06.2022 poprzez realizację zajęć dodatkowych z zakresu matematyki i języków obcych oraz organizację szkoleń i studiów podyplomowych dla nauczycieli.</a:t>
            </a:r>
            <a:endParaRPr lang="pl-PL" i="1" u="sng" dirty="0">
              <a:solidFill>
                <a:schemeClr val="tx1"/>
              </a:solidFill>
            </a:endParaRPr>
          </a:p>
          <a:p>
            <a:pPr algn="ctr"/>
            <a:endParaRPr lang="pl-PL" dirty="0">
              <a:solidFill>
                <a:schemeClr val="tx1"/>
              </a:solidFill>
            </a:endParaRPr>
          </a:p>
        </p:txBody>
      </p:sp>
      <p:sp>
        <p:nvSpPr>
          <p:cNvPr id="5" name="Symbol zastępczy numeru slajdu 4">
            <a:extLst>
              <a:ext uri="{FF2B5EF4-FFF2-40B4-BE49-F238E27FC236}">
                <a16:creationId xmlns:a16="http://schemas.microsoft.com/office/drawing/2014/main" id="{6A9569B8-D8F7-47C9-85D9-9448032F72D7}"/>
              </a:ext>
            </a:extLst>
          </p:cNvPr>
          <p:cNvSpPr>
            <a:spLocks noGrp="1"/>
          </p:cNvSpPr>
          <p:nvPr>
            <p:ph type="sldNum" sz="quarter" idx="12"/>
          </p:nvPr>
        </p:nvSpPr>
        <p:spPr/>
        <p:txBody>
          <a:bodyPr/>
          <a:lstStyle/>
          <a:p>
            <a:fld id="{9BBA8BAD-C024-4EBD-AE8C-2F50AC709554}" type="slidenum">
              <a:rPr lang="pl-PL" altLang="pl-PL" smtClean="0"/>
              <a:pPr/>
              <a:t>49</a:t>
            </a:fld>
            <a:endParaRPr lang="pl-PL" alt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560140" y="1200819"/>
            <a:ext cx="8136904" cy="5184576"/>
          </a:xfrm>
          <a:prstGeom prst="roundRect">
            <a:avLst/>
          </a:prstGeom>
          <a:ln>
            <a:noFill/>
          </a:ln>
        </p:spPr>
        <p:style>
          <a:lnRef idx="2">
            <a:schemeClr val="accent1"/>
          </a:lnRef>
          <a:fillRef idx="1">
            <a:schemeClr val="lt1"/>
          </a:fillRef>
          <a:effectRef idx="0">
            <a:schemeClr val="accent1"/>
          </a:effectRef>
          <a:fontRef idx="minor">
            <a:schemeClr val="dk1"/>
          </a:fontRef>
        </p:style>
        <p:txBody>
          <a:bodyPr anchor="ctr"/>
          <a:lstStyle/>
          <a:p>
            <a:pPr algn="ctr">
              <a:buFont typeface="Arial" charset="0"/>
              <a:buNone/>
              <a:defRPr/>
            </a:pPr>
            <a:r>
              <a:rPr lang="pl-PL" sz="3600" dirty="0">
                <a:ln w="0">
                  <a:noFill/>
                </a:ln>
                <a:solidFill>
                  <a:schemeClr val="tx1"/>
                </a:solidFill>
              </a:rPr>
              <a:t>SOWA:</a:t>
            </a:r>
          </a:p>
          <a:p>
            <a:pPr>
              <a:buFont typeface="Arial" charset="0"/>
              <a:buNone/>
              <a:defRPr/>
            </a:pPr>
            <a:r>
              <a:rPr lang="pl-PL" dirty="0">
                <a:solidFill>
                  <a:schemeClr val="tx1"/>
                </a:solidFill>
                <a:effectLst/>
              </a:rPr>
              <a:t>• </a:t>
            </a:r>
            <a:r>
              <a:rPr lang="pl-PL" sz="2400" dirty="0">
                <a:solidFill>
                  <a:schemeClr val="tx1"/>
                </a:solidFill>
                <a:effectLst/>
              </a:rPr>
              <a:t>przygotowanie i złożenie wniosku o dofinansowanie projektu do Instytucji Organizującej Konkurs (wyłącznie </a:t>
            </a:r>
            <a:br>
              <a:rPr lang="pl-PL" sz="2400" dirty="0">
                <a:solidFill>
                  <a:schemeClr val="tx1"/>
                </a:solidFill>
                <a:effectLst/>
              </a:rPr>
            </a:br>
            <a:r>
              <a:rPr lang="pl-PL" sz="2400" dirty="0">
                <a:solidFill>
                  <a:schemeClr val="tx1"/>
                </a:solidFill>
                <a:effectLst/>
              </a:rPr>
              <a:t>w generatorze, bez wymogu składania wersji papierowej  </a:t>
            </a:r>
            <a:br>
              <a:rPr lang="pl-PL" sz="2400" dirty="0">
                <a:solidFill>
                  <a:schemeClr val="tx1"/>
                </a:solidFill>
                <a:effectLst/>
              </a:rPr>
            </a:br>
            <a:r>
              <a:rPr lang="pl-PL" sz="2400" dirty="0">
                <a:solidFill>
                  <a:schemeClr val="tx1"/>
                </a:solidFill>
                <a:effectLst/>
              </a:rPr>
              <a:t>z odręcznymi podpisami);</a:t>
            </a:r>
          </a:p>
          <a:p>
            <a:pPr>
              <a:buFont typeface="Arial" charset="0"/>
              <a:buNone/>
              <a:defRPr/>
            </a:pPr>
            <a:endParaRPr lang="pl-PL" sz="2400" dirty="0">
              <a:solidFill>
                <a:schemeClr val="tx1"/>
              </a:solidFill>
              <a:effectLst/>
            </a:endParaRPr>
          </a:p>
          <a:p>
            <a:pPr>
              <a:buFont typeface="Arial" charset="0"/>
              <a:buNone/>
              <a:defRPr/>
            </a:pPr>
            <a:r>
              <a:rPr lang="pl-PL" sz="2400" dirty="0">
                <a:solidFill>
                  <a:schemeClr val="tx1"/>
                </a:solidFill>
                <a:effectLst/>
              </a:rPr>
              <a:t>• organizacja, przechowywanie i zarządzanie dokumentami projektu;</a:t>
            </a:r>
          </a:p>
          <a:p>
            <a:pPr>
              <a:buFont typeface="Arial" charset="0"/>
              <a:buNone/>
              <a:defRPr/>
            </a:pPr>
            <a:endParaRPr lang="pl-PL" sz="2400" dirty="0">
              <a:solidFill>
                <a:schemeClr val="tx1"/>
              </a:solidFill>
              <a:effectLst/>
            </a:endParaRPr>
          </a:p>
          <a:p>
            <a:pPr>
              <a:buFont typeface="Arial" charset="0"/>
              <a:buNone/>
              <a:defRPr/>
            </a:pPr>
            <a:r>
              <a:rPr lang="pl-PL" sz="2400" dirty="0">
                <a:solidFill>
                  <a:schemeClr val="tx1"/>
                </a:solidFill>
                <a:effectLst/>
              </a:rPr>
              <a:t>• zarządzanie użytkownikami, biorącymi udział w realizacji projektów;</a:t>
            </a:r>
          </a:p>
          <a:p>
            <a:pPr>
              <a:buFont typeface="Arial" charset="0"/>
              <a:buNone/>
              <a:defRPr/>
            </a:pPr>
            <a:endParaRPr lang="pl-PL" sz="2400" dirty="0">
              <a:solidFill>
                <a:schemeClr val="tx1"/>
              </a:solidFill>
              <a:effectLst/>
            </a:endParaRPr>
          </a:p>
          <a:p>
            <a:pPr>
              <a:buFont typeface="Arial" charset="0"/>
              <a:buNone/>
              <a:defRPr/>
            </a:pPr>
            <a:r>
              <a:rPr lang="pl-PL" sz="2400" dirty="0">
                <a:solidFill>
                  <a:schemeClr val="tx1"/>
                </a:solidFill>
                <a:effectLst/>
              </a:rPr>
              <a:t>• </a:t>
            </a:r>
            <a:r>
              <a:rPr lang="pl-PL" sz="2400" b="1" u="sng" dirty="0">
                <a:solidFill>
                  <a:schemeClr val="tx1"/>
                </a:solidFill>
                <a:effectLst/>
              </a:rPr>
              <a:t>komunikacja i wymiana informacji</a:t>
            </a:r>
            <a:r>
              <a:rPr lang="pl-PL" sz="2400" dirty="0">
                <a:solidFill>
                  <a:schemeClr val="tx1"/>
                </a:solidFill>
                <a:effectLst/>
              </a:rPr>
              <a:t>.</a:t>
            </a:r>
          </a:p>
        </p:txBody>
      </p:sp>
      <p:sp>
        <p:nvSpPr>
          <p:cNvPr id="6"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2" name="Symbol zastępczy numeru slajdu 1">
            <a:extLst>
              <a:ext uri="{FF2B5EF4-FFF2-40B4-BE49-F238E27FC236}">
                <a16:creationId xmlns:a16="http://schemas.microsoft.com/office/drawing/2014/main" id="{55F6EAAF-C714-4C67-974E-1C9CBF2B99A5}"/>
              </a:ext>
            </a:extLst>
          </p:cNvPr>
          <p:cNvSpPr>
            <a:spLocks noGrp="1"/>
          </p:cNvSpPr>
          <p:nvPr>
            <p:ph type="sldNum" sz="quarter" idx="12"/>
          </p:nvPr>
        </p:nvSpPr>
        <p:spPr/>
        <p:txBody>
          <a:bodyPr/>
          <a:lstStyle/>
          <a:p>
            <a:fld id="{9BBA8BAD-C024-4EBD-AE8C-2F50AC709554}" type="slidenum">
              <a:rPr lang="pl-PL" altLang="pl-PL" smtClean="0"/>
              <a:pPr/>
              <a:t>5</a:t>
            </a:fld>
            <a:endParaRPr lang="pl-PL" altLang="pl-PL"/>
          </a:p>
        </p:txBody>
      </p:sp>
    </p:spTree>
    <p:extLst>
      <p:ext uri="{BB962C8B-B14F-4D97-AF65-F5344CB8AC3E}">
        <p14:creationId xmlns:p14="http://schemas.microsoft.com/office/powerpoint/2010/main" val="36059238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55666" y="1628800"/>
            <a:ext cx="8292797" cy="151216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467544" y="980728"/>
            <a:ext cx="8229600" cy="504056"/>
          </a:xfrm>
        </p:spPr>
        <p:txBody>
          <a:bodyPr/>
          <a:lstStyle/>
          <a:p>
            <a:pPr>
              <a:defRPr/>
            </a:pPr>
            <a:r>
              <a:rPr lang="pl-PL" sz="3200" b="1" dirty="0">
                <a:solidFill>
                  <a:srgbClr val="0070C0"/>
                </a:solidFill>
                <a:latin typeface="Calibri" pitchFamily="34" charset="0"/>
                <a:ea typeface="+mn-ea"/>
                <a:cs typeface="+mn-cs"/>
              </a:rPr>
              <a:t>GRUPA DOCELOWA - BARIERY</a:t>
            </a:r>
          </a:p>
        </p:txBody>
      </p:sp>
      <p:sp>
        <p:nvSpPr>
          <p:cNvPr id="3" name="Symbol zastępczy zawartości 2"/>
          <p:cNvSpPr>
            <a:spLocks noGrp="1"/>
          </p:cNvSpPr>
          <p:nvPr>
            <p:ph idx="1"/>
          </p:nvPr>
        </p:nvSpPr>
        <p:spPr>
          <a:xfrm>
            <a:off x="467544" y="1412776"/>
            <a:ext cx="8229600" cy="2232248"/>
          </a:xfrm>
          <a:ln>
            <a:noFill/>
          </a:ln>
        </p:spPr>
        <p:txBody>
          <a:bodyPr/>
          <a:lstStyle/>
          <a:p>
            <a:pPr marL="0" indent="0">
              <a:buNone/>
            </a:pPr>
            <a:endParaRPr lang="pl-PL" sz="1800" dirty="0">
              <a:sym typeface="Wingdings 2"/>
            </a:endParaRPr>
          </a:p>
          <a:p>
            <a:pPr>
              <a:buClr>
                <a:srgbClr val="C00000"/>
              </a:buClr>
              <a:buFont typeface="Wingdings 2" panose="05020102010507070707" pitchFamily="18" charset="2"/>
              <a:buChar char="Ò"/>
            </a:pPr>
            <a:r>
              <a:rPr lang="pl-PL" sz="1800" dirty="0">
                <a:sym typeface="Wingdings 2"/>
              </a:rPr>
              <a:t>Niewłaściwie opisane zidentyfikowane bariery uczestnictwa w projekcie. </a:t>
            </a:r>
          </a:p>
          <a:p>
            <a:pPr marL="361950" indent="0">
              <a:buNone/>
            </a:pPr>
            <a:r>
              <a:rPr lang="pl-PL" sz="1600" dirty="0"/>
              <a:t>Wnioskodawcy błędnie opisują problemy i potrzeby, na które ma odpowiadać projekt, zamiast wskazać, jakie bariery utrudniające przystąpienie do projektu mogą napotkać jego potencjalni uczestnicy.</a:t>
            </a:r>
            <a:r>
              <a:rPr lang="pl-PL" sz="1600" i="1" dirty="0">
                <a:sym typeface="Wingdings 2"/>
              </a:rPr>
              <a:t>	</a:t>
            </a:r>
            <a:r>
              <a:rPr lang="pl-PL" sz="1800" i="1" dirty="0">
                <a:sym typeface="Wingdings 2"/>
              </a:rPr>
              <a:t>		</a:t>
            </a:r>
          </a:p>
          <a:p>
            <a:pPr marL="0" indent="0" defTabSz="182563">
              <a:buNone/>
            </a:pPr>
            <a:endParaRPr lang="pl-PL" sz="1800" i="1" dirty="0">
              <a:sym typeface="Wingdings 2"/>
            </a:endParaRPr>
          </a:p>
          <a:p>
            <a:pPr marL="0" indent="0" defTabSz="182563">
              <a:buNone/>
            </a:pPr>
            <a:r>
              <a:rPr lang="pl-PL" sz="2400" i="1" dirty="0">
                <a:sym typeface="Wingdings 2"/>
              </a:rPr>
              <a:t>	</a:t>
            </a:r>
          </a:p>
        </p:txBody>
      </p:sp>
      <p:sp>
        <p:nvSpPr>
          <p:cNvPr id="5" name="Symbol zastępczy numeru slajdu 4">
            <a:extLst>
              <a:ext uri="{FF2B5EF4-FFF2-40B4-BE49-F238E27FC236}">
                <a16:creationId xmlns:a16="http://schemas.microsoft.com/office/drawing/2014/main" id="{DFDC02EE-F4DA-43FA-B62F-94A45D8608AD}"/>
              </a:ext>
            </a:extLst>
          </p:cNvPr>
          <p:cNvSpPr>
            <a:spLocks noGrp="1"/>
          </p:cNvSpPr>
          <p:nvPr>
            <p:ph type="sldNum" sz="quarter" idx="12"/>
          </p:nvPr>
        </p:nvSpPr>
        <p:spPr/>
        <p:txBody>
          <a:bodyPr/>
          <a:lstStyle/>
          <a:p>
            <a:fld id="{9BBA8BAD-C024-4EBD-AE8C-2F50AC709554}" type="slidenum">
              <a:rPr lang="pl-PL" altLang="pl-PL" smtClean="0"/>
              <a:pPr/>
              <a:t>50</a:t>
            </a:fld>
            <a:endParaRPr lang="pl-PL" altLang="pl-PL"/>
          </a:p>
        </p:txBody>
      </p:sp>
      <p:sp>
        <p:nvSpPr>
          <p:cNvPr id="7" name="Prostokąt zaokrąglony 6"/>
          <p:cNvSpPr/>
          <p:nvPr/>
        </p:nvSpPr>
        <p:spPr>
          <a:xfrm>
            <a:off x="455667" y="3429000"/>
            <a:ext cx="8292797" cy="2736304"/>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r>
              <a:rPr lang="pl-PL" sz="1600" dirty="0">
                <a:solidFill>
                  <a:schemeClr val="tx1"/>
                </a:solidFill>
              </a:rPr>
              <a:t>Przy opisie barier należy wziąć pod uwagę bariery </a:t>
            </a:r>
            <a:r>
              <a:rPr lang="pl-PL" sz="1600" b="1" dirty="0">
                <a:solidFill>
                  <a:schemeClr val="tx1"/>
                </a:solidFill>
              </a:rPr>
              <a:t>uczestnictwa w danym projekcie,</a:t>
            </a:r>
            <a:r>
              <a:rPr lang="pl-PL" sz="1600" dirty="0">
                <a:solidFill>
                  <a:schemeClr val="tx1"/>
                </a:solidFill>
              </a:rPr>
              <a:t> czyli czynniki, które zniechęcają potencjalnych uczestników do wzięcia udziału w projekcie lub uniemożliwiają im udział w projekcie. Dla przykładu, jeżeli szkolenia w ramach projektu mają być organizowane w mieście wojewódzkim, a miejsce zamieszkania uczestników projektu będzie poza tym miastem, to barierą uczestnictwa w projekcie mogą być trudności z dojazdem na te szkolenia. Innymi, często spotykanymi w projektach barierami, jest np.: brak świadomości potrzeby dokształcania się, niechęć do podnoszenia kwalifikacji, niska motywacja, brak wiary we własne siły. </a:t>
            </a:r>
            <a:endParaRPr lang="pl-PL" sz="1600" dirty="0">
              <a:solidFill>
                <a:schemeClr val="tx1"/>
              </a:solidFill>
              <a:sym typeface="Wingdings 2"/>
            </a:endParaRPr>
          </a:p>
        </p:txBody>
      </p:sp>
    </p:spTree>
    <p:extLst>
      <p:ext uri="{BB962C8B-B14F-4D97-AF65-F5344CB8AC3E}">
        <p14:creationId xmlns:p14="http://schemas.microsoft.com/office/powerpoint/2010/main" val="42423775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WSKAŹNIKI OBLIGATORYJNE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611560" y="1595258"/>
            <a:ext cx="8229600" cy="190575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lvl="1" indent="-363538">
              <a:buClr>
                <a:srgbClr val="C00000"/>
              </a:buClr>
              <a:buSzPct val="150000"/>
              <a:buFont typeface="Wingdings 2" panose="05020102010507070707" pitchFamily="18" charset="2"/>
              <a:buChar char="Ò"/>
            </a:pPr>
            <a:r>
              <a:rPr lang="pl-PL" sz="1600" dirty="0">
                <a:solidFill>
                  <a:schemeClr val="tx1"/>
                </a:solidFill>
              </a:rPr>
              <a:t>Brak wybrania wszystkich wskaźników programowych określonych dla danego konkursu, adekwatnych do planowanych zadań.</a:t>
            </a:r>
          </a:p>
          <a:p>
            <a:pPr lvl="1"/>
            <a:endParaRPr lang="pl-PL" sz="1600" dirty="0">
              <a:solidFill>
                <a:schemeClr val="tx1"/>
              </a:solidFill>
            </a:endParaRPr>
          </a:p>
          <a:p>
            <a:pPr lvl="1"/>
            <a:r>
              <a:rPr lang="pl-PL" sz="1600" dirty="0">
                <a:solidFill>
                  <a:schemeClr val="tx1"/>
                </a:solidFill>
              </a:rPr>
              <a:t>Wybór wskaźników programowych z innych działań.</a:t>
            </a:r>
          </a:p>
          <a:p>
            <a:pPr lvl="1"/>
            <a:endParaRPr lang="pl-PL" sz="1600" dirty="0">
              <a:solidFill>
                <a:schemeClr val="tx1"/>
              </a:solidFill>
            </a:endParaRPr>
          </a:p>
          <a:p>
            <a:pPr lvl="1"/>
            <a:r>
              <a:rPr lang="pl-PL" sz="1600" dirty="0">
                <a:solidFill>
                  <a:schemeClr val="tx1"/>
                </a:solidFill>
              </a:rPr>
              <a:t>Brak wybrania wszystkich wspólnych wskaźników (tzw. wskaźników horyzontalnych) z listy WLWK.</a:t>
            </a:r>
          </a:p>
        </p:txBody>
      </p:sp>
      <p:sp>
        <p:nvSpPr>
          <p:cNvPr id="5" name="Prostokąt zaokrąglony 4"/>
          <p:cNvSpPr/>
          <p:nvPr/>
        </p:nvSpPr>
        <p:spPr>
          <a:xfrm>
            <a:off x="611560" y="3595599"/>
            <a:ext cx="8229600" cy="3096344"/>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Clr>
                <a:srgbClr val="008000"/>
              </a:buClr>
              <a:buSzPct val="200000"/>
              <a:buFont typeface="Wingdings" panose="05000000000000000000" pitchFamily="2" charset="2"/>
              <a:buChar char="ü"/>
            </a:pPr>
            <a:r>
              <a:rPr lang="pl-PL" sz="1400" dirty="0">
                <a:solidFill>
                  <a:schemeClr val="tx1"/>
                </a:solidFill>
              </a:rPr>
              <a:t>Wskaźniki obligatoryjne dla danego konkursu znajdują się w załączniku nr 2 do Regulaminu konkursu pn.: „Lista wskaźników na poziomie projektu”. </a:t>
            </a:r>
          </a:p>
          <a:p>
            <a:pPr>
              <a:buFont typeface="Arial" pitchFamily="34" charset="0"/>
              <a:buChar char="•"/>
            </a:pPr>
            <a:endParaRPr lang="pl-PL" sz="1400" dirty="0">
              <a:solidFill>
                <a:schemeClr val="tx1"/>
              </a:solidFill>
            </a:endParaRPr>
          </a:p>
          <a:p>
            <a:r>
              <a:rPr lang="pl-PL" sz="1400" b="1" dirty="0">
                <a:solidFill>
                  <a:schemeClr val="tx1"/>
                </a:solidFill>
              </a:rPr>
              <a:t>Wskaźniki programowe </a:t>
            </a:r>
            <a:r>
              <a:rPr lang="pl-PL" sz="1400" dirty="0">
                <a:solidFill>
                  <a:schemeClr val="tx1"/>
                </a:solidFill>
              </a:rPr>
              <a:t>(z listy) należy wybierać jedynie spośród tych, które są wskazane w Regulaminie danego konkursu, pomimo technicznej możliwości wyboru w systemie SOWA wskaźników programowych z innych działań. Dodatkowo, wskaźniki programowe, o ile dotyczą projektu, </a:t>
            </a:r>
            <a:r>
              <a:rPr lang="pl-PL" sz="1400" b="1" dirty="0">
                <a:solidFill>
                  <a:schemeClr val="tx1"/>
                </a:solidFill>
              </a:rPr>
              <a:t>należy wybierać wyłącznie z listy rozwijanej w SOWA</a:t>
            </a:r>
            <a:r>
              <a:rPr lang="pl-PL" sz="1400" dirty="0">
                <a:solidFill>
                  <a:schemeClr val="tx1"/>
                </a:solidFill>
              </a:rPr>
              <a:t>, nie należy wpisywać ich ręcznie.</a:t>
            </a:r>
          </a:p>
          <a:p>
            <a:r>
              <a:rPr lang="pl-PL" sz="1400" b="1" dirty="0">
                <a:solidFill>
                  <a:schemeClr val="tx1"/>
                </a:solidFill>
              </a:rPr>
              <a:t>Wartość bazowa wskaźników programowych wynosi zero.</a:t>
            </a:r>
          </a:p>
          <a:p>
            <a:pPr>
              <a:buFont typeface="Arial" pitchFamily="34" charset="0"/>
              <a:buChar char="•"/>
            </a:pPr>
            <a:endParaRPr lang="pl-PL" sz="1400" dirty="0">
              <a:solidFill>
                <a:schemeClr val="tx1"/>
              </a:solidFill>
            </a:endParaRPr>
          </a:p>
          <a:p>
            <a:r>
              <a:rPr lang="pl-PL" sz="1400" b="1" dirty="0">
                <a:solidFill>
                  <a:schemeClr val="tx1"/>
                </a:solidFill>
              </a:rPr>
              <a:t>Wskaźniki horyzontalne z listy WLWK </a:t>
            </a:r>
            <a:r>
              <a:rPr lang="pl-PL" sz="1400" dirty="0">
                <a:solidFill>
                  <a:schemeClr val="tx1"/>
                </a:solidFill>
              </a:rPr>
              <a:t>– należy wskazać </a:t>
            </a:r>
            <a:r>
              <a:rPr lang="pl-PL" sz="1400" b="1" dirty="0">
                <a:solidFill>
                  <a:schemeClr val="tx1"/>
                </a:solidFill>
              </a:rPr>
              <a:t>wszystkie, </a:t>
            </a:r>
            <a:r>
              <a:rPr lang="pl-PL" sz="1400" dirty="0">
                <a:solidFill>
                  <a:schemeClr val="tx1"/>
                </a:solidFill>
              </a:rPr>
              <a:t>nawet jeśli w projekcie nie są planowane działania, którym one odpowiadają (wówczas należy wpisać wartość: 0). </a:t>
            </a:r>
          </a:p>
          <a:p>
            <a:r>
              <a:rPr lang="pl-PL" sz="1400" b="1" dirty="0">
                <a:solidFill>
                  <a:schemeClr val="tx1"/>
                </a:solidFill>
              </a:rPr>
              <a:t>Należy określić źródła oraz częstotliwość pomiaru wskaźnika.</a:t>
            </a:r>
          </a:p>
          <a:p>
            <a:pPr>
              <a:buFont typeface="Arial" pitchFamily="34" charset="0"/>
              <a:buChar char="•"/>
            </a:pPr>
            <a:endParaRPr lang="pl-PL" dirty="0">
              <a:solidFill>
                <a:schemeClr val="tx1"/>
              </a:solidFill>
            </a:endParaRPr>
          </a:p>
        </p:txBody>
      </p:sp>
      <p:sp>
        <p:nvSpPr>
          <p:cNvPr id="4" name="Symbol zastępczy numeru slajdu 3">
            <a:extLst>
              <a:ext uri="{FF2B5EF4-FFF2-40B4-BE49-F238E27FC236}">
                <a16:creationId xmlns:a16="http://schemas.microsoft.com/office/drawing/2014/main" id="{4A46F48D-AEB3-49F2-8CC7-E14779D0DDA8}"/>
              </a:ext>
            </a:extLst>
          </p:cNvPr>
          <p:cNvSpPr>
            <a:spLocks noGrp="1"/>
          </p:cNvSpPr>
          <p:nvPr>
            <p:ph type="sldNum" sz="quarter" idx="12"/>
          </p:nvPr>
        </p:nvSpPr>
        <p:spPr/>
        <p:txBody>
          <a:bodyPr/>
          <a:lstStyle/>
          <a:p>
            <a:fld id="{9BBA8BAD-C024-4EBD-AE8C-2F50AC709554}" type="slidenum">
              <a:rPr lang="pl-PL" altLang="pl-PL" smtClean="0"/>
              <a:pPr/>
              <a:t>51</a:t>
            </a:fld>
            <a:endParaRPr lang="pl-PL" altLang="pl-PL"/>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01291"/>
            <a:ext cx="8229600" cy="436910"/>
          </a:xfrm>
        </p:spPr>
        <p:txBody>
          <a:bodyPr/>
          <a:lstStyle/>
          <a:p>
            <a:pPr>
              <a:defRPr/>
            </a:pPr>
            <a:r>
              <a:rPr lang="pl-PL" sz="3200" b="1" dirty="0">
                <a:solidFill>
                  <a:srgbClr val="0070C0"/>
                </a:solidFill>
                <a:latin typeface="Calibri" pitchFamily="34" charset="0"/>
                <a:ea typeface="+mn-ea"/>
                <a:cs typeface="+mn-cs"/>
              </a:rPr>
              <a:t>WSKAŹNIKI – SPÓJNOŚĆ, POMIAR</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323528" y="1484784"/>
            <a:ext cx="8517632" cy="2088232"/>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00025">
              <a:buClr>
                <a:srgbClr val="C00000"/>
              </a:buClr>
              <a:buSzPct val="150000"/>
              <a:buFont typeface="Wingdings 2" panose="05020102010507070707" pitchFamily="18" charset="2"/>
              <a:buChar char="Ò"/>
              <a:tabLst>
                <a:tab pos="449263" algn="l"/>
              </a:tabLst>
            </a:pPr>
            <a:r>
              <a:rPr lang="pl-PL" dirty="0">
                <a:solidFill>
                  <a:schemeClr val="tx1"/>
                </a:solidFill>
              </a:rPr>
              <a:t>   </a:t>
            </a:r>
            <a:r>
              <a:rPr lang="pl-PL" sz="1600" dirty="0">
                <a:solidFill>
                  <a:schemeClr val="tx1"/>
                </a:solidFill>
              </a:rPr>
              <a:t>1) Brak </a:t>
            </a:r>
            <a:r>
              <a:rPr lang="pl-PL" sz="1600" b="1" dirty="0">
                <a:solidFill>
                  <a:schemeClr val="tx1"/>
                </a:solidFill>
              </a:rPr>
              <a:t>spójności</a:t>
            </a:r>
            <a:r>
              <a:rPr lang="pl-PL" sz="1600" dirty="0">
                <a:solidFill>
                  <a:schemeClr val="tx1"/>
                </a:solidFill>
              </a:rPr>
              <a:t> pomiędzy wskaźnikami w poszczególnych częściach wniosku:</a:t>
            </a:r>
          </a:p>
          <a:p>
            <a:pPr lvl="1"/>
            <a:r>
              <a:rPr lang="pl-PL" sz="1600" dirty="0">
                <a:solidFill>
                  <a:schemeClr val="tx1"/>
                </a:solidFill>
              </a:rPr>
              <a:t>3.1.2 CEL SZCZEGÓŁOWY OSI PRIORYTETOWEJ I WSKAŹNIKI REALIZACJI CELU,</a:t>
            </a:r>
          </a:p>
          <a:p>
            <a:pPr lvl="1"/>
            <a:r>
              <a:rPr lang="pl-PL" sz="1600" dirty="0">
                <a:solidFill>
                  <a:schemeClr val="tx1"/>
                </a:solidFill>
              </a:rPr>
              <a:t>4.1. ZADANIA,</a:t>
            </a:r>
          </a:p>
          <a:p>
            <a:pPr lvl="1"/>
            <a:endParaRPr lang="pl-PL" sz="1600" dirty="0">
              <a:solidFill>
                <a:schemeClr val="tx1"/>
              </a:solidFill>
            </a:endParaRPr>
          </a:p>
          <a:p>
            <a:pPr lvl="1" eaLnBrk="1" fontAlgn="t" hangingPunct="1">
              <a:defRPr/>
            </a:pPr>
            <a:r>
              <a:rPr lang="pl-PL" sz="1600" dirty="0">
                <a:solidFill>
                  <a:schemeClr val="tx1"/>
                </a:solidFill>
              </a:rPr>
              <a:t>2) Nieodpowiednia </a:t>
            </a:r>
            <a:r>
              <a:rPr lang="pl-PL" sz="1600" b="1" dirty="0">
                <a:solidFill>
                  <a:schemeClr val="tx1"/>
                </a:solidFill>
              </a:rPr>
              <a:t>częstotliwość pomiaru</a:t>
            </a:r>
            <a:r>
              <a:rPr lang="pl-PL" sz="1600" dirty="0">
                <a:solidFill>
                  <a:schemeClr val="tx1"/>
                </a:solidFill>
              </a:rPr>
              <a:t>, np. w przypadku wskaźników produktu: na końcu realizacji projektu,</a:t>
            </a:r>
          </a:p>
          <a:p>
            <a:pPr lvl="1" eaLnBrk="1" fontAlgn="t" hangingPunct="1">
              <a:defRPr/>
            </a:pPr>
            <a:endParaRPr lang="pl-PL" sz="1600" dirty="0">
              <a:solidFill>
                <a:schemeClr val="tx1"/>
              </a:solidFill>
            </a:endParaRPr>
          </a:p>
          <a:p>
            <a:pPr lvl="1" eaLnBrk="1" fontAlgn="t" hangingPunct="1">
              <a:defRPr/>
            </a:pPr>
            <a:r>
              <a:rPr lang="pl-PL" sz="1600" dirty="0">
                <a:solidFill>
                  <a:schemeClr val="tx1"/>
                </a:solidFill>
              </a:rPr>
              <a:t>3) Nieprawidłowo dobrane </a:t>
            </a:r>
            <a:r>
              <a:rPr lang="pl-PL" sz="1600" b="1" dirty="0">
                <a:solidFill>
                  <a:schemeClr val="tx1"/>
                </a:solidFill>
              </a:rPr>
              <a:t>źródła pomiaru/weryfikacji </a:t>
            </a:r>
            <a:r>
              <a:rPr lang="pl-PL" sz="1600" dirty="0">
                <a:solidFill>
                  <a:schemeClr val="tx1"/>
                </a:solidFill>
              </a:rPr>
              <a:t>wskaźników.</a:t>
            </a:r>
          </a:p>
        </p:txBody>
      </p:sp>
      <p:sp>
        <p:nvSpPr>
          <p:cNvPr id="5" name="Prostokąt zaokrąglony 4"/>
          <p:cNvSpPr/>
          <p:nvPr/>
        </p:nvSpPr>
        <p:spPr>
          <a:xfrm>
            <a:off x="299734" y="3717032"/>
            <a:ext cx="8541426" cy="2952325"/>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r>
              <a:rPr lang="pl-PL" dirty="0">
                <a:solidFill>
                  <a:schemeClr val="tx1"/>
                </a:solidFill>
              </a:rPr>
              <a:t>1)</a:t>
            </a:r>
            <a:r>
              <a:rPr lang="pl-PL" sz="1600" dirty="0">
                <a:solidFill>
                  <a:schemeClr val="tx1"/>
                </a:solidFill>
              </a:rPr>
              <a:t> Wskaźniki w każdej części wniosku muszą być spójne.</a:t>
            </a:r>
          </a:p>
          <a:p>
            <a:r>
              <a:rPr lang="pl-PL" sz="1600" dirty="0">
                <a:solidFill>
                  <a:schemeClr val="tx1"/>
                </a:solidFill>
              </a:rPr>
              <a:t>Wszystkie wskaźniki przedstawione w pkt 3.1.2 muszą zostać przypisane do zadań w pkt 4.1 (odpowiednio), wartości wskaźników w różnych częściach wniosku muszą być spójne (suma wartości danego wskaźnika z kilku zadań powinna być co najmniej równa wartości ogółem tego wskaźnika wskazanej w punkcie 3.1.2.)</a:t>
            </a:r>
          </a:p>
          <a:p>
            <a:endParaRPr lang="pl-PL" sz="1600" dirty="0">
              <a:solidFill>
                <a:schemeClr val="tx1"/>
              </a:solidFill>
            </a:endParaRPr>
          </a:p>
          <a:p>
            <a:pPr>
              <a:buClr>
                <a:srgbClr val="008000"/>
              </a:buClr>
              <a:buSzPct val="200000"/>
            </a:pPr>
            <a:r>
              <a:rPr lang="pl-PL" sz="1600" dirty="0">
                <a:solidFill>
                  <a:schemeClr val="tx1"/>
                </a:solidFill>
              </a:rPr>
              <a:t>2) Wymagana częstotliwość pomiaru wskaźników produktu i rezultatu jest każdorazowo określona w załączniku nr 2 do Regulaminu konkursu pn.: „Lista wskaźników na poziomie projektu”.</a:t>
            </a:r>
          </a:p>
          <a:p>
            <a:pPr>
              <a:buClr>
                <a:srgbClr val="008000"/>
              </a:buClr>
              <a:buSzPct val="200000"/>
            </a:pPr>
            <a:endParaRPr lang="pl-PL" sz="1600" dirty="0">
              <a:solidFill>
                <a:schemeClr val="tx1"/>
              </a:solidFill>
            </a:endParaRPr>
          </a:p>
          <a:p>
            <a:pPr>
              <a:buClr>
                <a:srgbClr val="008000"/>
              </a:buClr>
              <a:buSzPct val="200000"/>
            </a:pPr>
            <a:r>
              <a:rPr lang="pl-PL" sz="1600" dirty="0">
                <a:solidFill>
                  <a:schemeClr val="tx1"/>
                </a:solidFill>
              </a:rPr>
              <a:t>3) Należy tak dobierać dokumenty (źródła weryfikacji osiągnięcia wskaźnika), aby była możliwość weryfikacji osiągania konkretnego  wskaźnika. </a:t>
            </a:r>
            <a:endParaRPr lang="pl-PL" dirty="0">
              <a:solidFill>
                <a:schemeClr val="tx1"/>
              </a:solidFill>
            </a:endParaRPr>
          </a:p>
        </p:txBody>
      </p:sp>
      <p:sp>
        <p:nvSpPr>
          <p:cNvPr id="4" name="Symbol zastępczy numeru slajdu 3">
            <a:extLst>
              <a:ext uri="{FF2B5EF4-FFF2-40B4-BE49-F238E27FC236}">
                <a16:creationId xmlns:a16="http://schemas.microsoft.com/office/drawing/2014/main" id="{249A6F62-3E4E-4798-9EDC-F01E72338F18}"/>
              </a:ext>
            </a:extLst>
          </p:cNvPr>
          <p:cNvSpPr>
            <a:spLocks noGrp="1"/>
          </p:cNvSpPr>
          <p:nvPr>
            <p:ph type="sldNum" sz="quarter" idx="12"/>
          </p:nvPr>
        </p:nvSpPr>
        <p:spPr/>
        <p:txBody>
          <a:bodyPr/>
          <a:lstStyle/>
          <a:p>
            <a:fld id="{9BBA8BAD-C024-4EBD-AE8C-2F50AC709554}" type="slidenum">
              <a:rPr lang="pl-PL" altLang="pl-PL" smtClean="0"/>
              <a:pPr/>
              <a:t>52</a:t>
            </a:fld>
            <a:endParaRPr lang="pl-PL" altLang="pl-PL"/>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DOŚWIADCZENIE</a:t>
            </a:r>
          </a:p>
        </p:txBody>
      </p:sp>
      <p:sp>
        <p:nvSpPr>
          <p:cNvPr id="3" name="Symbol zastępczy zawartości 2"/>
          <p:cNvSpPr>
            <a:spLocks noGrp="1"/>
          </p:cNvSpPr>
          <p:nvPr>
            <p:ph idx="1"/>
          </p:nvPr>
        </p:nvSpPr>
        <p:spPr>
          <a:xfrm>
            <a:off x="302840" y="1484784"/>
            <a:ext cx="8538320" cy="4608511"/>
          </a:xfrm>
        </p:spPr>
        <p:txBody>
          <a:bodyPr/>
          <a:lstStyle/>
          <a:p>
            <a:pPr marL="449263" indent="-268288">
              <a:buClr>
                <a:srgbClr val="C00000"/>
              </a:buClr>
              <a:buSzPct val="150000"/>
              <a:buFont typeface="Wingdings 2" panose="05020102010507070707" pitchFamily="18" charset="2"/>
              <a:buChar char="Ò"/>
            </a:pPr>
            <a:r>
              <a:rPr lang="pl-PL" sz="1800" dirty="0"/>
              <a:t>Brak doświadczenia w obszarze, w którym udzielane będzie wsparcie, na rzecz grupy docelowej, do której kierowane będzie wsparcie, na określonym terytorium, którego dotyczy projekt (obszar, grupa docelowa oraz terytorium traktowane są łącznie w definicji kryterium).</a:t>
            </a:r>
          </a:p>
          <a:p>
            <a:pPr>
              <a:buNone/>
            </a:pPr>
            <a:endParaRPr lang="pl-PL" sz="2000" dirty="0"/>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8" name="Prostokąt zaokrąglony 5">
            <a:extLst>
              <a:ext uri="{FF2B5EF4-FFF2-40B4-BE49-F238E27FC236}">
                <a16:creationId xmlns:a16="http://schemas.microsoft.com/office/drawing/2014/main" id="{D85E54D6-F73D-4A50-8F1E-D0594A35E607}"/>
              </a:ext>
            </a:extLst>
          </p:cNvPr>
          <p:cNvSpPr/>
          <p:nvPr/>
        </p:nvSpPr>
        <p:spPr>
          <a:xfrm>
            <a:off x="251520" y="1492694"/>
            <a:ext cx="8589640" cy="121622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eaLnBrk="1" fontAlgn="t" hangingPunct="1">
              <a:defRPr/>
            </a:pPr>
            <a:endParaRPr lang="pl-PL" sz="1600" dirty="0">
              <a:solidFill>
                <a:schemeClr val="tx1"/>
              </a:solidFill>
            </a:endParaRPr>
          </a:p>
        </p:txBody>
      </p:sp>
      <p:sp>
        <p:nvSpPr>
          <p:cNvPr id="11" name="Prostokąt zaokrąglony 4">
            <a:extLst>
              <a:ext uri="{FF2B5EF4-FFF2-40B4-BE49-F238E27FC236}">
                <a16:creationId xmlns:a16="http://schemas.microsoft.com/office/drawing/2014/main" id="{5FCB921C-11E6-4606-AB79-07F102241D33}"/>
              </a:ext>
            </a:extLst>
          </p:cNvPr>
          <p:cNvSpPr/>
          <p:nvPr/>
        </p:nvSpPr>
        <p:spPr>
          <a:xfrm>
            <a:off x="251520" y="2803706"/>
            <a:ext cx="8589640" cy="372163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8000"/>
              </a:buClr>
              <a:buSzPct val="200000"/>
            </a:pPr>
            <a:r>
              <a:rPr lang="pl-PL" dirty="0">
                <a:solidFill>
                  <a:schemeClr val="tx1"/>
                </a:solidFill>
              </a:rPr>
              <a:t> </a:t>
            </a:r>
          </a:p>
          <a:p>
            <a:pPr marL="285750" lvl="0" indent="-285750">
              <a:spcAft>
                <a:spcPts val="600"/>
              </a:spcAft>
              <a:buClr>
                <a:srgbClr val="339933"/>
              </a:buClr>
              <a:buSzPct val="200000"/>
              <a:buFont typeface="Wingdings" panose="05000000000000000000" pitchFamily="2" charset="2"/>
              <a:buChar char="ü"/>
            </a:pPr>
            <a:r>
              <a:rPr lang="pl-PL" dirty="0">
                <a:solidFill>
                  <a:schemeClr val="tx1"/>
                </a:solidFill>
              </a:rPr>
              <a:t>Wnioskodawca, składający wniosek o dofinansowanie projektu, dotyczący edukacji, nie może wykazywać jako doświadczenia realizacji działań w innym obszarze, np. aktywizacji zawodowej. Należy również wykazać związek z działalnością statutową Wnioskodawcy.</a:t>
            </a:r>
          </a:p>
          <a:p>
            <a:pPr marL="252000">
              <a:spcAft>
                <a:spcPts val="600"/>
              </a:spcAft>
            </a:pPr>
            <a:r>
              <a:rPr lang="pl-PL" dirty="0">
                <a:solidFill>
                  <a:schemeClr val="tx1"/>
                </a:solidFill>
              </a:rPr>
              <a:t>Wnioskodawca składający wniosek o dofinansowanie w zakresie edukacji uczniów szkół zawodowych powinien wykazać efekt dotychczas zrealizowanych przez siebie działań na rzecz tej grupy docelowej. </a:t>
            </a:r>
          </a:p>
          <a:p>
            <a:pPr marL="252000"/>
            <a:r>
              <a:rPr lang="pl-PL" dirty="0">
                <a:solidFill>
                  <a:schemeClr val="tx1"/>
                </a:solidFill>
              </a:rPr>
              <a:t>Wnioskodawca, składający wniosek o dofinansowanie w województwie dolnośląskim w odniesieniu do danej gminy, powinien wykazać adekwatne doświadczenie co najmniej w realizacji działań w województwie dolnośląskim, a idealnie – na terenie danej gminy, </a:t>
            </a:r>
            <a:r>
              <a:rPr lang="pl-PL" u="sng" dirty="0">
                <a:solidFill>
                  <a:schemeClr val="tx1"/>
                </a:solidFill>
              </a:rPr>
              <a:t>z ostatnich trzech lat w stosunku do roku, w którym składany jest wniosek o dofinansowanie.</a:t>
            </a:r>
          </a:p>
        </p:txBody>
      </p:sp>
      <p:sp>
        <p:nvSpPr>
          <p:cNvPr id="4" name="Symbol zastępczy numeru slajdu 3">
            <a:extLst>
              <a:ext uri="{FF2B5EF4-FFF2-40B4-BE49-F238E27FC236}">
                <a16:creationId xmlns:a16="http://schemas.microsoft.com/office/drawing/2014/main" id="{14B86E04-322E-4AFD-A63B-32298D543C7A}"/>
              </a:ext>
            </a:extLst>
          </p:cNvPr>
          <p:cNvSpPr>
            <a:spLocks noGrp="1"/>
          </p:cNvSpPr>
          <p:nvPr>
            <p:ph type="sldNum" sz="quarter" idx="12"/>
          </p:nvPr>
        </p:nvSpPr>
        <p:spPr/>
        <p:txBody>
          <a:bodyPr/>
          <a:lstStyle/>
          <a:p>
            <a:fld id="{9BBA8BAD-C024-4EBD-AE8C-2F50AC709554}" type="slidenum">
              <a:rPr lang="pl-PL" altLang="pl-PL" smtClean="0"/>
              <a:pPr/>
              <a:t>53</a:t>
            </a:fld>
            <a:endParaRPr lang="pl-PL" altLang="pl-PL"/>
          </a:p>
        </p:txBody>
      </p:sp>
    </p:spTree>
    <p:extLst>
      <p:ext uri="{BB962C8B-B14F-4D97-AF65-F5344CB8AC3E}">
        <p14:creationId xmlns:p14="http://schemas.microsoft.com/office/powerpoint/2010/main" val="11391339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560240" y="1609381"/>
            <a:ext cx="8280920" cy="85273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indent="-354013" eaLnBrk="1" fontAlgn="t" hangingPunct="1">
              <a:buClr>
                <a:srgbClr val="C00000"/>
              </a:buClr>
              <a:buSzPct val="150000"/>
              <a:buFont typeface="Wingdings 2" panose="05020102010507070707" pitchFamily="18" charset="2"/>
              <a:buChar char="Ò"/>
              <a:defRPr/>
            </a:pPr>
            <a:r>
              <a:rPr lang="pl-PL" dirty="0">
                <a:solidFill>
                  <a:schemeClr val="tx1"/>
                </a:solidFill>
              </a:rPr>
              <a:t>Przekraczanie limitów, określonych w SZOOP RPO WD oraz w Regulaminie konkursu (Załącznik nr 4 pn.: „Standardy realizacji form wsparcia”).</a:t>
            </a:r>
          </a:p>
        </p:txBody>
      </p:sp>
      <p:sp>
        <p:nvSpPr>
          <p:cNvPr id="5" name="Prostokąt zaokrąglony 4"/>
          <p:cNvSpPr/>
          <p:nvPr/>
        </p:nvSpPr>
        <p:spPr>
          <a:xfrm>
            <a:off x="585900" y="2581850"/>
            <a:ext cx="8280920" cy="4104456"/>
          </a:xfrm>
          <a:prstGeom prst="roundRect">
            <a:avLst>
              <a:gd name="adj" fmla="val 11412"/>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r>
              <a:rPr lang="pl-PL" dirty="0">
                <a:solidFill>
                  <a:schemeClr val="tx1"/>
                </a:solidFill>
              </a:rPr>
              <a:t> </a:t>
            </a:r>
          </a:p>
          <a:p>
            <a:pPr marL="449263" lvl="1" indent="-449263">
              <a:buClr>
                <a:srgbClr val="008000"/>
              </a:buClr>
              <a:buSzPct val="200000"/>
              <a:buFont typeface="Wingdings" panose="05000000000000000000" pitchFamily="2" charset="2"/>
              <a:buChar char="ü"/>
            </a:pPr>
            <a:r>
              <a:rPr lang="pl-PL" dirty="0">
                <a:solidFill>
                  <a:schemeClr val="tx1"/>
                </a:solidFill>
              </a:rPr>
              <a:t>-  10% wartości środków unijnych na </a:t>
            </a:r>
            <a:r>
              <a:rPr lang="pl-PL" b="1" dirty="0">
                <a:solidFill>
                  <a:schemeClr val="tx1"/>
                </a:solidFill>
              </a:rPr>
              <a:t>cross-</a:t>
            </a:r>
            <a:r>
              <a:rPr lang="pl-PL" b="1" dirty="0" err="1">
                <a:solidFill>
                  <a:schemeClr val="tx1"/>
                </a:solidFill>
              </a:rPr>
              <a:t>financing</a:t>
            </a:r>
            <a:r>
              <a:rPr lang="pl-PL" dirty="0">
                <a:solidFill>
                  <a:schemeClr val="tx1"/>
                </a:solidFill>
              </a:rPr>
              <a:t>,</a:t>
            </a:r>
          </a:p>
          <a:p>
            <a:pPr marL="630238" indent="-180975" eaLnBrk="1" fontAlgn="t" hangingPunct="1">
              <a:buFontTx/>
              <a:buChar char="-"/>
              <a:defRPr/>
            </a:pPr>
            <a:r>
              <a:rPr lang="pl-PL" dirty="0">
                <a:solidFill>
                  <a:schemeClr val="tx1"/>
                </a:solidFill>
              </a:rPr>
              <a:t>10% wartości projektu łącznie na </a:t>
            </a:r>
            <a:r>
              <a:rPr lang="pl-PL" b="1" dirty="0">
                <a:solidFill>
                  <a:schemeClr val="tx1"/>
                </a:solidFill>
              </a:rPr>
              <a:t>cross-</a:t>
            </a:r>
            <a:r>
              <a:rPr lang="pl-PL" b="1" dirty="0" err="1">
                <a:solidFill>
                  <a:schemeClr val="tx1"/>
                </a:solidFill>
              </a:rPr>
              <a:t>financing</a:t>
            </a:r>
            <a:r>
              <a:rPr lang="pl-PL" b="1" dirty="0">
                <a:solidFill>
                  <a:schemeClr val="tx1"/>
                </a:solidFill>
              </a:rPr>
              <a:t> i środki trwałe (powyżej 10 000 zł netto),</a:t>
            </a:r>
          </a:p>
          <a:p>
            <a:pPr marL="630238" indent="-180975" eaLnBrk="1" fontAlgn="t" hangingPunct="1">
              <a:buFontTx/>
              <a:buChar char="-"/>
              <a:defRPr/>
            </a:pPr>
            <a:r>
              <a:rPr lang="pl-PL" dirty="0">
                <a:solidFill>
                  <a:schemeClr val="tx1"/>
                </a:solidFill>
              </a:rPr>
              <a:t>30% wartości projektu na środki trwałe </a:t>
            </a:r>
            <a:r>
              <a:rPr lang="pl-PL" b="1" dirty="0">
                <a:solidFill>
                  <a:schemeClr val="tx1"/>
                </a:solidFill>
              </a:rPr>
              <a:t>(powyżej 10 000 zł netto) łącznie z cross-</a:t>
            </a:r>
            <a:r>
              <a:rPr lang="pl-PL" b="1" dirty="0" err="1">
                <a:solidFill>
                  <a:schemeClr val="tx1"/>
                </a:solidFill>
              </a:rPr>
              <a:t>financingiem</a:t>
            </a:r>
            <a:r>
              <a:rPr lang="pl-PL" dirty="0">
                <a:solidFill>
                  <a:schemeClr val="tx1"/>
                </a:solidFill>
              </a:rPr>
              <a:t> w przypadku wyposażenia pracowni przedmiotowych i TIK, </a:t>
            </a:r>
          </a:p>
          <a:p>
            <a:pPr marL="630238" indent="-180975" eaLnBrk="1" fontAlgn="t" hangingPunct="1">
              <a:buFontTx/>
              <a:buChar char="-"/>
              <a:defRPr/>
            </a:pPr>
            <a:r>
              <a:rPr lang="pl-PL" dirty="0">
                <a:solidFill>
                  <a:schemeClr val="tx1"/>
                </a:solidFill>
              </a:rPr>
              <a:t>stypendium dla ucznia uzdolnionego – max 1000 zł brutto/miesięcznie (przez co najmniej 10 miesięcy,</a:t>
            </a:r>
          </a:p>
          <a:p>
            <a:pPr marL="630238" indent="-180975" eaLnBrk="1" fontAlgn="t" hangingPunct="1">
              <a:buFontTx/>
              <a:buChar char="-"/>
              <a:defRPr/>
            </a:pPr>
            <a:r>
              <a:rPr lang="pl-PL" dirty="0">
                <a:solidFill>
                  <a:schemeClr val="tx1"/>
                </a:solidFill>
              </a:rPr>
              <a:t>pomoce dydaktyczne, narzędzia TIK, urządzenia sieciowe – do 300 uczniów: 140 000,00 PLN,</a:t>
            </a:r>
          </a:p>
          <a:p>
            <a:pPr marL="630238" indent="-180975" eaLnBrk="1" fontAlgn="t" hangingPunct="1">
              <a:buFontTx/>
              <a:buChar char="-"/>
              <a:defRPr/>
            </a:pPr>
            <a:r>
              <a:rPr lang="pl-PL" dirty="0">
                <a:solidFill>
                  <a:schemeClr val="tx1"/>
                </a:solidFill>
              </a:rPr>
              <a:t>- pomoce dydaktyczne, narzędzia TIK, urządzenia sieciowe – od 301 uczniów: 200 000,00 PLN.</a:t>
            </a:r>
          </a:p>
          <a:p>
            <a:pPr marL="630238" indent="-180975" eaLnBrk="1" fontAlgn="t" hangingPunct="1">
              <a:buFontTx/>
              <a:buChar char="-"/>
              <a:defRPr/>
            </a:pPr>
            <a:endParaRPr lang="pl-PL" dirty="0">
              <a:solidFill>
                <a:schemeClr val="tx1"/>
              </a:solidFill>
            </a:endParaRPr>
          </a:p>
        </p:txBody>
      </p:sp>
      <p:sp>
        <p:nvSpPr>
          <p:cNvPr id="4" name="Symbol zastępczy numeru slajdu 3">
            <a:extLst>
              <a:ext uri="{FF2B5EF4-FFF2-40B4-BE49-F238E27FC236}">
                <a16:creationId xmlns:a16="http://schemas.microsoft.com/office/drawing/2014/main" id="{C4C42394-F792-44FF-A928-6A69F7ABDD68}"/>
              </a:ext>
            </a:extLst>
          </p:cNvPr>
          <p:cNvSpPr>
            <a:spLocks noGrp="1"/>
          </p:cNvSpPr>
          <p:nvPr>
            <p:ph type="sldNum" sz="quarter" idx="12"/>
          </p:nvPr>
        </p:nvSpPr>
        <p:spPr>
          <a:xfrm>
            <a:off x="6563544" y="6217892"/>
            <a:ext cx="2133600" cy="365125"/>
          </a:xfrm>
        </p:spPr>
        <p:txBody>
          <a:bodyPr/>
          <a:lstStyle/>
          <a:p>
            <a:fld id="{9BBA8BAD-C024-4EBD-AE8C-2F50AC709554}" type="slidenum">
              <a:rPr lang="pl-PL" altLang="pl-PL" smtClean="0"/>
              <a:pPr/>
              <a:t>54</a:t>
            </a:fld>
            <a:endParaRPr lang="pl-PL" altLang="pl-PL"/>
          </a:p>
        </p:txBody>
      </p:sp>
    </p:spTree>
    <p:extLst>
      <p:ext uri="{BB962C8B-B14F-4D97-AF65-F5344CB8AC3E}">
        <p14:creationId xmlns:p14="http://schemas.microsoft.com/office/powerpoint/2010/main" val="1837131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179512" y="1484784"/>
            <a:ext cx="8712968" cy="158417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eaLnBrk="1" fontAlgn="t" hangingPunct="1">
              <a:buFont typeface="Arial" pitchFamily="34" charset="0"/>
              <a:buChar char="•"/>
              <a:defRPr/>
            </a:pPr>
            <a:endParaRPr lang="pl-PL" dirty="0">
              <a:solidFill>
                <a:schemeClr val="tx1"/>
              </a:solidFill>
            </a:endParaRPr>
          </a:p>
          <a:p>
            <a:pPr marL="449263" indent="-363538" eaLnBrk="1" fontAlgn="t" hangingPunct="1">
              <a:buClr>
                <a:srgbClr val="C00000"/>
              </a:buClr>
              <a:buSzPct val="150000"/>
              <a:buFont typeface="Wingdings 2" panose="05020102010507070707" pitchFamily="18" charset="2"/>
              <a:buChar char="Ò"/>
              <a:defRPr/>
            </a:pPr>
            <a:r>
              <a:rPr lang="pl-PL" sz="1600" dirty="0">
                <a:solidFill>
                  <a:schemeClr val="tx1"/>
                </a:solidFill>
              </a:rPr>
              <a:t>Brak uzasadnienia wydatków </a:t>
            </a:r>
            <a:r>
              <a:rPr lang="pl-PL" sz="1600" b="1" dirty="0">
                <a:solidFill>
                  <a:schemeClr val="tx1"/>
                </a:solidFill>
              </a:rPr>
              <a:t>w ramach cross-</a:t>
            </a:r>
            <a:r>
              <a:rPr lang="pl-PL" sz="1600" b="1" dirty="0" err="1">
                <a:solidFill>
                  <a:schemeClr val="tx1"/>
                </a:solidFill>
              </a:rPr>
              <a:t>financingu</a:t>
            </a:r>
            <a:r>
              <a:rPr lang="pl-PL" sz="1600" b="1" dirty="0">
                <a:solidFill>
                  <a:schemeClr val="tx1"/>
                </a:solidFill>
              </a:rPr>
              <a:t> oraz środków trwałych </a:t>
            </a:r>
            <a:r>
              <a:rPr lang="pl-PL" sz="1600" dirty="0">
                <a:solidFill>
                  <a:schemeClr val="tx1"/>
                </a:solidFill>
              </a:rPr>
              <a:t>o wartości równej lub wyższej niż 3 500 zł netto. Błędnie oznaczony cross-</a:t>
            </a:r>
            <a:r>
              <a:rPr lang="pl-PL" sz="1600" dirty="0" err="1">
                <a:solidFill>
                  <a:schemeClr val="tx1"/>
                </a:solidFill>
              </a:rPr>
              <a:t>financing</a:t>
            </a:r>
            <a:r>
              <a:rPr lang="pl-PL" sz="1600" dirty="0">
                <a:solidFill>
                  <a:schemeClr val="tx1"/>
                </a:solidFill>
              </a:rPr>
              <a:t> lub środki trwałe.</a:t>
            </a:r>
          </a:p>
          <a:p>
            <a:pPr marL="449263" indent="-363538" eaLnBrk="1" fontAlgn="t" hangingPunct="1">
              <a:buClr>
                <a:srgbClr val="C00000"/>
              </a:buClr>
              <a:buSzPct val="150000"/>
              <a:buFont typeface="Wingdings 2" panose="05020102010507070707" pitchFamily="18" charset="2"/>
              <a:buChar char="Ò"/>
              <a:defRPr/>
            </a:pPr>
            <a:endParaRPr lang="pl-PL" sz="1600" dirty="0">
              <a:solidFill>
                <a:schemeClr val="tx1"/>
              </a:solidFill>
            </a:endParaRPr>
          </a:p>
          <a:p>
            <a:pPr marL="449263" indent="-363538" eaLnBrk="1" fontAlgn="t" hangingPunct="1">
              <a:buClr>
                <a:srgbClr val="C00000"/>
              </a:buClr>
              <a:buSzPct val="150000"/>
              <a:buFont typeface="Wingdings 2" panose="05020102010507070707" pitchFamily="18" charset="2"/>
              <a:buChar char="Ò"/>
              <a:defRPr/>
            </a:pPr>
            <a:r>
              <a:rPr lang="pl-PL" sz="1600" dirty="0">
                <a:solidFill>
                  <a:schemeClr val="tx1"/>
                </a:solidFill>
              </a:rPr>
              <a:t>Nieprawidłowe oznaczenie </a:t>
            </a:r>
            <a:r>
              <a:rPr lang="pl-PL" sz="1600" b="1" dirty="0">
                <a:solidFill>
                  <a:schemeClr val="tx1"/>
                </a:solidFill>
              </a:rPr>
              <a:t>wkładu własnego</a:t>
            </a:r>
            <a:r>
              <a:rPr lang="pl-PL" sz="1600" dirty="0">
                <a:solidFill>
                  <a:schemeClr val="tx1"/>
                </a:solidFill>
              </a:rPr>
              <a:t> (publicznego lub prywatnego), w tym niepieniężnego. Brak uzasadnienia dotyczącego wkładu własnego oraz metodologii wyliczenia wkładu własnego niepieniężnego w pkt. 7.4 wniosku.</a:t>
            </a:r>
            <a:endParaRPr lang="pl-PL" dirty="0">
              <a:solidFill>
                <a:schemeClr val="tx1"/>
              </a:solidFill>
            </a:endParaRPr>
          </a:p>
          <a:p>
            <a:pPr eaLnBrk="1" fontAlgn="t" hangingPunct="1">
              <a:defRPr/>
            </a:pPr>
            <a:endParaRPr lang="pl-PL" dirty="0">
              <a:solidFill>
                <a:schemeClr val="tx1"/>
              </a:solidFill>
            </a:endParaRPr>
          </a:p>
        </p:txBody>
      </p:sp>
      <p:sp>
        <p:nvSpPr>
          <p:cNvPr id="5" name="Prostokąt zaokrąglony 4"/>
          <p:cNvSpPr/>
          <p:nvPr/>
        </p:nvSpPr>
        <p:spPr>
          <a:xfrm>
            <a:off x="179512" y="3140968"/>
            <a:ext cx="8712968" cy="352839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8000"/>
              </a:buClr>
              <a:buSzPct val="200000"/>
              <a:buFont typeface="Wingdings" panose="05000000000000000000" pitchFamily="2" charset="2"/>
              <a:buChar char="ü"/>
            </a:pPr>
            <a:r>
              <a:rPr lang="pl-PL" sz="1600" dirty="0">
                <a:solidFill>
                  <a:schemeClr val="tx1"/>
                </a:solidFill>
              </a:rPr>
              <a:t>Uzasadnienie dla wydatków planowanych do poniesienia w ramach cross-</a:t>
            </a:r>
            <a:r>
              <a:rPr lang="pl-PL" sz="1600" dirty="0" err="1">
                <a:solidFill>
                  <a:schemeClr val="tx1"/>
                </a:solidFill>
              </a:rPr>
              <a:t>financingu</a:t>
            </a:r>
            <a:r>
              <a:rPr lang="pl-PL" sz="1600" dirty="0">
                <a:solidFill>
                  <a:schemeClr val="tx1"/>
                </a:solidFill>
              </a:rPr>
              <a:t> oraz środków trwałych powinno znaleźć się we wniosku w części „</a:t>
            </a:r>
            <a:r>
              <a:rPr lang="pl-PL" sz="1600" b="1" dirty="0">
                <a:solidFill>
                  <a:schemeClr val="tx1"/>
                </a:solidFill>
              </a:rPr>
              <a:t>UZASADNIENIE WYDATKÓW” </a:t>
            </a:r>
            <a:br>
              <a:rPr lang="pl-PL" sz="1600" b="1" dirty="0">
                <a:solidFill>
                  <a:schemeClr val="tx1"/>
                </a:solidFill>
              </a:rPr>
            </a:br>
            <a:r>
              <a:rPr lang="pl-PL" sz="1600" b="1" dirty="0">
                <a:solidFill>
                  <a:schemeClr val="tx1"/>
                </a:solidFill>
              </a:rPr>
              <a:t>w pkt. 7.2 i 7.3</a:t>
            </a:r>
            <a:r>
              <a:rPr lang="pl-PL" sz="1600" dirty="0">
                <a:solidFill>
                  <a:schemeClr val="tx1"/>
                </a:solidFill>
              </a:rPr>
              <a:t>. Cross-</a:t>
            </a:r>
            <a:r>
              <a:rPr lang="pl-PL" sz="1600" dirty="0" err="1">
                <a:solidFill>
                  <a:schemeClr val="tx1"/>
                </a:solidFill>
              </a:rPr>
              <a:t>financing</a:t>
            </a:r>
            <a:r>
              <a:rPr lang="pl-PL" sz="1600" dirty="0">
                <a:solidFill>
                  <a:schemeClr val="tx1"/>
                </a:solidFill>
              </a:rPr>
              <a:t> i środki trwałe zdefiniowane są dokładnie w załączniku nr 4 do Regulaminu konkursu pn.: „Standardy realizacji form wsparcia”. Należy pamiętać, że w budżecie oznacza się jako środki trwałe jedynie wydatki </a:t>
            </a:r>
            <a:br>
              <a:rPr lang="pl-PL" sz="1600" dirty="0">
                <a:solidFill>
                  <a:schemeClr val="tx1"/>
                </a:solidFill>
              </a:rPr>
            </a:br>
            <a:r>
              <a:rPr lang="pl-PL" sz="1600" dirty="0">
                <a:solidFill>
                  <a:schemeClr val="tx1"/>
                </a:solidFill>
              </a:rPr>
              <a:t>o wartości jednostkowej </a:t>
            </a:r>
            <a:r>
              <a:rPr lang="pl-PL" sz="1600" b="1" dirty="0">
                <a:solidFill>
                  <a:srgbClr val="00B050"/>
                </a:solidFill>
              </a:rPr>
              <a:t> </a:t>
            </a:r>
            <a:r>
              <a:rPr lang="pl-PL" b="1" dirty="0">
                <a:solidFill>
                  <a:schemeClr val="tx1"/>
                </a:solidFill>
              </a:rPr>
              <a:t>wyższej niż 10 000 zł netto</a:t>
            </a:r>
            <a:r>
              <a:rPr lang="pl-PL" sz="1600" dirty="0">
                <a:solidFill>
                  <a:srgbClr val="00B050"/>
                </a:solidFill>
              </a:rPr>
              <a:t>.</a:t>
            </a:r>
          </a:p>
          <a:p>
            <a:pPr marL="285750" lvl="1" indent="-285750">
              <a:buClr>
                <a:srgbClr val="008000"/>
              </a:buClr>
              <a:buSzPct val="200000"/>
              <a:buFont typeface="Wingdings" panose="05000000000000000000" pitchFamily="2" charset="2"/>
              <a:buChar char="ü"/>
            </a:pPr>
            <a:endParaRPr lang="pl-PL" sz="1600" dirty="0">
              <a:solidFill>
                <a:srgbClr val="00B050"/>
              </a:solidFill>
            </a:endParaRPr>
          </a:p>
          <a:p>
            <a:pPr marL="285750" lvl="1" indent="-285750">
              <a:buClr>
                <a:srgbClr val="008000"/>
              </a:buClr>
              <a:buSzPct val="200000"/>
              <a:buFont typeface="Wingdings" panose="05000000000000000000" pitchFamily="2" charset="2"/>
              <a:buChar char="ü"/>
            </a:pPr>
            <a:r>
              <a:rPr lang="pl-PL" sz="1600" dirty="0">
                <a:solidFill>
                  <a:schemeClr val="tx1"/>
                </a:solidFill>
              </a:rPr>
              <a:t>W budżecie szczegółowym przy pozycjach budżetowych zawierających wydatki w ramach </a:t>
            </a:r>
            <a:r>
              <a:rPr lang="pl-PL" sz="1600" b="1" dirty="0">
                <a:solidFill>
                  <a:schemeClr val="tx1"/>
                </a:solidFill>
              </a:rPr>
              <a:t>wkładu własnego </a:t>
            </a:r>
            <a:r>
              <a:rPr lang="pl-PL" sz="1600" dirty="0">
                <a:solidFill>
                  <a:schemeClr val="tx1"/>
                </a:solidFill>
              </a:rPr>
              <a:t>należy odpowiednio określić, czy jest to wkład publiczny czy prywatny.</a:t>
            </a:r>
          </a:p>
          <a:p>
            <a:pPr marL="252000" lvl="1"/>
            <a:r>
              <a:rPr lang="pl-PL" sz="1600" dirty="0">
                <a:solidFill>
                  <a:schemeClr val="tx1"/>
                </a:solidFill>
              </a:rPr>
              <a:t>Wszystkie wydatki wnoszone w projekcie jako wkład własny niepieniężny należy oznaczyć odpowiednio w polu wyboru (tzw. „</a:t>
            </a:r>
            <a:r>
              <a:rPr lang="pl-PL" sz="1600" dirty="0" err="1">
                <a:solidFill>
                  <a:schemeClr val="tx1"/>
                </a:solidFill>
              </a:rPr>
              <a:t>checkbox</a:t>
            </a:r>
            <a:r>
              <a:rPr lang="pl-PL" sz="1600" dirty="0">
                <a:solidFill>
                  <a:schemeClr val="tx1"/>
                </a:solidFill>
              </a:rPr>
              <a:t>”) dopiero po wybraniu opcji wkład własny publiczny lub prywatny.</a:t>
            </a:r>
          </a:p>
          <a:p>
            <a:pPr marL="252000" lvl="1"/>
            <a:r>
              <a:rPr lang="pl-PL" sz="1600" dirty="0">
                <a:solidFill>
                  <a:schemeClr val="tx1"/>
                </a:solidFill>
              </a:rPr>
              <a:t>W punkcie 7.4 wniosku należy opisać wydatki w ramach wkładu własnego, a także wyjaśnić, </a:t>
            </a:r>
            <a:br>
              <a:rPr lang="pl-PL" sz="1600" dirty="0">
                <a:solidFill>
                  <a:schemeClr val="tx1"/>
                </a:solidFill>
              </a:rPr>
            </a:br>
            <a:r>
              <a:rPr lang="pl-PL" sz="1600" b="1" dirty="0">
                <a:solidFill>
                  <a:schemeClr val="tx1"/>
                </a:solidFill>
              </a:rPr>
              <a:t>w jaki sposób Wnioskodawca dokonał jego wyceny</a:t>
            </a:r>
            <a:r>
              <a:rPr lang="pl-PL" sz="1600" dirty="0">
                <a:solidFill>
                  <a:schemeClr val="tx1"/>
                </a:solidFill>
              </a:rPr>
              <a:t>. </a:t>
            </a:r>
            <a:endParaRPr lang="pl-PL" sz="1600" dirty="0">
              <a:solidFill>
                <a:srgbClr val="00B050"/>
              </a:solidFill>
            </a:endParaRPr>
          </a:p>
        </p:txBody>
      </p:sp>
      <p:sp>
        <p:nvSpPr>
          <p:cNvPr id="4" name="Symbol zastępczy numeru slajdu 3">
            <a:extLst>
              <a:ext uri="{FF2B5EF4-FFF2-40B4-BE49-F238E27FC236}">
                <a16:creationId xmlns:a16="http://schemas.microsoft.com/office/drawing/2014/main" id="{4A4A75AD-9EFB-4009-8BEE-A176A0EE472C}"/>
              </a:ext>
            </a:extLst>
          </p:cNvPr>
          <p:cNvSpPr>
            <a:spLocks noGrp="1"/>
          </p:cNvSpPr>
          <p:nvPr>
            <p:ph type="sldNum" sz="quarter" idx="12"/>
          </p:nvPr>
        </p:nvSpPr>
        <p:spPr/>
        <p:txBody>
          <a:bodyPr/>
          <a:lstStyle/>
          <a:p>
            <a:fld id="{9BBA8BAD-C024-4EBD-AE8C-2F50AC709554}" type="slidenum">
              <a:rPr lang="pl-PL" altLang="pl-PL" smtClean="0"/>
              <a:pPr/>
              <a:t>55</a:t>
            </a:fld>
            <a:endParaRPr lang="pl-PL" altLang="pl-PL"/>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 – WKŁAD WŁASNY</a:t>
            </a:r>
          </a:p>
        </p:txBody>
      </p:sp>
      <p:sp>
        <p:nvSpPr>
          <p:cNvPr id="15" name="Prostokąt zaokrąglony 5">
            <a:extLst>
              <a:ext uri="{FF2B5EF4-FFF2-40B4-BE49-F238E27FC236}">
                <a16:creationId xmlns:a16="http://schemas.microsoft.com/office/drawing/2014/main" id="{DD951FF6-04D6-4301-BD40-13C95DD5D3D6}"/>
              </a:ext>
            </a:extLst>
          </p:cNvPr>
          <p:cNvSpPr/>
          <p:nvPr/>
        </p:nvSpPr>
        <p:spPr>
          <a:xfrm>
            <a:off x="441328" y="1518294"/>
            <a:ext cx="8229600" cy="162267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indent="-449263" eaLnBrk="1" fontAlgn="t" hangingPunct="1">
              <a:buClr>
                <a:srgbClr val="C00000"/>
              </a:buClr>
              <a:buSzPct val="150000"/>
              <a:buFont typeface="Wingdings 2" panose="05020102010507070707" pitchFamily="18" charset="2"/>
              <a:buChar char="Ò"/>
              <a:defRPr/>
            </a:pPr>
            <a:r>
              <a:rPr lang="pl-PL" dirty="0">
                <a:solidFill>
                  <a:schemeClr val="tx1"/>
                </a:solidFill>
              </a:rPr>
              <a:t>1) wykazywanie wydatków w ramach wkładu własnego, które przewyższają dopuszczalne stawki maksymalne (Załącznik nr 4 „Standardy realizacji…”),</a:t>
            </a:r>
          </a:p>
          <a:p>
            <a:pPr marL="449263" eaLnBrk="1" fontAlgn="t" hangingPunct="1">
              <a:defRPr/>
            </a:pPr>
            <a:r>
              <a:rPr lang="pl-PL" dirty="0">
                <a:solidFill>
                  <a:schemeClr val="tx1"/>
                </a:solidFill>
              </a:rPr>
              <a:t>2) wykazywanie wydatków nieracjonalnych, zawyżonych,</a:t>
            </a:r>
          </a:p>
          <a:p>
            <a:pPr marL="449263" eaLnBrk="1" fontAlgn="t" hangingPunct="1">
              <a:defRPr/>
            </a:pPr>
            <a:r>
              <a:rPr lang="pl-PL" dirty="0">
                <a:solidFill>
                  <a:schemeClr val="tx1"/>
                </a:solidFill>
              </a:rPr>
              <a:t>3) wykazywanie wydatków niekwalifikowalnych,</a:t>
            </a:r>
          </a:p>
          <a:p>
            <a:pPr marL="449263" eaLnBrk="1" fontAlgn="t" hangingPunct="1">
              <a:defRPr/>
            </a:pPr>
            <a:r>
              <a:rPr lang="pl-PL" dirty="0">
                <a:solidFill>
                  <a:schemeClr val="tx1"/>
                </a:solidFill>
              </a:rPr>
              <a:t>4) wykazywanie zbyt dużego poziomu wkładu własnego – omyłki.</a:t>
            </a:r>
          </a:p>
        </p:txBody>
      </p:sp>
      <p:sp>
        <p:nvSpPr>
          <p:cNvPr id="5" name="Prostokąt zaokrąglony 4">
            <a:extLst>
              <a:ext uri="{FF2B5EF4-FFF2-40B4-BE49-F238E27FC236}">
                <a16:creationId xmlns:a16="http://schemas.microsoft.com/office/drawing/2014/main" id="{2B1ABF0F-F61C-433D-AC16-CCA7149BE669}"/>
              </a:ext>
            </a:extLst>
          </p:cNvPr>
          <p:cNvSpPr/>
          <p:nvPr/>
        </p:nvSpPr>
        <p:spPr>
          <a:xfrm>
            <a:off x="467544" y="3645023"/>
            <a:ext cx="8229600" cy="2592289"/>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p:txBody>
      </p:sp>
      <p:sp>
        <p:nvSpPr>
          <p:cNvPr id="6" name="Prostokąt 5">
            <a:extLst>
              <a:ext uri="{FF2B5EF4-FFF2-40B4-BE49-F238E27FC236}">
                <a16:creationId xmlns:a16="http://schemas.microsoft.com/office/drawing/2014/main" id="{10D1AE7F-B26F-4B43-9B16-E552F6317580}"/>
              </a:ext>
            </a:extLst>
          </p:cNvPr>
          <p:cNvSpPr/>
          <p:nvPr/>
        </p:nvSpPr>
        <p:spPr>
          <a:xfrm>
            <a:off x="458812" y="3861048"/>
            <a:ext cx="8212115" cy="2031325"/>
          </a:xfrm>
          <a:prstGeom prst="rect">
            <a:avLst/>
          </a:prstGeom>
        </p:spPr>
        <p:txBody>
          <a:bodyPr wrap="square">
            <a:spAutoFit/>
          </a:bodyPr>
          <a:lstStyle/>
          <a:p>
            <a:pPr marL="554038" lvl="1" indent="-373063">
              <a:buClr>
                <a:srgbClr val="339933"/>
              </a:buClr>
              <a:buSzPct val="200000"/>
              <a:buFont typeface="Wingdings" panose="05000000000000000000" pitchFamily="2" charset="2"/>
              <a:buChar char="ü"/>
            </a:pPr>
            <a:r>
              <a:rPr lang="pl-PL" dirty="0"/>
              <a:t>Wkład własny podlega ocenie w zakresie kwalifikowalności i racjonalności.  </a:t>
            </a:r>
          </a:p>
          <a:p>
            <a:pPr marL="268288" lvl="1" indent="0">
              <a:buNone/>
            </a:pPr>
            <a:endParaRPr lang="pl-PL" dirty="0"/>
          </a:p>
          <a:p>
            <a:pPr marL="612000" lvl="1" indent="0">
              <a:buNone/>
            </a:pPr>
            <a:r>
              <a:rPr lang="pl-PL" u="sng" dirty="0"/>
              <a:t>Wszystkie wydatki wykazane w ramach wkładu własnego muszą:</a:t>
            </a:r>
          </a:p>
          <a:p>
            <a:pPr marL="611188" lvl="1" indent="-342900">
              <a:buFontTx/>
              <a:buChar char="-"/>
            </a:pPr>
            <a:r>
              <a:rPr lang="pl-PL" dirty="0"/>
              <a:t>być zgodne ze stawkami, określonymi w Załączniku nr 4 do Regulaminu konkursu (jeśli dotyczy),</a:t>
            </a:r>
          </a:p>
          <a:p>
            <a:pPr marL="611188" lvl="1" indent="-342900">
              <a:buFontTx/>
              <a:buChar char="-"/>
            </a:pPr>
            <a:r>
              <a:rPr lang="pl-PL" dirty="0"/>
              <a:t>spełniać wymogi racjonalności wydatku,</a:t>
            </a:r>
          </a:p>
          <a:p>
            <a:pPr marL="611188" lvl="1" indent="-342900">
              <a:buFontTx/>
              <a:buChar char="-"/>
            </a:pPr>
            <a:r>
              <a:rPr lang="pl-PL" dirty="0"/>
              <a:t>być kwalifikowalne.</a:t>
            </a:r>
          </a:p>
        </p:txBody>
      </p:sp>
      <p:sp>
        <p:nvSpPr>
          <p:cNvPr id="3" name="Symbol zastępczy numeru slajdu 2">
            <a:extLst>
              <a:ext uri="{FF2B5EF4-FFF2-40B4-BE49-F238E27FC236}">
                <a16:creationId xmlns:a16="http://schemas.microsoft.com/office/drawing/2014/main" id="{5C1BA12A-E8DF-42B2-9E3A-E0E05E014821}"/>
              </a:ext>
            </a:extLst>
          </p:cNvPr>
          <p:cNvSpPr>
            <a:spLocks noGrp="1"/>
          </p:cNvSpPr>
          <p:nvPr>
            <p:ph type="sldNum" sz="quarter" idx="12"/>
          </p:nvPr>
        </p:nvSpPr>
        <p:spPr/>
        <p:txBody>
          <a:bodyPr/>
          <a:lstStyle/>
          <a:p>
            <a:fld id="{9BBA8BAD-C024-4EBD-AE8C-2F50AC709554}" type="slidenum">
              <a:rPr lang="pl-PL" altLang="pl-PL" smtClean="0"/>
              <a:pPr/>
              <a:t>56</a:t>
            </a:fld>
            <a:endParaRPr lang="pl-PL" altLang="pl-PL"/>
          </a:p>
        </p:txBody>
      </p:sp>
    </p:spTree>
    <p:extLst>
      <p:ext uri="{BB962C8B-B14F-4D97-AF65-F5344CB8AC3E}">
        <p14:creationId xmlns:p14="http://schemas.microsoft.com/office/powerpoint/2010/main" val="38412645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 – WKŁAD WŁASNY</a:t>
            </a:r>
          </a:p>
        </p:txBody>
      </p:sp>
      <p:sp>
        <p:nvSpPr>
          <p:cNvPr id="6" name="Symbol zastępczy zawartości 2">
            <a:extLst>
              <a:ext uri="{FF2B5EF4-FFF2-40B4-BE49-F238E27FC236}">
                <a16:creationId xmlns:a16="http://schemas.microsoft.com/office/drawing/2014/main" id="{06816623-EE50-4B99-83D1-21D61CB1B635}"/>
              </a:ext>
            </a:extLst>
          </p:cNvPr>
          <p:cNvSpPr>
            <a:spLocks noGrp="1"/>
          </p:cNvSpPr>
          <p:nvPr>
            <p:ph idx="1"/>
          </p:nvPr>
        </p:nvSpPr>
        <p:spPr>
          <a:xfrm>
            <a:off x="467544" y="1556792"/>
            <a:ext cx="8352928" cy="4968552"/>
          </a:xfrm>
        </p:spPr>
        <p:txBody>
          <a:bodyPr>
            <a:normAutofit/>
          </a:bodyPr>
          <a:lstStyle/>
          <a:p>
            <a:pPr>
              <a:buNone/>
            </a:pPr>
            <a:r>
              <a:rPr lang="pl-PL" sz="2000" dirty="0"/>
              <a:t>   </a:t>
            </a:r>
            <a:endParaRPr lang="pl-PL" sz="1600" dirty="0"/>
          </a:p>
          <a:p>
            <a:pPr marL="268288" lvl="1" indent="0">
              <a:buNone/>
            </a:pPr>
            <a:r>
              <a:rPr lang="pl-PL" sz="1600" i="1" dirty="0"/>
              <a:t>Wkład niepieniężny polega na wniesieniu (wykorzystaniu na rzecz projektu) nieruchomości, urządzeń, materiałów (surowców), wartości niematerialnych i prawnych, ekspertyz lub nieodpłatnej pracy wykonywanej przez wolontariuszy na podstawie ustawy z dnia 24 kwietnia 2003 r. o działalności pożytku publicznego i o wolontariacie – „</a:t>
            </a:r>
            <a:r>
              <a:rPr lang="pl-PL" sz="1600" dirty="0"/>
              <a:t>Wytyczne w zakresie kwalifikowalności wydatków (…)”</a:t>
            </a:r>
            <a:endParaRPr lang="pl-PL" sz="16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268288" lvl="1" indent="0">
              <a:buNone/>
            </a:pPr>
            <a:r>
              <a:rPr lang="pl-PL" sz="2000" b="1" dirty="0">
                <a:solidFill>
                  <a:schemeClr val="tx2">
                    <a:lumMod val="75000"/>
                  </a:schemeClr>
                </a:solidFill>
                <a:latin typeface="Calibri" pitchFamily="34" charset="0"/>
              </a:rPr>
              <a:t>Jak wnieść wkład niepieniężny?</a:t>
            </a:r>
          </a:p>
          <a:p>
            <a:pPr marL="611188" lvl="1" indent="-342900">
              <a:buFontTx/>
              <a:buChar char="-"/>
            </a:pPr>
            <a:r>
              <a:rPr lang="pl-PL" sz="1600" dirty="0"/>
              <a:t>wkład niepieniężny stanowi część lub całość wkładu własnego prywatnego lub publicznego,</a:t>
            </a:r>
          </a:p>
          <a:p>
            <a:pPr marL="611188" lvl="1" indent="-342900">
              <a:buFontTx/>
              <a:buChar char="-"/>
            </a:pPr>
            <a:r>
              <a:rPr lang="pl-PL" sz="1600" dirty="0"/>
              <a:t>wartość wkładu niepieniężnego jest potwierdzona dokumentami – opis metodologii, wyliczenia w pkt 7.4 wniosku,</a:t>
            </a:r>
          </a:p>
          <a:p>
            <a:pPr marL="611188" lvl="1" indent="-342900">
              <a:buFontTx/>
              <a:buChar char="-"/>
            </a:pPr>
            <a:r>
              <a:rPr lang="pl-PL" sz="1600" dirty="0"/>
              <a:t>cała wartość wydatku, wykazanego w ramach wkładu niepieniężnego, musi stanowić wkład własny.</a:t>
            </a:r>
            <a:endParaRPr lang="pl-PL" sz="1600" u="sng" dirty="0"/>
          </a:p>
          <a:p>
            <a:pPr marL="268288" lvl="1" indent="0">
              <a:buNone/>
            </a:pPr>
            <a:r>
              <a:rPr lang="pl-PL" sz="2000" b="1" dirty="0">
                <a:solidFill>
                  <a:schemeClr val="tx2">
                    <a:lumMod val="75000"/>
                  </a:schemeClr>
                </a:solidFill>
                <a:latin typeface="Calibri" pitchFamily="34" charset="0"/>
              </a:rPr>
              <a:t>Przykłady:</a:t>
            </a:r>
          </a:p>
          <a:p>
            <a:pPr marL="554038" lvl="1">
              <a:buFontTx/>
              <a:buChar char="-"/>
            </a:pPr>
            <a:r>
              <a:rPr lang="pl-PL" sz="1600" dirty="0"/>
              <a:t>koszty użytkowania </a:t>
            </a:r>
            <a:r>
              <a:rPr lang="pl-PL" sz="1600" dirty="0" err="1"/>
              <a:t>sal</a:t>
            </a:r>
            <a:r>
              <a:rPr lang="pl-PL" sz="1600" dirty="0"/>
              <a:t> podczas zajęć (metodologia wyliczenia kosztów, stawkę może określać np. cennik danej instytucji),</a:t>
            </a:r>
          </a:p>
          <a:p>
            <a:pPr marL="554038" lvl="1">
              <a:buFontTx/>
              <a:buChar char="-"/>
            </a:pPr>
            <a:r>
              <a:rPr lang="pl-PL" sz="1600" dirty="0"/>
              <a:t>praca wolontariuszy.</a:t>
            </a:r>
          </a:p>
        </p:txBody>
      </p:sp>
      <p:sp>
        <p:nvSpPr>
          <p:cNvPr id="13" name="Prostokąt zaokrąglony 4">
            <a:extLst>
              <a:ext uri="{FF2B5EF4-FFF2-40B4-BE49-F238E27FC236}">
                <a16:creationId xmlns:a16="http://schemas.microsoft.com/office/drawing/2014/main" id="{2B1ABF0F-F61C-433D-AC16-CCA7149BE669}"/>
              </a:ext>
            </a:extLst>
          </p:cNvPr>
          <p:cNvSpPr/>
          <p:nvPr/>
        </p:nvSpPr>
        <p:spPr>
          <a:xfrm>
            <a:off x="467544" y="1700808"/>
            <a:ext cx="8352928" cy="4608512"/>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p:txBody>
      </p:sp>
      <p:sp>
        <p:nvSpPr>
          <p:cNvPr id="3" name="Symbol zastępczy numeru slajdu 2">
            <a:extLst>
              <a:ext uri="{FF2B5EF4-FFF2-40B4-BE49-F238E27FC236}">
                <a16:creationId xmlns:a16="http://schemas.microsoft.com/office/drawing/2014/main" id="{9491E7BE-FB59-430C-9C45-4D8AAD054081}"/>
              </a:ext>
            </a:extLst>
          </p:cNvPr>
          <p:cNvSpPr>
            <a:spLocks noGrp="1"/>
          </p:cNvSpPr>
          <p:nvPr>
            <p:ph type="sldNum" sz="quarter" idx="12"/>
          </p:nvPr>
        </p:nvSpPr>
        <p:spPr/>
        <p:txBody>
          <a:bodyPr/>
          <a:lstStyle/>
          <a:p>
            <a:fld id="{9BBA8BAD-C024-4EBD-AE8C-2F50AC709554}" type="slidenum">
              <a:rPr lang="pl-PL" altLang="pl-PL" smtClean="0"/>
              <a:pPr/>
              <a:t>57</a:t>
            </a:fld>
            <a:endParaRPr lang="pl-PL" altLang="pl-PL"/>
          </a:p>
        </p:txBody>
      </p:sp>
    </p:spTree>
    <p:extLst>
      <p:ext uri="{BB962C8B-B14F-4D97-AF65-F5344CB8AC3E}">
        <p14:creationId xmlns:p14="http://schemas.microsoft.com/office/powerpoint/2010/main" val="13787911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975868"/>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10" name="Prostokąt zaokrąglony 5">
            <a:extLst>
              <a:ext uri="{FF2B5EF4-FFF2-40B4-BE49-F238E27FC236}">
                <a16:creationId xmlns:a16="http://schemas.microsoft.com/office/drawing/2014/main" id="{402FB20E-A812-415A-9C5E-2B67B3D3CB26}"/>
              </a:ext>
            </a:extLst>
          </p:cNvPr>
          <p:cNvSpPr/>
          <p:nvPr/>
        </p:nvSpPr>
        <p:spPr>
          <a:xfrm>
            <a:off x="467544" y="1405193"/>
            <a:ext cx="8229600" cy="1368152"/>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eaLnBrk="1" fontAlgn="t" hangingPunct="1">
              <a:buClr>
                <a:srgbClr val="C00000"/>
              </a:buClr>
              <a:buSzPct val="150000"/>
              <a:buFont typeface="Wingdings 2" panose="05020102010507070707" pitchFamily="18" charset="2"/>
              <a:buChar char="Ò"/>
              <a:defRPr/>
            </a:pPr>
            <a:r>
              <a:rPr lang="pl-PL" sz="1600" dirty="0">
                <a:solidFill>
                  <a:schemeClr val="tx1"/>
                </a:solidFill>
              </a:rPr>
              <a:t>1) Brak zaznaczenia w budżecie kolumny </a:t>
            </a:r>
            <a:r>
              <a:rPr lang="pl-PL" sz="1600" b="1" dirty="0">
                <a:solidFill>
                  <a:schemeClr val="tx1"/>
                </a:solidFill>
              </a:rPr>
              <a:t>„usługi zlecone” </a:t>
            </a:r>
            <a:r>
              <a:rPr lang="pl-PL" sz="1600" dirty="0">
                <a:solidFill>
                  <a:schemeClr val="tx1"/>
                </a:solidFill>
              </a:rPr>
              <a:t>przy wydatkach, będących usługą zleconą. Brak uzasadnienia wydatków w ramach usług zleconych.</a:t>
            </a:r>
          </a:p>
          <a:p>
            <a:pPr eaLnBrk="1" fontAlgn="t" hangingPunct="1">
              <a:defRPr/>
            </a:pPr>
            <a:endParaRPr lang="pl-PL" sz="1600" dirty="0">
              <a:solidFill>
                <a:schemeClr val="tx1"/>
              </a:solidFill>
            </a:endParaRPr>
          </a:p>
          <a:p>
            <a:pPr marL="266700" eaLnBrk="1" fontAlgn="t" hangingPunct="1">
              <a:defRPr/>
            </a:pPr>
            <a:r>
              <a:rPr lang="pl-PL" sz="1600" dirty="0">
                <a:solidFill>
                  <a:schemeClr val="tx1"/>
                </a:solidFill>
              </a:rPr>
              <a:t>2) W nazwie wydatku dotyczącego </a:t>
            </a:r>
            <a:r>
              <a:rPr lang="pl-PL" sz="1600" b="1" dirty="0">
                <a:solidFill>
                  <a:schemeClr val="tx1"/>
                </a:solidFill>
              </a:rPr>
              <a:t>personelu projektu </a:t>
            </a:r>
            <a:r>
              <a:rPr lang="pl-PL" sz="1600" dirty="0">
                <a:solidFill>
                  <a:schemeClr val="tx1"/>
                </a:solidFill>
              </a:rPr>
              <a:t>brak informacji na temat formy zaangażowania i szacunkowego wymiaru czasu pracy danej osoby.</a:t>
            </a:r>
          </a:p>
          <a:p>
            <a:pPr eaLnBrk="1" fontAlgn="t" hangingPunct="1">
              <a:defRPr/>
            </a:pPr>
            <a:endParaRPr lang="pl-PL" sz="1600" dirty="0">
              <a:solidFill>
                <a:schemeClr val="tx1"/>
              </a:solidFill>
            </a:endParaRPr>
          </a:p>
          <a:p>
            <a:pPr eaLnBrk="1" fontAlgn="t" hangingPunct="1">
              <a:defRPr/>
            </a:pPr>
            <a:endParaRPr lang="pl-PL" sz="1600" dirty="0">
              <a:solidFill>
                <a:schemeClr val="tx1"/>
              </a:solidFill>
            </a:endParaRPr>
          </a:p>
          <a:p>
            <a:pPr eaLnBrk="1" fontAlgn="t" hangingPunct="1">
              <a:defRPr/>
            </a:pPr>
            <a:endParaRPr lang="pl-PL" sz="1600" dirty="0">
              <a:solidFill>
                <a:schemeClr val="tx1"/>
              </a:solidFill>
            </a:endParaRPr>
          </a:p>
          <a:p>
            <a:pPr eaLnBrk="1" fontAlgn="t" hangingPunct="1">
              <a:defRPr/>
            </a:pPr>
            <a:r>
              <a:rPr lang="pl-PL" sz="1600" dirty="0">
                <a:solidFill>
                  <a:schemeClr val="tx1"/>
                </a:solidFill>
              </a:rPr>
              <a:t>	</a:t>
            </a:r>
          </a:p>
        </p:txBody>
      </p:sp>
      <p:sp>
        <p:nvSpPr>
          <p:cNvPr id="13" name="Prostokąt zaokrąglony 4">
            <a:extLst>
              <a:ext uri="{FF2B5EF4-FFF2-40B4-BE49-F238E27FC236}">
                <a16:creationId xmlns:a16="http://schemas.microsoft.com/office/drawing/2014/main" id="{CAD3F357-F8DE-4206-AD42-36191749A054}"/>
              </a:ext>
            </a:extLst>
          </p:cNvPr>
          <p:cNvSpPr/>
          <p:nvPr/>
        </p:nvSpPr>
        <p:spPr>
          <a:xfrm>
            <a:off x="395536" y="2852936"/>
            <a:ext cx="8301608" cy="3816424"/>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B050"/>
              </a:buClr>
              <a:buSzPct val="200000"/>
              <a:buFont typeface="Wingdings" panose="05000000000000000000" pitchFamily="2" charset="2"/>
              <a:buChar char="ü"/>
            </a:pPr>
            <a:r>
              <a:rPr lang="pl-PL" sz="1600" dirty="0">
                <a:solidFill>
                  <a:schemeClr val="tx1"/>
                </a:solidFill>
              </a:rPr>
              <a:t>1) W budżecie projektu należy oznaczyć wydatki w ramach </a:t>
            </a:r>
            <a:r>
              <a:rPr lang="pl-PL" sz="1600" b="1" dirty="0">
                <a:solidFill>
                  <a:schemeClr val="tx1"/>
                </a:solidFill>
              </a:rPr>
              <a:t>usług zleconych</a:t>
            </a:r>
            <a:r>
              <a:rPr lang="pl-PL" sz="1600" dirty="0">
                <a:solidFill>
                  <a:schemeClr val="tx1"/>
                </a:solidFill>
              </a:rPr>
              <a:t>. W punkcie 7.1 wniosku pn.: „Usługi zlecone w projekcie” należy rozpisać wydatki wchodzące w skład usług zleconych</a:t>
            </a:r>
          </a:p>
          <a:p>
            <a:pPr marL="0" lvl="1">
              <a:buClr>
                <a:srgbClr val="00B050"/>
              </a:buClr>
              <a:buSzPct val="200000"/>
              <a:buFont typeface="Wingdings" panose="05000000000000000000" pitchFamily="2" charset="2"/>
              <a:buChar char="ü"/>
            </a:pPr>
            <a:endParaRPr lang="pl-PL" sz="1600" dirty="0">
              <a:solidFill>
                <a:schemeClr val="tx1"/>
              </a:solidFill>
            </a:endParaRPr>
          </a:p>
          <a:p>
            <a:pPr marL="0" lvl="1">
              <a:buClr>
                <a:srgbClr val="00B050"/>
              </a:buClr>
              <a:buSzPct val="200000"/>
            </a:pPr>
            <a:r>
              <a:rPr lang="pl-PL" sz="1600" dirty="0">
                <a:solidFill>
                  <a:schemeClr val="tx1"/>
                </a:solidFill>
              </a:rPr>
              <a:t>2) W przypadku kosztów </a:t>
            </a:r>
            <a:r>
              <a:rPr lang="pl-PL" sz="1600" b="1" dirty="0">
                <a:solidFill>
                  <a:schemeClr val="tx1"/>
                </a:solidFill>
              </a:rPr>
              <a:t>personelu</a:t>
            </a:r>
            <a:r>
              <a:rPr lang="pl-PL" sz="1600" b="1" dirty="0">
                <a:solidFill>
                  <a:srgbClr val="00B050"/>
                </a:solidFill>
              </a:rPr>
              <a:t> </a:t>
            </a:r>
            <a:r>
              <a:rPr lang="pl-PL" sz="1600" dirty="0">
                <a:solidFill>
                  <a:schemeClr val="tx1"/>
                </a:solidFill>
              </a:rPr>
              <a:t>należy wskazać formę zaangażowania (stosunek pracy, osoba fizyczna prowadząca działalność gospodarczą będąca beneficjentem, osoby współpracujące z osobą fizyczną prowadzącą działalność gospodarczą będącą beneficjentem, wolontariat) i szacunkowy wymiar czasu pracy danej osoby (np. wymiar etatu/liczba godzin), niezbędny do realizacji zadań merytorycznych. </a:t>
            </a:r>
            <a:endParaRPr lang="pl-PL" sz="1600" i="1" dirty="0">
              <a:solidFill>
                <a:schemeClr val="tx1"/>
              </a:solidFill>
            </a:endParaRPr>
          </a:p>
          <a:p>
            <a:pPr marL="0" lvl="1">
              <a:buClr>
                <a:srgbClr val="00B050"/>
              </a:buClr>
              <a:buSzPct val="200000"/>
            </a:pPr>
            <a:endParaRPr lang="pl-PL" sz="1600" dirty="0">
              <a:solidFill>
                <a:schemeClr val="tx1"/>
              </a:solidFill>
            </a:endParaRPr>
          </a:p>
        </p:txBody>
      </p:sp>
      <p:sp>
        <p:nvSpPr>
          <p:cNvPr id="3" name="Symbol zastępczy numeru slajdu 2">
            <a:extLst>
              <a:ext uri="{FF2B5EF4-FFF2-40B4-BE49-F238E27FC236}">
                <a16:creationId xmlns:a16="http://schemas.microsoft.com/office/drawing/2014/main" id="{59BF98AF-EBEC-41D9-863F-9D82DB7A4144}"/>
              </a:ext>
            </a:extLst>
          </p:cNvPr>
          <p:cNvSpPr>
            <a:spLocks noGrp="1"/>
          </p:cNvSpPr>
          <p:nvPr>
            <p:ph type="sldNum" sz="quarter" idx="12"/>
          </p:nvPr>
        </p:nvSpPr>
        <p:spPr/>
        <p:txBody>
          <a:bodyPr/>
          <a:lstStyle/>
          <a:p>
            <a:fld id="{9BBA8BAD-C024-4EBD-AE8C-2F50AC709554}" type="slidenum">
              <a:rPr lang="pl-PL" altLang="pl-PL" smtClean="0"/>
              <a:pPr/>
              <a:t>58</a:t>
            </a:fld>
            <a:endParaRPr lang="pl-PL" altLang="pl-PL"/>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 – </a:t>
            </a:r>
            <a:br>
              <a:rPr lang="pl-PL" sz="3200" b="1" dirty="0">
                <a:solidFill>
                  <a:srgbClr val="0070C0"/>
                </a:solidFill>
                <a:latin typeface="Calibri" pitchFamily="34" charset="0"/>
                <a:ea typeface="+mn-ea"/>
                <a:cs typeface="+mn-cs"/>
              </a:rPr>
            </a:br>
            <a:r>
              <a:rPr lang="pl-PL" sz="2000" b="1" dirty="0">
                <a:solidFill>
                  <a:srgbClr val="0070C0"/>
                </a:solidFill>
                <a:latin typeface="Calibri" pitchFamily="34" charset="0"/>
                <a:ea typeface="+mn-ea"/>
                <a:cs typeface="+mn-cs"/>
              </a:rPr>
              <a:t>ZATRUDNIENIE I WYNAGRADZANIE NAUCZYCIELI</a:t>
            </a:r>
          </a:p>
        </p:txBody>
      </p:sp>
      <p:sp>
        <p:nvSpPr>
          <p:cNvPr id="7" name="Prostokąt zaokrąglony 5">
            <a:extLst>
              <a:ext uri="{FF2B5EF4-FFF2-40B4-BE49-F238E27FC236}">
                <a16:creationId xmlns:a16="http://schemas.microsoft.com/office/drawing/2014/main" id="{8A519011-935C-44A3-9ED0-5A063E4AB989}"/>
              </a:ext>
            </a:extLst>
          </p:cNvPr>
          <p:cNvSpPr/>
          <p:nvPr/>
        </p:nvSpPr>
        <p:spPr>
          <a:xfrm>
            <a:off x="503548" y="1772816"/>
            <a:ext cx="8136904" cy="125771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61950" indent="-361950" eaLnBrk="1" fontAlgn="t" hangingPunct="1">
              <a:buClr>
                <a:srgbClr val="C00000"/>
              </a:buClr>
              <a:buSzPct val="150000"/>
              <a:buFont typeface="Wingdings 2" panose="05020102010507070707" pitchFamily="18" charset="2"/>
              <a:buChar char="Ò"/>
              <a:defRPr/>
            </a:pPr>
            <a:r>
              <a:rPr lang="pl-PL" dirty="0">
                <a:solidFill>
                  <a:schemeClr val="tx1"/>
                </a:solidFill>
              </a:rPr>
              <a:t>We wniosku zaplanowano wynagrodzenie dla nauczycieli, uwzględniające planowane podwyżki </a:t>
            </a:r>
          </a:p>
          <a:p>
            <a:pPr marL="361950" indent="-361950" eaLnBrk="1" fontAlgn="t" hangingPunct="1">
              <a:buClr>
                <a:srgbClr val="C00000"/>
              </a:buClr>
              <a:buSzPct val="150000"/>
              <a:buFont typeface="Wingdings 2" panose="05020102010507070707" pitchFamily="18" charset="2"/>
              <a:buChar char="Ò"/>
              <a:defRPr/>
            </a:pPr>
            <a:r>
              <a:rPr lang="pl-PL" dirty="0">
                <a:solidFill>
                  <a:schemeClr val="tx1"/>
                </a:solidFill>
              </a:rPr>
              <a:t>Zatrudnienie nauczycieli pracujących w oparciu o KN na umowy cywilno-prawne</a:t>
            </a:r>
          </a:p>
          <a:p>
            <a:pPr eaLnBrk="1" fontAlgn="t" hangingPunct="1">
              <a:defRPr/>
            </a:pPr>
            <a:r>
              <a:rPr lang="pl-PL" dirty="0">
                <a:solidFill>
                  <a:schemeClr val="tx1"/>
                </a:solidFill>
              </a:rPr>
              <a:t>	</a:t>
            </a:r>
          </a:p>
        </p:txBody>
      </p:sp>
      <p:sp>
        <p:nvSpPr>
          <p:cNvPr id="8" name="Prostokąt zaokrąglony 4">
            <a:extLst>
              <a:ext uri="{FF2B5EF4-FFF2-40B4-BE49-F238E27FC236}">
                <a16:creationId xmlns:a16="http://schemas.microsoft.com/office/drawing/2014/main" id="{0AB5FD4C-2000-4EEA-90AA-F5ABF29D9693}"/>
              </a:ext>
            </a:extLst>
          </p:cNvPr>
          <p:cNvSpPr/>
          <p:nvPr/>
        </p:nvSpPr>
        <p:spPr>
          <a:xfrm>
            <a:off x="467544" y="3140968"/>
            <a:ext cx="8136904" cy="3312368"/>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B050"/>
              </a:buClr>
              <a:buSzPct val="200000"/>
              <a:buFont typeface="Wingdings" panose="05000000000000000000" pitchFamily="2" charset="2"/>
              <a:buChar char="ü"/>
            </a:pPr>
            <a:endParaRPr lang="pl-PL" dirty="0">
              <a:solidFill>
                <a:schemeClr val="tx1"/>
              </a:solidFill>
            </a:endParaRPr>
          </a:p>
          <a:p>
            <a:pPr marL="285750" lvl="1" indent="-285750">
              <a:buClr>
                <a:srgbClr val="00B050"/>
              </a:buClr>
              <a:buSzPct val="200000"/>
              <a:buFont typeface="Wingdings" panose="05000000000000000000" pitchFamily="2" charset="2"/>
              <a:buChar char="ü"/>
            </a:pPr>
            <a:r>
              <a:rPr lang="pl-PL" dirty="0">
                <a:solidFill>
                  <a:schemeClr val="tx1"/>
                </a:solidFill>
              </a:rPr>
              <a:t>Zgodnie z katalogiem stawek maksymalnych, zawartym w zał. nr 4 do Regulaminu konkursu, wynagrodzenie nauczycieli powinno być zgodne </a:t>
            </a:r>
            <a:br>
              <a:rPr lang="pl-PL" dirty="0">
                <a:solidFill>
                  <a:schemeClr val="tx1"/>
                </a:solidFill>
              </a:rPr>
            </a:br>
            <a:r>
              <a:rPr lang="pl-PL" dirty="0">
                <a:solidFill>
                  <a:schemeClr val="tx1"/>
                </a:solidFill>
              </a:rPr>
              <a:t>z zapisami Karty Nauczyciela. </a:t>
            </a:r>
          </a:p>
          <a:p>
            <a:pPr marL="285750" lvl="1" indent="-285750">
              <a:buClr>
                <a:srgbClr val="00B050"/>
              </a:buClr>
              <a:buSzPct val="200000"/>
              <a:buFont typeface="Wingdings" panose="05000000000000000000" pitchFamily="2" charset="2"/>
              <a:buChar char="ü"/>
            </a:pPr>
            <a:endParaRPr lang="pl-PL" dirty="0">
              <a:solidFill>
                <a:schemeClr val="tx1"/>
              </a:solidFill>
            </a:endParaRPr>
          </a:p>
          <a:p>
            <a:pPr marL="0" lvl="1">
              <a:buClr>
                <a:srgbClr val="00B050"/>
              </a:buClr>
              <a:buSzPct val="200000"/>
            </a:pPr>
            <a:r>
              <a:rPr lang="pl-PL" sz="2000" b="1" dirty="0">
                <a:solidFill>
                  <a:schemeClr val="tx1"/>
                </a:solidFill>
              </a:rPr>
              <a:t>Ważne: </a:t>
            </a:r>
            <a:r>
              <a:rPr lang="pl-PL" sz="1600" dirty="0">
                <a:solidFill>
                  <a:schemeClr val="tx1"/>
                </a:solidFill>
              </a:rPr>
              <a:t>Podczas całego procesu wyboru projektów do dofinansowania obowiązuje stawka aktualna na dzień ogłoszenia konkursu. Wyjątkiem jest sytuacja, gdy pomiędzy ogłoszeniem naboru, a etapem negocjacji wejdzie w życie nowa stawka wynagrodzenia. Wówczas możliwe jest uwzględnienie nowej stawki zaproponowanej przez Wnioskodawcę podczas etapu negocjacji. Uwzględnienie podwyżki może nastąpić wyłącznie według stawki  obowiązującej, która weszła w życie. Niedopuszczalne jest uwzględnianie planowanych/projektowanych podwyżek, które nie zostały zatwierdzone przez ustawodawcę.</a:t>
            </a:r>
            <a:endParaRPr lang="pl-PL" dirty="0">
              <a:solidFill>
                <a:schemeClr val="tx1"/>
              </a:solidFill>
            </a:endParaRPr>
          </a:p>
          <a:p>
            <a:pPr marL="285750" lvl="1" indent="-285750">
              <a:buClr>
                <a:srgbClr val="00B050"/>
              </a:buClr>
              <a:buSzPct val="200000"/>
              <a:buFont typeface="Wingdings" panose="05000000000000000000" pitchFamily="2" charset="2"/>
              <a:buChar char="ü"/>
            </a:pPr>
            <a:endParaRPr lang="pl-PL" dirty="0"/>
          </a:p>
        </p:txBody>
      </p:sp>
      <p:sp>
        <p:nvSpPr>
          <p:cNvPr id="3" name="Symbol zastępczy numeru slajdu 2">
            <a:extLst>
              <a:ext uri="{FF2B5EF4-FFF2-40B4-BE49-F238E27FC236}">
                <a16:creationId xmlns:a16="http://schemas.microsoft.com/office/drawing/2014/main" id="{405E3993-AC61-41CF-98E2-6961BD9188CA}"/>
              </a:ext>
            </a:extLst>
          </p:cNvPr>
          <p:cNvSpPr>
            <a:spLocks noGrp="1"/>
          </p:cNvSpPr>
          <p:nvPr>
            <p:ph type="sldNum" sz="quarter" idx="12"/>
          </p:nvPr>
        </p:nvSpPr>
        <p:spPr/>
        <p:txBody>
          <a:bodyPr/>
          <a:lstStyle/>
          <a:p>
            <a:fld id="{9BBA8BAD-C024-4EBD-AE8C-2F50AC709554}" type="slidenum">
              <a:rPr lang="pl-PL" altLang="pl-PL" smtClean="0"/>
              <a:pPr/>
              <a:t>59</a:t>
            </a:fld>
            <a:endParaRPr lang="pl-PL" altLang="pl-PL"/>
          </a:p>
        </p:txBody>
      </p:sp>
    </p:spTree>
    <p:extLst>
      <p:ext uri="{BB962C8B-B14F-4D97-AF65-F5344CB8AC3E}">
        <p14:creationId xmlns:p14="http://schemas.microsoft.com/office/powerpoint/2010/main" val="4109212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5"/>
          <p:cNvPicPr>
            <a:picLocks noChangeAspect="1" noChangeArrowheads="1"/>
          </p:cNvPicPr>
          <p:nvPr/>
        </p:nvPicPr>
        <p:blipFill>
          <a:blip r:embed="rId3" cstate="print"/>
          <a:srcRect/>
          <a:stretch>
            <a:fillRect/>
          </a:stretch>
        </p:blipFill>
        <p:spPr bwMode="auto">
          <a:xfrm>
            <a:off x="1116013" y="1700213"/>
            <a:ext cx="6846887" cy="4752975"/>
          </a:xfrm>
          <a:prstGeom prst="rect">
            <a:avLst/>
          </a:prstGeom>
          <a:noFill/>
          <a:ln w="9525">
            <a:noFill/>
            <a:miter lim="800000"/>
            <a:headEnd/>
            <a:tailEnd/>
          </a:ln>
        </p:spPr>
      </p:pic>
      <p:sp>
        <p:nvSpPr>
          <p:cNvPr id="6" name="pole tekstowe 5"/>
          <p:cNvSpPr txBox="1"/>
          <p:nvPr/>
        </p:nvSpPr>
        <p:spPr>
          <a:xfrm>
            <a:off x="3131840" y="1124744"/>
            <a:ext cx="3312368" cy="584775"/>
          </a:xfrm>
          <a:prstGeom prst="rect">
            <a:avLst/>
          </a:prstGeom>
          <a:noFill/>
        </p:spPr>
        <p:txBody>
          <a:bodyPr>
            <a:spAutoFit/>
          </a:bodyPr>
          <a:lstStyle/>
          <a:p>
            <a:pPr>
              <a:defRPr/>
            </a:pPr>
            <a:r>
              <a:rPr lang="pl-PL" sz="3200" b="1" dirty="0">
                <a:solidFill>
                  <a:srgbClr val="0070C0"/>
                </a:solidFill>
              </a:rPr>
              <a:t>Od czego zacząć?</a:t>
            </a:r>
            <a:endParaRPr lang="pl-PL" sz="3200" dirty="0">
              <a:solidFill>
                <a:srgbClr val="0070C0"/>
              </a:solidFill>
            </a:endParaRPr>
          </a:p>
        </p:txBody>
      </p:sp>
      <p:sp>
        <p:nvSpPr>
          <p:cNvPr id="7"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2" name="Symbol zastępczy numeru slajdu 1">
            <a:extLst>
              <a:ext uri="{FF2B5EF4-FFF2-40B4-BE49-F238E27FC236}">
                <a16:creationId xmlns:a16="http://schemas.microsoft.com/office/drawing/2014/main" id="{310AAB24-BABD-4D88-B176-05F65B0A7C07}"/>
              </a:ext>
            </a:extLst>
          </p:cNvPr>
          <p:cNvSpPr>
            <a:spLocks noGrp="1"/>
          </p:cNvSpPr>
          <p:nvPr>
            <p:ph type="sldNum" sz="quarter" idx="12"/>
          </p:nvPr>
        </p:nvSpPr>
        <p:spPr/>
        <p:txBody>
          <a:bodyPr/>
          <a:lstStyle/>
          <a:p>
            <a:fld id="{9BBA8BAD-C024-4EBD-AE8C-2F50AC709554}" type="slidenum">
              <a:rPr lang="pl-PL" altLang="pl-PL" smtClean="0"/>
              <a:pPr/>
              <a:t>6</a:t>
            </a:fld>
            <a:endParaRPr lang="pl-PL" altLang="pl-PL"/>
          </a:p>
        </p:txBody>
      </p:sp>
    </p:spTree>
    <p:extLst>
      <p:ext uri="{BB962C8B-B14F-4D97-AF65-F5344CB8AC3E}">
        <p14:creationId xmlns:p14="http://schemas.microsoft.com/office/powerpoint/2010/main" val="9221987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7" name="Prostokąt zaokrąglony 5">
            <a:extLst>
              <a:ext uri="{FF2B5EF4-FFF2-40B4-BE49-F238E27FC236}">
                <a16:creationId xmlns:a16="http://schemas.microsoft.com/office/drawing/2014/main" id="{27080FC5-E845-4397-9823-0657B96F54A3}"/>
              </a:ext>
            </a:extLst>
          </p:cNvPr>
          <p:cNvSpPr/>
          <p:nvPr/>
        </p:nvSpPr>
        <p:spPr>
          <a:xfrm>
            <a:off x="467544" y="1739243"/>
            <a:ext cx="8136904" cy="969677"/>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61950" lvl="1" indent="-276225">
              <a:buClr>
                <a:srgbClr val="C00000"/>
              </a:buClr>
              <a:buSzPct val="150000"/>
              <a:buFont typeface="Wingdings 2" panose="05020102010507070707" pitchFamily="18" charset="2"/>
              <a:buChar char="Ò"/>
            </a:pPr>
            <a:r>
              <a:rPr lang="pl-PL" dirty="0">
                <a:solidFill>
                  <a:schemeClr val="tx1"/>
                </a:solidFill>
              </a:rPr>
              <a:t>Stosowanie takich samych nazw wydatków w budżecie szczegółowym </a:t>
            </a:r>
            <a:br>
              <a:rPr lang="pl-PL" dirty="0">
                <a:solidFill>
                  <a:schemeClr val="tx1"/>
                </a:solidFill>
              </a:rPr>
            </a:br>
            <a:r>
              <a:rPr lang="pl-PL" dirty="0">
                <a:solidFill>
                  <a:schemeClr val="tx1"/>
                </a:solidFill>
              </a:rPr>
              <a:t>w ramach jednego zadania</a:t>
            </a:r>
          </a:p>
        </p:txBody>
      </p:sp>
      <p:sp>
        <p:nvSpPr>
          <p:cNvPr id="9" name="Prostokąt zaokrąglony 4">
            <a:extLst>
              <a:ext uri="{FF2B5EF4-FFF2-40B4-BE49-F238E27FC236}">
                <a16:creationId xmlns:a16="http://schemas.microsoft.com/office/drawing/2014/main" id="{B9C32A6E-3FCC-4E4E-ADD2-3779ED13E4BC}"/>
              </a:ext>
            </a:extLst>
          </p:cNvPr>
          <p:cNvSpPr/>
          <p:nvPr/>
        </p:nvSpPr>
        <p:spPr>
          <a:xfrm>
            <a:off x="463049" y="2973660"/>
            <a:ext cx="8136904" cy="1967508"/>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B050"/>
              </a:buClr>
              <a:buSzPct val="200000"/>
              <a:buFont typeface="Wingdings" panose="05000000000000000000" pitchFamily="2" charset="2"/>
              <a:buChar char="ü"/>
            </a:pPr>
            <a:r>
              <a:rPr lang="pl-PL" dirty="0">
                <a:solidFill>
                  <a:schemeClr val="tx1"/>
                </a:solidFill>
              </a:rPr>
              <a:t>W związku ze specyfiką funkcjonowania systemu SL2014, należy stosować unikalne nazwy wydatków przypisane do tej samej kategorii kosztów (np. w ramach tej samej kategorii kosztów „Inne” nie mogą pojawić się we wniosku dwa wydatki o identycznej nazwie) w ramach jednego zadania. Należy pamiętać, aby wydatki wykazywane w ramach jednego zadania miały różne nazwy.</a:t>
            </a:r>
          </a:p>
        </p:txBody>
      </p:sp>
      <p:sp>
        <p:nvSpPr>
          <p:cNvPr id="3" name="Symbol zastępczy numeru slajdu 2">
            <a:extLst>
              <a:ext uri="{FF2B5EF4-FFF2-40B4-BE49-F238E27FC236}">
                <a16:creationId xmlns:a16="http://schemas.microsoft.com/office/drawing/2014/main" id="{E0A201AE-F37C-49F2-A076-04C92FA309DA}"/>
              </a:ext>
            </a:extLst>
          </p:cNvPr>
          <p:cNvSpPr>
            <a:spLocks noGrp="1"/>
          </p:cNvSpPr>
          <p:nvPr>
            <p:ph type="sldNum" sz="quarter" idx="12"/>
          </p:nvPr>
        </p:nvSpPr>
        <p:spPr/>
        <p:txBody>
          <a:bodyPr/>
          <a:lstStyle/>
          <a:p>
            <a:fld id="{9BBA8BAD-C024-4EBD-AE8C-2F50AC709554}" type="slidenum">
              <a:rPr lang="pl-PL" altLang="pl-PL" smtClean="0"/>
              <a:pPr/>
              <a:t>60</a:t>
            </a:fld>
            <a:endParaRPr lang="pl-PL" altLang="pl-PL"/>
          </a:p>
        </p:txBody>
      </p:sp>
    </p:spTree>
    <p:extLst>
      <p:ext uri="{BB962C8B-B14F-4D97-AF65-F5344CB8AC3E}">
        <p14:creationId xmlns:p14="http://schemas.microsoft.com/office/powerpoint/2010/main" val="31484314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KRYTERIUM NEGOCJACJI</a:t>
            </a:r>
          </a:p>
        </p:txBody>
      </p:sp>
      <p:sp>
        <p:nvSpPr>
          <p:cNvPr id="14" name="Prostokąt zaokrąglony 5">
            <a:extLst>
              <a:ext uri="{FF2B5EF4-FFF2-40B4-BE49-F238E27FC236}">
                <a16:creationId xmlns:a16="http://schemas.microsoft.com/office/drawing/2014/main" id="{A4DAB978-FD03-4E9B-9A5C-50D6080D6A71}"/>
              </a:ext>
            </a:extLst>
          </p:cNvPr>
          <p:cNvSpPr/>
          <p:nvPr/>
        </p:nvSpPr>
        <p:spPr>
          <a:xfrm>
            <a:off x="179512" y="1484786"/>
            <a:ext cx="8784975" cy="216023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6700" lvl="1" indent="-266700">
              <a:buClr>
                <a:srgbClr val="C00000"/>
              </a:buClr>
              <a:buSzPct val="150000"/>
              <a:buFont typeface="Wingdings 2" panose="05020102010507070707" pitchFamily="18" charset="2"/>
              <a:buChar char="Ò"/>
            </a:pPr>
            <a:r>
              <a:rPr lang="pl-PL" sz="1600" dirty="0">
                <a:solidFill>
                  <a:schemeClr val="tx1"/>
                </a:solidFill>
              </a:rPr>
              <a:t>1) złożenie wniosku po terminie, złożenie jedynie wniosku lub pisma,</a:t>
            </a:r>
          </a:p>
          <a:p>
            <a:pPr marL="268288" lvl="1"/>
            <a:r>
              <a:rPr lang="pl-PL" sz="1600" dirty="0">
                <a:solidFill>
                  <a:schemeClr val="tx1"/>
                </a:solidFill>
              </a:rPr>
              <a:t>2) rozbieżność pomiędzy pismem negocjacyjnym a wnioskiem,</a:t>
            </a:r>
          </a:p>
          <a:p>
            <a:pPr marL="268288" lvl="1"/>
            <a:r>
              <a:rPr lang="pl-PL" sz="1600" dirty="0">
                <a:solidFill>
                  <a:schemeClr val="tx1"/>
                </a:solidFill>
              </a:rPr>
              <a:t>3) brak odniesienia się we wniosku i w piśmie do wszystkich uwag stawianych przez KOP – wybiórcze uwzględnienie uwag,</a:t>
            </a:r>
          </a:p>
          <a:p>
            <a:pPr marL="268288" lvl="1" indent="0">
              <a:buNone/>
            </a:pPr>
            <a:r>
              <a:rPr lang="pl-PL" sz="1600" dirty="0">
                <a:solidFill>
                  <a:schemeClr val="tx1"/>
                </a:solidFill>
              </a:rPr>
              <a:t>4) przedstawienie wyjaśnień względem uwag KOP, które dotyczą usunięcia zapisów/wydatków </a:t>
            </a:r>
            <a:br>
              <a:rPr lang="pl-PL" sz="1600" dirty="0">
                <a:solidFill>
                  <a:schemeClr val="tx1"/>
                </a:solidFill>
              </a:rPr>
            </a:br>
            <a:r>
              <a:rPr lang="pl-PL" sz="1600" dirty="0">
                <a:solidFill>
                  <a:schemeClr val="tx1"/>
                </a:solidFill>
              </a:rPr>
              <a:t>z wniosku, np. stawek niezgodnych z katalogiem,</a:t>
            </a:r>
          </a:p>
          <a:p>
            <a:pPr marL="268288" lvl="1" indent="0">
              <a:buNone/>
            </a:pPr>
            <a:r>
              <a:rPr lang="pl-PL" sz="1600" dirty="0">
                <a:solidFill>
                  <a:schemeClr val="tx1"/>
                </a:solidFill>
              </a:rPr>
              <a:t>5) wprowadzenie do wniosku zmian, niewynikających z uwag KOP – „dodatkowych”,</a:t>
            </a:r>
          </a:p>
          <a:p>
            <a:pPr marL="268288" lvl="1" indent="0">
              <a:buNone/>
            </a:pPr>
            <a:r>
              <a:rPr lang="pl-PL" sz="1600" dirty="0">
                <a:solidFill>
                  <a:schemeClr val="tx1"/>
                </a:solidFill>
              </a:rPr>
              <a:t>6) brak podpisu stanowiska negocjacyjnego przez osobę/y upoważnioną/e.</a:t>
            </a:r>
          </a:p>
          <a:p>
            <a:pPr marL="268288" lvl="1" indent="0">
              <a:buNone/>
            </a:pPr>
            <a:r>
              <a:rPr lang="pl-PL" dirty="0">
                <a:solidFill>
                  <a:schemeClr val="tx1"/>
                </a:solidFill>
              </a:rPr>
              <a:t>		</a:t>
            </a:r>
          </a:p>
        </p:txBody>
      </p:sp>
      <p:sp>
        <p:nvSpPr>
          <p:cNvPr id="16" name="Prostokąt zaokrąglony 4">
            <a:extLst>
              <a:ext uri="{FF2B5EF4-FFF2-40B4-BE49-F238E27FC236}">
                <a16:creationId xmlns:a16="http://schemas.microsoft.com/office/drawing/2014/main" id="{DB4CEE70-A5E3-48D6-B97F-F2CC589F2101}"/>
              </a:ext>
            </a:extLst>
          </p:cNvPr>
          <p:cNvSpPr/>
          <p:nvPr/>
        </p:nvSpPr>
        <p:spPr>
          <a:xfrm>
            <a:off x="179512" y="3771282"/>
            <a:ext cx="8784975" cy="294730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B050"/>
              </a:buClr>
              <a:buSzPct val="200000"/>
            </a:pPr>
            <a:endParaRPr lang="pl-PL" dirty="0">
              <a:solidFill>
                <a:schemeClr val="tx1"/>
              </a:solidFill>
            </a:endParaRPr>
          </a:p>
          <a:p>
            <a:pPr marL="285750" lvl="1" indent="-285750">
              <a:buClr>
                <a:srgbClr val="00B050"/>
              </a:buClr>
              <a:buSzPct val="200000"/>
              <a:buFont typeface="Wingdings" panose="05000000000000000000" pitchFamily="2" charset="2"/>
              <a:buChar char="ü"/>
            </a:pPr>
            <a:r>
              <a:rPr lang="pl-PL" sz="1600" dirty="0">
                <a:solidFill>
                  <a:schemeClr val="tx1"/>
                </a:solidFill>
              </a:rPr>
              <a:t>Podczas negocjacji należy:</a:t>
            </a:r>
          </a:p>
          <a:p>
            <a:pPr marL="180975" lvl="1">
              <a:buClr>
                <a:srgbClr val="00B050"/>
              </a:buClr>
              <a:buSzPct val="200000"/>
            </a:pPr>
            <a:r>
              <a:rPr lang="pl-PL" sz="1600" dirty="0">
                <a:solidFill>
                  <a:schemeClr val="tx1"/>
                </a:solidFill>
              </a:rPr>
              <a:t>1) złożyć wniosek i skan podpisanego pisma w systemie SOWA w wyznaczonym terminie,</a:t>
            </a:r>
          </a:p>
          <a:p>
            <a:pPr marL="180975" lvl="1">
              <a:buClr>
                <a:srgbClr val="00B050"/>
              </a:buClr>
              <a:buSzPct val="200000"/>
            </a:pPr>
            <a:r>
              <a:rPr lang="pl-PL" sz="1600" dirty="0">
                <a:solidFill>
                  <a:schemeClr val="tx1"/>
                </a:solidFill>
              </a:rPr>
              <a:t>2) zwrócić uwagę, by pismo i wniosek, składane jako stanowisko negocjacyjne, były spójne, tzn. wniosek musi zawierać wszystkie zmiany, o wprowadzeniu których informuje pismo,</a:t>
            </a:r>
          </a:p>
          <a:p>
            <a:pPr marL="180975" lvl="1">
              <a:buClr>
                <a:srgbClr val="00B050"/>
              </a:buClr>
              <a:buSzPct val="200000"/>
            </a:pPr>
            <a:r>
              <a:rPr lang="pl-PL" sz="1600" dirty="0">
                <a:solidFill>
                  <a:schemeClr val="tx1"/>
                </a:solidFill>
              </a:rPr>
              <a:t>3) odnieść się do wszystkich uwag stawianych przez KOP,</a:t>
            </a:r>
          </a:p>
          <a:p>
            <a:pPr marL="180975" lvl="1">
              <a:buClr>
                <a:srgbClr val="00B050"/>
              </a:buClr>
              <a:buSzPct val="200000"/>
            </a:pPr>
            <a:r>
              <a:rPr lang="pl-PL" sz="1600" dirty="0">
                <a:solidFill>
                  <a:schemeClr val="tx1"/>
                </a:solidFill>
              </a:rPr>
              <a:t>4) w przypadku uwagi, która odnosi się do usunięcia zapisów/wydatków zaleca się ich usunięcie, </a:t>
            </a:r>
            <a:br>
              <a:rPr lang="pl-PL" sz="1600" dirty="0">
                <a:solidFill>
                  <a:schemeClr val="tx1"/>
                </a:solidFill>
              </a:rPr>
            </a:br>
            <a:r>
              <a:rPr lang="pl-PL" sz="1600" dirty="0">
                <a:solidFill>
                  <a:schemeClr val="tx1"/>
                </a:solidFill>
              </a:rPr>
              <a:t>a nie przedstawianie wyjaśnień,</a:t>
            </a:r>
          </a:p>
          <a:p>
            <a:pPr marL="180975" lvl="1">
              <a:buClr>
                <a:srgbClr val="00B050"/>
              </a:buClr>
              <a:buSzPct val="200000"/>
            </a:pPr>
            <a:r>
              <a:rPr lang="pl-PL" sz="1600" dirty="0">
                <a:solidFill>
                  <a:schemeClr val="tx1"/>
                </a:solidFill>
              </a:rPr>
              <a:t>5) wprowadzić jedynie zmiany wynikające z uwag KOP (i niezbędne, będące ich konsekwencją),</a:t>
            </a:r>
          </a:p>
          <a:p>
            <a:pPr marL="180975" lvl="1">
              <a:buClr>
                <a:srgbClr val="00B050"/>
              </a:buClr>
              <a:buSzPct val="200000"/>
            </a:pPr>
            <a:r>
              <a:rPr lang="pl-PL" sz="1600" dirty="0">
                <a:solidFill>
                  <a:schemeClr val="tx1"/>
                </a:solidFill>
              </a:rPr>
              <a:t>6) stanowisko negocjacyjne musi podpisać osoba upoważniona/osoby upoważnione (pkt. 2.7 wniosku lub dokumenty rejestrowe).</a:t>
            </a:r>
          </a:p>
          <a:p>
            <a:pPr marL="285750" lvl="1" indent="-285750">
              <a:buClr>
                <a:srgbClr val="00B050"/>
              </a:buClr>
              <a:buSzPct val="200000"/>
              <a:buFont typeface="Wingdings" panose="05000000000000000000" pitchFamily="2" charset="2"/>
              <a:buChar char="ü"/>
            </a:pPr>
            <a:endParaRPr lang="pl-PL" dirty="0">
              <a:solidFill>
                <a:schemeClr val="tx1"/>
              </a:solidFill>
            </a:endParaRPr>
          </a:p>
        </p:txBody>
      </p:sp>
      <p:sp>
        <p:nvSpPr>
          <p:cNvPr id="3" name="Symbol zastępczy numeru slajdu 2">
            <a:extLst>
              <a:ext uri="{FF2B5EF4-FFF2-40B4-BE49-F238E27FC236}">
                <a16:creationId xmlns:a16="http://schemas.microsoft.com/office/drawing/2014/main" id="{E06E47E8-36D5-4A2F-BAD6-49C234E3D0FE}"/>
              </a:ext>
            </a:extLst>
          </p:cNvPr>
          <p:cNvSpPr>
            <a:spLocks noGrp="1"/>
          </p:cNvSpPr>
          <p:nvPr>
            <p:ph type="sldNum" sz="quarter" idx="12"/>
          </p:nvPr>
        </p:nvSpPr>
        <p:spPr/>
        <p:txBody>
          <a:bodyPr/>
          <a:lstStyle/>
          <a:p>
            <a:fld id="{9BBA8BAD-C024-4EBD-AE8C-2F50AC709554}" type="slidenum">
              <a:rPr lang="pl-PL" altLang="pl-PL" smtClean="0"/>
              <a:pPr/>
              <a:t>61</a:t>
            </a:fld>
            <a:endParaRPr lang="pl-PL" altLang="pl-PL"/>
          </a:p>
        </p:txBody>
      </p:sp>
    </p:spTree>
    <p:extLst>
      <p:ext uri="{BB962C8B-B14F-4D97-AF65-F5344CB8AC3E}">
        <p14:creationId xmlns:p14="http://schemas.microsoft.com/office/powerpoint/2010/main" val="37706105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DLA WNIOSKODAWCÓW</a:t>
            </a:r>
          </a:p>
        </p:txBody>
      </p:sp>
      <p:sp>
        <p:nvSpPr>
          <p:cNvPr id="3" name="Symbol zastępczy zawartości 2"/>
          <p:cNvSpPr>
            <a:spLocks noGrp="1"/>
          </p:cNvSpPr>
          <p:nvPr>
            <p:ph idx="1"/>
          </p:nvPr>
        </p:nvSpPr>
        <p:spPr>
          <a:xfrm>
            <a:off x="611560" y="1762368"/>
            <a:ext cx="8352928" cy="4608511"/>
          </a:xfrm>
        </p:spPr>
        <p:txBody>
          <a:bodyPr/>
          <a:lstStyle/>
          <a:p>
            <a:pPr>
              <a:buNone/>
            </a:pPr>
            <a:r>
              <a:rPr lang="pl-PL" sz="2000" dirty="0"/>
              <a:t>   </a:t>
            </a:r>
          </a:p>
          <a:p>
            <a:pPr>
              <a:buClr>
                <a:srgbClr val="008000"/>
              </a:buClr>
              <a:buSzPct val="100000"/>
              <a:buFont typeface="Wingdings" panose="05000000000000000000" pitchFamily="2" charset="2"/>
              <a:buChar char="ü"/>
            </a:pPr>
            <a:r>
              <a:rPr lang="pl-PL" sz="2400" b="1" dirty="0">
                <a:latin typeface="Calibri" pitchFamily="34" charset="0"/>
              </a:rPr>
              <a:t>Spotkania informacyjne dla Wnioskodawców – </a:t>
            </a:r>
            <a:r>
              <a:rPr lang="pl-PL" sz="2000" b="1" dirty="0">
                <a:latin typeface="Calibri" pitchFamily="34" charset="0"/>
              </a:rPr>
              <a:t>informacje o spotkaniach na stronie </a:t>
            </a:r>
            <a:r>
              <a:rPr lang="pl-PL" sz="2000" dirty="0">
                <a:hlinkClick r:id="rId3"/>
              </a:rPr>
              <a:t>www.rpo.dolnyslask.pl</a:t>
            </a:r>
            <a:r>
              <a:rPr lang="pl-PL" sz="2000" dirty="0"/>
              <a:t> (odnośnik „Weź udział w spotkaniach i konferencjach”)</a:t>
            </a:r>
            <a:endParaRPr lang="pl-PL" sz="2000" b="1" dirty="0">
              <a:latin typeface="Calibri" pitchFamily="34" charset="0"/>
            </a:endParaRPr>
          </a:p>
          <a:p>
            <a:pPr marL="0" indent="0">
              <a:spcBef>
                <a:spcPts val="0"/>
              </a:spcBef>
              <a:buClr>
                <a:srgbClr val="008000"/>
              </a:buClr>
              <a:buSzPct val="100000"/>
              <a:buNone/>
            </a:pPr>
            <a:endParaRPr lang="pl-PL" sz="2000" dirty="0"/>
          </a:p>
          <a:p>
            <a:pPr>
              <a:spcBef>
                <a:spcPts val="0"/>
              </a:spcBef>
              <a:buClr>
                <a:srgbClr val="008000"/>
              </a:buClr>
              <a:buSzPct val="100000"/>
              <a:buFont typeface="Wingdings" panose="05000000000000000000" pitchFamily="2" charset="2"/>
              <a:buChar char="ü"/>
            </a:pPr>
            <a:r>
              <a:rPr lang="pl-PL" sz="2400" b="1" dirty="0">
                <a:solidFill>
                  <a:srgbClr val="0070C0"/>
                </a:solidFill>
                <a:latin typeface="Calibri" pitchFamily="34" charset="0"/>
              </a:rPr>
              <a:t> </a:t>
            </a:r>
            <a:r>
              <a:rPr lang="pl-PL" sz="2400" b="1" dirty="0">
                <a:latin typeface="Calibri" pitchFamily="34" charset="0"/>
              </a:rPr>
              <a:t>Punkt Informacyjny Funduszy Europejskich (PIFE) </a:t>
            </a:r>
            <a:r>
              <a:rPr lang="pl-PL" sz="2000" dirty="0"/>
              <a:t>zapytania można kierować na adres: </a:t>
            </a:r>
            <a:r>
              <a:rPr lang="pl-PL" sz="1800" u="sng" dirty="0">
                <a:hlinkClick r:id="rId4"/>
              </a:rPr>
              <a:t>pife@dolnyslask.pl</a:t>
            </a:r>
            <a:r>
              <a:rPr lang="pl-PL" sz="1800" dirty="0"/>
              <a:t> </a:t>
            </a:r>
          </a:p>
          <a:p>
            <a:pPr marL="0" indent="0">
              <a:spcBef>
                <a:spcPts val="0"/>
              </a:spcBef>
              <a:buClr>
                <a:srgbClr val="008000"/>
              </a:buClr>
              <a:buSzPct val="100000"/>
              <a:buNone/>
            </a:pPr>
            <a:endParaRPr lang="pl-PL" sz="1800" dirty="0"/>
          </a:p>
          <a:p>
            <a:pPr>
              <a:spcBef>
                <a:spcPts val="0"/>
              </a:spcBef>
              <a:buClr>
                <a:srgbClr val="008000"/>
              </a:buClr>
              <a:buSzPct val="100000"/>
              <a:buFont typeface="Wingdings" panose="05000000000000000000" pitchFamily="2" charset="2"/>
              <a:buChar char="ü"/>
            </a:pPr>
            <a:r>
              <a:rPr lang="pl-PL" sz="2400" b="1" dirty="0">
                <a:latin typeface="Calibri" pitchFamily="34" charset="0"/>
              </a:rPr>
              <a:t>Odpowiedzi na najczęściej zadawane pytania oraz niezbędne dokumenty</a:t>
            </a:r>
            <a:r>
              <a:rPr lang="pl-PL" sz="2400" b="1" dirty="0">
                <a:solidFill>
                  <a:srgbClr val="0070C0"/>
                </a:solidFill>
                <a:latin typeface="Calibri" pitchFamily="34" charset="0"/>
              </a:rPr>
              <a:t> </a:t>
            </a:r>
            <a:r>
              <a:rPr lang="pl-PL" sz="1800" dirty="0"/>
              <a:t>są zamieszczane na stronie internetowej:</a:t>
            </a:r>
            <a:r>
              <a:rPr lang="pl-PL" sz="2400" b="1" dirty="0">
                <a:solidFill>
                  <a:srgbClr val="0070C0"/>
                </a:solidFill>
                <a:latin typeface="Calibri" pitchFamily="34" charset="0"/>
              </a:rPr>
              <a:t> </a:t>
            </a:r>
            <a:r>
              <a:rPr lang="pl-PL" sz="1800" dirty="0">
                <a:hlinkClick r:id="rId3"/>
              </a:rPr>
              <a:t>www.rpo.dolnyslask.pl</a:t>
            </a:r>
            <a:r>
              <a:rPr lang="pl-PL" sz="1800" dirty="0"/>
              <a:t>,</a:t>
            </a:r>
            <a:r>
              <a:rPr lang="pl-PL" sz="1800" dirty="0">
                <a:hlinkClick r:id="rId5">
                  <a:extLst>
                    <a:ext uri="{A12FA001-AC4F-418D-AE19-62706E023703}">
                      <ahyp:hlinkClr xmlns:ahyp="http://schemas.microsoft.com/office/drawing/2018/hyperlinkcolor" val="tx"/>
                    </a:ext>
                  </a:extLst>
                </a:hlinkClick>
              </a:rPr>
              <a:t> </a:t>
            </a:r>
            <a:r>
              <a:rPr lang="pl-PL" sz="1800" dirty="0">
                <a:hlinkClick r:id="rId6"/>
              </a:rPr>
              <a:t>www.zitaj.jeleniagora.pl</a:t>
            </a:r>
            <a:endParaRPr lang="pl-PL" sz="1800" dirty="0">
              <a:solidFill>
                <a:srgbClr val="FF0000"/>
              </a:solidFill>
            </a:endParaRPr>
          </a:p>
          <a:p>
            <a:pPr marL="0" indent="0">
              <a:spcBef>
                <a:spcPts val="0"/>
              </a:spcBef>
              <a:buClr>
                <a:srgbClr val="008000"/>
              </a:buClr>
              <a:buSzPct val="100000"/>
              <a:buNone/>
            </a:pPr>
            <a:r>
              <a:rPr lang="pl-PL" sz="1800" dirty="0"/>
              <a:t> </a:t>
            </a:r>
          </a:p>
          <a:p>
            <a:pPr marL="360000" indent="0">
              <a:spcBef>
                <a:spcPts val="0"/>
              </a:spcBef>
              <a:buClr>
                <a:srgbClr val="008000"/>
              </a:buClr>
              <a:buSzPct val="100000"/>
              <a:buNone/>
            </a:pPr>
            <a:endParaRPr lang="pl-PL" sz="1800" dirty="0"/>
          </a:p>
          <a:p>
            <a:pPr marL="360000" indent="0">
              <a:spcBef>
                <a:spcPts val="0"/>
              </a:spcBef>
              <a:buClr>
                <a:srgbClr val="008000"/>
              </a:buClr>
              <a:buSzPct val="100000"/>
              <a:buNone/>
            </a:pPr>
            <a:endParaRPr lang="pl-PL" sz="1800" dirty="0"/>
          </a:p>
          <a:p>
            <a:pPr marL="0" indent="0">
              <a:buClr>
                <a:srgbClr val="008000"/>
              </a:buClr>
              <a:buSzPct val="100000"/>
              <a:buNone/>
            </a:pPr>
            <a:r>
              <a:rPr lang="pl-PL" sz="2000" dirty="0"/>
              <a:t> </a:t>
            </a:r>
          </a:p>
          <a:p>
            <a:pPr>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5" name="Prostokąt zaokrąglony 4"/>
          <p:cNvSpPr/>
          <p:nvPr/>
        </p:nvSpPr>
        <p:spPr>
          <a:xfrm>
            <a:off x="323528" y="1921694"/>
            <a:ext cx="8496944" cy="3960439"/>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p:txBody>
      </p:sp>
      <p:sp>
        <p:nvSpPr>
          <p:cNvPr id="4" name="Symbol zastępczy numeru slajdu 3">
            <a:extLst>
              <a:ext uri="{FF2B5EF4-FFF2-40B4-BE49-F238E27FC236}">
                <a16:creationId xmlns:a16="http://schemas.microsoft.com/office/drawing/2014/main" id="{DCC4B998-C8E3-469A-AD16-595B55A4A197}"/>
              </a:ext>
            </a:extLst>
          </p:cNvPr>
          <p:cNvSpPr>
            <a:spLocks noGrp="1"/>
          </p:cNvSpPr>
          <p:nvPr>
            <p:ph type="sldNum" sz="quarter" idx="12"/>
          </p:nvPr>
        </p:nvSpPr>
        <p:spPr/>
        <p:txBody>
          <a:bodyPr/>
          <a:lstStyle/>
          <a:p>
            <a:fld id="{9BBA8BAD-C024-4EBD-AE8C-2F50AC709554}" type="slidenum">
              <a:rPr lang="pl-PL" altLang="pl-PL" smtClean="0"/>
              <a:pPr/>
              <a:t>62</a:t>
            </a:fld>
            <a:endParaRPr lang="pl-PL" altLang="pl-PL"/>
          </a:p>
        </p:txBody>
      </p:sp>
    </p:spTree>
    <p:extLst>
      <p:ext uri="{BB962C8B-B14F-4D97-AF65-F5344CB8AC3E}">
        <p14:creationId xmlns:p14="http://schemas.microsoft.com/office/powerpoint/2010/main" val="4011875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1516" y="1268760"/>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lgn="ctr">
              <a:buNone/>
            </a:pPr>
            <a:r>
              <a:rPr lang="pl-PL" sz="3200" b="1" dirty="0">
                <a:solidFill>
                  <a:srgbClr val="0070C0"/>
                </a:solidFill>
                <a:latin typeface="Calibri" pitchFamily="34" charset="0"/>
              </a:rPr>
              <a:t>Dziękuję za uwagę</a:t>
            </a:r>
          </a:p>
          <a:p>
            <a:pPr marL="268288" lvl="1" indent="0" algn="ctr">
              <a:buNone/>
            </a:pPr>
            <a:br>
              <a:rPr lang="pl-PL" sz="3200" b="1" dirty="0">
                <a:solidFill>
                  <a:srgbClr val="0070C0"/>
                </a:solidFill>
                <a:latin typeface="Calibri" pitchFamily="34" charset="0"/>
              </a:rPr>
            </a:br>
            <a:r>
              <a:rPr lang="pl-PL" b="1" dirty="0">
                <a:solidFill>
                  <a:srgbClr val="0070C0"/>
                </a:solidFill>
                <a:latin typeface="Calibri" pitchFamily="34" charset="0"/>
              </a:rPr>
              <a:t>Wydział Wdrażania EFS</a:t>
            </a:r>
            <a:br>
              <a:rPr lang="pl-PL" b="1" dirty="0">
                <a:solidFill>
                  <a:srgbClr val="0070C0"/>
                </a:solidFill>
                <a:latin typeface="Calibri" pitchFamily="34" charset="0"/>
              </a:rPr>
            </a:br>
            <a:r>
              <a:rPr lang="pl-PL" b="1" dirty="0">
                <a:solidFill>
                  <a:srgbClr val="0070C0"/>
                </a:solidFill>
                <a:latin typeface="Calibri" pitchFamily="34" charset="0"/>
              </a:rPr>
              <a:t>Departament Funduszy Europejskich</a:t>
            </a:r>
            <a:br>
              <a:rPr lang="pl-PL" b="1" dirty="0">
                <a:solidFill>
                  <a:srgbClr val="0070C0"/>
                </a:solidFill>
                <a:latin typeface="Calibri" pitchFamily="34" charset="0"/>
              </a:rPr>
            </a:br>
            <a:r>
              <a:rPr lang="pl-PL" b="1" dirty="0">
                <a:solidFill>
                  <a:srgbClr val="0070C0"/>
                </a:solidFill>
                <a:latin typeface="Calibri" pitchFamily="34" charset="0"/>
              </a:rPr>
              <a:t>Urząd Marszałkowski Województwa Dolnośląskiego</a:t>
            </a:r>
          </a:p>
        </p:txBody>
      </p:sp>
      <p:sp>
        <p:nvSpPr>
          <p:cNvPr id="2" name="Symbol zastępczy numeru slajdu 1">
            <a:extLst>
              <a:ext uri="{FF2B5EF4-FFF2-40B4-BE49-F238E27FC236}">
                <a16:creationId xmlns:a16="http://schemas.microsoft.com/office/drawing/2014/main" id="{4E4CFDD7-8DD7-45C7-8BFB-351CE9FC38BF}"/>
              </a:ext>
            </a:extLst>
          </p:cNvPr>
          <p:cNvSpPr>
            <a:spLocks noGrp="1"/>
          </p:cNvSpPr>
          <p:nvPr>
            <p:ph type="sldNum" sz="quarter" idx="12"/>
          </p:nvPr>
        </p:nvSpPr>
        <p:spPr/>
        <p:txBody>
          <a:bodyPr/>
          <a:lstStyle/>
          <a:p>
            <a:fld id="{9BBA8BAD-C024-4EBD-AE8C-2F50AC709554}" type="slidenum">
              <a:rPr lang="pl-PL" altLang="pl-PL" smtClean="0"/>
              <a:pPr/>
              <a:t>63</a:t>
            </a:fld>
            <a:endParaRPr lang="pl-PL" altLang="pl-PL"/>
          </a:p>
        </p:txBody>
      </p:sp>
    </p:spTree>
    <p:extLst>
      <p:ext uri="{BB962C8B-B14F-4D97-AF65-F5344CB8AC3E}">
        <p14:creationId xmlns:p14="http://schemas.microsoft.com/office/powerpoint/2010/main" val="914910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395536" y="1340768"/>
            <a:ext cx="8280920" cy="471652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pl-PL" sz="3200" b="1" dirty="0">
                <a:solidFill>
                  <a:srgbClr val="0070C0"/>
                </a:solidFill>
                <a:latin typeface="Calibri" pitchFamily="34" charset="0"/>
              </a:rPr>
              <a:t>WAŻNE</a:t>
            </a:r>
          </a:p>
          <a:p>
            <a:pPr algn="ctr"/>
            <a:endParaRPr lang="pl-PL" sz="2000" b="1" dirty="0">
              <a:solidFill>
                <a:srgbClr val="0070C0"/>
              </a:solidFill>
              <a:latin typeface="Calibri" pitchFamily="34" charset="0"/>
            </a:endParaRPr>
          </a:p>
          <a:p>
            <a:pPr marL="285750" indent="-285750">
              <a:buFont typeface="Arial" panose="020B0604020202020204" pitchFamily="34" charset="0"/>
              <a:buChar char="•"/>
            </a:pPr>
            <a:r>
              <a:rPr lang="pl-PL" dirty="0">
                <a:solidFill>
                  <a:schemeClr val="tx1"/>
                </a:solidFill>
              </a:rPr>
              <a:t>Zaleca się, aby konto zakładane w SOWA EFS RPDS, na którym zostanie utworzony wniosek o dofinasowanie projektu, było kontem Beneficjenta (a nie kontem np. firmy, która na zlecenie przygotowuje dla Beneficjenta wniosek o dofinansowanie).</a:t>
            </a:r>
          </a:p>
          <a:p>
            <a:pPr marL="285750" indent="-285750">
              <a:buFont typeface="Arial" panose="020B0604020202020204" pitchFamily="34" charset="0"/>
              <a:buChar char="•"/>
            </a:pPr>
            <a:endParaRPr lang="pl-PL" dirty="0">
              <a:solidFill>
                <a:schemeClr val="tx1"/>
              </a:solidFill>
            </a:endParaRPr>
          </a:p>
          <a:p>
            <a:pPr marL="285750" indent="-285750">
              <a:buFont typeface="Arial" panose="020B0604020202020204" pitchFamily="34" charset="0"/>
              <a:buChar char="•"/>
            </a:pPr>
            <a:r>
              <a:rPr lang="pl-PL" dirty="0">
                <a:solidFill>
                  <a:schemeClr val="tx1"/>
                </a:solidFill>
              </a:rPr>
              <a:t>Rekomenduje się, aby tworzyć konta w SOWA EFS RPDS na adres „zbiorczy”, nie imienny mail (typu: </a:t>
            </a:r>
            <a:r>
              <a:rPr lang="pl-PL" u="sng" dirty="0">
                <a:hlinkClick r:id="rId3"/>
              </a:rPr>
              <a:t>fundusze@gmina.pl</a:t>
            </a:r>
            <a:r>
              <a:rPr lang="pl-PL" dirty="0">
                <a:solidFill>
                  <a:schemeClr val="tx1"/>
                </a:solidFill>
              </a:rPr>
              <a:t>;</a:t>
            </a:r>
            <a:r>
              <a:rPr lang="pl-PL" dirty="0"/>
              <a:t> </a:t>
            </a:r>
            <a:r>
              <a:rPr lang="pl-PL" u="sng" dirty="0">
                <a:hlinkClick r:id="rId4"/>
              </a:rPr>
              <a:t>efs@gmina.pl</a:t>
            </a:r>
            <a:r>
              <a:rPr lang="pl-PL" dirty="0">
                <a:solidFill>
                  <a:schemeClr val="tx1"/>
                </a:solidFill>
              </a:rPr>
              <a:t>, etc., do którego dostęp ma więcej niż jedna osoba upoważniona), a nie na konto konkretnego pracownika.</a:t>
            </a:r>
          </a:p>
          <a:p>
            <a:pPr marL="285750" indent="-285750">
              <a:buFont typeface="Arial" panose="020B0604020202020204" pitchFamily="34" charset="0"/>
              <a:buChar char="•"/>
            </a:pPr>
            <a:endParaRPr lang="pl-PL" dirty="0">
              <a:solidFill>
                <a:schemeClr val="tx1"/>
              </a:solidFill>
            </a:endParaRPr>
          </a:p>
          <a:p>
            <a:pPr marL="285750" indent="-285750">
              <a:buFont typeface="Arial" panose="020B0604020202020204" pitchFamily="34" charset="0"/>
              <a:buChar char="•"/>
            </a:pPr>
            <a:r>
              <a:rPr lang="pl-PL" dirty="0">
                <a:solidFill>
                  <a:schemeClr val="tx1"/>
                </a:solidFill>
              </a:rPr>
              <a:t>Beneficjent jest zobowiązany odpowiednio zarządzać kontem utworzonym </a:t>
            </a:r>
            <a:br>
              <a:rPr lang="pl-PL" dirty="0">
                <a:solidFill>
                  <a:schemeClr val="tx1"/>
                </a:solidFill>
              </a:rPr>
            </a:br>
            <a:r>
              <a:rPr lang="pl-PL" dirty="0">
                <a:solidFill>
                  <a:schemeClr val="tx1"/>
                </a:solidFill>
              </a:rPr>
              <a:t>w SOWA EFS RPDS m.in. poprzez udostępniania dostępu osobom upoważnionym za pomocą utworzonych subkont do konta głównego w SOWA EFS RPDS.</a:t>
            </a:r>
          </a:p>
          <a:p>
            <a:endParaRPr lang="pl-PL" sz="1600" dirty="0">
              <a:solidFill>
                <a:schemeClr val="accent1">
                  <a:lumMod val="75000"/>
                </a:schemeClr>
              </a:solidFill>
            </a:endParaRPr>
          </a:p>
        </p:txBody>
      </p:sp>
      <p:sp>
        <p:nvSpPr>
          <p:cNvPr id="7" name="Prostokąt 6"/>
          <p:cNvSpPr/>
          <p:nvPr/>
        </p:nvSpPr>
        <p:spPr>
          <a:xfrm>
            <a:off x="0" y="44624"/>
            <a:ext cx="3969356" cy="584775"/>
          </a:xfrm>
          <a:prstGeom prst="rect">
            <a:avLst/>
          </a:prstGeom>
        </p:spPr>
        <p:txBody>
          <a:bodyPr wrap="none">
            <a:spAutoFit/>
          </a:bodyPr>
          <a:lstStyle/>
          <a:p>
            <a:r>
              <a:rPr lang="pl-PL" sz="3200" b="1" dirty="0">
                <a:solidFill>
                  <a:srgbClr val="0070C0"/>
                </a:solidFill>
              </a:rPr>
              <a:t>Generator EFS - SOWA</a:t>
            </a:r>
          </a:p>
        </p:txBody>
      </p:sp>
      <p:sp>
        <p:nvSpPr>
          <p:cNvPr id="2" name="Symbol zastępczy numeru slajdu 1">
            <a:extLst>
              <a:ext uri="{FF2B5EF4-FFF2-40B4-BE49-F238E27FC236}">
                <a16:creationId xmlns:a16="http://schemas.microsoft.com/office/drawing/2014/main" id="{812716C9-E503-4C34-A5CA-4D6926C58669}"/>
              </a:ext>
            </a:extLst>
          </p:cNvPr>
          <p:cNvSpPr>
            <a:spLocks noGrp="1"/>
          </p:cNvSpPr>
          <p:nvPr>
            <p:ph type="sldNum" sz="quarter" idx="12"/>
          </p:nvPr>
        </p:nvSpPr>
        <p:spPr/>
        <p:txBody>
          <a:bodyPr/>
          <a:lstStyle/>
          <a:p>
            <a:fld id="{9BBA8BAD-C024-4EBD-AE8C-2F50AC709554}" type="slidenum">
              <a:rPr lang="pl-PL" altLang="pl-PL" smtClean="0"/>
              <a:pPr/>
              <a:t>7</a:t>
            </a:fld>
            <a:endParaRPr lang="pl-PL" altLang="pl-PL"/>
          </a:p>
        </p:txBody>
      </p:sp>
    </p:spTree>
    <p:extLst>
      <p:ext uri="{BB962C8B-B14F-4D97-AF65-F5344CB8AC3E}">
        <p14:creationId xmlns:p14="http://schemas.microsoft.com/office/powerpoint/2010/main" val="2439795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251520" y="1052736"/>
            <a:ext cx="8424936" cy="523220"/>
          </a:xfrm>
          <a:prstGeom prst="rect">
            <a:avLst/>
          </a:prstGeom>
          <a:noFill/>
        </p:spPr>
        <p:txBody>
          <a:bodyPr wrap="square">
            <a:spAutoFit/>
          </a:bodyPr>
          <a:lstStyle/>
          <a:p>
            <a:pPr>
              <a:defRPr/>
            </a:pPr>
            <a:r>
              <a:rPr lang="pl-PL" sz="2800" b="1" dirty="0">
                <a:solidFill>
                  <a:srgbClr val="0070C0"/>
                </a:solidFill>
              </a:rPr>
              <a:t>Dokumenty pomocne przy wypełnianiu wniosku:</a:t>
            </a:r>
          </a:p>
        </p:txBody>
      </p:sp>
      <p:sp>
        <p:nvSpPr>
          <p:cNvPr id="9220" name="Prostokąt 6"/>
          <p:cNvSpPr>
            <a:spLocks noChangeArrowheads="1"/>
          </p:cNvSpPr>
          <p:nvPr/>
        </p:nvSpPr>
        <p:spPr bwMode="auto">
          <a:xfrm>
            <a:off x="395536" y="2286148"/>
            <a:ext cx="8065020" cy="1015663"/>
          </a:xfrm>
          <a:prstGeom prst="rect">
            <a:avLst/>
          </a:prstGeom>
          <a:noFill/>
          <a:ln w="9525">
            <a:noFill/>
            <a:miter lim="800000"/>
            <a:headEnd/>
            <a:tailEnd/>
          </a:ln>
        </p:spPr>
        <p:txBody>
          <a:bodyPr wrap="square">
            <a:spAutoFit/>
          </a:bodyPr>
          <a:lstStyle/>
          <a:p>
            <a:pPr>
              <a:buFont typeface="Arial" pitchFamily="34" charset="0"/>
              <a:buChar char="•"/>
            </a:pPr>
            <a:r>
              <a:rPr lang="pl-PL" altLang="pl-PL" sz="2000" dirty="0"/>
              <a:t> Instrukcja użytkownika Systemu Obsługi Wniosków Aplikacyjnych EFS  (SOWA) w ramach Regionalnego Programu Operacyjnego Województwa Dolnośląskiego 2014-2020 dla Wnioskodawców / Beneficjentów</a:t>
            </a:r>
          </a:p>
        </p:txBody>
      </p:sp>
      <p:sp>
        <p:nvSpPr>
          <p:cNvPr id="9221" name="Prostokąt 7"/>
          <p:cNvSpPr>
            <a:spLocks noChangeArrowheads="1"/>
          </p:cNvSpPr>
          <p:nvPr/>
        </p:nvSpPr>
        <p:spPr bwMode="auto">
          <a:xfrm>
            <a:off x="395536" y="3645024"/>
            <a:ext cx="8497640" cy="1631216"/>
          </a:xfrm>
          <a:prstGeom prst="rect">
            <a:avLst/>
          </a:prstGeom>
          <a:noFill/>
          <a:ln w="9525">
            <a:noFill/>
            <a:miter lim="800000"/>
            <a:headEnd/>
            <a:tailEnd/>
          </a:ln>
        </p:spPr>
        <p:txBody>
          <a:bodyPr wrap="square">
            <a:spAutoFit/>
          </a:bodyPr>
          <a:lstStyle/>
          <a:p>
            <a:pPr>
              <a:buFont typeface="Arial" pitchFamily="34" charset="0"/>
              <a:buChar char="•"/>
            </a:pPr>
            <a:r>
              <a:rPr lang="pl-PL" altLang="pl-PL" b="1" dirty="0"/>
              <a:t> </a:t>
            </a:r>
            <a:r>
              <a:rPr lang="pl-PL" altLang="pl-PL" sz="2000" dirty="0"/>
              <a:t>Instrukcja wypełniania wniosku o dofinansowanie projektu EFS w ramach Regionalnego Programu Operacyjnego Województwa Dolnośląskiego 2014 – 2020 (wersja 1.8 z dnia 19 grudnia 2019 r. obowiązuje we wszystkich konkursach ogłoszonych w ramach Osi Priorytetowych 8, 9 i 10 RPO WD od 20 grudnia 2019 r.) </a:t>
            </a:r>
          </a:p>
        </p:txBody>
      </p:sp>
      <p:sp>
        <p:nvSpPr>
          <p:cNvPr id="12" name="Prostokąt 11"/>
          <p:cNvSpPr/>
          <p:nvPr/>
        </p:nvSpPr>
        <p:spPr>
          <a:xfrm>
            <a:off x="1553106" y="5619453"/>
            <a:ext cx="6624736" cy="52322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gn="ctr">
              <a:defRPr/>
            </a:pPr>
            <a:r>
              <a:rPr lang="pl-PL" sz="2800" b="1" i="1" dirty="0">
                <a:solidFill>
                  <a:srgbClr val="0070C0"/>
                </a:solidFill>
                <a:effectLst/>
                <a:hlinkClick r:id="rId3">
                  <a:extLst>
                    <a:ext uri="{A12FA001-AC4F-418D-AE19-62706E023703}">
                      <ahyp:hlinkClr xmlns:ahyp="http://schemas.microsoft.com/office/drawing/2018/hyperlinkcolor" val="tx"/>
                    </a:ext>
                  </a:extLst>
                </a:hlinkClick>
              </a:rPr>
              <a:t>www.generator-efs.dolnyslask.pl</a:t>
            </a:r>
            <a:r>
              <a:rPr lang="pl-PL" sz="2800" b="1" i="1" dirty="0">
                <a:solidFill>
                  <a:srgbClr val="0070C0"/>
                </a:solidFill>
                <a:effectLst/>
              </a:rPr>
              <a:t> </a:t>
            </a:r>
            <a:endParaRPr lang="pl-PL" sz="2800" dirty="0">
              <a:solidFill>
                <a:srgbClr val="0070C0"/>
              </a:solidFill>
              <a:effectLst/>
            </a:endParaRPr>
          </a:p>
        </p:txBody>
      </p:sp>
      <p:sp>
        <p:nvSpPr>
          <p:cNvPr id="13"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2" name="Symbol zastępczy numeru slajdu 1">
            <a:extLst>
              <a:ext uri="{FF2B5EF4-FFF2-40B4-BE49-F238E27FC236}">
                <a16:creationId xmlns:a16="http://schemas.microsoft.com/office/drawing/2014/main" id="{F3C65000-E3BC-4DC4-8043-7D487735755A}"/>
              </a:ext>
            </a:extLst>
          </p:cNvPr>
          <p:cNvSpPr>
            <a:spLocks noGrp="1"/>
          </p:cNvSpPr>
          <p:nvPr>
            <p:ph type="sldNum" sz="quarter" idx="12"/>
          </p:nvPr>
        </p:nvSpPr>
        <p:spPr/>
        <p:txBody>
          <a:bodyPr/>
          <a:lstStyle/>
          <a:p>
            <a:fld id="{9BBA8BAD-C024-4EBD-AE8C-2F50AC709554}" type="slidenum">
              <a:rPr lang="pl-PL" altLang="pl-PL" smtClean="0"/>
              <a:pPr/>
              <a:t>8</a:t>
            </a:fld>
            <a:endParaRPr lang="pl-PL" altLang="pl-PL"/>
          </a:p>
        </p:txBody>
      </p:sp>
    </p:spTree>
    <p:extLst>
      <p:ext uri="{BB962C8B-B14F-4D97-AF65-F5344CB8AC3E}">
        <p14:creationId xmlns:p14="http://schemas.microsoft.com/office/powerpoint/2010/main" val="3527663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7504" y="1268760"/>
            <a:ext cx="4392488" cy="4968552"/>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pl-PL" sz="3200" u="sng" dirty="0">
                <a:solidFill>
                  <a:schemeClr val="tx1"/>
                </a:solidFill>
              </a:rPr>
              <a:t>Wsparcie techniczne SOWA:</a:t>
            </a:r>
          </a:p>
          <a:p>
            <a:pPr>
              <a:defRPr/>
            </a:pPr>
            <a:endParaRPr lang="pl-PL" sz="3200" dirty="0">
              <a:solidFill>
                <a:schemeClr val="tx1"/>
              </a:solidFill>
            </a:endParaRPr>
          </a:p>
          <a:p>
            <a:pPr algn="ctr">
              <a:defRPr/>
            </a:pPr>
            <a:r>
              <a:rPr lang="pl-PL" sz="3200" b="1" dirty="0">
                <a:solidFill>
                  <a:schemeClr val="tx1"/>
                </a:solidFill>
              </a:rPr>
              <a:t>PONIEDZIAŁEK – PIĄTEK</a:t>
            </a:r>
            <a:br>
              <a:rPr lang="pl-PL" sz="3200" b="1" dirty="0">
                <a:solidFill>
                  <a:schemeClr val="tx1"/>
                </a:solidFill>
              </a:rPr>
            </a:br>
            <a:r>
              <a:rPr lang="pl-PL" sz="3200" b="1" dirty="0">
                <a:solidFill>
                  <a:schemeClr val="tx1"/>
                </a:solidFill>
              </a:rPr>
              <a:t>7:30-15:30</a:t>
            </a:r>
          </a:p>
          <a:p>
            <a:pPr algn="ctr">
              <a:defRPr/>
            </a:pPr>
            <a:endParaRPr lang="pl-PL" sz="3200" b="1" dirty="0">
              <a:solidFill>
                <a:schemeClr val="tx1"/>
              </a:solidFill>
            </a:endParaRPr>
          </a:p>
          <a:p>
            <a:pPr algn="ctr">
              <a:defRPr/>
            </a:pPr>
            <a:r>
              <a:rPr lang="pl-PL" sz="3200" b="1" dirty="0">
                <a:solidFill>
                  <a:schemeClr val="tx1"/>
                </a:solidFill>
              </a:rPr>
              <a:t>Tel: (71) 700 04 84</a:t>
            </a:r>
          </a:p>
          <a:p>
            <a:pPr algn="ctr">
              <a:defRPr/>
            </a:pPr>
            <a:r>
              <a:rPr lang="pl-PL" sz="3200" b="1" dirty="0">
                <a:solidFill>
                  <a:schemeClr val="tx1"/>
                </a:solidFill>
              </a:rPr>
              <a:t>Fax: (71) 700 04 86</a:t>
            </a:r>
          </a:p>
        </p:txBody>
      </p:sp>
      <p:sp>
        <p:nvSpPr>
          <p:cNvPr id="6"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Generator EFS - SOWA</a:t>
            </a:r>
            <a:br>
              <a:rPr lang="pl-PL" sz="3200" b="1" i="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rPr>
            </a:br>
            <a:endParaRPr lang="pl-PL" sz="3200" b="1" i="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endParaRPr>
          </a:p>
        </p:txBody>
      </p:sp>
      <p:pic>
        <p:nvPicPr>
          <p:cNvPr id="12293" name="Picture 8"/>
          <p:cNvPicPr>
            <a:picLocks noGrp="1" noChangeAspect="1" noChangeArrowheads="1"/>
          </p:cNvPicPr>
          <p:nvPr>
            <p:ph idx="1"/>
          </p:nvPr>
        </p:nvPicPr>
        <p:blipFill>
          <a:blip r:embed="rId3" cstate="print"/>
          <a:srcRect/>
          <a:stretch>
            <a:fillRect/>
          </a:stretch>
        </p:blipFill>
        <p:spPr>
          <a:xfrm>
            <a:off x="4643438" y="1916113"/>
            <a:ext cx="4378325" cy="3330575"/>
          </a:xfrm>
          <a:effectLst>
            <a:outerShdw dist="139700" dir="2700000" algn="tl" rotWithShape="0">
              <a:srgbClr val="333333">
                <a:alpha val="64998"/>
              </a:srgbClr>
            </a:outerShdw>
          </a:effectLst>
        </p:spPr>
      </p:pic>
      <p:sp>
        <p:nvSpPr>
          <p:cNvPr id="2" name="Symbol zastępczy numeru slajdu 1">
            <a:extLst>
              <a:ext uri="{FF2B5EF4-FFF2-40B4-BE49-F238E27FC236}">
                <a16:creationId xmlns:a16="http://schemas.microsoft.com/office/drawing/2014/main" id="{C05B6281-CD24-4E16-8152-4857D9A436F5}"/>
              </a:ext>
            </a:extLst>
          </p:cNvPr>
          <p:cNvSpPr>
            <a:spLocks noGrp="1"/>
          </p:cNvSpPr>
          <p:nvPr>
            <p:ph type="sldNum" sz="quarter" idx="12"/>
          </p:nvPr>
        </p:nvSpPr>
        <p:spPr/>
        <p:txBody>
          <a:bodyPr/>
          <a:lstStyle/>
          <a:p>
            <a:fld id="{9BBA8BAD-C024-4EBD-AE8C-2F50AC709554}" type="slidenum">
              <a:rPr lang="pl-PL" altLang="pl-PL" smtClean="0"/>
              <a:pPr/>
              <a:t>9</a:t>
            </a:fld>
            <a:endParaRPr lang="pl-PL" altLang="pl-PL"/>
          </a:p>
        </p:txBody>
      </p:sp>
    </p:spTree>
    <p:extLst>
      <p:ext uri="{BB962C8B-B14F-4D97-AF65-F5344CB8AC3E}">
        <p14:creationId xmlns:p14="http://schemas.microsoft.com/office/powerpoint/2010/main" val="2540251014"/>
      </p:ext>
    </p:extLst>
  </p:cSld>
  <p:clrMapOvr>
    <a:masterClrMapping/>
  </p:clrMapOvr>
</p:sld>
</file>

<file path=ppt/theme/theme1.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16727</TotalTime>
  <Words>8291</Words>
  <Application>Microsoft Office PowerPoint</Application>
  <PresentationFormat>Pokaz na ekranie (4:3)</PresentationFormat>
  <Paragraphs>781</Paragraphs>
  <Slides>63</Slides>
  <Notes>58</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63</vt:i4>
      </vt:variant>
    </vt:vector>
  </HeadingPairs>
  <TitlesOfParts>
    <vt:vector size="69" baseType="lpstr">
      <vt:lpstr>Arial</vt:lpstr>
      <vt:lpstr>Calibri</vt:lpstr>
      <vt:lpstr>Wingdings</vt:lpstr>
      <vt:lpstr>Wingdings 2</vt:lpstr>
      <vt:lpstr>3_Motyw pakietu Office</vt:lpstr>
      <vt:lpstr>2_Motyw pakietu Office</vt:lpstr>
      <vt:lpstr>Ocena wniosku o dofinansowanie,  w tym najczęściej popełniane błędy na podstawie dotychczasowych doświadczeń   Regionalny Program Operacyjny Województwa Dolnośląskiego 2014-2020  Poddziałanie 10.2.3 Zapewnienie równego dostępu do wysokiej jakości edukacji podstawowej, gimnazjalnej i ponadgimnazjalnej – ZIT AJ  Konkurs nr RPDS.10.02.03-IZ.00-02-382/20   Jelenia Góra, 5 marca 2020 r.    </vt:lpstr>
      <vt:lpstr>Prezentacja programu PowerPoint</vt:lpstr>
      <vt:lpstr>Prezentacja programu PowerPoint</vt:lpstr>
      <vt:lpstr>Generator EFS - SOWA </vt:lpstr>
      <vt:lpstr>Generator EFS - SOWA </vt:lpstr>
      <vt:lpstr>Generator EFS - SOWA </vt:lpstr>
      <vt:lpstr>Prezentacja programu PowerPoint</vt:lpstr>
      <vt:lpstr>Generator EFS - SOWA </vt:lpstr>
      <vt:lpstr>Generator EFS - SOWA </vt:lpstr>
      <vt:lpstr>Prezentacja programu PowerPoint</vt:lpstr>
      <vt:lpstr>Prezentacja programu PowerPoint</vt:lpstr>
      <vt:lpstr>Prezentacja programu PowerPoint</vt:lpstr>
      <vt:lpstr>Prezentacja programu PowerPoint</vt:lpstr>
      <vt:lpstr>Etapy oceny wniosków  w ramach KOP - Terminy</vt:lpstr>
      <vt:lpstr>Prezentacja programu PowerPoint</vt:lpstr>
      <vt:lpstr>Weryfikacja warunków formalnych</vt:lpstr>
      <vt:lpstr>Weryfikacja warunków  formalnych</vt:lpstr>
      <vt:lpstr>Weryfikacja warunków formalnych</vt:lpstr>
      <vt:lpstr>Prezentacja programu PowerPoint</vt:lpstr>
      <vt:lpstr>Ocena formalna</vt:lpstr>
      <vt:lpstr>Ocena merytoryczna</vt:lpstr>
      <vt:lpstr>Ocena merytoryczna</vt:lpstr>
      <vt:lpstr>Ocena strategiczna ZIT</vt:lpstr>
      <vt:lpstr>Ocena strategiczna ZIT</vt:lpstr>
      <vt:lpstr>Prezentacja programu PowerPoint</vt:lpstr>
      <vt:lpstr>    Negocjacje</vt:lpstr>
      <vt:lpstr>    Negocjacje</vt:lpstr>
      <vt:lpstr>    Negocjacje</vt:lpstr>
      <vt:lpstr>    Negocjacje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WARUNKI FORMALNE I OCZYWISTE OMYŁKI</vt:lpstr>
      <vt:lpstr>WARUNKI FORMALNE I OCZYWISTE OMYŁKI</vt:lpstr>
      <vt:lpstr>Prezentacja programu PowerPoint</vt:lpstr>
      <vt:lpstr>  ROZLICZANIE KOSZTÓW BEZPOŚREDNICH NA PODSTAWIE RZECZYWIŚCIE PONIESIONYCH WYDATKÓW. </vt:lpstr>
      <vt:lpstr>WYBÓR PARTNERA W PROJEKCIE</vt:lpstr>
      <vt:lpstr>WYBÓR PARTNERA W PROJEKCIE</vt:lpstr>
      <vt:lpstr>WYBÓR PARTNERA W PROJEKCIE</vt:lpstr>
      <vt:lpstr>KRYTERIUM DIAGNOZY POTRZEB EDUKACYJNYCH</vt:lpstr>
      <vt:lpstr>Prezentacja programu PowerPoint</vt:lpstr>
      <vt:lpstr>Prezentacja programu PowerPoint</vt:lpstr>
      <vt:lpstr>Prezentacja programu PowerPoint</vt:lpstr>
      <vt:lpstr>Prezentacja programu PowerPoint</vt:lpstr>
      <vt:lpstr>UZASADNIENIE POTRZEBY REALIZACJI PROJEKTU</vt:lpstr>
      <vt:lpstr>CEL PROJEKTU</vt:lpstr>
      <vt:lpstr>GRUPA DOCELOWA - BARIERY</vt:lpstr>
      <vt:lpstr>WSKAŹNIKI OBLIGATORYJNE</vt:lpstr>
      <vt:lpstr>WSKAŹNIKI – SPÓJNOŚĆ, POMIAR</vt:lpstr>
      <vt:lpstr>DOŚWIADCZENIE</vt:lpstr>
      <vt:lpstr>BUDŻET PROJEKTU</vt:lpstr>
      <vt:lpstr>BUDŻET PROJEKTU</vt:lpstr>
      <vt:lpstr>BUDŻET PROJEKTU – WKŁAD WŁASNY</vt:lpstr>
      <vt:lpstr>BUDŻET PROJEKTU – WKŁAD WŁASNY</vt:lpstr>
      <vt:lpstr>BUDŻET PROJEKTU</vt:lpstr>
      <vt:lpstr>BUDŻET PROJEKTU –  ZATRUDNIENIE I WYNAGRADZANIE NAUCZYCIELI</vt:lpstr>
      <vt:lpstr>BUDŻET PROJEKTU</vt:lpstr>
      <vt:lpstr>KRYTERIUM NEGOCJACJI</vt:lpstr>
      <vt:lpstr>DLA WNIOSKODAWCÓW</vt:lpstr>
      <vt:lpstr>Prezentacja programu PowerPoint</vt:lpstr>
    </vt:vector>
  </TitlesOfParts>
  <Company>Urząd Marszałkowski Województwa Dolnośląskiego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ekaczmarek</dc:creator>
  <cp:lastModifiedBy>Alina Furmanowicz</cp:lastModifiedBy>
  <cp:revision>1969</cp:revision>
  <cp:lastPrinted>2018-09-24T09:56:08Z</cp:lastPrinted>
  <dcterms:created xsi:type="dcterms:W3CDTF">2015-05-22T10:45:54Z</dcterms:created>
  <dcterms:modified xsi:type="dcterms:W3CDTF">2020-03-04T14:30:23Z</dcterms:modified>
</cp:coreProperties>
</file>