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672" r:id="rId1"/>
  </p:sldMasterIdLst>
  <p:notesMasterIdLst>
    <p:notesMasterId r:id="rId37"/>
  </p:notesMasterIdLst>
  <p:handoutMasterIdLst>
    <p:handoutMasterId r:id="rId38"/>
  </p:handoutMasterIdLst>
  <p:sldIdLst>
    <p:sldId id="373" r:id="rId2"/>
    <p:sldId id="610" r:id="rId3"/>
    <p:sldId id="571" r:id="rId4"/>
    <p:sldId id="644" r:id="rId5"/>
    <p:sldId id="580" r:id="rId6"/>
    <p:sldId id="584" r:id="rId7"/>
    <p:sldId id="585" r:id="rId8"/>
    <p:sldId id="626" r:id="rId9"/>
    <p:sldId id="645" r:id="rId10"/>
    <p:sldId id="631" r:id="rId11"/>
    <p:sldId id="649" r:id="rId12"/>
    <p:sldId id="659" r:id="rId13"/>
    <p:sldId id="655" r:id="rId14"/>
    <p:sldId id="651" r:id="rId15"/>
    <p:sldId id="654" r:id="rId16"/>
    <p:sldId id="652" r:id="rId17"/>
    <p:sldId id="656" r:id="rId18"/>
    <p:sldId id="657" r:id="rId19"/>
    <p:sldId id="648" r:id="rId20"/>
    <p:sldId id="653" r:id="rId21"/>
    <p:sldId id="621" r:id="rId22"/>
    <p:sldId id="587" r:id="rId23"/>
    <p:sldId id="608" r:id="rId24"/>
    <p:sldId id="609" r:id="rId25"/>
    <p:sldId id="623" r:id="rId26"/>
    <p:sldId id="607" r:id="rId27"/>
    <p:sldId id="589" r:id="rId28"/>
    <p:sldId id="611" r:id="rId29"/>
    <p:sldId id="612" r:id="rId30"/>
    <p:sldId id="613" r:id="rId31"/>
    <p:sldId id="658" r:id="rId32"/>
    <p:sldId id="660" r:id="rId33"/>
    <p:sldId id="640" r:id="rId34"/>
    <p:sldId id="630" r:id="rId35"/>
    <p:sldId id="564" r:id="rId36"/>
  </p:sldIdLst>
  <p:sldSz cx="9144000" cy="6858000" type="screen4x3"/>
  <p:notesSz cx="6743700" cy="98758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6" userDrawn="1">
          <p15:clr>
            <a:srgbClr val="A4A3A4"/>
          </p15:clr>
        </p15:guide>
        <p15:guide id="2" pos="2121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2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cin Bora" initials="MB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C5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yl pośredni 1 — Ak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Styl pośredni 1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99" autoAdjust="0"/>
    <p:restoredTop sz="87202" autoAdjust="0"/>
  </p:normalViewPr>
  <p:slideViewPr>
    <p:cSldViewPr>
      <p:cViewPr varScale="1">
        <p:scale>
          <a:sx n="100" d="100"/>
          <a:sy n="100" d="100"/>
        </p:scale>
        <p:origin x="202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350"/>
    </p:cViewPr>
  </p:sorterViewPr>
  <p:notesViewPr>
    <p:cSldViewPr>
      <p:cViewPr varScale="1">
        <p:scale>
          <a:sx n="82" d="100"/>
          <a:sy n="82" d="100"/>
        </p:scale>
        <p:origin x="3972" y="84"/>
      </p:cViewPr>
      <p:guideLst>
        <p:guide orient="horz" pos="3106"/>
        <p:guide pos="2121"/>
        <p:guide orient="horz" pos="3110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22060" cy="493792"/>
          </a:xfrm>
          <a:prstGeom prst="rect">
            <a:avLst/>
          </a:prstGeom>
        </p:spPr>
        <p:txBody>
          <a:bodyPr vert="horz" lIns="91429" tIns="45716" rIns="91429" bIns="4571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20070" y="0"/>
            <a:ext cx="2922060" cy="493792"/>
          </a:xfrm>
          <a:prstGeom prst="rect">
            <a:avLst/>
          </a:prstGeom>
        </p:spPr>
        <p:txBody>
          <a:bodyPr vert="horz" lIns="91429" tIns="45716" rIns="91429" bIns="4571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688C66A-7ED6-483F-9E7C-0CCE4F9518F8}" type="datetimeFigureOut">
              <a:rPr lang="pl-PL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2" y="9380465"/>
            <a:ext cx="2922060" cy="493792"/>
          </a:xfrm>
          <a:prstGeom prst="rect">
            <a:avLst/>
          </a:prstGeom>
        </p:spPr>
        <p:txBody>
          <a:bodyPr vert="horz" lIns="91429" tIns="45716" rIns="91429" bIns="4571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20070" y="9380465"/>
            <a:ext cx="2922060" cy="493792"/>
          </a:xfrm>
          <a:prstGeom prst="rect">
            <a:avLst/>
          </a:prstGeom>
        </p:spPr>
        <p:txBody>
          <a:bodyPr vert="horz" wrap="square" lIns="91429" tIns="45716" rIns="91429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85E8E5BD-4DD8-453D-89E5-03D46FDD07D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639929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22060" cy="493792"/>
          </a:xfrm>
          <a:prstGeom prst="rect">
            <a:avLst/>
          </a:prstGeom>
        </p:spPr>
        <p:txBody>
          <a:bodyPr vert="horz" lIns="91429" tIns="45716" rIns="91429" bIns="4571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20070" y="0"/>
            <a:ext cx="2922060" cy="493792"/>
          </a:xfrm>
          <a:prstGeom prst="rect">
            <a:avLst/>
          </a:prstGeom>
        </p:spPr>
        <p:txBody>
          <a:bodyPr vert="horz" lIns="91429" tIns="45716" rIns="91429" bIns="4571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0445C91-8DAB-490C-B6CE-BB18AE0975C1}" type="datetimeFigureOut">
              <a:rPr lang="pl-PL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37125" cy="3703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6" rIns="91429" bIns="45716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4686" y="4691025"/>
            <a:ext cx="5394331" cy="4444127"/>
          </a:xfrm>
          <a:prstGeom prst="rect">
            <a:avLst/>
          </a:prstGeom>
        </p:spPr>
        <p:txBody>
          <a:bodyPr vert="horz" lIns="91429" tIns="45716" rIns="91429" bIns="45716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9380465"/>
            <a:ext cx="2922060" cy="493792"/>
          </a:xfrm>
          <a:prstGeom prst="rect">
            <a:avLst/>
          </a:prstGeom>
        </p:spPr>
        <p:txBody>
          <a:bodyPr vert="horz" lIns="91429" tIns="45716" rIns="91429" bIns="4571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20070" y="9380465"/>
            <a:ext cx="2922060" cy="493792"/>
          </a:xfrm>
          <a:prstGeom prst="rect">
            <a:avLst/>
          </a:prstGeom>
        </p:spPr>
        <p:txBody>
          <a:bodyPr vert="horz" wrap="square" lIns="91429" tIns="45716" rIns="91429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B4573C0A-C0D5-4F16-9BA5-9E769A2B763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420111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573C0A-C0D5-4F16-9BA5-9E769A2B763E}" type="slidenum">
              <a:rPr lang="pl-PL" altLang="pl-PL" smtClean="0"/>
              <a:pPr>
                <a:defRPr/>
              </a:pPr>
              <a:t>1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25406502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22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161060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23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929011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24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633681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26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8863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27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691504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28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8863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29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8863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30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406541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35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35849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8899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58179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218203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60255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pl-PL" altLang="pl-PL" sz="800" b="1" u="sng" dirty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90ACA1-8AAE-43A9-9C69-5E7969DA977A}" type="slidenum">
              <a:rPr lang="pl-PL" altLang="pl-PL"/>
              <a:pPr/>
              <a:t>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11704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573C0A-C0D5-4F16-9BA5-9E769A2B763E}" type="slidenum">
              <a:rPr lang="pl-PL" altLang="pl-PL" smtClean="0"/>
              <a:pPr>
                <a:defRPr/>
              </a:pPr>
              <a:t>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91430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573C0A-C0D5-4F16-9BA5-9E769A2B763E}" type="slidenum">
              <a:rPr lang="pl-PL" altLang="pl-PL" smtClean="0"/>
              <a:pPr>
                <a:defRPr/>
              </a:pPr>
              <a:t>17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939026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573C0A-C0D5-4F16-9BA5-9E769A2B763E}" type="slidenum">
              <a:rPr lang="pl-PL" altLang="pl-PL" smtClean="0"/>
              <a:pPr>
                <a:defRPr/>
              </a:pPr>
              <a:t>21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40531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6B543-D6C0-4B5E-81EE-17D1153E6FDF}" type="datetime1">
              <a:rPr lang="pl-PL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26483-EFC6-40A4-90A2-A0E83AC2EE9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64671-F4CE-4D18-994A-9B878D296673}" type="datetime1">
              <a:rPr lang="pl-PL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166C8-D6AD-4552-A9A2-B9026841E5B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CFDE1-7425-4ACF-A616-B9FEBA874BC8}" type="datetime1">
              <a:rPr lang="pl-PL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FF4CA-F8D1-4D90-96F4-1C7F226CF8B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Arial" pitchFamily="34" charset="0"/>
              <a:buChar char="•"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DC4CE-C69F-4851-A0CB-7365721C9C40}" type="datetime1">
              <a:rPr lang="pl-PL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11067-B004-4C27-A84C-4E877D34688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6EDA6-4F9A-40B5-9EE8-5AC3A975D0AB}" type="datetime1">
              <a:rPr lang="pl-PL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A3F26-AF17-4B79-A108-1ADC55EE28A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DE10F-658F-4C4C-8419-B8399C4CD323}" type="datetime1">
              <a:rPr lang="pl-PL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071B2-8EE2-4FBF-A3C9-AA08BC598F8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7FC5C-E288-4E5E-AC5F-3CCC823EE329}" type="datetime1">
              <a:rPr lang="pl-PL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F105E-8BF9-4B5A-B572-E3864F749DB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0D6F1-903A-4A98-B165-E3C566E9DDA8}" type="datetime1">
              <a:rPr lang="pl-PL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665CF-EEA2-4C38-ADB6-FEA0A159136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D8145-F2C3-4266-B9BC-3B7CB8B3133E}" type="datetime1">
              <a:rPr lang="pl-PL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03A61-16BC-4666-9204-F2DAED4F41F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2EAE2-E140-4481-A0CC-6B3374705340}" type="datetime1">
              <a:rPr lang="pl-PL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191A9-2090-493A-B475-FEDA7965CCB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B2B01-9CC1-4AAF-9011-49D85F3122C6}" type="datetime1">
              <a:rPr lang="pl-PL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92634-0393-43E9-BCBE-C810A4BA700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3BA511F-2AFD-49F1-85AC-6BF9C8804B9C}" type="datetime1">
              <a:rPr lang="pl-PL"/>
              <a:pPr>
                <a:defRPr/>
              </a:pPr>
              <a:t>15.01.2020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37FCFC66-824C-4680-A044-6A5E87EE04D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zbarier.org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rpo.dolnyslask.pl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pole tekstowe 1"/>
          <p:cNvSpPr txBox="1">
            <a:spLocks noChangeArrowheads="1"/>
          </p:cNvSpPr>
          <p:nvPr/>
        </p:nvSpPr>
        <p:spPr bwMode="auto">
          <a:xfrm>
            <a:off x="477343" y="1052736"/>
            <a:ext cx="8064500" cy="5112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eaLnBrk="1" hangingPunct="1"/>
            <a:endParaRPr lang="pl-PL" altLang="pl-PL" sz="2000" b="1" dirty="0">
              <a:solidFill>
                <a:schemeClr val="tx2"/>
              </a:solidFill>
            </a:endParaRPr>
          </a:p>
          <a:p>
            <a:pPr algn="ctr" eaLnBrk="1" hangingPunct="1"/>
            <a:endParaRPr lang="pl-PL" altLang="pl-PL" sz="2400" b="1" dirty="0">
              <a:solidFill>
                <a:schemeClr val="tx2"/>
              </a:solidFill>
            </a:endParaRPr>
          </a:p>
          <a:p>
            <a:pPr algn="ctr" eaLnBrk="1" hangingPunct="1"/>
            <a:endParaRPr lang="pl-PL" altLang="pl-PL" sz="2400" b="1" dirty="0">
              <a:solidFill>
                <a:schemeClr val="tx2"/>
              </a:solidFill>
            </a:endParaRPr>
          </a:p>
          <a:p>
            <a:pPr algn="ctr" eaLnBrk="1" hangingPunct="1"/>
            <a:endParaRPr lang="pl-PL" altLang="pl-PL" sz="2400" b="1" dirty="0">
              <a:solidFill>
                <a:schemeClr val="tx2"/>
              </a:solidFill>
            </a:endParaRPr>
          </a:p>
          <a:p>
            <a:pPr algn="ctr" eaLnBrk="1" hangingPunct="1"/>
            <a:endParaRPr lang="pl-PL" altLang="pl-PL" sz="2400" b="1" dirty="0">
              <a:solidFill>
                <a:schemeClr val="tx2"/>
              </a:solidFill>
            </a:endParaRPr>
          </a:p>
          <a:p>
            <a:pPr algn="ctr" eaLnBrk="1" hangingPunct="1"/>
            <a:endParaRPr lang="pl-PL" altLang="pl-PL" sz="3200" b="1" dirty="0"/>
          </a:p>
          <a:p>
            <a:pPr algn="ctr" eaLnBrk="1" hangingPunct="1"/>
            <a:endParaRPr lang="pl-PL" altLang="pl-PL" sz="3200" b="1" dirty="0"/>
          </a:p>
          <a:p>
            <a:pPr eaLnBrk="1" hangingPunct="1"/>
            <a:endParaRPr lang="pl-PL" altLang="pl-PL" sz="1400" b="1" dirty="0"/>
          </a:p>
          <a:p>
            <a:pPr eaLnBrk="1" hangingPunct="1"/>
            <a:endParaRPr lang="pl-PL" altLang="pl-PL" sz="1400" b="1" dirty="0"/>
          </a:p>
          <a:p>
            <a:pPr eaLnBrk="1" hangingPunct="1"/>
            <a:endParaRPr lang="pl-PL" altLang="pl-PL" sz="1400" b="1" dirty="0"/>
          </a:p>
          <a:p>
            <a:pPr eaLnBrk="1" hangingPunct="1"/>
            <a:endParaRPr lang="pl-PL" altLang="pl-PL" sz="1400" b="1" dirty="0"/>
          </a:p>
          <a:p>
            <a:pPr eaLnBrk="1" hangingPunct="1"/>
            <a:endParaRPr lang="pl-PL" altLang="pl-PL" sz="1400" b="1" dirty="0"/>
          </a:p>
          <a:p>
            <a:pPr eaLnBrk="1" hangingPunct="1"/>
            <a:endParaRPr lang="pl-PL" altLang="pl-PL" sz="1400" b="1" dirty="0"/>
          </a:p>
          <a:p>
            <a:pPr eaLnBrk="1" hangingPunct="1"/>
            <a:endParaRPr lang="pl-PL" altLang="pl-PL" sz="1400" b="1" dirty="0"/>
          </a:p>
        </p:txBody>
      </p:sp>
      <p:sp>
        <p:nvSpPr>
          <p:cNvPr id="6" name="Prostokąt 5"/>
          <p:cNvSpPr/>
          <p:nvPr/>
        </p:nvSpPr>
        <p:spPr>
          <a:xfrm>
            <a:off x="588757" y="1007433"/>
            <a:ext cx="7992888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pl-PL" altLang="pl-PL" sz="3200" b="1" dirty="0">
                <a:latin typeface="+mn-lt"/>
              </a:rPr>
              <a:t>Zasada równości szans i niedyskryminacji, </a:t>
            </a:r>
          </a:p>
          <a:p>
            <a:pPr algn="ctr" eaLnBrk="1" hangingPunct="1"/>
            <a:r>
              <a:rPr lang="pl-PL" altLang="pl-PL" sz="3200" b="1" dirty="0">
                <a:latin typeface="+mn-lt"/>
              </a:rPr>
              <a:t>w tym dostępności dla osób </a:t>
            </a:r>
          </a:p>
          <a:p>
            <a:pPr algn="ctr" eaLnBrk="1" hangingPunct="1"/>
            <a:r>
              <a:rPr lang="pl-PL" altLang="pl-PL" sz="3200" b="1" dirty="0">
                <a:latin typeface="+mn-lt"/>
              </a:rPr>
              <a:t>z  niepełnosprawnościami </a:t>
            </a:r>
          </a:p>
          <a:p>
            <a:pPr algn="ctr" eaLnBrk="1" hangingPunct="1"/>
            <a:endParaRPr lang="pl-PL" altLang="pl-PL" sz="3200" b="1" dirty="0">
              <a:latin typeface="+mn-lt"/>
            </a:endParaRPr>
          </a:p>
          <a:p>
            <a:pPr algn="ctr" eaLnBrk="1" hangingPunct="1"/>
            <a:endParaRPr lang="pl-PL" altLang="pl-PL" sz="2000" b="1" dirty="0">
              <a:latin typeface="+mn-lt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6444208" y="6289120"/>
            <a:ext cx="2592288" cy="36004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pl-PL" b="1" dirty="0"/>
              <a:t>Wrocław, 2020 r.</a:t>
            </a:r>
          </a:p>
        </p:txBody>
      </p:sp>
      <p:pic>
        <p:nvPicPr>
          <p:cNvPr id="8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2.bp.blogspot.com/-UFrHeEwmt8U/TyaIB87FqRI/AAAAAAAAAAU/DxvT90qN5YA/s1600/niepelnosprawnosctaxiolsztyn.png" title="Oznaczenie 4 typów niepełnosprawnośc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19413" y="3008313"/>
            <a:ext cx="3305175" cy="330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10</a:t>
            </a:fld>
            <a:endParaRPr lang="pl-PL" alt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611560" y="980728"/>
            <a:ext cx="8064896" cy="5544616"/>
          </a:xfrm>
          <a:prstGeom prst="rect">
            <a:avLst/>
          </a:prstGeom>
          <a:noFill/>
        </p:spPr>
        <p:txBody>
          <a:bodyPr wrap="square" rtlCol="0">
            <a:normAutofit fontScale="92500" lnSpcReduction="20000"/>
          </a:bodyPr>
          <a:lstStyle/>
          <a:p>
            <a:pPr lvl="0" algn="ctr" eaLnBrk="1" hangingPunct="1">
              <a:lnSpc>
                <a:spcPct val="150000"/>
              </a:lnSpc>
            </a:pPr>
            <a:r>
              <a:rPr lang="pl-PL" sz="2800" b="1" dirty="0">
                <a:latin typeface="+mn-lt"/>
                <a:ea typeface="Times New Roman" pitchFamily="18" charset="0"/>
                <a:cs typeface="Arial" pitchFamily="34" charset="0"/>
              </a:rPr>
              <a:t>Standard szkoleniowy </a:t>
            </a:r>
          </a:p>
          <a:p>
            <a:pPr lvl="0" algn="ctr" eaLnBrk="1" hangingPunct="1">
              <a:lnSpc>
                <a:spcPct val="150000"/>
              </a:lnSpc>
            </a:pPr>
            <a:endParaRPr lang="pl-PL" sz="2800" b="1" dirty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dostępne materiały rekrutacyjne i szkoleniowe, </a:t>
            </a:r>
          </a:p>
          <a:p>
            <a:endParaRPr lang="pl-PL" sz="2000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pytanie o szczególne potrzeby,</a:t>
            </a:r>
          </a:p>
          <a:p>
            <a:r>
              <a:rPr lang="pl-PL" sz="2000" b="1" dirty="0">
                <a:latin typeface="+mn-lt"/>
              </a:rPr>
              <a:t> </a:t>
            </a:r>
            <a:endParaRPr lang="pl-PL" sz="2000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miejsce dostępne architektonicznie.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pl-PL" sz="2000" dirty="0">
              <a:latin typeface="+mn-lt"/>
            </a:endParaRPr>
          </a:p>
          <a:p>
            <a:endParaRPr lang="pl-PL" sz="2000" b="1" dirty="0">
              <a:latin typeface="+mn-lt"/>
            </a:endParaRPr>
          </a:p>
          <a:p>
            <a:r>
              <a:rPr lang="pl-PL" sz="2000" b="1" dirty="0">
                <a:latin typeface="+mn-lt"/>
              </a:rPr>
              <a:t>Przykłady: </a:t>
            </a:r>
          </a:p>
          <a:p>
            <a:pPr>
              <a:lnSpc>
                <a:spcPct val="150000"/>
              </a:lnSpc>
            </a:pPr>
            <a:r>
              <a:rPr lang="pl-PL" sz="1900" dirty="0">
                <a:latin typeface="+mn-lt"/>
              </a:rPr>
              <a:t>- w przypadku osób z niepełnosprawnością intelektualną należy zapewnić materiały w języku łatwym do czytania lub w innych wersjach alternatywnych (np. w formie rysunku, symboli),</a:t>
            </a:r>
          </a:p>
          <a:p>
            <a:pPr>
              <a:lnSpc>
                <a:spcPct val="150000"/>
              </a:lnSpc>
            </a:pPr>
            <a:endParaRPr lang="pl-PL" sz="1900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pl-PL" sz="1900" dirty="0">
                <a:latin typeface="+mn-lt"/>
              </a:rPr>
              <a:t>- w przypadku osób z niepełnosprawnością ruchową jeśli nie ma innej możliwości należy zapewnić transport tej osoby na miejsce udzielenia usługi, zmiana miejsca realizacji projektu, montaż podjazdów, platform.</a:t>
            </a:r>
          </a:p>
          <a:p>
            <a:pPr lvl="0" eaLnBrk="1" hangingPunct="1">
              <a:lnSpc>
                <a:spcPct val="150000"/>
              </a:lnSpc>
            </a:pPr>
            <a:endParaRPr lang="pl-PL" sz="2300" dirty="0">
              <a:latin typeface="+mn-lt"/>
              <a:ea typeface="Times New Roman" pitchFamily="18" charset="0"/>
              <a:cs typeface="Arial" pitchFamily="34" charset="0"/>
            </a:endParaRPr>
          </a:p>
          <a:p>
            <a:pPr lvl="0" eaLnBrk="1" hangingPunct="1">
              <a:lnSpc>
                <a:spcPct val="150000"/>
              </a:lnSpc>
            </a:pPr>
            <a:endParaRPr lang="pl-PL" dirty="0">
              <a:latin typeface="+mn-lt"/>
              <a:ea typeface="Times New Roman" pitchFamily="18" charset="0"/>
              <a:cs typeface="Arial" pitchFamily="34" charset="0"/>
            </a:endParaRPr>
          </a:p>
          <a:p>
            <a:pPr lvl="0" eaLnBrk="1" hangingPunct="1">
              <a:lnSpc>
                <a:spcPct val="150000"/>
              </a:lnSpc>
            </a:pPr>
            <a:endParaRPr lang="pl-PL" dirty="0">
              <a:latin typeface="+mn-lt"/>
              <a:cs typeface="Arial" pitchFamily="34" charset="0"/>
            </a:endParaRPr>
          </a:p>
          <a:p>
            <a:pPr lvl="0" eaLnBrk="1" hangingPunct="1">
              <a:lnSpc>
                <a:spcPct val="150000"/>
              </a:lnSpc>
            </a:pPr>
            <a:endParaRPr lang="pl-PL" dirty="0">
              <a:latin typeface="+mn-lt"/>
            </a:endParaRPr>
          </a:p>
          <a:p>
            <a:pPr lvl="0" eaLnBrk="1" hangingPunct="1">
              <a:lnSpc>
                <a:spcPct val="150000"/>
              </a:lnSpc>
            </a:pPr>
            <a:endParaRPr lang="pl-PL" dirty="0">
              <a:latin typeface="+mn-lt"/>
            </a:endParaRPr>
          </a:p>
        </p:txBody>
      </p:sp>
      <p:pic>
        <p:nvPicPr>
          <p:cNvPr id="7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A6ADE4DB-1293-48F1-8069-D66AA50FF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11</a:t>
            </a:fld>
            <a:endParaRPr lang="pl-PL" altLang="pl-PL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CC64BE1D-7BF3-4CCA-B52E-332381A20FC1}"/>
              </a:ext>
            </a:extLst>
          </p:cNvPr>
          <p:cNvSpPr txBox="1"/>
          <p:nvPr/>
        </p:nvSpPr>
        <p:spPr>
          <a:xfrm>
            <a:off x="395536" y="1052736"/>
            <a:ext cx="8496944" cy="518457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pl-PL" sz="2800" b="1" dirty="0">
                <a:latin typeface="+mn-lt"/>
              </a:rPr>
              <a:t>Standard edukacyjny </a:t>
            </a:r>
          </a:p>
          <a:p>
            <a:endParaRPr lang="pl-PL" sz="3400" dirty="0">
              <a:latin typeface="+mn-lt"/>
            </a:endParaRPr>
          </a:p>
          <a:p>
            <a:pPr marL="285750" indent="-285750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pl-PL" sz="1900" dirty="0">
                <a:latin typeface="+mn-lt"/>
              </a:rPr>
              <a:t>szkoła dla wszystkich, </a:t>
            </a:r>
          </a:p>
          <a:p>
            <a:pPr marL="285750" indent="-285750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pl-PL" sz="1900" dirty="0">
                <a:latin typeface="+mn-lt"/>
              </a:rPr>
              <a:t>dostępna przestrzeń - sale, biblioteki, świetlice, jadalnie, łazienki, bezpieczne place zabaw, </a:t>
            </a:r>
          </a:p>
          <a:p>
            <a:pPr marL="285750" indent="-285750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pl-PL" sz="1900" dirty="0">
                <a:latin typeface="+mn-lt"/>
              </a:rPr>
              <a:t>dostępne podręczniki/materiały dydaktyczne, </a:t>
            </a:r>
          </a:p>
          <a:p>
            <a:pPr marL="285750" indent="-285750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pl-PL" sz="1900" dirty="0">
                <a:latin typeface="+mn-lt"/>
              </a:rPr>
              <a:t>komputery i urządzenia medialne, </a:t>
            </a:r>
          </a:p>
          <a:p>
            <a:pPr marL="285750" indent="-285750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pl-PL" sz="1900" dirty="0">
                <a:latin typeface="+mn-lt"/>
              </a:rPr>
              <a:t>kompetencje nauczycieli.</a:t>
            </a:r>
          </a:p>
        </p:txBody>
      </p:sp>
      <p:pic>
        <p:nvPicPr>
          <p:cNvPr id="4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9EFD7E81-3367-4EC7-ADEF-07AB73860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178208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A5617075-1B95-4442-9810-BB653AB82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12</a:t>
            </a:fld>
            <a:endParaRPr lang="pl-PL" altLang="pl-PL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42B8BEC9-A22A-41D6-B78C-75AC5DE1358E}"/>
              </a:ext>
            </a:extLst>
          </p:cNvPr>
          <p:cNvSpPr txBox="1"/>
          <p:nvPr/>
        </p:nvSpPr>
        <p:spPr>
          <a:xfrm>
            <a:off x="683568" y="1196752"/>
            <a:ext cx="7920880" cy="496855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70000"/>
              </a:lnSpc>
            </a:pPr>
            <a:r>
              <a:rPr lang="pl-PL" sz="2000" dirty="0">
                <a:latin typeface="+mn-lt"/>
              </a:rPr>
              <a:t>W ramach doskonalenia kompetencji pedagogów powinny być brane pod uwagę takie obszary tematyczne jak:</a:t>
            </a:r>
          </a:p>
          <a:p>
            <a:pPr marL="342900" indent="-342900">
              <a:lnSpc>
                <a:spcPct val="170000"/>
              </a:lnSpc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stereotypy i uprzedzenia wobec osób z niepełnosprawnościami, </a:t>
            </a:r>
          </a:p>
          <a:p>
            <a:pPr marL="342900" indent="-342900">
              <a:lnSpc>
                <a:spcPct val="170000"/>
              </a:lnSpc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komunikacja oraz strategie nauczania dzieci i młodzieży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z niepełnosprawnościami,</a:t>
            </a:r>
          </a:p>
          <a:p>
            <a:pPr marL="342900" indent="-342900">
              <a:lnSpc>
                <a:spcPct val="170000"/>
              </a:lnSpc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doświadczenie konsekwencji związanych z niepełnosprawnością,</a:t>
            </a:r>
          </a:p>
          <a:p>
            <a:pPr marL="342900" indent="-342900">
              <a:lnSpc>
                <a:spcPct val="170000"/>
              </a:lnSpc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wspierające nowoczesne technologie.</a:t>
            </a:r>
          </a:p>
        </p:txBody>
      </p:sp>
      <p:pic>
        <p:nvPicPr>
          <p:cNvPr id="4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EE2B5A0A-F885-42CB-B66F-DAE3801BB2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2918238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D65F701-04A9-406F-9FF9-863AA6E52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84576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pl-PL" sz="2000" b="1" dirty="0"/>
              <a:t>Standard edukacyjny</a:t>
            </a:r>
            <a:r>
              <a:rPr lang="pl-PL" sz="2000" dirty="0"/>
              <a:t> zwraca uwagę na to, iż w każdej placówce edukacyjnej mogą pojawić się dzieci/uczniowie/pracownicy lub odwiedzający </a:t>
            </a:r>
            <a:br>
              <a:rPr lang="pl-PL" sz="2000" dirty="0"/>
            </a:br>
            <a:r>
              <a:rPr lang="pl-PL" sz="2000" dirty="0"/>
              <a:t>z niepełnosprawnością, co należy uwzględnić w projekcie poprzez np.:</a:t>
            </a:r>
            <a:br>
              <a:rPr lang="pl-PL" sz="2000" dirty="0"/>
            </a:br>
            <a:endParaRPr lang="pl-PL" sz="20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/>
              <a:t>dostosowania wyposażenia </a:t>
            </a:r>
            <a:r>
              <a:rPr lang="pl-PL" sz="2000" dirty="0" err="1"/>
              <a:t>sal</a:t>
            </a:r>
            <a:r>
              <a:rPr lang="pl-PL" sz="2000" dirty="0"/>
              <a:t> edukacyjnych i organizowanie przestrzeni do potrzeb osób z niepełnosprawnościami ( np. stoliki umożliwiające podjechanie wózkiem, meble z regulowaną wysokością, jednobarwne matowe kolory blatów, dywany, wykładziny trwale przymocowane do podłoża, łagodne oświetlenie, które nie migocze i nie generuje hałasu).</a:t>
            </a:r>
          </a:p>
          <a:p>
            <a:pPr marL="0" indent="0">
              <a:lnSpc>
                <a:spcPct val="150000"/>
              </a:lnSpc>
              <a:buNone/>
            </a:pPr>
            <a:endParaRPr lang="pl-PL" sz="16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478DAA92-F4FB-424B-BEDD-EEF525C01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13</a:t>
            </a:fld>
            <a:endParaRPr lang="pl-PL" altLang="pl-PL"/>
          </a:p>
        </p:txBody>
      </p:sp>
      <p:pic>
        <p:nvPicPr>
          <p:cNvPr id="5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08B1071D-B0AE-4077-9C0D-69AA3111D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6378129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EC33692D-7621-4D88-9E42-4EC50B4B7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14</a:t>
            </a:fld>
            <a:endParaRPr lang="pl-PL" altLang="pl-PL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2539E9D5-BC16-41CB-8B1D-CE913CE12D40}"/>
              </a:ext>
            </a:extLst>
          </p:cNvPr>
          <p:cNvSpPr txBox="1"/>
          <p:nvPr/>
        </p:nvSpPr>
        <p:spPr>
          <a:xfrm>
            <a:off x="683568" y="1052736"/>
            <a:ext cx="7488832" cy="5279256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 algn="ctr"/>
            <a:r>
              <a:rPr lang="pl-PL" sz="2800" b="1" dirty="0">
                <a:latin typeface="+mn-lt"/>
              </a:rPr>
              <a:t>Standard </a:t>
            </a:r>
            <a:r>
              <a:rPr lang="pl-PL" sz="2800" b="1" dirty="0" err="1">
                <a:latin typeface="+mn-lt"/>
              </a:rPr>
              <a:t>informacyjno</a:t>
            </a:r>
            <a:r>
              <a:rPr lang="pl-PL" sz="2800" b="1" dirty="0">
                <a:latin typeface="+mn-lt"/>
              </a:rPr>
              <a:t> – promocyjny</a:t>
            </a:r>
          </a:p>
          <a:p>
            <a:endParaRPr lang="pl-PL" sz="2100" u="sng" dirty="0">
              <a:latin typeface="+mn-lt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dotyczy wydarzeń, materiałów oraz kampanii medialnych, </a:t>
            </a:r>
          </a:p>
          <a:p>
            <a:pPr>
              <a:lnSpc>
                <a:spcPct val="150000"/>
              </a:lnSpc>
            </a:pPr>
            <a:endParaRPr lang="pl-PL" sz="2000" dirty="0">
              <a:latin typeface="+mn-lt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komunikacja z uczestnikami musi być możliwa przez co najmniej dwa kanały komunikacji (wzrok i słuch), </a:t>
            </a:r>
          </a:p>
          <a:p>
            <a:pPr>
              <a:lnSpc>
                <a:spcPct val="150000"/>
              </a:lnSpc>
            </a:pPr>
            <a:endParaRPr lang="pl-PL" sz="2000" dirty="0">
              <a:latin typeface="+mn-lt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materiały z wydarzenia są udostępniane w postaci dostępnych  plików, </a:t>
            </a:r>
          </a:p>
          <a:p>
            <a:pPr>
              <a:lnSpc>
                <a:spcPct val="150000"/>
              </a:lnSpc>
            </a:pPr>
            <a:endParaRPr lang="pl-PL" sz="2000" dirty="0">
              <a:latin typeface="+mn-lt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filmy i multimedia wyświetlane podczas wydarzenia zawierają </a:t>
            </a:r>
            <a:r>
              <a:rPr lang="pl-PL" sz="2000" dirty="0" err="1">
                <a:latin typeface="+mn-lt"/>
              </a:rPr>
              <a:t>audiodeskrypcję</a:t>
            </a:r>
            <a:r>
              <a:rPr lang="pl-PL" sz="2000" dirty="0">
                <a:latin typeface="+mn-lt"/>
              </a:rPr>
              <a:t>. </a:t>
            </a:r>
          </a:p>
          <a:p>
            <a:endParaRPr lang="pl-PL" b="1" dirty="0"/>
          </a:p>
        </p:txBody>
      </p:sp>
      <p:pic>
        <p:nvPicPr>
          <p:cNvPr id="4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3C56D23F-53CA-410E-AC88-72D65F4F2F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1450004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8716031-B074-49FB-BAF1-7A1B2A22E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231606"/>
          </a:xfrm>
        </p:spPr>
        <p:txBody>
          <a:bodyPr/>
          <a:lstStyle/>
          <a:p>
            <a:pPr marL="0" indent="0">
              <a:buNone/>
            </a:pPr>
            <a:r>
              <a:rPr lang="pl-PL" sz="1800" b="1" dirty="0"/>
              <a:t>Wnioskodawca jest zobowiązany do:</a:t>
            </a:r>
          </a:p>
          <a:p>
            <a:pPr>
              <a:lnSpc>
                <a:spcPct val="150000"/>
              </a:lnSpc>
            </a:pPr>
            <a:r>
              <a:rPr lang="pl-PL" sz="1800" dirty="0"/>
              <a:t>Zapewnienia dostępności materiałów informacyjnych dotyczących miejsca realizacji projektu, umieszczanie informacji na temat sposobu dojazdu, dostępności parkingu w tym miejsc postojowych dla osób z niepełnosprawnościami, informacji dotyczących dostępności miejsca, w którym ma się odbyć wydarzenie.</a:t>
            </a:r>
          </a:p>
          <a:p>
            <a:pPr>
              <a:lnSpc>
                <a:spcPct val="150000"/>
              </a:lnSpc>
            </a:pPr>
            <a:r>
              <a:rPr lang="pl-PL" sz="1800" dirty="0"/>
              <a:t>Organizacji wydarzeń o charakterze informacyjno-promocyjnym w miejscach dostępnych. Jeśli w budynku są schody to jest także winda, czy np. wózek schodowy ręczny i przeszkolony w jego obsłudze personel. Na kondygnacjach dostępnych dla osób z niepełnosprawnością znajdują się przystosowane toalety. Przestrzeń na korytarzach umożliwia swobodne poruszanie się .</a:t>
            </a:r>
          </a:p>
          <a:p>
            <a:pPr>
              <a:lnSpc>
                <a:spcPct val="150000"/>
              </a:lnSpc>
            </a:pPr>
            <a:r>
              <a:rPr lang="pl-PL" sz="1800" dirty="0"/>
              <a:t>Zapewnienia pętli indukcyjnej i usługi tłumacza na język migowy,</a:t>
            </a:r>
          </a:p>
          <a:p>
            <a:pPr>
              <a:lnSpc>
                <a:spcPct val="150000"/>
              </a:lnSpc>
            </a:pPr>
            <a:r>
              <a:rPr lang="pl-PL" sz="1800" dirty="0"/>
              <a:t>Zapewnienia wsparcia asystenta.</a:t>
            </a:r>
          </a:p>
          <a:p>
            <a:pPr marL="0" indent="0">
              <a:buNone/>
            </a:pPr>
            <a:endParaRPr lang="pl-PL" sz="1800" dirty="0"/>
          </a:p>
          <a:p>
            <a:endParaRPr lang="pl-PL" sz="18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2351F50B-8A66-4E5F-9E8E-9F22002D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15</a:t>
            </a:fld>
            <a:endParaRPr lang="pl-PL" altLang="pl-PL"/>
          </a:p>
        </p:txBody>
      </p:sp>
      <p:pic>
        <p:nvPicPr>
          <p:cNvPr id="5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127CF1D5-8B1D-4370-9749-5E9E282BD6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1517331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F7BEEC1D-C795-4EAC-A76E-0A50FCF56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16</a:t>
            </a:fld>
            <a:endParaRPr lang="pl-PL" altLang="pl-PL"/>
          </a:p>
        </p:txBody>
      </p:sp>
      <p:pic>
        <p:nvPicPr>
          <p:cNvPr id="3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7AC90F9F-08A6-4BB4-8D38-04E9D96555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536FD3B2-58FA-46DF-A1E5-D52FF03405D8}"/>
              </a:ext>
            </a:extLst>
          </p:cNvPr>
          <p:cNvSpPr txBox="1"/>
          <p:nvPr/>
        </p:nvSpPr>
        <p:spPr>
          <a:xfrm>
            <a:off x="467543" y="1052736"/>
            <a:ext cx="8219257" cy="5400600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pPr algn="ctr"/>
            <a:r>
              <a:rPr lang="pl-PL" sz="2800" b="1" dirty="0">
                <a:latin typeface="+mn-lt"/>
              </a:rPr>
              <a:t>Standard architektoniczny</a:t>
            </a:r>
          </a:p>
          <a:p>
            <a:endParaRPr lang="pl-PL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pl-PL" sz="2000" dirty="0">
                <a:latin typeface="+mn-lt"/>
              </a:rPr>
              <a:t>To szczegółowe zalecenia dla budynków, miejsc organizacji projektu czy stanowisk postojowych dla samochodów osób z niepełnosprawnościami.</a:t>
            </a:r>
          </a:p>
          <a:p>
            <a:pPr>
              <a:lnSpc>
                <a:spcPct val="150000"/>
              </a:lnSpc>
            </a:pPr>
            <a:endParaRPr lang="pl-PL" sz="2000" dirty="0">
              <a:latin typeface="+mn-lt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w przypadku parkingów o nawierzchni ażurowej stanowiska postojowe dla osób z niepełnosprawnościami powinny mieć nawierzchnię pełną (bez otworów) lub należy przewidzieć po obu stronach miejsca parkingowego pasy wyłożone nawierzchnią pełną o szerokości 1 m,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pl-PL" sz="2000" dirty="0">
              <a:latin typeface="+mn-lt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wokół głównego wejścia zapewniona jest swoboda poruszania się osobom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z niepełnosprawnościami, tzn. miejsce na pole manewru przed i po wejściu ma wymiary co najmniej 150 cm x 150 cm,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46986951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E734D84-95B5-4935-AD7A-63AF0FC30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pl-PL" sz="20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/>
              <a:t>drzwi windy oraz ich obramowanie powinny być oznakowane w sposób kontrastowy w stosunku do otoczenia. Na drodze dojścia do dźwigu należy zastosować system nawierzchniowych oznaczeń fakturowych prowadzący do panelu przywoławczego,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pl-PL" sz="20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/>
              <a:t>w przestrzeni, po której mogą poruszać się osoby z niepełnosprawnościami konieczne jest wprowadzenie elementów ułatwiających samodzielne poruszanie się oraz znalezienie drogi do celu (np. oznaczenia, piktogramy). </a:t>
            </a:r>
            <a:endParaRPr lang="pl-PL" sz="18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73B16F85-BADD-4047-95E2-3EF114A90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17</a:t>
            </a:fld>
            <a:endParaRPr lang="pl-PL" altLang="pl-PL"/>
          </a:p>
        </p:txBody>
      </p:sp>
      <p:pic>
        <p:nvPicPr>
          <p:cNvPr id="5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4F0273A3-34A8-455D-BBC8-3AB2EBD94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2108670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DB9EEF3-F5DA-4558-A4DD-3D5DE730B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328592"/>
          </a:xfrm>
        </p:spPr>
        <p:txBody>
          <a:bodyPr/>
          <a:lstStyle/>
          <a:p>
            <a:pPr marL="0" indent="0" algn="ctr">
              <a:buNone/>
            </a:pPr>
            <a:r>
              <a:rPr lang="pl-PL" sz="2800" b="1" dirty="0"/>
              <a:t>Standard transportowy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000" dirty="0"/>
              <a:t>Jest to standard skierowany  przede wszystkim do projektów wdrażanych </a:t>
            </a:r>
            <a:br>
              <a:rPr lang="pl-PL" sz="2000" dirty="0"/>
            </a:br>
            <a:r>
              <a:rPr lang="pl-PL" sz="2000" dirty="0"/>
              <a:t>w ramach EFRR i dotyczy obszarów: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/>
              <a:t>Kolej: </a:t>
            </a:r>
          </a:p>
          <a:p>
            <a:pPr>
              <a:lnSpc>
                <a:spcPct val="150000"/>
              </a:lnSpc>
            </a:pPr>
            <a:r>
              <a:rPr lang="pl-PL" sz="1800" dirty="0"/>
              <a:t>Drzwi, toalety, przejścia, sygnalizacja.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/>
              <a:t>Transport publiczny miejski: </a:t>
            </a:r>
          </a:p>
          <a:p>
            <a:pPr>
              <a:lnSpc>
                <a:spcPct val="150000"/>
              </a:lnSpc>
            </a:pPr>
            <a:r>
              <a:rPr lang="pl-PL" sz="1800" dirty="0"/>
              <a:t>Drzwi, kasowniki, sygnalizacja, zatoki, perony i wagony metra.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/>
              <a:t>Infrastruktura transportowa: </a:t>
            </a:r>
          </a:p>
          <a:p>
            <a:pPr>
              <a:lnSpc>
                <a:spcPct val="150000"/>
              </a:lnSpc>
            </a:pPr>
            <a:r>
              <a:rPr lang="pl-PL" sz="1800" dirty="0"/>
              <a:t>Dworce, przystanki, zajezdnie, chodniki, przejścia, parkingi.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000" dirty="0"/>
              <a:t>Wykazane obszary winny być dostosowane do potrzeb osób </a:t>
            </a:r>
            <a:br>
              <a:rPr lang="pl-PL" sz="2000" dirty="0"/>
            </a:br>
            <a:r>
              <a:rPr lang="pl-PL" sz="2000" dirty="0"/>
              <a:t>z niepełnosprawnościami oraz o ograniczonej możliwości poruszania się.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40B9E20C-C7AF-484C-BD05-7AA1F8E71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18</a:t>
            </a:fld>
            <a:endParaRPr lang="pl-PL" altLang="pl-PL"/>
          </a:p>
        </p:txBody>
      </p:sp>
      <p:pic>
        <p:nvPicPr>
          <p:cNvPr id="5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6F6F9FE6-3CDD-43E0-81CB-B654DE070C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694262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261FDE8E-6A93-4756-B1CA-83981FFD8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19</a:t>
            </a:fld>
            <a:endParaRPr lang="pl-PL" altLang="pl-PL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5754EC85-893E-4CB0-9831-22BDAA4C61C3}"/>
              </a:ext>
            </a:extLst>
          </p:cNvPr>
          <p:cNvSpPr txBox="1"/>
          <p:nvPr/>
        </p:nvSpPr>
        <p:spPr>
          <a:xfrm>
            <a:off x="611560" y="908720"/>
            <a:ext cx="8280920" cy="5544616"/>
          </a:xfrm>
          <a:prstGeom prst="rect">
            <a:avLst/>
          </a:prstGeom>
          <a:noFill/>
        </p:spPr>
        <p:txBody>
          <a:bodyPr wrap="square" rtlCol="0">
            <a:normAutofit fontScale="92500" lnSpcReduction="20000"/>
          </a:bodyPr>
          <a:lstStyle/>
          <a:p>
            <a:pPr lvl="0" algn="ctr" eaLnBrk="1" hangingPunct="1">
              <a:lnSpc>
                <a:spcPct val="150000"/>
              </a:lnSpc>
            </a:pPr>
            <a:r>
              <a:rPr lang="pl-PL" sz="3000" b="1" dirty="0">
                <a:latin typeface="+mn-lt"/>
                <a:ea typeface="Times New Roman" pitchFamily="18" charset="0"/>
                <a:cs typeface="Arial" pitchFamily="34" charset="0"/>
              </a:rPr>
              <a:t>Standard cyfrowy</a:t>
            </a:r>
          </a:p>
          <a:p>
            <a:endParaRPr lang="pl-PL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Strony internetowe,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Aplikacje desktopowe/mobilne,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Dokumenty elektroniczne,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Multimedia (np. video, gry),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Sprzęt informatyczny ogólnego przeznaczenia (np. komputery, tablety, telefony),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Sprzęt informatyczny szczególnego przeznaczenia (np. biletomaty). </a:t>
            </a:r>
          </a:p>
          <a:p>
            <a:pPr>
              <a:lnSpc>
                <a:spcPct val="150000"/>
              </a:lnSpc>
            </a:pPr>
            <a:endParaRPr lang="pl-PL" sz="2000" dirty="0">
              <a:latin typeface="+mn-lt"/>
            </a:endParaRPr>
          </a:p>
          <a:p>
            <a:pPr eaLnBrk="1" hangingPunct="1">
              <a:lnSpc>
                <a:spcPct val="150000"/>
              </a:lnSpc>
            </a:pPr>
            <a:r>
              <a:rPr lang="pl-PL" sz="1900" dirty="0">
                <a:latin typeface="+mn-lt"/>
              </a:rPr>
              <a:t>Wszystkie zasoby cyfrowe, które będą tworzone w ramach projektów  muszą spełniać kryteria dostępności opisane w </a:t>
            </a:r>
            <a:r>
              <a:rPr lang="pl-PL" sz="1900" i="1" dirty="0">
                <a:latin typeface="+mn-lt"/>
              </a:rPr>
              <a:t>Standardzie cyfrowym</a:t>
            </a:r>
            <a:r>
              <a:rPr lang="pl-PL" sz="1900" dirty="0">
                <a:latin typeface="+mn-lt"/>
              </a:rPr>
              <a:t>. Zastosowanie niniejszych standardów pozwoli na  wygodne, intuicyjne korzystanie z  tych zasobów osobom </a:t>
            </a:r>
            <a:br>
              <a:rPr lang="pl-PL" sz="1900" dirty="0">
                <a:latin typeface="+mn-lt"/>
              </a:rPr>
            </a:br>
            <a:r>
              <a:rPr lang="pl-PL" sz="1900" dirty="0">
                <a:latin typeface="+mn-lt"/>
              </a:rPr>
              <a:t>z różnymi rodzajami niepełnosprawności.</a:t>
            </a:r>
          </a:p>
          <a:p>
            <a:pPr eaLnBrk="1" hangingPunct="1">
              <a:lnSpc>
                <a:spcPct val="150000"/>
              </a:lnSpc>
            </a:pPr>
            <a:endParaRPr lang="pl-PL" dirty="0"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4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24E23E4B-57AB-400B-B25B-2E95A2165F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7300849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2</a:t>
            </a:fld>
            <a:endParaRPr lang="pl-PL" altLang="pl-PL"/>
          </a:p>
        </p:txBody>
      </p:sp>
      <p:sp>
        <p:nvSpPr>
          <p:cNvPr id="2" name="Prostokąt 1"/>
          <p:cNvSpPr/>
          <p:nvPr/>
        </p:nvSpPr>
        <p:spPr>
          <a:xfrm>
            <a:off x="406010" y="980728"/>
            <a:ext cx="8054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dirty="0">
                <a:latin typeface="+mn-lt"/>
              </a:rPr>
              <a:t>Najważniejsze</a:t>
            </a:r>
            <a:r>
              <a:rPr lang="pl-PL" sz="2800" b="1" dirty="0">
                <a:latin typeface="+mn-lt"/>
              </a:rPr>
              <a:t> </a:t>
            </a:r>
            <a:r>
              <a:rPr lang="pl-PL" sz="2800" dirty="0">
                <a:latin typeface="+mn-lt"/>
              </a:rPr>
              <a:t>regulacje</a:t>
            </a:r>
          </a:p>
        </p:txBody>
      </p:sp>
      <p:sp>
        <p:nvSpPr>
          <p:cNvPr id="7" name="Prostokąt 6"/>
          <p:cNvSpPr/>
          <p:nvPr/>
        </p:nvSpPr>
        <p:spPr>
          <a:xfrm>
            <a:off x="179512" y="-82260519"/>
            <a:ext cx="7848872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pl-PL" b="1" i="1" u="sng" dirty="0">
              <a:latin typeface="+mn-lt"/>
            </a:endParaRPr>
          </a:p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pl-PL" altLang="pl-PL" b="1" dirty="0">
              <a:latin typeface="+mn-lt"/>
              <a:cs typeface="Arial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pl-PL" b="1" dirty="0">
              <a:latin typeface="+mn-lt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395536" y="1503948"/>
            <a:ext cx="8424936" cy="51654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 eaLnBrk="1" hangingPunct="1">
              <a:lnSpc>
                <a:spcPct val="170000"/>
              </a:lnSpc>
              <a:buFont typeface="Arial" panose="020B0604020202020204" pitchFamily="34" charset="0"/>
              <a:buChar char="•"/>
              <a:defRPr/>
            </a:pPr>
            <a:r>
              <a:rPr lang="pl-PL" altLang="pl-PL" sz="1400" b="1" dirty="0">
                <a:latin typeface="+mn-lt"/>
                <a:cs typeface="Arial" charset="0"/>
              </a:rPr>
              <a:t>Rozporządzenie PE i Rady 1303/2013 – art. 7</a:t>
            </a:r>
          </a:p>
          <a:p>
            <a:pPr marL="273050">
              <a:lnSpc>
                <a:spcPct val="170000"/>
              </a:lnSpc>
              <a:tabLst>
                <a:tab pos="273050" algn="l"/>
              </a:tabLst>
            </a:pPr>
            <a:r>
              <a:rPr lang="pl-PL" sz="1400" i="1" dirty="0">
                <a:latin typeface="+mn-lt"/>
              </a:rPr>
              <a:t>„</a:t>
            </a:r>
            <a:r>
              <a:rPr lang="pl-PL" sz="1400" dirty="0">
                <a:latin typeface="+mn-lt"/>
              </a:rPr>
              <a:t>Państwa członkowskie i Komisja podejmują odpowiednie kroki w celu zapobiegania wszelkim formom dyskryminacji ze względu na płeć, rasę lub pochodzenie etniczne, religię lub światopogląd, niepełnosprawność, wiek lub orientację seksualną podczas przygotowania i wdrażania programów. W procesie przygotowywania i wdrażania programów należy w szczególności wziąć pod uwagę zapewnienie dostępności dla osób z niepełnosprawnościami</a:t>
            </a:r>
            <a:r>
              <a:rPr lang="pl-PL" sz="1400" i="1" dirty="0">
                <a:latin typeface="+mn-lt"/>
              </a:rPr>
              <a:t>”.</a:t>
            </a:r>
          </a:p>
          <a:p>
            <a:pPr marL="273050" indent="-273050" eaLnBrk="1" hangingPunct="1">
              <a:lnSpc>
                <a:spcPct val="170000"/>
              </a:lnSpc>
              <a:buFont typeface="Arial" panose="020B0604020202020204" pitchFamily="34" charset="0"/>
              <a:buChar char="•"/>
              <a:defRPr/>
            </a:pPr>
            <a:r>
              <a:rPr lang="pl-PL" altLang="pl-PL" sz="1400" b="1" dirty="0">
                <a:latin typeface="+mn-lt"/>
                <a:cs typeface="Arial" charset="0"/>
              </a:rPr>
              <a:t>Konwencja ONZ o prawach osób niepełnosprawnych </a:t>
            </a:r>
            <a:r>
              <a:rPr lang="pl-PL" altLang="pl-PL" sz="1400" dirty="0">
                <a:latin typeface="+mn-lt"/>
                <a:cs typeface="Arial" charset="0"/>
              </a:rPr>
              <a:t>- ratyfikowana przez PL w 2012r.</a:t>
            </a:r>
            <a:r>
              <a:rPr lang="pl-PL" altLang="pl-PL" sz="1400" dirty="0">
                <a:latin typeface="+mn-lt"/>
              </a:rPr>
              <a:t> </a:t>
            </a:r>
            <a:r>
              <a:rPr lang="pl-PL" sz="1400" dirty="0">
                <a:latin typeface="+mn-lt"/>
              </a:rPr>
              <a:t>„Niepełnosprawność powstaje w wyniku interakcji pomiędzy osobami z dysfunkcjami a barierami środowiskowymi i wynikającymi </a:t>
            </a:r>
            <a:br>
              <a:rPr lang="pl-PL" sz="1400" dirty="0">
                <a:latin typeface="+mn-lt"/>
              </a:rPr>
            </a:br>
            <a:r>
              <a:rPr lang="pl-PL" sz="1400" dirty="0">
                <a:latin typeface="+mn-lt"/>
              </a:rPr>
              <a:t>z postaw ludzkich, będącej przeszkodą dla pełnego uczestnictwa osób niepełnosprawnych w życiu społecznym, na równych zasadach z innymi obywatelami</a:t>
            </a:r>
            <a:r>
              <a:rPr lang="pl-PL" sz="1400" i="1" dirty="0">
                <a:latin typeface="+mn-lt"/>
              </a:rPr>
              <a:t>”.</a:t>
            </a:r>
          </a:p>
          <a:p>
            <a:pPr marL="285750" indent="-285750" eaLnBrk="1" hangingPunct="1">
              <a:lnSpc>
                <a:spcPct val="170000"/>
              </a:lnSpc>
              <a:buFont typeface="Arial" panose="020B0604020202020204" pitchFamily="34" charset="0"/>
              <a:buChar char="•"/>
              <a:defRPr/>
            </a:pPr>
            <a:r>
              <a:rPr lang="pl-PL" altLang="pl-PL" sz="1400" b="1" dirty="0">
                <a:latin typeface="+mn-lt"/>
                <a:cs typeface="Arial" charset="0"/>
              </a:rPr>
              <a:t>Wytyczne</a:t>
            </a:r>
            <a:r>
              <a:rPr lang="pl-PL" altLang="pl-PL" sz="1400" dirty="0">
                <a:latin typeface="+mn-lt"/>
                <a:cs typeface="Arial" charset="0"/>
              </a:rPr>
              <a:t> w zakresie realizacji zasady równości szans i niedyskryminacji, w tym dostępności dla osób </a:t>
            </a:r>
            <a:br>
              <a:rPr lang="pl-PL" altLang="pl-PL" sz="1400" dirty="0">
                <a:latin typeface="+mn-lt"/>
                <a:cs typeface="Arial" charset="0"/>
              </a:rPr>
            </a:br>
            <a:r>
              <a:rPr lang="pl-PL" altLang="pl-PL" sz="1400" dirty="0">
                <a:latin typeface="+mn-lt"/>
                <a:cs typeface="Arial" charset="0"/>
              </a:rPr>
              <a:t>z niepełnosprawnościami oraz zasady równości szans kobiet i mężczyzn w ramach funduszy unijnych na lata 2014-2020 (</a:t>
            </a:r>
            <a:r>
              <a:rPr lang="pl-PL" sz="1400" dirty="0">
                <a:latin typeface="+mn-lt"/>
                <a:cs typeface="Arial" charset="0"/>
              </a:rPr>
              <a:t>załącznik nr 2 - </a:t>
            </a:r>
            <a:r>
              <a:rPr lang="pl-PL" sz="1400" b="1" dirty="0">
                <a:latin typeface="+mn-lt"/>
                <a:cs typeface="Arial" charset="0"/>
              </a:rPr>
              <a:t>Standardy dostępności dla polityki spójności 2014-2020</a:t>
            </a:r>
            <a:r>
              <a:rPr lang="pl-PL" sz="1400" dirty="0">
                <a:latin typeface="+mn-lt"/>
                <a:cs typeface="Arial" charset="0"/>
              </a:rPr>
              <a:t>).</a:t>
            </a:r>
          </a:p>
        </p:txBody>
      </p:sp>
      <p:pic>
        <p:nvPicPr>
          <p:cNvPr id="8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49574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6310002"/>
      </p:ext>
    </p:extLst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D7B92E64-9EDA-4BD3-920B-CB2BAD0E8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r>
              <a:rPr lang="pl-PL" sz="2000" dirty="0"/>
              <a:t>Przykładowe zapisy </a:t>
            </a:r>
            <a:r>
              <a:rPr lang="pl-PL" sz="2000" b="1" dirty="0"/>
              <a:t>Standardu cyfrowego </a:t>
            </a:r>
            <a:r>
              <a:rPr lang="pl-PL" sz="2000" dirty="0"/>
              <a:t>obowiązujące wnioskodawcę:</a:t>
            </a:r>
            <a:br>
              <a:rPr lang="pl-PL" sz="2000" dirty="0"/>
            </a:br>
            <a:endParaRPr lang="pl-PL" sz="20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/>
              <a:t>umieszczone nagrania dźwiękowe muszą być uzupełnione o plik tekstowy zawierający te same informacje wraz z informacjami o istotnych dźwiękach takich jak odgłosy tła,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/>
              <a:t>kolor nie jest wykorzystywany jako jedyny wizualny sposób przekazywania szczególnych informacji,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/>
              <a:t>treści nietekstowe np. zdjęcia muszą posiadać tekst alternatywny, który zawiera wszystkie istotne dla użytkownika informacje,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/>
              <a:t>Zwiększanie tekstu do 200% bez użycia technologii wspomagających.</a:t>
            </a:r>
          </a:p>
          <a:p>
            <a:pPr marL="0" indent="0">
              <a:buNone/>
            </a:pPr>
            <a:endParaRPr lang="pl-PL" sz="14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A4044923-C7C3-4BC7-8476-4AB4354C9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20</a:t>
            </a:fld>
            <a:endParaRPr lang="pl-PL" altLang="pl-PL"/>
          </a:p>
        </p:txBody>
      </p:sp>
      <p:pic>
        <p:nvPicPr>
          <p:cNvPr id="6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19F9FA8C-71C3-494D-9FA7-BCF31E7DD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9908759"/>
      </p:ext>
    </p:extLst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21</a:t>
            </a:fld>
            <a:endParaRPr lang="pl-PL" alt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699792" y="1340768"/>
            <a:ext cx="3096344" cy="72008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pl-PL" b="1" dirty="0"/>
          </a:p>
        </p:txBody>
      </p:sp>
      <p:sp>
        <p:nvSpPr>
          <p:cNvPr id="7" name="Prostokąt 6"/>
          <p:cNvSpPr/>
          <p:nvPr/>
        </p:nvSpPr>
        <p:spPr>
          <a:xfrm>
            <a:off x="251520" y="1033572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1" hangingPunct="1"/>
            <a:r>
              <a:rPr lang="pl-PL" sz="2800" b="1" dirty="0">
                <a:solidFill>
                  <a:srgbClr val="000000"/>
                </a:solidFill>
                <a:latin typeface="+mj-lt"/>
                <a:ea typeface="Calibri" pitchFamily="34" charset="0"/>
                <a:cs typeface="Arial" pitchFamily="34" charset="0"/>
              </a:rPr>
              <a:t>Mechanizm racjonalnych usprawnień</a:t>
            </a:r>
            <a:endParaRPr lang="pl-PL" sz="2800" b="1" dirty="0">
              <a:latin typeface="+mj-lt"/>
              <a:cs typeface="Arial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683568" y="2636913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pl-PL" dirty="0">
              <a:latin typeface="Calibri" pitchFamily="34" charset="0"/>
              <a:cs typeface="Arial" pitchFamily="34" charset="0"/>
            </a:endParaRPr>
          </a:p>
          <a:p>
            <a:pPr lvl="0" algn="just"/>
            <a:endParaRPr lang="pl-PL" dirty="0">
              <a:latin typeface="Calibri" pitchFamily="34" charset="0"/>
              <a:cs typeface="Arial" pitchFamily="34" charset="0"/>
            </a:endParaRPr>
          </a:p>
          <a:p>
            <a:pPr lvl="0" algn="just"/>
            <a:endParaRPr lang="pl-PL" dirty="0">
              <a:latin typeface="Calibri" pitchFamily="34" charset="0"/>
              <a:cs typeface="Arial" pitchFamily="34" charset="0"/>
            </a:endParaRPr>
          </a:p>
          <a:p>
            <a:pPr lvl="0" algn="just"/>
            <a:endParaRPr lang="pl-PL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539552" y="2080012"/>
            <a:ext cx="8064896" cy="408529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eaLnBrk="1" hangingPunct="1">
              <a:lnSpc>
                <a:spcPct val="150000"/>
              </a:lnSpc>
              <a:buClr>
                <a:schemeClr val="tx1"/>
              </a:buClr>
            </a:pPr>
            <a:r>
              <a:rPr lang="pl-PL" altLang="pl-PL" sz="2400" dirty="0">
                <a:solidFill>
                  <a:srgbClr val="000000"/>
                </a:solidFill>
                <a:latin typeface="Calibri" panose="020F0502020204030204" pitchFamily="34" charset="0"/>
              </a:rPr>
              <a:t>To konieczne i odpowiednie zmiany oraz dostosowania, w celu zapewnienia możliwości korzystania (dostępności) dla osób </a:t>
            </a:r>
            <a:br>
              <a:rPr lang="pl-PL" altLang="pl-PL" sz="2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altLang="pl-PL" sz="2400" dirty="0">
                <a:solidFill>
                  <a:srgbClr val="000000"/>
                </a:solidFill>
                <a:latin typeface="Calibri" panose="020F0502020204030204" pitchFamily="34" charset="0"/>
              </a:rPr>
              <a:t>z niepełnosprawnościami z wszelkich praw człowieka </a:t>
            </a:r>
            <a:br>
              <a:rPr lang="pl-PL" altLang="pl-PL" sz="2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altLang="pl-PL" sz="2400" dirty="0">
                <a:solidFill>
                  <a:srgbClr val="000000"/>
                </a:solidFill>
                <a:latin typeface="Calibri" panose="020F0502020204030204" pitchFamily="34" charset="0"/>
              </a:rPr>
              <a:t>i podstawowych wolności.</a:t>
            </a:r>
          </a:p>
          <a:p>
            <a:pPr eaLnBrk="1" hangingPunct="1">
              <a:lnSpc>
                <a:spcPct val="150000"/>
              </a:lnSpc>
              <a:buClr>
                <a:schemeClr val="tx1"/>
              </a:buClr>
            </a:pPr>
            <a:endParaRPr lang="pl-PL" altLang="pl-PL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r>
              <a:rPr lang="pl-PL" sz="2400" dirty="0">
                <a:latin typeface="+mn-lt"/>
              </a:rPr>
              <a:t>Mechanizm racjonalnych usprawnień  pojawia się na </a:t>
            </a:r>
            <a:r>
              <a:rPr lang="pl-PL" sz="2400" b="1" dirty="0">
                <a:latin typeface="+mn-lt"/>
              </a:rPr>
              <a:t>etapie realizacji projektu</a:t>
            </a:r>
            <a:r>
              <a:rPr lang="pl-PL" sz="2400" dirty="0">
                <a:latin typeface="+mn-lt"/>
              </a:rPr>
              <a:t>.</a:t>
            </a:r>
          </a:p>
          <a:p>
            <a:pPr eaLnBrk="1" hangingPunct="1">
              <a:lnSpc>
                <a:spcPct val="150000"/>
              </a:lnSpc>
              <a:buClr>
                <a:schemeClr val="tx1"/>
              </a:buClr>
            </a:pPr>
            <a:endParaRPr lang="pl-PL" altLang="pl-PL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b="1" dirty="0"/>
          </a:p>
        </p:txBody>
      </p:sp>
      <p:pic>
        <p:nvPicPr>
          <p:cNvPr id="9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22</a:t>
            </a:fld>
            <a:endParaRPr lang="pl-PL" alt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517444" y="980728"/>
            <a:ext cx="8197668" cy="5375621"/>
          </a:xfrm>
          <a:prstGeom prst="rect">
            <a:avLst/>
          </a:prstGeom>
          <a:noFill/>
        </p:spPr>
        <p:txBody>
          <a:bodyPr wrap="square" rtlCol="0">
            <a:normAutofit fontScale="92500" lnSpcReduction="10000"/>
          </a:bodyPr>
          <a:lstStyle/>
          <a:p>
            <a:pPr marL="285750" indent="-285750" eaLnBrk="1" hangingPunct="1">
              <a:lnSpc>
                <a:spcPct val="160000"/>
              </a:lnSpc>
              <a:buFont typeface="Wingdings" panose="05000000000000000000" pitchFamily="2" charset="2"/>
              <a:buChar char="v"/>
              <a:defRPr/>
            </a:pPr>
            <a:r>
              <a:rPr lang="pl-PL" altLang="pl-PL" dirty="0">
                <a:latin typeface="+mn-lt"/>
              </a:rPr>
              <a:t>Możliwość finansowania specyficznych usług nieprzewidzianych z góry we wniosku </a:t>
            </a:r>
            <a:br>
              <a:rPr lang="pl-PL" altLang="pl-PL" dirty="0">
                <a:latin typeface="+mn-lt"/>
              </a:rPr>
            </a:br>
            <a:r>
              <a:rPr lang="pl-PL" altLang="pl-PL" dirty="0">
                <a:latin typeface="+mn-lt"/>
              </a:rPr>
              <a:t>o dofinansowanie projektu, lecz uruchamianych wraz z pojawieniem się w projekcie </a:t>
            </a:r>
            <a:br>
              <a:rPr lang="pl-PL" altLang="pl-PL" dirty="0">
                <a:latin typeface="+mn-lt"/>
              </a:rPr>
            </a:br>
            <a:r>
              <a:rPr lang="pl-PL" altLang="pl-PL" dirty="0">
                <a:latin typeface="+mn-lt"/>
              </a:rPr>
              <a:t>(w charakterze uczestnika lub personelu) osoby z niepełnosprawnością.</a:t>
            </a:r>
          </a:p>
          <a:p>
            <a:pPr eaLnBrk="1" hangingPunct="1">
              <a:lnSpc>
                <a:spcPct val="160000"/>
              </a:lnSpc>
              <a:defRPr/>
            </a:pPr>
            <a:endParaRPr lang="pl-PL" altLang="pl-PL" dirty="0">
              <a:latin typeface="+mn-lt"/>
            </a:endParaRPr>
          </a:p>
          <a:p>
            <a:pPr marL="285750" indent="-285750" eaLnBrk="1" hangingPunct="1">
              <a:lnSpc>
                <a:spcPct val="160000"/>
              </a:lnSpc>
              <a:buFont typeface="Wingdings" panose="05000000000000000000" pitchFamily="2" charset="2"/>
              <a:buChar char="v"/>
              <a:defRPr/>
            </a:pPr>
            <a:r>
              <a:rPr lang="pl-PL" dirty="0">
                <a:latin typeface="+mn-lt"/>
                <a:ea typeface="Times New Roman"/>
                <a:cs typeface="Calibri" panose="020F0502020204030204" pitchFamily="34" charset="0"/>
              </a:rPr>
              <a:t>Wnioskodawca może skorzystać z przesunięcia środków w budżecie lub wnioskować </a:t>
            </a:r>
            <a:br>
              <a:rPr lang="pl-PL" dirty="0">
                <a:latin typeface="+mn-lt"/>
                <a:ea typeface="Times New Roman"/>
                <a:cs typeface="Calibri" panose="020F0502020204030204" pitchFamily="34" charset="0"/>
              </a:rPr>
            </a:br>
            <a:r>
              <a:rPr lang="pl-PL" dirty="0">
                <a:latin typeface="+mn-lt"/>
                <a:ea typeface="Times New Roman"/>
                <a:cs typeface="Calibri" panose="020F0502020204030204" pitchFamily="34" charset="0"/>
              </a:rPr>
              <a:t>o zwiększenie wartości projektu. Maksymalny koszt mechanizmu racjonalnych usprawnień na jedną osobę w projekcie wynosi 12 000 złotych</a:t>
            </a:r>
            <a:r>
              <a:rPr lang="pl-PL" dirty="0">
                <a:latin typeface="+mn-lt"/>
                <a:ea typeface="Times New Roman"/>
              </a:rPr>
              <a:t> brutto.</a:t>
            </a:r>
          </a:p>
          <a:p>
            <a:pPr eaLnBrk="1" hangingPunct="1">
              <a:lnSpc>
                <a:spcPct val="160000"/>
              </a:lnSpc>
              <a:defRPr/>
            </a:pPr>
            <a:endParaRPr lang="pl-PL" dirty="0">
              <a:latin typeface="+mn-lt"/>
              <a:ea typeface="Times New Roman"/>
            </a:endParaRPr>
          </a:p>
          <a:p>
            <a:pPr marL="285750" indent="-285750" eaLnBrk="1" hangingPunct="1">
              <a:lnSpc>
                <a:spcPct val="160000"/>
              </a:lnSpc>
              <a:buFont typeface="Wingdings" panose="05000000000000000000" pitchFamily="2" charset="2"/>
              <a:buChar char="v"/>
              <a:defRPr/>
            </a:pPr>
            <a:r>
              <a:rPr lang="pl-PL" dirty="0">
                <a:latin typeface="+mn-lt"/>
                <a:ea typeface="Times New Roman"/>
              </a:rPr>
              <a:t>Koszty te muszą być pokrywane z puli  środków w ramach kosztów bezpośrednich. </a:t>
            </a:r>
          </a:p>
          <a:p>
            <a:pPr eaLnBrk="1" hangingPunct="1">
              <a:lnSpc>
                <a:spcPct val="160000"/>
              </a:lnSpc>
              <a:defRPr/>
            </a:pPr>
            <a:endParaRPr lang="pl-PL" dirty="0">
              <a:latin typeface="+mn-lt"/>
              <a:ea typeface="Times New Roman"/>
            </a:endParaRPr>
          </a:p>
          <a:p>
            <a:pPr marL="285750" indent="-285750" eaLnBrk="1" hangingPunct="1">
              <a:lnSpc>
                <a:spcPct val="160000"/>
              </a:lnSpc>
              <a:buFont typeface="Wingdings" panose="05000000000000000000" pitchFamily="2" charset="2"/>
              <a:buChar char="v"/>
              <a:defRPr/>
            </a:pPr>
            <a:r>
              <a:rPr lang="pl-PL" dirty="0">
                <a:latin typeface="+mn-lt"/>
              </a:rPr>
              <a:t>Ponosząc</a:t>
            </a:r>
            <a:r>
              <a:rPr lang="pl-PL" dirty="0">
                <a:latin typeface="+mn-lt"/>
                <a:ea typeface="Calibri" pitchFamily="34" charset="0"/>
                <a:cs typeface="Times New Roman" pitchFamily="18" charset="0"/>
              </a:rPr>
              <a:t> wydatki na mechanizm racjonalnych usprawnień, beneficjent jest zobowiązany do uzasadnienia konieczności poniesienia takich kosztów z zastosowaniem najbardziej efektywnego dla danego przypadku sposobu.</a:t>
            </a:r>
            <a:endParaRPr lang="pl-PL" dirty="0">
              <a:latin typeface="+mn-lt"/>
              <a:cs typeface="Arial" pitchFamily="34" charset="0"/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pl-PL" altLang="pl-PL" dirty="0">
              <a:cs typeface="Arial" charset="0"/>
            </a:endParaRPr>
          </a:p>
        </p:txBody>
      </p:sp>
      <p:pic>
        <p:nvPicPr>
          <p:cNvPr id="9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3553036"/>
      </p:ext>
    </p:extLst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23</a:t>
            </a:fld>
            <a:endParaRPr lang="pl-PL" altLang="pl-PL"/>
          </a:p>
        </p:txBody>
      </p:sp>
      <p:sp>
        <p:nvSpPr>
          <p:cNvPr id="2" name="Prostokąt 1"/>
          <p:cNvSpPr/>
          <p:nvPr/>
        </p:nvSpPr>
        <p:spPr>
          <a:xfrm>
            <a:off x="618092" y="1015634"/>
            <a:ext cx="78423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>
                <a:latin typeface="+mj-lt"/>
              </a:rPr>
              <a:t>Projekty ogólnodostępne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67544" y="1754878"/>
            <a:ext cx="8280920" cy="49144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pl-PL" dirty="0">
                <a:latin typeface="+mn-lt"/>
              </a:rPr>
              <a:t>W projektach ogólnodostępnych, w przypadku wystąpienia potrzeby sfinansowania kosztów wynikających z posiadanych niepełnosprawności przez uczestników (lub personel) projektu, wnioskodawca korzysta z przesunięcia środków w projekcie lub wnioskuje o zwiększenie wartości projektu w ramach skorzystania z mechanizm racjonalnych usprawnień. </a:t>
            </a:r>
          </a:p>
          <a:p>
            <a:pPr>
              <a:lnSpc>
                <a:spcPct val="150000"/>
              </a:lnSpc>
            </a:pPr>
            <a:endParaRPr lang="pl-PL" b="1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pl-PL" dirty="0">
                <a:latin typeface="+mn-lt"/>
              </a:rPr>
              <a:t>Wnioskodawca w projektach ogólnodostępnych nie powinien zakładać,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że w projekcie nie wystąpi udział osób z niepełnosprawnością. Jednakże nie powinien zakładać osiągnięcia określonych celów dla osób z niepełnosprawnością ani też planować określonych wydatków na te cele w budżecie, gdyż nie wie czy ta grupa uczestników rzeczywiście pojawi się w projekcie. </a:t>
            </a:r>
            <a:endParaRPr lang="pl-PL" b="1" dirty="0"/>
          </a:p>
        </p:txBody>
      </p:sp>
      <p:pic>
        <p:nvPicPr>
          <p:cNvPr id="7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8090214"/>
      </p:ext>
    </p:extLst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24</a:t>
            </a:fld>
            <a:endParaRPr lang="pl-PL" altLang="pl-PL"/>
          </a:p>
        </p:txBody>
      </p:sp>
      <p:sp>
        <p:nvSpPr>
          <p:cNvPr id="2" name="Prostokąt 1"/>
          <p:cNvSpPr/>
          <p:nvPr/>
        </p:nvSpPr>
        <p:spPr>
          <a:xfrm>
            <a:off x="107504" y="1196752"/>
            <a:ext cx="87849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>
                <a:latin typeface="+mj-lt"/>
              </a:rPr>
              <a:t>Projekty dedykowane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611560" y="1988840"/>
            <a:ext cx="8136904" cy="38884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endParaRPr lang="pl-PL" dirty="0">
              <a:latin typeface="+mn-lt"/>
            </a:endParaRPr>
          </a:p>
          <a:p>
            <a:pPr>
              <a:lnSpc>
                <a:spcPct val="150000"/>
              </a:lnSpc>
            </a:pPr>
            <a:endParaRPr lang="pl-PL" dirty="0">
              <a:latin typeface="+mn-lt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</a:rPr>
              <a:t>wyłącznie na osoby z niepełnoprawnościami  lub </a:t>
            </a:r>
          </a:p>
          <a:p>
            <a:pPr>
              <a:lnSpc>
                <a:spcPct val="150000"/>
              </a:lnSpc>
            </a:pPr>
            <a:endParaRPr lang="pl-PL" dirty="0">
              <a:latin typeface="+mn-lt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</a:rPr>
              <a:t>w których założono określony % udziału osób z niepełnosprawnościami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z rozpoznanymi potrzebami. </a:t>
            </a:r>
          </a:p>
          <a:p>
            <a:endParaRPr lang="pl-PL" b="1" dirty="0"/>
          </a:p>
        </p:txBody>
      </p:sp>
      <p:sp>
        <p:nvSpPr>
          <p:cNvPr id="7" name="Prostokąt 6"/>
          <p:cNvSpPr/>
          <p:nvPr/>
        </p:nvSpPr>
        <p:spPr>
          <a:xfrm>
            <a:off x="755576" y="2170411"/>
            <a:ext cx="7200800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</a:pPr>
            <a:r>
              <a:rPr lang="pl-PL" dirty="0">
                <a:solidFill>
                  <a:prstClr val="black"/>
                </a:solidFill>
                <a:latin typeface="Calibri"/>
              </a:rPr>
              <a:t>Projekty skierowane: </a:t>
            </a:r>
          </a:p>
        </p:txBody>
      </p:sp>
      <p:pic>
        <p:nvPicPr>
          <p:cNvPr id="8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9060242"/>
      </p:ext>
    </p:extLst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25</a:t>
            </a:fld>
            <a:endParaRPr lang="pl-PL" alt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51520" y="1340768"/>
            <a:ext cx="8568952" cy="32403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pl-PL" b="1" dirty="0"/>
          </a:p>
        </p:txBody>
      </p:sp>
      <p:sp>
        <p:nvSpPr>
          <p:cNvPr id="7" name="Prostokąt 6"/>
          <p:cNvSpPr/>
          <p:nvPr/>
        </p:nvSpPr>
        <p:spPr>
          <a:xfrm>
            <a:off x="323528" y="1052736"/>
            <a:ext cx="8363272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dirty="0">
                <a:latin typeface="+mn-lt"/>
              </a:rPr>
              <a:t>W projekcie dedykowanym wnioskodawca ma możliwość uwzględnienia wydatków na zapewnienie dostępności na etapie sporządzania wniosku o dofinansowanie. Wówczas limit 12 tys. zł. na uczestnika nie obowiązuje, gdyż nie jest to mechanizm racjonalnych usprawnień, a zaprojektowanie wsparcia w oparciu o koncepcję uniwersalnego projektowania czyli w oparciu o </a:t>
            </a:r>
            <a:r>
              <a:rPr lang="pl-PL" b="1" dirty="0">
                <a:latin typeface="+mn-lt"/>
              </a:rPr>
              <a:t>Standardy dostępności</a:t>
            </a:r>
            <a:r>
              <a:rPr lang="pl-PL" dirty="0">
                <a:latin typeface="+mn-lt"/>
              </a:rPr>
              <a:t>. </a:t>
            </a:r>
          </a:p>
          <a:p>
            <a:pPr>
              <a:lnSpc>
                <a:spcPct val="150000"/>
              </a:lnSpc>
            </a:pPr>
            <a:endParaRPr lang="pl-PL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pl-PL" dirty="0">
                <a:latin typeface="+mn-lt"/>
              </a:rPr>
              <a:t>Jednocześnie konieczne jest </a:t>
            </a:r>
            <a:r>
              <a:rPr lang="pl-PL" b="1" dirty="0">
                <a:latin typeface="+mn-lt"/>
              </a:rPr>
              <a:t>wskazanie w projekcie diagnozy potrzeb </a:t>
            </a:r>
            <a:r>
              <a:rPr lang="pl-PL" dirty="0">
                <a:latin typeface="+mn-lt"/>
              </a:rPr>
              <a:t>danej grupy osób z niepełnosprawnościami oraz zaplanowanie działań i wskaźników adekwatnych do skali środków przeznaczonych na wsparcie bezpośrednie osoby.</a:t>
            </a:r>
          </a:p>
          <a:p>
            <a:pPr>
              <a:lnSpc>
                <a:spcPct val="150000"/>
              </a:lnSpc>
            </a:pPr>
            <a:endParaRPr lang="pl-PL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pl-PL" dirty="0">
                <a:latin typeface="+mn-lt"/>
              </a:rPr>
              <a:t>Jednakże w projekcie dedykowanym możliwe jest wykorzystanie mechanizmu racjonalnych usprawnień np. gdy w projekcie dedykowanym osobom niesłyszącym, pojawi się osoba z dodatkową dysfunkcją - np. z niepełnosprawnością ruchową. </a:t>
            </a:r>
          </a:p>
          <a:p>
            <a:endParaRPr lang="pl-PL" b="1" dirty="0">
              <a:solidFill>
                <a:schemeClr val="accent1"/>
              </a:solidFill>
            </a:endParaRPr>
          </a:p>
        </p:txBody>
      </p:sp>
      <p:pic>
        <p:nvPicPr>
          <p:cNvPr id="8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26</a:t>
            </a:fld>
            <a:endParaRPr lang="pl-PL" altLang="pl-PL"/>
          </a:p>
        </p:txBody>
      </p:sp>
      <p:sp>
        <p:nvSpPr>
          <p:cNvPr id="2" name="Prostokąt 1"/>
          <p:cNvSpPr/>
          <p:nvPr/>
        </p:nvSpPr>
        <p:spPr>
          <a:xfrm>
            <a:off x="575556" y="1346150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>
                <a:latin typeface="+mj-lt"/>
              </a:rPr>
              <a:t>Neutralność produktów projektu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6012160" y="1412776"/>
            <a:ext cx="914400" cy="91440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endParaRPr lang="pl-PL" b="1" dirty="0"/>
          </a:p>
        </p:txBody>
      </p:sp>
      <p:sp>
        <p:nvSpPr>
          <p:cNvPr id="9" name="pole tekstowe 8"/>
          <p:cNvSpPr txBox="1"/>
          <p:nvPr/>
        </p:nvSpPr>
        <p:spPr>
          <a:xfrm>
            <a:off x="755576" y="2852936"/>
            <a:ext cx="7560840" cy="338437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pl-PL" b="1" dirty="0"/>
          </a:p>
        </p:txBody>
      </p:sp>
      <p:sp>
        <p:nvSpPr>
          <p:cNvPr id="10" name="Prostokąt 9"/>
          <p:cNvSpPr/>
          <p:nvPr/>
        </p:nvSpPr>
        <p:spPr>
          <a:xfrm>
            <a:off x="323528" y="2446214"/>
            <a:ext cx="8496944" cy="3234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 dirty="0">
                <a:latin typeface="+mn-lt"/>
              </a:rPr>
              <a:t>Neutralność projektu nie istnieje. Natomiast </a:t>
            </a:r>
            <a:r>
              <a:rPr lang="pl-PL" sz="2000" b="1" dirty="0">
                <a:latin typeface="+mn-lt"/>
              </a:rPr>
              <a:t>neutralność produktu </a:t>
            </a:r>
            <a:r>
              <a:rPr lang="pl-PL" sz="2000" dirty="0">
                <a:latin typeface="+mn-lt"/>
              </a:rPr>
              <a:t>jest sytuacją rzadką oraz wyjątkową ponieważ odbiorcą  każdego z produktów projektu może być osobą z niepełnosprawnością. </a:t>
            </a:r>
          </a:p>
          <a:p>
            <a:pPr>
              <a:lnSpc>
                <a:spcPct val="150000"/>
              </a:lnSpc>
            </a:pPr>
            <a:endParaRPr lang="pl-PL" sz="2000" b="1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pl-PL" sz="2000" dirty="0">
                <a:latin typeface="+mn-lt"/>
              </a:rPr>
              <a:t>Neutralny nie oznacza, że produkt będzie niedostępny. Produkt ma charakter neutralny czyli nie ogranicza dostępności dla osób z niepełnosprawnościami.</a:t>
            </a:r>
          </a:p>
          <a:p>
            <a:pPr>
              <a:lnSpc>
                <a:spcPct val="150000"/>
              </a:lnSpc>
            </a:pPr>
            <a:endParaRPr lang="pl-PL" b="1" dirty="0">
              <a:latin typeface="+mn-lt"/>
            </a:endParaRPr>
          </a:p>
        </p:txBody>
      </p:sp>
      <p:pic>
        <p:nvPicPr>
          <p:cNvPr id="12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392275"/>
      </p:ext>
    </p:extLst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27</a:t>
            </a:fld>
            <a:endParaRPr lang="pl-PL" alt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611560" y="1268760"/>
            <a:ext cx="8280920" cy="496855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2000" dirty="0">
                <a:latin typeface="+mn-lt"/>
              </a:rPr>
              <a:t>Jeżeli Wnioskodawca uznaje, że  </a:t>
            </a:r>
            <a:r>
              <a:rPr lang="pl-PL" sz="2000" b="1" dirty="0">
                <a:latin typeface="+mn-lt"/>
              </a:rPr>
              <a:t>produkty projektu </a:t>
            </a:r>
            <a:r>
              <a:rPr lang="pl-PL" sz="2000" dirty="0">
                <a:latin typeface="+mn-lt"/>
              </a:rPr>
              <a:t>mają neutralny wpływ na realizację tej zasady, wówczas musi zostać to  udowodnione (wykazane) w treści wniosku o dofinansowanie.  </a:t>
            </a:r>
          </a:p>
          <a:p>
            <a:pPr>
              <a:lnSpc>
                <a:spcPct val="150000"/>
              </a:lnSpc>
            </a:pPr>
            <a:endParaRPr lang="pl-PL" sz="2000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pl-PL" sz="2000" dirty="0">
                <a:latin typeface="+mn-lt"/>
              </a:rPr>
              <a:t>Należy wykazać, że produkt projektu nie ma bezpośrednich użytkowników,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a we wniosku o dofinansowanie (pkt. 1.20 </a:t>
            </a:r>
            <a:r>
              <a:rPr lang="pl-PL" sz="2000" b="1" dirty="0">
                <a:latin typeface="+mn-lt"/>
              </a:rPr>
              <a:t>Typ projektu</a:t>
            </a:r>
            <a:r>
              <a:rPr lang="pl-PL" sz="2000" dirty="0">
                <a:latin typeface="+mn-lt"/>
              </a:rPr>
              <a:t>)</a:t>
            </a:r>
            <a:r>
              <a:rPr lang="pl-PL" sz="2000" b="1" dirty="0">
                <a:latin typeface="+mn-lt"/>
              </a:rPr>
              <a:t> </a:t>
            </a:r>
            <a:r>
              <a:rPr lang="pl-PL" sz="2000" dirty="0">
                <a:latin typeface="+mn-lt"/>
              </a:rPr>
              <a:t>z listy rozwijanej powinna zostać wybrana opcja:  </a:t>
            </a:r>
          </a:p>
          <a:p>
            <a:pPr>
              <a:lnSpc>
                <a:spcPct val="150000"/>
              </a:lnSpc>
            </a:pPr>
            <a:r>
              <a:rPr lang="pl-PL" sz="2000" dirty="0">
                <a:latin typeface="+mn-lt"/>
              </a:rPr>
              <a:t>- projekt, w którym nie stosuje się zasady dostępności dla osób 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z niepełnosprawnościami.</a:t>
            </a:r>
          </a:p>
          <a:p>
            <a:pPr>
              <a:lnSpc>
                <a:spcPct val="150000"/>
              </a:lnSpc>
            </a:pPr>
            <a:endParaRPr lang="pl-PL" i="1" u="sng" dirty="0"/>
          </a:p>
        </p:txBody>
      </p:sp>
      <p:pic>
        <p:nvPicPr>
          <p:cNvPr id="6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590110"/>
      </p:ext>
    </p:extLst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28</a:t>
            </a:fld>
            <a:endParaRPr lang="pl-PL" alt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323528" y="1052736"/>
            <a:ext cx="8496944" cy="5472608"/>
          </a:xfrm>
          <a:prstGeom prst="rect">
            <a:avLst/>
          </a:prstGeom>
          <a:noFill/>
        </p:spPr>
        <p:txBody>
          <a:bodyPr wrap="square" rtlCol="0">
            <a:normAutofit fontScale="70000" lnSpcReduction="20000"/>
          </a:bodyPr>
          <a:lstStyle/>
          <a:p>
            <a:pPr algn="ctr"/>
            <a:r>
              <a:rPr lang="pl-PL" sz="2300" b="1" dirty="0">
                <a:latin typeface="+mn-lt"/>
              </a:rPr>
              <a:t>Zawsze należy zapoznać się z instrukcją wypełniania wniosków.</a:t>
            </a:r>
          </a:p>
          <a:p>
            <a:pPr algn="ctr"/>
            <a:endParaRPr lang="pl-PL" sz="2300" b="1" dirty="0">
              <a:latin typeface="+mn-lt"/>
              <a:cs typeface="Arial" pitchFamily="34" charset="0"/>
            </a:endParaRPr>
          </a:p>
          <a:p>
            <a:pPr algn="ctr"/>
            <a:endParaRPr lang="pl-PL" sz="2300" b="1" dirty="0">
              <a:latin typeface="+mn-lt"/>
              <a:cs typeface="Arial" pitchFamily="34" charset="0"/>
            </a:endParaRPr>
          </a:p>
          <a:p>
            <a:pPr>
              <a:lnSpc>
                <a:spcPct val="170000"/>
              </a:lnSpc>
            </a:pPr>
            <a:r>
              <a:rPr lang="pl-PL" sz="2300" dirty="0">
                <a:latin typeface="+mn-lt"/>
                <a:cs typeface="Arial" pitchFamily="34" charset="0"/>
              </a:rPr>
              <a:t>We wniosku o dofinansowanie projektu wymaga się </a:t>
            </a:r>
            <a:r>
              <a:rPr lang="pl-PL" sz="2300" b="1" dirty="0">
                <a:latin typeface="+mn-lt"/>
                <a:cs typeface="Arial" pitchFamily="34" charset="0"/>
              </a:rPr>
              <a:t>wykazania pozytywnego wpływu </a:t>
            </a:r>
            <a:r>
              <a:rPr lang="pl-PL" sz="2300" dirty="0">
                <a:latin typeface="+mn-lt"/>
                <a:cs typeface="Arial" pitchFamily="34" charset="0"/>
              </a:rPr>
              <a:t>realizacji projektu na zasadę równości szans i niedyskryminacji, w tym dostępności dla osób </a:t>
            </a:r>
            <a:br>
              <a:rPr lang="pl-PL" sz="2300" dirty="0">
                <a:latin typeface="+mn-lt"/>
                <a:cs typeface="Arial" pitchFamily="34" charset="0"/>
              </a:rPr>
            </a:br>
            <a:r>
              <a:rPr lang="pl-PL" sz="2300" dirty="0">
                <a:latin typeface="+mn-lt"/>
                <a:cs typeface="Arial" pitchFamily="34" charset="0"/>
              </a:rPr>
              <a:t>z niepełnosprawnościami.</a:t>
            </a:r>
          </a:p>
          <a:p>
            <a:pPr algn="ctr"/>
            <a:endParaRPr lang="pl-PL" sz="2300" u="dbl" dirty="0">
              <a:latin typeface="+mn-lt"/>
            </a:endParaRPr>
          </a:p>
          <a:p>
            <a:pPr algn="ctr"/>
            <a:endParaRPr lang="pl-PL" sz="2300" b="1" dirty="0">
              <a:latin typeface="+mn-lt"/>
            </a:endParaRPr>
          </a:p>
          <a:p>
            <a:pPr marL="342900" indent="-342900">
              <a:lnSpc>
                <a:spcPct val="170000"/>
              </a:lnSpc>
              <a:buFont typeface="+mj-lt"/>
              <a:buAutoNum type="arabicPeriod"/>
            </a:pPr>
            <a:r>
              <a:rPr lang="pl-PL" sz="2300" dirty="0">
                <a:latin typeface="+mn-lt"/>
              </a:rPr>
              <a:t>W każdym projekcie należy wybrać z listy rozwijanej wskaźnik produktu </a:t>
            </a:r>
            <a:r>
              <a:rPr lang="pl-PL" sz="2300" b="1" dirty="0">
                <a:latin typeface="+mn-lt"/>
              </a:rPr>
              <a:t>Liczba projektów, </a:t>
            </a:r>
            <a:br>
              <a:rPr lang="pl-PL" sz="2300" b="1" dirty="0">
                <a:latin typeface="+mn-lt"/>
              </a:rPr>
            </a:br>
            <a:r>
              <a:rPr lang="pl-PL" sz="2300" b="1" dirty="0">
                <a:latin typeface="+mn-lt"/>
              </a:rPr>
              <a:t>w których sfinansowano koszty racjonalnych usprawnień dla osób z niepełnosprawnościami</a:t>
            </a:r>
            <a:r>
              <a:rPr lang="pl-PL" sz="2300" dirty="0">
                <a:latin typeface="+mn-lt"/>
              </a:rPr>
              <a:t>. Wskaźnik ten monitoruje wszystkie projekty tj. projekty ogólnodostępne i projekty dedykowane. Zarówno te projekty, w których na wstępie przewidziano działania usprawniające jak i te, które na etapie wdrażania uruchomiły mechanizm racjonalnych usprawnień.</a:t>
            </a:r>
          </a:p>
          <a:p>
            <a:pPr marL="342900" indent="-342900">
              <a:lnSpc>
                <a:spcPct val="170000"/>
              </a:lnSpc>
              <a:buFont typeface="+mj-lt"/>
              <a:buAutoNum type="arabicPeriod"/>
            </a:pPr>
            <a:endParaRPr lang="pl-PL" sz="2300" dirty="0">
              <a:latin typeface="+mn-lt"/>
            </a:endParaRPr>
          </a:p>
          <a:p>
            <a:pPr marL="342900" indent="-342900">
              <a:lnSpc>
                <a:spcPct val="170000"/>
              </a:lnSpc>
              <a:buFont typeface="+mj-lt"/>
              <a:buAutoNum type="arabicPeriod"/>
            </a:pPr>
            <a:r>
              <a:rPr lang="pl-PL" sz="2300" dirty="0">
                <a:latin typeface="+mn-lt"/>
              </a:rPr>
              <a:t>W </a:t>
            </a:r>
            <a:r>
              <a:rPr lang="pl-PL" sz="2300" b="1" dirty="0">
                <a:latin typeface="+mn-lt"/>
              </a:rPr>
              <a:t>pkt. 3.2 GRUPY DOCELOWE </a:t>
            </a:r>
            <a:r>
              <a:rPr lang="pl-PL" sz="2300" dirty="0">
                <a:latin typeface="+mn-lt"/>
              </a:rPr>
              <a:t>- osoby, które zostaną objęte wsparciem, należy opisać również </a:t>
            </a:r>
            <a:br>
              <a:rPr lang="pl-PL" sz="2300" dirty="0">
                <a:latin typeface="+mn-lt"/>
              </a:rPr>
            </a:br>
            <a:r>
              <a:rPr lang="pl-PL" sz="2300" dirty="0">
                <a:latin typeface="+mn-lt"/>
              </a:rPr>
              <a:t>z punktu widzenia cech istotnych dla zadań przewidzianych do realizacji w ramach projektu, takich jak np. wiek, status zawodowy, wykształcenie, płeć, </a:t>
            </a:r>
            <a:r>
              <a:rPr lang="pl-PL" sz="2300" u="sng" dirty="0">
                <a:latin typeface="+mn-lt"/>
              </a:rPr>
              <a:t>niepełnosprawność</a:t>
            </a:r>
            <a:r>
              <a:rPr lang="pl-PL" sz="2300" dirty="0">
                <a:latin typeface="+mn-lt"/>
              </a:rPr>
              <a:t>.</a:t>
            </a:r>
          </a:p>
          <a:p>
            <a:endParaRPr lang="pl-PL" b="1" dirty="0"/>
          </a:p>
        </p:txBody>
      </p:sp>
      <p:pic>
        <p:nvPicPr>
          <p:cNvPr id="6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392275"/>
      </p:ext>
    </p:extLst>
  </p:cSld>
  <p:clrMapOvr>
    <a:masterClrMapping/>
  </p:clrMapOvr>
  <p:transition spd="med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29</a:t>
            </a:fld>
            <a:endParaRPr lang="pl-PL" alt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449635" y="1103561"/>
            <a:ext cx="8208912" cy="525658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342000" indent="-342000">
              <a:lnSpc>
                <a:spcPct val="160000"/>
              </a:lnSpc>
              <a:buFont typeface="Arial" pitchFamily="34" charset="0"/>
              <a:buChar char="•"/>
            </a:pPr>
            <a:r>
              <a:rPr lang="pl-PL" sz="1600" b="1" dirty="0">
                <a:latin typeface="+mn-lt"/>
              </a:rPr>
              <a:t>REKRUTACJA </a:t>
            </a:r>
            <a:r>
              <a:rPr lang="pl-PL" sz="1600" dirty="0">
                <a:latin typeface="+mn-lt"/>
              </a:rPr>
              <a:t>- </a:t>
            </a:r>
            <a:r>
              <a:rPr lang="pl-PL" sz="1600" dirty="0">
                <a:latin typeface="+mn-lt"/>
                <a:ea typeface="Times New Roman" pitchFamily="18" charset="0"/>
                <a:cs typeface="Arial" pitchFamily="34" charset="0"/>
              </a:rPr>
              <a:t>powinna zostać przeprowadzona w sposób umożliwiający wzięcie udziału w tym procesie jak i samym projekcie każdej zainteresowanej osobie.</a:t>
            </a:r>
            <a:r>
              <a:rPr lang="pl-PL" sz="1600" dirty="0">
                <a:latin typeface="+mn-lt"/>
              </a:rPr>
              <a:t> Wiadomości o projekcie powinny być zamieszczane na stronach/portalach internetowych, z których korzystają osoby </a:t>
            </a:r>
            <a:br>
              <a:rPr lang="pl-PL" sz="1600" dirty="0">
                <a:latin typeface="+mn-lt"/>
              </a:rPr>
            </a:br>
            <a:r>
              <a:rPr lang="pl-PL" sz="1600" dirty="0">
                <a:latin typeface="+mn-lt"/>
              </a:rPr>
              <a:t>z niepełnosprawnościami np. www.niepelnosprawni.pl,  </a:t>
            </a:r>
            <a:r>
              <a:rPr lang="pl-PL" sz="1600" dirty="0">
                <a:latin typeface="+mn-lt"/>
                <a:hlinkClick r:id="rId3"/>
              </a:rPr>
              <a:t>www.bezbarier.org</a:t>
            </a:r>
            <a:r>
              <a:rPr lang="pl-PL" sz="1600" dirty="0">
                <a:latin typeface="+mn-lt"/>
              </a:rPr>
              <a:t>, czy strony Fundacji, które wspierają osoby niewidome. </a:t>
            </a:r>
          </a:p>
          <a:p>
            <a:pPr marL="342000" indent="-342000">
              <a:lnSpc>
                <a:spcPct val="160000"/>
              </a:lnSpc>
              <a:buFont typeface="Arial" pitchFamily="34" charset="0"/>
              <a:buChar char="•"/>
            </a:pPr>
            <a:endParaRPr lang="pl-PL" sz="1600" b="1" dirty="0">
              <a:latin typeface="+mn-lt"/>
            </a:endParaRPr>
          </a:p>
          <a:p>
            <a:pPr marL="342000" indent="-342000">
              <a:lnSpc>
                <a:spcPct val="160000"/>
              </a:lnSpc>
              <a:buFont typeface="Arial" pitchFamily="34" charset="0"/>
              <a:buChar char="•"/>
            </a:pPr>
            <a:r>
              <a:rPr lang="pl-PL" sz="1600" b="1" dirty="0">
                <a:latin typeface="+mn-lt"/>
              </a:rPr>
              <a:t>ZIDENTYFIKOWANE BARIERY </a:t>
            </a:r>
            <a:r>
              <a:rPr lang="pl-PL" sz="1600" dirty="0">
                <a:latin typeface="+mn-lt"/>
              </a:rPr>
              <a:t>- przy opisie barier należy uwzględniać bariery utrudniające lub uniemożliwiające udział w projekcie osobom z niepełnosprawnościami. W szczególności: </a:t>
            </a:r>
          </a:p>
          <a:p>
            <a:pPr marL="342000" indent="-342000" algn="just"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pl-PL" sz="1600" dirty="0">
                <a:latin typeface="+mn-lt"/>
              </a:rPr>
              <a:t>bariery wynikające z braku dostępności transportu, budynków, materiałów dydaktycznych, zasobów cyfrowych, </a:t>
            </a:r>
          </a:p>
          <a:p>
            <a:pPr marL="342000" indent="-342000" algn="just"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pl-PL" sz="1600" dirty="0">
                <a:latin typeface="+mn-lt"/>
              </a:rPr>
              <a:t>bariery wynikające z braku świadomości na temat potrzeb osób z różnymi rodzajami niepełnosprawności. </a:t>
            </a:r>
          </a:p>
          <a:p>
            <a:endParaRPr lang="pl-PL" b="1" dirty="0"/>
          </a:p>
        </p:txBody>
      </p:sp>
      <p:pic>
        <p:nvPicPr>
          <p:cNvPr id="6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392275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3</a:t>
            </a:fld>
            <a:endParaRPr lang="pl-PL" altLang="pl-PL"/>
          </a:p>
        </p:txBody>
      </p:sp>
      <p:sp>
        <p:nvSpPr>
          <p:cNvPr id="2" name="Prostokąt 1"/>
          <p:cNvSpPr/>
          <p:nvPr/>
        </p:nvSpPr>
        <p:spPr>
          <a:xfrm>
            <a:off x="755576" y="1124744"/>
            <a:ext cx="7623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800" dirty="0">
                <a:latin typeface="+mj-lt"/>
              </a:rPr>
              <a:t>Definicja osoby z niepełnosprawnością w RPO WD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107504" y="1988840"/>
            <a:ext cx="5112568" cy="91440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endParaRPr lang="pl-PL" b="1" dirty="0"/>
          </a:p>
        </p:txBody>
      </p:sp>
      <p:sp>
        <p:nvSpPr>
          <p:cNvPr id="7" name="pole tekstowe 6"/>
          <p:cNvSpPr txBox="1"/>
          <p:nvPr/>
        </p:nvSpPr>
        <p:spPr>
          <a:xfrm>
            <a:off x="611560" y="1628800"/>
            <a:ext cx="7992888" cy="4824536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pPr>
              <a:lnSpc>
                <a:spcPct val="150000"/>
              </a:lnSpc>
            </a:pPr>
            <a:endParaRPr lang="pl-PL" sz="2100" dirty="0">
              <a:latin typeface="+mn-lt"/>
            </a:endParaRPr>
          </a:p>
          <a:p>
            <a:pPr marL="285750" indent="-285750">
              <a:lnSpc>
                <a:spcPct val="160000"/>
              </a:lnSpc>
              <a:buFont typeface="Wingdings" pitchFamily="2" charset="2"/>
              <a:buChar char="v"/>
            </a:pPr>
            <a:r>
              <a:rPr lang="pl-PL" sz="2100" dirty="0">
                <a:latin typeface="+mn-lt"/>
              </a:rPr>
              <a:t>osoby definiowane w rozumieniu ustawy z dnia 27 sierpnia 1997 r. </a:t>
            </a:r>
            <a:br>
              <a:rPr lang="pl-PL" sz="2100" dirty="0">
                <a:latin typeface="+mn-lt"/>
              </a:rPr>
            </a:br>
            <a:r>
              <a:rPr lang="pl-PL" sz="2100" dirty="0">
                <a:latin typeface="+mn-lt"/>
              </a:rPr>
              <a:t>o rehabilitacji zawodowej i społecznej oraz zatrudnianiu osób niepełnosprawnych. Potwierdzeniem niepełnosprawności jest orzeczenie </a:t>
            </a:r>
            <a:br>
              <a:rPr lang="pl-PL" sz="2100" dirty="0">
                <a:latin typeface="+mn-lt"/>
              </a:rPr>
            </a:br>
            <a:r>
              <a:rPr lang="pl-PL" sz="2100" dirty="0">
                <a:latin typeface="+mn-lt"/>
              </a:rPr>
              <a:t>o niepełnosprawności;</a:t>
            </a:r>
          </a:p>
          <a:p>
            <a:pPr>
              <a:lnSpc>
                <a:spcPct val="160000"/>
              </a:lnSpc>
              <a:buFont typeface="Wingdings" pitchFamily="2" charset="2"/>
              <a:buChar char="v"/>
            </a:pPr>
            <a:endParaRPr lang="pl-PL" sz="2100" dirty="0">
              <a:latin typeface="+mn-lt"/>
            </a:endParaRPr>
          </a:p>
          <a:p>
            <a:pPr marL="285750" indent="-285750">
              <a:lnSpc>
                <a:spcPct val="160000"/>
              </a:lnSpc>
              <a:buFont typeface="Wingdings" pitchFamily="2" charset="2"/>
              <a:buChar char="v"/>
            </a:pPr>
            <a:r>
              <a:rPr lang="pl-PL" sz="2100" dirty="0">
                <a:latin typeface="+mn-lt"/>
              </a:rPr>
              <a:t>osoby z zaburzeniami psychicznymi, w rozumieniu ustawy z dnia 19 sierpnia 1994 r. o ochronie zdrowia psychicznego. Potwierdzeniem niepełnosprawności jest orzeczenie lub dokument  poświadczający stan zdrowia wydany przez lekarza, tj. orzeczenie o stanie zdrowia lub opinię.</a:t>
            </a:r>
          </a:p>
          <a:p>
            <a:pPr>
              <a:lnSpc>
                <a:spcPct val="160000"/>
              </a:lnSpc>
            </a:pPr>
            <a:endParaRPr lang="pl-PL" sz="1900" dirty="0">
              <a:latin typeface="+mn-lt"/>
            </a:endParaRPr>
          </a:p>
          <a:p>
            <a:pPr algn="ctr">
              <a:lnSpc>
                <a:spcPct val="160000"/>
              </a:lnSpc>
            </a:pPr>
            <a:endParaRPr lang="pl-PL" sz="2100" b="1" dirty="0">
              <a:latin typeface="+mn-lt"/>
            </a:endParaRPr>
          </a:p>
          <a:p>
            <a:endParaRPr lang="pl-PL" b="1" dirty="0"/>
          </a:p>
        </p:txBody>
      </p:sp>
      <p:pic>
        <p:nvPicPr>
          <p:cNvPr id="8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543824"/>
      </p:ext>
    </p:extLst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30</a:t>
            </a:fld>
            <a:endParaRPr lang="pl-PL" alt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539552" y="1268760"/>
            <a:ext cx="8064896" cy="4968552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sz="1700" dirty="0">
                <a:latin typeface="+mn-lt"/>
              </a:rPr>
              <a:t>W </a:t>
            </a:r>
            <a:r>
              <a:rPr lang="pl-PL" sz="1700" b="1" dirty="0">
                <a:latin typeface="+mn-lt"/>
              </a:rPr>
              <a:t>pkt. 4.1 ZADANIA </a:t>
            </a:r>
            <a:r>
              <a:rPr lang="pl-PL" sz="1700" dirty="0">
                <a:latin typeface="+mn-lt"/>
              </a:rPr>
              <a:t>– wskazanie w jaki sposób projekt uwzględnia formy wsparcia dla osób z niepełnosprawnościami. Należy także opisać dostępność produktów projektu, eliminowanie czynników ograniczające dostępność. Możliwe do realizacji działania w tym zakresie to np. zastosowanie mechanizmu racjonalnych usprawnień.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pl-PL" sz="1700" dirty="0">
              <a:latin typeface="+mn-lt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sz="1700" dirty="0">
                <a:latin typeface="+mn-lt"/>
              </a:rPr>
              <a:t>W </a:t>
            </a:r>
            <a:r>
              <a:rPr lang="pl-PL" sz="1700" b="1" dirty="0">
                <a:latin typeface="+mn-lt"/>
              </a:rPr>
              <a:t>pkt. 4.3 POTENCJAŁ WNIOSKODAWCY I PARTNERÓW </a:t>
            </a:r>
            <a:r>
              <a:rPr lang="pl-PL" sz="1700" dirty="0">
                <a:latin typeface="+mn-lt"/>
              </a:rPr>
              <a:t>– to np. biuro projektu dostępne dla osób z niepełnosprawnościami, posiadanie oprogramowania i sprzętu specjalistycznego dla osób z niepełnosprawnościami, elastyczne formy pracy.</a:t>
            </a:r>
          </a:p>
          <a:p>
            <a:pPr>
              <a:lnSpc>
                <a:spcPct val="150000"/>
              </a:lnSpc>
            </a:pPr>
            <a:endParaRPr lang="pl-PL" sz="1700" dirty="0">
              <a:latin typeface="+mn-lt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sz="1700" dirty="0">
                <a:latin typeface="+mn-lt"/>
              </a:rPr>
              <a:t>W </a:t>
            </a:r>
            <a:r>
              <a:rPr lang="pl-PL" sz="1700" b="1" dirty="0">
                <a:latin typeface="+mn-lt"/>
              </a:rPr>
              <a:t>pkt. 4.4 DOŚWIADCZENIE WNIOSKODAWCY I PARTNERÓW </a:t>
            </a:r>
            <a:r>
              <a:rPr lang="pl-PL" sz="1700" dirty="0">
                <a:latin typeface="+mn-lt"/>
              </a:rPr>
              <a:t>- należy wykazać dotychczasowe doświadczenie wnioskodawcy i partnerów w zakresie realizacji tożsamych działań na rzecz osób z niepełnosprawnością oraz realizacji projektów dostępnych.</a:t>
            </a:r>
          </a:p>
          <a:p>
            <a:pPr>
              <a:lnSpc>
                <a:spcPct val="120000"/>
              </a:lnSpc>
            </a:pPr>
            <a:endParaRPr lang="pl-PL" b="1" dirty="0"/>
          </a:p>
        </p:txBody>
      </p:sp>
      <p:pic>
        <p:nvPicPr>
          <p:cNvPr id="6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4685400"/>
      </p:ext>
    </p:extLst>
  </p:cSld>
  <p:clrMapOvr>
    <a:masterClrMapping/>
  </p:clrMapOvr>
  <p:transition spd="med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4924D9D7-6419-470D-AF18-32F3B5494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31</a:t>
            </a:fld>
            <a:endParaRPr lang="pl-PL" altLang="pl-PL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FF8ECB62-6CCF-46FE-BC47-8FA702DEFD1A}"/>
              </a:ext>
            </a:extLst>
          </p:cNvPr>
          <p:cNvSpPr txBox="1"/>
          <p:nvPr/>
        </p:nvSpPr>
        <p:spPr>
          <a:xfrm>
            <a:off x="457200" y="1124744"/>
            <a:ext cx="8435280" cy="523160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pl-PL" dirty="0">
                <a:latin typeface="+mn-lt"/>
              </a:rPr>
              <a:t>Podmioty publiczne, w związku z wejściem w życie ustawy z 19 lipca 2019 r.  </a:t>
            </a:r>
            <a:r>
              <a:rPr lang="pl-PL" b="1" dirty="0">
                <a:latin typeface="+mn-lt"/>
              </a:rPr>
              <a:t>o zapewnieniu dostępności osobom ze szczególnymi potrzebami </a:t>
            </a:r>
            <a:r>
              <a:rPr lang="pl-PL" dirty="0">
                <a:latin typeface="+mn-lt"/>
              </a:rPr>
              <a:t>są zobowiązane do zapewnienia co najmniej minimalnej dostępności architektonicznej, </a:t>
            </a:r>
            <a:r>
              <a:rPr lang="pl-PL" dirty="0" err="1">
                <a:latin typeface="+mn-lt"/>
              </a:rPr>
              <a:t>informacyjno</a:t>
            </a:r>
            <a:r>
              <a:rPr lang="pl-PL" dirty="0">
                <a:latin typeface="+mn-lt"/>
              </a:rPr>
              <a:t> – komunikacyjnej i cyfrowej.  </a:t>
            </a:r>
          </a:p>
          <a:p>
            <a:pPr>
              <a:lnSpc>
                <a:spcPct val="150000"/>
              </a:lnSpc>
            </a:pPr>
            <a:r>
              <a:rPr lang="pl-PL" dirty="0">
                <a:latin typeface="+mn-lt"/>
              </a:rPr>
              <a:t>W przypadku dostępności cyfrowej podmioty te muszą stosować zapisy z ustawy 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z 4 kwietnia 2019 r. </a:t>
            </a:r>
            <a:r>
              <a:rPr lang="pl-PL" b="1" dirty="0">
                <a:latin typeface="+mn-lt"/>
              </a:rPr>
              <a:t>o dostępności cyfrowej stron internetowych i aplikacji mobilnych podmiotów publicznych</a:t>
            </a:r>
            <a:r>
              <a:rPr lang="pl-PL" dirty="0">
                <a:latin typeface="+mn-lt"/>
              </a:rPr>
              <a:t>. Ustawa nakłada obowiązek zgodności stron internetowych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i aplikacji mobilnych z wytycznymi WCAG 2.1. </a:t>
            </a:r>
          </a:p>
          <a:p>
            <a:pPr>
              <a:lnSpc>
                <a:spcPct val="150000"/>
              </a:lnSpc>
            </a:pPr>
            <a:endParaRPr lang="pl-PL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pl-PL" dirty="0">
                <a:latin typeface="+mn-lt"/>
              </a:rPr>
              <a:t>W przypadku pozostałych Beneficjentów zachęcamy do  zwiększania dostępności treści internetowych w oparciu o wytyczne WCAG 2.1. </a:t>
            </a:r>
          </a:p>
          <a:p>
            <a:endParaRPr lang="pl-PL" b="1" dirty="0"/>
          </a:p>
        </p:txBody>
      </p:sp>
      <p:pic>
        <p:nvPicPr>
          <p:cNvPr id="4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996EC386-1FB1-4BCA-9CF1-38D882C410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2210203"/>
      </p:ext>
    </p:extLst>
  </p:cSld>
  <p:clrMapOvr>
    <a:masterClrMapping/>
  </p:clrMapOvr>
  <p:transition spd="med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35AF1EC5-15D2-44F9-A92E-44632149A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32</a:t>
            </a:fld>
            <a:endParaRPr lang="pl-PL" altLang="pl-PL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0B15C4FC-866E-44B2-9A2B-FC961CB062CD}"/>
              </a:ext>
            </a:extLst>
          </p:cNvPr>
          <p:cNvSpPr txBox="1"/>
          <p:nvPr/>
        </p:nvSpPr>
        <p:spPr>
          <a:xfrm>
            <a:off x="395536" y="1124744"/>
            <a:ext cx="8291264" cy="5112568"/>
          </a:xfrm>
          <a:prstGeom prst="rect">
            <a:avLst/>
          </a:prstGeom>
          <a:noFill/>
        </p:spPr>
        <p:txBody>
          <a:bodyPr wrap="square" rtlCol="0"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pl-PL" sz="2200" dirty="0">
                <a:latin typeface="+mn-lt"/>
              </a:rPr>
              <a:t>Aktualizacja wytycznych WCAG 2.1 powstała przede wszystkim z myślą o trzech grupach użytkowników:</a:t>
            </a:r>
          </a:p>
          <a:p>
            <a:pPr marL="342900" indent="-342900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pl-PL" sz="2200" dirty="0">
                <a:latin typeface="+mn-lt"/>
              </a:rPr>
              <a:t>osobach słabowidzących,</a:t>
            </a:r>
          </a:p>
          <a:p>
            <a:pPr marL="342900" indent="-342900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pl-PL" sz="2200" dirty="0">
                <a:latin typeface="+mn-lt"/>
              </a:rPr>
              <a:t>osobach z problemami poznawczymi,</a:t>
            </a:r>
          </a:p>
          <a:p>
            <a:pPr marL="342900" indent="-342900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pl-PL" sz="2200" dirty="0">
                <a:latin typeface="+mn-lt"/>
              </a:rPr>
              <a:t>użytkownikach urządzeń mobilnych.</a:t>
            </a:r>
          </a:p>
          <a:p>
            <a:pPr>
              <a:lnSpc>
                <a:spcPct val="170000"/>
              </a:lnSpc>
            </a:pPr>
            <a:r>
              <a:rPr lang="pl-PL" sz="2000" b="1" dirty="0">
                <a:latin typeface="+mn-lt"/>
              </a:rPr>
              <a:t>Najważniejsze zmiany wprowadzone standardem WCAG 2.1 w porównaniu do wersji 2.0</a:t>
            </a:r>
            <a:r>
              <a:rPr lang="pl-PL" sz="1900" dirty="0">
                <a:latin typeface="+mn-lt"/>
              </a:rPr>
              <a:t>:</a:t>
            </a:r>
          </a:p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l-PL" sz="1900" dirty="0">
                <a:latin typeface="+mn-lt"/>
              </a:rPr>
              <a:t>Wytyczna 3.5, która uwzględnia nowe sposoby na wprowadzanie danych w zakresie interakcji użytkownika z interfejsem, zwłaszcza dotykowym (to odpowiedź na potrzeby osób mających problemy z koordynacją dotyku, wykonywaniem skomplikowanych gestów itp.). Uwzględnia nowe metody wprowadzania danych, nie tylko za pomocą klawiatury fizycznej i wirtualnej oraz głosu, ale także za pomocą wirtualnej klawiatury Braille’a i pisma ręcznego.</a:t>
            </a:r>
          </a:p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l-PL" sz="1900" dirty="0">
                <a:latin typeface="+mn-lt"/>
              </a:rPr>
              <a:t>Obowiązek tworzenia tekstu dla osób słabowidzących, który będzie się poprawnie zawijał i powiększał, a grafika powinna posiadać odpowiedni kontrast.</a:t>
            </a:r>
          </a:p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l-PL" sz="1900" dirty="0">
                <a:latin typeface="+mn-lt"/>
              </a:rPr>
              <a:t>Ze względu na potrzeby osób z problemami poznawczymi uwzględniono takie projektowanie formularzy, aby poprawiały wprowadzane dane, o ile to tylko możliwe.</a:t>
            </a:r>
          </a:p>
          <a:p>
            <a:pPr marL="342900" indent="-3429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+mn-lt"/>
              </a:rPr>
              <a:t>Uwzględniono najnowsze urządzenia mobilne, których interfejs można obsługiwać zarówno w układzie poziomym, jak i pionowym. Wprowadzono obowiązek opcjonalnego wyłączania dodatkowych czujników, aby np. osobie ze </a:t>
            </a:r>
            <a:r>
              <a:rPr lang="pl-PL" dirty="0" err="1">
                <a:latin typeface="+mn-lt"/>
              </a:rPr>
              <a:t>spastycznościami</a:t>
            </a:r>
            <a:r>
              <a:rPr lang="pl-PL" dirty="0">
                <a:latin typeface="+mn-lt"/>
              </a:rPr>
              <a:t> nie uruchamiała się funkcja wymagająca potrząsania. Zawarto również klika wskazówek dla osób tworzących interfejsy, aby pamiętali o użytkownikach mających mniejszą sprawność manualną.</a:t>
            </a:r>
          </a:p>
        </p:txBody>
      </p:sp>
      <p:pic>
        <p:nvPicPr>
          <p:cNvPr id="4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BA8A2F47-2974-49E3-8A16-DEA59B8D6A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9927589"/>
      </p:ext>
    </p:extLst>
  </p:cSld>
  <p:clrMapOvr>
    <a:masterClrMapping/>
  </p:clrMapOvr>
  <p:transition spd="med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33</a:t>
            </a:fld>
            <a:endParaRPr lang="pl-PL" alt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539552" y="1052736"/>
            <a:ext cx="8064896" cy="5668739"/>
          </a:xfrm>
          <a:prstGeom prst="rect">
            <a:avLst/>
          </a:prstGeom>
          <a:noFill/>
        </p:spPr>
        <p:txBody>
          <a:bodyPr wrap="square" rtlCol="0"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pl-PL" sz="2600" dirty="0">
                <a:latin typeface="+mn-lt"/>
              </a:rPr>
              <a:t>Zasadę dostępności należy także uwzględniać w procesie zlecania zamówień publicznych – odpowiednie zapisy SIWZ, stosowanie klauzul społecznych promujących m.in. zatrudnienie osób z </a:t>
            </a:r>
            <a:r>
              <a:rPr lang="pl-PL" sz="2600" dirty="0" err="1">
                <a:latin typeface="+mn-lt"/>
              </a:rPr>
              <a:t>niepełnosprawnościami</a:t>
            </a:r>
            <a:r>
              <a:rPr lang="pl-PL" sz="2600" dirty="0">
                <a:latin typeface="+mn-lt"/>
              </a:rPr>
              <a:t>. </a:t>
            </a:r>
          </a:p>
          <a:p>
            <a:pPr>
              <a:lnSpc>
                <a:spcPct val="150000"/>
              </a:lnSpc>
            </a:pPr>
            <a:endParaRPr lang="pl-PL" sz="2600" b="1" dirty="0">
              <a:latin typeface="+mn-lt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600" b="1" dirty="0">
                <a:latin typeface="+mn-lt"/>
              </a:rPr>
              <a:t>klauzuli zastrzeżonej </a:t>
            </a:r>
            <a:r>
              <a:rPr lang="pl-PL" sz="2600" dirty="0">
                <a:latin typeface="+mn-lt"/>
              </a:rPr>
              <a:t>- umożliwiającej zastrzeżenie przez zamawiającego możliwości udziału w postępowaniu o udzielenie zamówienia publicznego wyłącznie dla podmiotów, w których ponad 50% zatrudnionych stanowią osoby z niepełnosprawnościami,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pl-PL" sz="2600" dirty="0">
              <a:latin typeface="+mn-lt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600" b="1" dirty="0">
                <a:latin typeface="+mn-lt"/>
              </a:rPr>
              <a:t>klauzuli zatrudnieniowej </a:t>
            </a:r>
            <a:r>
              <a:rPr lang="pl-PL" sz="2600" dirty="0">
                <a:latin typeface="+mn-lt"/>
              </a:rPr>
              <a:t>- dającej zamawiającemu możliwość nałożenia na wykonawcę wymogu zatrudnienia przy realizacji przedmiotu zamówienia osób znajdujących się </a:t>
            </a:r>
            <a:br>
              <a:rPr lang="pl-PL" sz="2600" dirty="0">
                <a:latin typeface="+mn-lt"/>
              </a:rPr>
            </a:br>
            <a:r>
              <a:rPr lang="pl-PL" sz="2600" dirty="0">
                <a:latin typeface="+mn-lt"/>
              </a:rPr>
              <a:t>w trudnej sytuacji na rynku pracy.</a:t>
            </a:r>
          </a:p>
          <a:p>
            <a:pPr marL="342000" indent="-342000">
              <a:lnSpc>
                <a:spcPct val="110000"/>
              </a:lnSpc>
            </a:pPr>
            <a:endParaRPr lang="pl-PL" sz="2600" dirty="0">
              <a:latin typeface="+mn-lt"/>
            </a:endParaRPr>
          </a:p>
          <a:p>
            <a:pPr marL="342000" indent="-342000">
              <a:lnSpc>
                <a:spcPct val="110000"/>
              </a:lnSpc>
            </a:pPr>
            <a:endParaRPr lang="pl-PL" sz="2600" dirty="0">
              <a:latin typeface="+mn-lt"/>
            </a:endParaRPr>
          </a:p>
          <a:p>
            <a:pPr marL="342000" indent="-342000">
              <a:lnSpc>
                <a:spcPct val="110000"/>
              </a:lnSpc>
            </a:pPr>
            <a:endParaRPr lang="pl-PL" sz="2600" dirty="0">
              <a:latin typeface="+mn-lt"/>
            </a:endParaRPr>
          </a:p>
          <a:p>
            <a:pPr marL="342000" indent="-342000" algn="ctr">
              <a:lnSpc>
                <a:spcPct val="170000"/>
              </a:lnSpc>
            </a:pPr>
            <a:r>
              <a:rPr lang="pl-PL" sz="2600" dirty="0">
                <a:latin typeface="+mn-lt"/>
              </a:rPr>
              <a:t>Szczegółowe informacje w tym przykładowy katalog klauzul społecznych  znajduje się </a:t>
            </a:r>
          </a:p>
          <a:p>
            <a:pPr marL="342000" indent="-342000" algn="ctr">
              <a:lnSpc>
                <a:spcPct val="170000"/>
              </a:lnSpc>
            </a:pPr>
            <a:r>
              <a:rPr lang="pl-PL" sz="2600" dirty="0">
                <a:latin typeface="+mn-lt"/>
              </a:rPr>
              <a:t>w  regulaminie konkursu (dot. usług cateringowych, usług sprzątania, usług poligraficznych, zamówienie materiałów informacyjno-promocyjnych).</a:t>
            </a:r>
          </a:p>
          <a:p>
            <a:pPr algn="just">
              <a:lnSpc>
                <a:spcPct val="150000"/>
              </a:lnSpc>
            </a:pPr>
            <a:endParaRPr lang="pl-PL" sz="2400" dirty="0">
              <a:latin typeface="+mn-lt"/>
            </a:endParaRPr>
          </a:p>
          <a:p>
            <a:endParaRPr lang="pl-PL" b="1" dirty="0"/>
          </a:p>
        </p:txBody>
      </p:sp>
      <p:pic>
        <p:nvPicPr>
          <p:cNvPr id="6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34</a:t>
            </a:fld>
            <a:endParaRPr lang="pl-PL" altLang="pl-PL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442798" y="90100"/>
            <a:ext cx="25840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539552" y="1124744"/>
            <a:ext cx="8280920" cy="540060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 lvl="0" algn="ctr" eaLnBrk="1" hangingPunct="1">
              <a:lnSpc>
                <a:spcPct val="110000"/>
              </a:lnSpc>
            </a:pPr>
            <a:r>
              <a:rPr lang="pl-PL" sz="2800" dirty="0">
                <a:latin typeface="+mj-lt"/>
                <a:ea typeface="Times New Roman" pitchFamily="18" charset="0"/>
                <a:cs typeface="Arial" pitchFamily="34" charset="0"/>
              </a:rPr>
              <a:t>W jakich przypadkach projekt nie realizuje zasady dostępności? </a:t>
            </a:r>
          </a:p>
          <a:p>
            <a:pPr lvl="0" algn="ctr" eaLnBrk="1" hangingPunct="1">
              <a:lnSpc>
                <a:spcPct val="150000"/>
              </a:lnSpc>
            </a:pPr>
            <a:endParaRPr lang="pl-PL" b="1" dirty="0">
              <a:latin typeface="+mn-lt"/>
              <a:ea typeface="Times New Roman" pitchFamily="18" charset="0"/>
              <a:cs typeface="Arial" pitchFamily="34" charset="0"/>
            </a:endParaRPr>
          </a:p>
          <a:p>
            <a:pPr lvl="0" algn="ctr" eaLnBrk="1" hangingPunct="1">
              <a:lnSpc>
                <a:spcPct val="150000"/>
              </a:lnSpc>
            </a:pPr>
            <a:endParaRPr lang="pl-PL" b="1" dirty="0">
              <a:latin typeface="+mn-lt"/>
              <a:ea typeface="Times New Roman" pitchFamily="18" charset="0"/>
              <a:cs typeface="Arial" pitchFamily="34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  <a:ea typeface="Times New Roman" pitchFamily="18" charset="0"/>
                <a:cs typeface="Arial" pitchFamily="34" charset="0"/>
              </a:rPr>
              <a:t>nie ma żadnych informacji we wniosku o dofinansowanie projektu, 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pl-PL" dirty="0">
              <a:latin typeface="+mn-lt"/>
              <a:cs typeface="Arial" pitchFamily="34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  <a:ea typeface="Times New Roman" pitchFamily="18" charset="0"/>
                <a:cs typeface="Arial" pitchFamily="34" charset="0"/>
              </a:rPr>
              <a:t>informacje wskazują, że projekt może dyskryminować, np. niezasadna neutralność produktu poprzez zakładanie, że użytkownikami tego produktu będą wyłącznie osoby z niepełnosprawnością słuchu, niegwarantujące dostępu produktu osobom </a:t>
            </a:r>
            <a:br>
              <a:rPr lang="pl-PL" dirty="0">
                <a:latin typeface="+mn-lt"/>
                <a:ea typeface="Times New Roman" pitchFamily="18" charset="0"/>
                <a:cs typeface="Arial" pitchFamily="34" charset="0"/>
              </a:rPr>
            </a:br>
            <a:r>
              <a:rPr lang="pl-PL" dirty="0">
                <a:latin typeface="+mn-lt"/>
                <a:ea typeface="Times New Roman" pitchFamily="18" charset="0"/>
                <a:cs typeface="Arial" pitchFamily="34" charset="0"/>
              </a:rPr>
              <a:t>z niepełnosprawnością sprzężoną, </a:t>
            </a:r>
          </a:p>
          <a:p>
            <a:pPr lvl="0">
              <a:lnSpc>
                <a:spcPct val="150000"/>
              </a:lnSpc>
            </a:pPr>
            <a:endParaRPr lang="pl-PL" dirty="0">
              <a:latin typeface="+mn-lt"/>
              <a:cs typeface="Arial" pitchFamily="34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dirty="0">
                <a:latin typeface="+mn-lt"/>
                <a:ea typeface="Times New Roman" pitchFamily="18" charset="0"/>
                <a:cs typeface="Arial" pitchFamily="34" charset="0"/>
              </a:rPr>
              <a:t>stosowanie ogólnych sformułowań, np. projekt jest zgodny z zasadą równości szans, projekt jest dostępny dla wszystkich. </a:t>
            </a:r>
            <a:endParaRPr lang="pl-PL" dirty="0">
              <a:latin typeface="+mn-lt"/>
              <a:cs typeface="Arial" pitchFamily="34" charset="0"/>
            </a:endParaRPr>
          </a:p>
          <a:p>
            <a:pPr lvl="0" algn="just">
              <a:lnSpc>
                <a:spcPct val="150000"/>
              </a:lnSpc>
            </a:pPr>
            <a:endParaRPr lang="pl-PL" b="1" dirty="0"/>
          </a:p>
        </p:txBody>
      </p:sp>
      <p:pic>
        <p:nvPicPr>
          <p:cNvPr id="7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ymbol zastępczy zawartości 5"/>
          <p:cNvSpPr txBox="1">
            <a:spLocks/>
          </p:cNvSpPr>
          <p:nvPr/>
        </p:nvSpPr>
        <p:spPr bwMode="auto">
          <a:xfrm>
            <a:off x="-252536" y="1420649"/>
            <a:ext cx="8642350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58800" indent="-514350" algn="just" eaLnBrk="1" hangingPunct="1">
              <a:buClr>
                <a:srgbClr val="0070C0"/>
              </a:buClr>
              <a:buFont typeface="Calibri" pitchFamily="34" charset="0"/>
              <a:buAutoNum type="arabicPeriod"/>
            </a:pPr>
            <a:endParaRPr lang="pl-PL" altLang="pl-PL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35</a:t>
            </a:fld>
            <a:endParaRPr lang="pl-PL" altLang="pl-PL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89435" y="980728"/>
            <a:ext cx="7848872" cy="5265160"/>
          </a:xfrm>
          <a:prstGeom prst="rect">
            <a:avLst/>
          </a:prstGeom>
          <a:solidFill>
            <a:schemeClr val="bg1"/>
          </a:solidFill>
          <a:ln w="36000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1600" b="1" dirty="0">
              <a:latin typeface="+mn-lt"/>
            </a:endParaRP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dirty="0">
                <a:latin typeface="+mn-lt"/>
              </a:rPr>
              <a:t>Urząd Marszałkowski Województwa Dolnośląskiego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dirty="0">
                <a:latin typeface="+mn-lt"/>
              </a:rPr>
              <a:t>Departament Funduszy Europejskich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dirty="0">
                <a:latin typeface="+mn-lt"/>
              </a:rPr>
              <a:t>Wydziała Zarządzania RPO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dirty="0">
                <a:latin typeface="+mn-lt"/>
              </a:rPr>
              <a:t>      </a:t>
            </a:r>
            <a:endParaRPr lang="pl-PL" b="1" dirty="0">
              <a:latin typeface="+mn-lt"/>
            </a:endParaRPr>
          </a:p>
          <a:p>
            <a:pPr algn="ctr">
              <a:spcAft>
                <a:spcPts val="12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dirty="0">
                <a:latin typeface="+mn-lt"/>
              </a:rPr>
              <a:t>Więcej informacji znajduje się na stronie </a:t>
            </a:r>
            <a:r>
              <a:rPr lang="pl-PL" b="1" dirty="0">
                <a:latin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rpo.dolnyslask.pl</a:t>
            </a:r>
            <a:r>
              <a:rPr lang="pl-PL" b="1" dirty="0">
                <a:latin typeface="+mn-lt"/>
              </a:rPr>
              <a:t> w zakładce </a:t>
            </a:r>
            <a:r>
              <a:rPr lang="pl-PL" b="1" u="sng" dirty="0">
                <a:latin typeface="+mn-lt"/>
              </a:rPr>
              <a:t>Poznaj Fundusze Europejskie bez barier</a:t>
            </a:r>
          </a:p>
          <a:p>
            <a:pPr algn="ctr">
              <a:spcAft>
                <a:spcPts val="12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b="1" dirty="0">
              <a:latin typeface="+mn-lt"/>
            </a:endParaRPr>
          </a:p>
          <a:p>
            <a:pPr algn="ctr">
              <a:spcAft>
                <a:spcPts val="12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b="1" dirty="0">
              <a:latin typeface="+mn-lt"/>
            </a:endParaRPr>
          </a:p>
          <a:p>
            <a:pPr algn="ctr">
              <a:spcAft>
                <a:spcPts val="12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dirty="0">
                <a:latin typeface="+mn-lt"/>
              </a:rPr>
              <a:t>Dziękuję za uwagę</a:t>
            </a:r>
          </a:p>
          <a:p>
            <a:pPr algn="ctr">
              <a:spcAft>
                <a:spcPts val="12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dirty="0">
                <a:latin typeface="+mn-lt"/>
              </a:rPr>
              <a:t>Magdalena Danowska</a:t>
            </a:r>
          </a:p>
          <a:p>
            <a:pPr algn="ctr">
              <a:spcAft>
                <a:spcPts val="12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b="1" dirty="0">
                <a:latin typeface="+mn-lt"/>
              </a:rPr>
              <a:t>koordynatorka równości szans i niedyskryminacji osób z niepełnosprawnościami</a:t>
            </a:r>
          </a:p>
          <a:p>
            <a:pPr algn="ctr">
              <a:spcAft>
                <a:spcPts val="12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1400" b="1" dirty="0">
                <a:latin typeface="+mn-lt"/>
              </a:rPr>
              <a:t>magdalena.danowska@dolnyslask.pl</a:t>
            </a:r>
            <a:endParaRPr lang="pl-PL" sz="1400" dirty="0"/>
          </a:p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1400" dirty="0"/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br>
              <a:rPr lang="pl-PL" sz="1200" dirty="0">
                <a:solidFill>
                  <a:srgbClr val="000000"/>
                </a:solidFill>
              </a:rPr>
            </a:br>
            <a:endParaRPr lang="pl-PL" sz="1200" dirty="0">
              <a:solidFill>
                <a:srgbClr val="000000"/>
              </a:solidFill>
            </a:endParaRPr>
          </a:p>
        </p:txBody>
      </p:sp>
      <p:pic>
        <p:nvPicPr>
          <p:cNvPr id="6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3964696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4</a:t>
            </a:fld>
            <a:endParaRPr lang="pl-PL" altLang="pl-PL"/>
          </a:p>
        </p:txBody>
      </p:sp>
      <p:sp>
        <p:nvSpPr>
          <p:cNvPr id="3" name="pole tekstowe 2"/>
          <p:cNvSpPr txBox="1"/>
          <p:nvPr/>
        </p:nvSpPr>
        <p:spPr>
          <a:xfrm>
            <a:off x="611560" y="1124744"/>
            <a:ext cx="7920880" cy="5472608"/>
          </a:xfrm>
          <a:prstGeom prst="rect">
            <a:avLst/>
          </a:prstGeom>
          <a:noFill/>
        </p:spPr>
        <p:txBody>
          <a:bodyPr wrap="square" rtlCol="0">
            <a:normAutofit fontScale="77500" lnSpcReduction="20000"/>
          </a:bodyPr>
          <a:lstStyle/>
          <a:p>
            <a:pPr algn="ctr">
              <a:lnSpc>
                <a:spcPct val="120000"/>
              </a:lnSpc>
            </a:pPr>
            <a:r>
              <a:rPr lang="pl-PL" sz="3600" dirty="0">
                <a:latin typeface="+mj-lt"/>
              </a:rPr>
              <a:t>Uczeń/dziecko z niepełnosprawnością  </a:t>
            </a:r>
            <a:endParaRPr lang="pl-PL" sz="2600" dirty="0">
              <a:latin typeface="+mj-lt"/>
            </a:endParaRPr>
          </a:p>
          <a:p>
            <a:pPr algn="ctr">
              <a:lnSpc>
                <a:spcPct val="120000"/>
              </a:lnSpc>
            </a:pPr>
            <a:r>
              <a:rPr lang="pl-PL" sz="2600" dirty="0">
                <a:latin typeface="+mj-lt"/>
              </a:rPr>
              <a:t>(projekty w ramach CT10)</a:t>
            </a:r>
          </a:p>
          <a:p>
            <a:pPr algn="just">
              <a:lnSpc>
                <a:spcPct val="150000"/>
              </a:lnSpc>
            </a:pPr>
            <a:endParaRPr lang="pl-PL" sz="2100" b="1" u="sng" dirty="0">
              <a:latin typeface="+mn-lt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</a:pPr>
            <a:r>
              <a:rPr lang="pl-PL" sz="2500" dirty="0">
                <a:latin typeface="+mn-lt"/>
              </a:rPr>
              <a:t>uczeń albo dziecko w wieku przedszkolnym posiadający </a:t>
            </a:r>
            <a:r>
              <a:rPr lang="pl-PL" sz="2500" b="1" dirty="0">
                <a:latin typeface="+mn-lt"/>
              </a:rPr>
              <a:t>orzeczenie</a:t>
            </a:r>
            <a:r>
              <a:rPr lang="pl-PL" sz="2500" dirty="0">
                <a:latin typeface="+mn-lt"/>
              </a:rPr>
              <a:t> </a:t>
            </a:r>
            <a:br>
              <a:rPr lang="pl-PL" sz="2500" dirty="0">
                <a:latin typeface="+mn-lt"/>
              </a:rPr>
            </a:br>
            <a:r>
              <a:rPr lang="pl-PL" sz="2500" dirty="0">
                <a:latin typeface="+mn-lt"/>
              </a:rPr>
              <a:t>o potrzebie kształcenia specjalnego wydane ze względu na dany rodzaj niepełnosprawności, oraz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</a:pPr>
            <a:endParaRPr lang="pl-PL" sz="2500" dirty="0">
              <a:latin typeface="+mn-lt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</a:pPr>
            <a:r>
              <a:rPr lang="pl-PL" sz="2500" dirty="0">
                <a:latin typeface="+mn-lt"/>
              </a:rPr>
              <a:t>dzieci i młodzież posiadające </a:t>
            </a:r>
            <a:r>
              <a:rPr lang="pl-PL" sz="2500" b="1" dirty="0">
                <a:latin typeface="+mn-lt"/>
              </a:rPr>
              <a:t>orzeczenia</a:t>
            </a:r>
            <a:r>
              <a:rPr lang="pl-PL" sz="2500" dirty="0">
                <a:latin typeface="+mn-lt"/>
              </a:rPr>
              <a:t> o potrzebie zajęć rewalidacyjno-wychowawczych wydawane ze względu na niepełnosprawność intelektualną w stopniu głębokim. </a:t>
            </a:r>
          </a:p>
          <a:p>
            <a:pPr algn="just">
              <a:lnSpc>
                <a:spcPct val="150000"/>
              </a:lnSpc>
            </a:pPr>
            <a:endParaRPr lang="pl-PL" sz="2500" dirty="0">
              <a:latin typeface="+mn-lt"/>
            </a:endParaRPr>
          </a:p>
          <a:p>
            <a:pPr algn="just">
              <a:lnSpc>
                <a:spcPct val="150000"/>
              </a:lnSpc>
            </a:pPr>
            <a:r>
              <a:rPr lang="pl-PL" sz="2500" b="1" dirty="0">
                <a:latin typeface="+mn-lt"/>
              </a:rPr>
              <a:t>Orzeczenia</a:t>
            </a:r>
            <a:r>
              <a:rPr lang="pl-PL" sz="2500" dirty="0">
                <a:latin typeface="+mn-lt"/>
              </a:rPr>
              <a:t> są wydawane przez zespół orzekający działający w publicznej poradni psychologiczno-pedagogicznej, w tym poradni specjalistycznej. </a:t>
            </a:r>
          </a:p>
          <a:p>
            <a:endParaRPr lang="pl-PL" dirty="0"/>
          </a:p>
          <a:p>
            <a:endParaRPr lang="pl-PL" b="1" dirty="0"/>
          </a:p>
        </p:txBody>
      </p:sp>
      <p:pic>
        <p:nvPicPr>
          <p:cNvPr id="5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5</a:t>
            </a:fld>
            <a:endParaRPr lang="pl-PL" alt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457200" y="980728"/>
            <a:ext cx="8229600" cy="554461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eaLnBrk="1" hangingPunct="1">
              <a:lnSpc>
                <a:spcPct val="160000"/>
              </a:lnSpc>
              <a:defRPr/>
            </a:pPr>
            <a:r>
              <a:rPr lang="pl-PL" altLang="pl-PL" b="1" dirty="0">
                <a:latin typeface="+mn-lt"/>
                <a:cs typeface="Arial" charset="0"/>
              </a:rPr>
              <a:t>Zasada równości szans i niedyskryminacji, </a:t>
            </a:r>
          </a:p>
          <a:p>
            <a:pPr algn="ctr" eaLnBrk="1" hangingPunct="1">
              <a:lnSpc>
                <a:spcPct val="160000"/>
              </a:lnSpc>
              <a:defRPr/>
            </a:pPr>
            <a:r>
              <a:rPr lang="pl-PL" altLang="pl-PL" b="1" dirty="0">
                <a:latin typeface="+mn-lt"/>
                <a:cs typeface="Arial" charset="0"/>
              </a:rPr>
              <a:t>w tym dostępności dla osób z niepełnosprawnościami jest weryfikowana przez dwa poniższe elementy (kryterium horyzontalne: </a:t>
            </a:r>
            <a:r>
              <a:rPr lang="pl-PL" b="1" i="1" dirty="0">
                <a:latin typeface="+mn-lt"/>
              </a:rPr>
              <a:t>Kryterium zgodności z właściwymi politykami i zasadami):</a:t>
            </a:r>
          </a:p>
          <a:p>
            <a:pPr algn="ctr" eaLnBrk="1" hangingPunct="1">
              <a:lnSpc>
                <a:spcPct val="160000"/>
              </a:lnSpc>
              <a:defRPr/>
            </a:pPr>
            <a:endParaRPr lang="pl-PL" altLang="pl-PL" sz="1600" b="1" dirty="0">
              <a:latin typeface="+mn-lt"/>
              <a:cs typeface="Arial" charset="0"/>
            </a:endParaRPr>
          </a:p>
          <a:p>
            <a:pPr marL="285750" indent="-285750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pl-PL" sz="1600" dirty="0">
                <a:latin typeface="+mn-lt"/>
              </a:rPr>
              <a:t>Czy projekt jest otwarty na udział wszystkich osób zainteresowanych uczestnictwem (tj. nie dyskryminuje żadnych grup ze względu na posiadane cechy: płeć, wiek, niepełnosprawność, rasę lub pochodzenie etniczne, wyznawaną religię lub światopogląd, orientację seksualną, miejsce zamieszkania)? </a:t>
            </a:r>
          </a:p>
          <a:p>
            <a:pPr marL="285750" indent="-285750">
              <a:lnSpc>
                <a:spcPct val="160000"/>
              </a:lnSpc>
            </a:pPr>
            <a:endParaRPr lang="pl-PL" sz="1600" dirty="0">
              <a:latin typeface="+mn-lt"/>
            </a:endParaRPr>
          </a:p>
          <a:p>
            <a:pPr marL="285750" indent="-285750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pl-PL" sz="1600" dirty="0">
                <a:latin typeface="+mn-lt"/>
              </a:rPr>
              <a:t>Czy wszystkie produkty projektu, które nie zostały uznane  za neutralne będą dostępne dla wszystkich użytkowników w tym dla osób z niepełnosprawnościami?</a:t>
            </a:r>
          </a:p>
          <a:p>
            <a:pPr marL="285750" indent="-285750" algn="just">
              <a:lnSpc>
                <a:spcPct val="160000"/>
              </a:lnSpc>
            </a:pPr>
            <a:endParaRPr lang="pl-PL" sz="1600" dirty="0">
              <a:latin typeface="+mn-lt"/>
              <a:cs typeface="Arial" pitchFamily="34" charset="0"/>
            </a:endParaRPr>
          </a:p>
        </p:txBody>
      </p:sp>
      <p:pic>
        <p:nvPicPr>
          <p:cNvPr id="6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6708766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6</a:t>
            </a:fld>
            <a:endParaRPr lang="pl-PL" alt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179512" y="1053800"/>
            <a:ext cx="8784976" cy="510342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285750" indent="-28575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pl-PL" altLang="pl-PL" dirty="0">
              <a:cs typeface="Arial" charset="0"/>
            </a:endParaRPr>
          </a:p>
        </p:txBody>
      </p:sp>
      <p:sp>
        <p:nvSpPr>
          <p:cNvPr id="11" name="Schemat blokowy: proces alternatywny 10"/>
          <p:cNvSpPr/>
          <p:nvPr/>
        </p:nvSpPr>
        <p:spPr>
          <a:xfrm>
            <a:off x="483252" y="1205453"/>
            <a:ext cx="8280920" cy="1232333"/>
          </a:xfrm>
          <a:prstGeom prst="flowChartAlternate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pl-PL" altLang="pl-PL" b="1" dirty="0">
              <a:solidFill>
                <a:srgbClr val="FFFFFF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altLang="pl-PL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ZAPEWNIENIE DOSTĘPNOŚCI</a:t>
            </a:r>
          </a:p>
          <a:p>
            <a:pPr algn="ctr"/>
            <a:endParaRPr lang="pl-PL" altLang="pl-PL" dirty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12" name="Schemat blokowy: proces alternatywny 11"/>
          <p:cNvSpPr/>
          <p:nvPr/>
        </p:nvSpPr>
        <p:spPr>
          <a:xfrm>
            <a:off x="391313" y="3050927"/>
            <a:ext cx="3948472" cy="1662821"/>
          </a:xfrm>
          <a:prstGeom prst="flowChartAlternate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pl-PL" altLang="pl-PL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KONCEPCJA UNIWERSALNEGO PROJEKTOWANIA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altLang="pl-PL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dla wszystkich (nie tylko OzN)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altLang="pl-PL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z założenia, celowe, zaplanowane</a:t>
            </a:r>
            <a:endParaRPr lang="pl-PL" altLang="pl-PL" b="1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chemat blokowy: proces alternatywny 12"/>
          <p:cNvSpPr/>
          <p:nvPr/>
        </p:nvSpPr>
        <p:spPr>
          <a:xfrm>
            <a:off x="4938297" y="3050927"/>
            <a:ext cx="3825875" cy="1671975"/>
          </a:xfrm>
          <a:prstGeom prst="flowChartAlternateProcess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pl-PL" altLang="pl-PL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MECHANIZM RACJONALNYCH USPRAWNIEŃ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altLang="pl-PL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dla konkretnych osób/sytuacji, gdy przystąpią do projektu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altLang="pl-PL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kiedy pojawia się potrzeba</a:t>
            </a:r>
            <a:endParaRPr lang="pl-PL" altLang="pl-PL" b="1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trzałka w dół 13"/>
          <p:cNvSpPr/>
          <p:nvPr/>
        </p:nvSpPr>
        <p:spPr>
          <a:xfrm>
            <a:off x="3702696" y="2486259"/>
            <a:ext cx="298450" cy="5286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5" name="Strzałka w dół 14"/>
          <p:cNvSpPr/>
          <p:nvPr/>
        </p:nvSpPr>
        <p:spPr>
          <a:xfrm>
            <a:off x="5292080" y="2494911"/>
            <a:ext cx="298450" cy="5286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6" name="Strzałka w dół 15"/>
          <p:cNvSpPr/>
          <p:nvPr/>
        </p:nvSpPr>
        <p:spPr>
          <a:xfrm>
            <a:off x="1763688" y="4737058"/>
            <a:ext cx="298450" cy="5286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7" name="Strzałka w dół 16"/>
          <p:cNvSpPr/>
          <p:nvPr/>
        </p:nvSpPr>
        <p:spPr>
          <a:xfrm>
            <a:off x="7812360" y="4713748"/>
            <a:ext cx="298450" cy="5286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8" name="Schemat blokowy: proces alternatywny 17"/>
          <p:cNvSpPr/>
          <p:nvPr/>
        </p:nvSpPr>
        <p:spPr>
          <a:xfrm>
            <a:off x="379345" y="5291244"/>
            <a:ext cx="3960440" cy="893145"/>
          </a:xfrm>
          <a:prstGeom prst="flowChartAlternate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pl-PL" altLang="pl-PL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Etap tworzenia Wniosku o dofinansowanie projektu</a:t>
            </a:r>
          </a:p>
        </p:txBody>
      </p:sp>
      <p:sp>
        <p:nvSpPr>
          <p:cNvPr id="19" name="Schemat blokowy: proces alternatywny 18"/>
          <p:cNvSpPr/>
          <p:nvPr/>
        </p:nvSpPr>
        <p:spPr>
          <a:xfrm>
            <a:off x="4978457" y="5256755"/>
            <a:ext cx="3801664" cy="893145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pl-PL" altLang="pl-PL" b="1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altLang="pl-PL" b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Etap realizacji Wniosku o dofinansowanie projektu</a:t>
            </a:r>
          </a:p>
          <a:p>
            <a:pPr algn="ctr"/>
            <a:endParaRPr lang="pl-PL" altLang="pl-PL" b="1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7777650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9D93B2-4911-4718-BF4D-ED3DDB03EE70}" type="slidenum">
              <a:rPr lang="pl-PL" altLang="pl-PL"/>
              <a:pPr/>
              <a:t>7</a:t>
            </a:fld>
            <a:endParaRPr lang="pl-PL" alt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489132" y="1831667"/>
            <a:ext cx="8197668" cy="375757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endParaRPr lang="pl-PL" altLang="pl-PL" dirty="0">
              <a:cs typeface="Arial" charset="0"/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pl-PL" altLang="pl-PL" dirty="0">
              <a:cs typeface="Arial" charset="0"/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pl-PL" altLang="pl-PL" dirty="0">
              <a:cs typeface="Arial" charset="0"/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pl-PL" altLang="pl-PL" dirty="0">
              <a:cs typeface="Arial" charset="0"/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pl-PL" altLang="pl-PL" dirty="0">
              <a:cs typeface="Arial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323528" y="692696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sz="2800" b="1" dirty="0">
              <a:latin typeface="+mn-lt"/>
            </a:endParaRPr>
          </a:p>
          <a:p>
            <a:pPr algn="ctr"/>
            <a:r>
              <a:rPr lang="pl-PL" sz="2800" dirty="0">
                <a:latin typeface="+mj-lt"/>
              </a:rPr>
              <a:t>Koncepcja uniwersalnego projektowania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539552" y="1916832"/>
            <a:ext cx="7992888" cy="4752528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pl-PL" sz="1900" dirty="0">
                <a:latin typeface="+mn-lt"/>
              </a:rPr>
              <a:t>Projektowanie produktów, środowiska, programów i usług w taki sposób, by były użyteczne </a:t>
            </a:r>
            <a:r>
              <a:rPr lang="pl-PL" sz="1900" b="1" dirty="0">
                <a:latin typeface="+mn-lt"/>
              </a:rPr>
              <a:t>dla wszystkich</a:t>
            </a:r>
            <a:r>
              <a:rPr lang="pl-PL" sz="1900" dirty="0">
                <a:latin typeface="+mn-lt"/>
              </a:rPr>
              <a:t>, w największym możliwym stopniu, bez potrzeby adaptacji bądź wyspecjalizowanego projektowania.</a:t>
            </a:r>
          </a:p>
          <a:p>
            <a:pPr>
              <a:lnSpc>
                <a:spcPct val="150000"/>
              </a:lnSpc>
              <a:defRPr/>
            </a:pPr>
            <a:endParaRPr lang="pl-PL" sz="1900" dirty="0">
              <a:latin typeface="+mn-lt"/>
            </a:endParaRPr>
          </a:p>
          <a:p>
            <a:pPr>
              <a:lnSpc>
                <a:spcPct val="150000"/>
              </a:lnSpc>
              <a:defRPr/>
            </a:pPr>
            <a:r>
              <a:rPr lang="pl-PL" sz="1900" dirty="0">
                <a:latin typeface="+mn-lt"/>
              </a:rPr>
              <a:t>W przypadku planowania projektu w pierwszej kolejności należy dążyć do zapewnienia jego dostępności w oparciu o koncepcje uniwersalnego projektowania.</a:t>
            </a:r>
          </a:p>
          <a:p>
            <a:pPr>
              <a:lnSpc>
                <a:spcPct val="150000"/>
              </a:lnSpc>
              <a:defRPr/>
            </a:pPr>
            <a:endParaRPr lang="pl-PL" sz="1900" b="1" dirty="0">
              <a:latin typeface="+mn-lt"/>
            </a:endParaRPr>
          </a:p>
          <a:p>
            <a:endParaRPr lang="pl-PL" b="1" dirty="0"/>
          </a:p>
        </p:txBody>
      </p:sp>
      <p:pic>
        <p:nvPicPr>
          <p:cNvPr id="7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7965593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8</a:t>
            </a:fld>
            <a:endParaRPr lang="pl-PL" altLang="pl-PL"/>
          </a:p>
        </p:txBody>
      </p:sp>
      <p:sp>
        <p:nvSpPr>
          <p:cNvPr id="3" name="pole tekstowe 2"/>
          <p:cNvSpPr txBox="1"/>
          <p:nvPr/>
        </p:nvSpPr>
        <p:spPr>
          <a:xfrm>
            <a:off x="899592" y="1916832"/>
            <a:ext cx="7200800" cy="432048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pl-PL" b="1" dirty="0"/>
          </a:p>
        </p:txBody>
      </p:sp>
      <p:sp>
        <p:nvSpPr>
          <p:cNvPr id="6" name="pole tekstowe 5"/>
          <p:cNvSpPr txBox="1"/>
          <p:nvPr/>
        </p:nvSpPr>
        <p:spPr>
          <a:xfrm>
            <a:off x="467544" y="980728"/>
            <a:ext cx="8219256" cy="547260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pl-PL" sz="2800" dirty="0">
                <a:latin typeface="+mn-lt"/>
              </a:rPr>
              <a:t>Koncepcja ta jest realizowana przez zastosowanie </a:t>
            </a:r>
          </a:p>
          <a:p>
            <a:pPr algn="ctr"/>
            <a:r>
              <a:rPr lang="pl-PL" sz="2800" dirty="0">
                <a:latin typeface="+mn-lt"/>
              </a:rPr>
              <a:t>co najmniej standardów dostępności.</a:t>
            </a:r>
          </a:p>
          <a:p>
            <a:pPr algn="ctr"/>
            <a:endParaRPr lang="pl-PL" sz="2800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pl-PL" sz="2000" dirty="0">
                <a:latin typeface="+mn-lt"/>
              </a:rPr>
              <a:t>Standardy dostępności dla polityki spójności 2014-2020 (załącznik nr 2 do </a:t>
            </a:r>
            <a:r>
              <a:rPr lang="pl-PL" sz="2000" i="1" dirty="0">
                <a:latin typeface="+mn-lt"/>
              </a:rPr>
              <a:t>Wytycznych</a:t>
            </a:r>
            <a:r>
              <a:rPr lang="pl-PL" sz="2000" dirty="0">
                <a:latin typeface="+mn-lt"/>
              </a:rPr>
              <a:t>)  dotyczy produktów będących przedmiotem projektu.</a:t>
            </a:r>
          </a:p>
          <a:p>
            <a:pPr>
              <a:lnSpc>
                <a:spcPct val="150000"/>
              </a:lnSpc>
            </a:pPr>
            <a:r>
              <a:rPr lang="pl-PL" sz="2000" dirty="0">
                <a:latin typeface="+mn-lt"/>
              </a:rPr>
              <a:t>Wyróżniamy: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standard szkoleniowy (szkolenia, kursy, warsztaty, doradztwo),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standard edukacyjny,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standard </a:t>
            </a:r>
            <a:r>
              <a:rPr lang="pl-PL" sz="2000" dirty="0" err="1">
                <a:latin typeface="+mn-lt"/>
              </a:rPr>
              <a:t>informacyjno</a:t>
            </a:r>
            <a:r>
              <a:rPr lang="pl-PL" sz="2000" dirty="0">
                <a:latin typeface="+mn-lt"/>
              </a:rPr>
              <a:t> – promocyjny,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standard cyfrowy,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standard transportowy,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l-PL" sz="2000" dirty="0">
                <a:latin typeface="+mn-lt"/>
              </a:rPr>
              <a:t>standard architektoniczny.</a:t>
            </a:r>
          </a:p>
          <a:p>
            <a:endParaRPr lang="pl-PL" sz="2000" dirty="0">
              <a:latin typeface="+mn-lt"/>
            </a:endParaRPr>
          </a:p>
        </p:txBody>
      </p:sp>
      <p:pic>
        <p:nvPicPr>
          <p:cNvPr id="7" name="Picture 2" descr="C:\Users\kpasik\AppData\Local\Microsoft\Windows\Temporary Internet Files\Content.Outlook\HFTRD3GG\FE_PR-DS-UE_EFS-poziom-PL-kol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7ACE8A3E-24C3-46DD-A391-B97A1329D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C03A61-16BC-4666-9204-F2DAED4F41F2}" type="slidenum">
              <a:rPr lang="pl-PL" altLang="pl-PL" smtClean="0"/>
              <a:pPr>
                <a:defRPr/>
              </a:pPr>
              <a:t>9</a:t>
            </a:fld>
            <a:endParaRPr lang="pl-PL" altLang="pl-PL"/>
          </a:p>
        </p:txBody>
      </p:sp>
      <p:pic>
        <p:nvPicPr>
          <p:cNvPr id="3" name="Picture 2" descr="C:\Users\kpasik\AppData\Local\Microsoft\Windows\Temporary Internet Files\Content.Outlook\HFTRD3GG\FE_PR-DS-UE_EFS-poziom-PL-kolor.png">
            <a:extLst>
              <a:ext uri="{FF2B5EF4-FFF2-40B4-BE49-F238E27FC236}">
                <a16:creationId xmlns:a16="http://schemas.microsoft.com/office/drawing/2014/main" id="{9208B6FF-02CF-462D-9AB5-48EDD8BEC1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332656"/>
            <a:ext cx="4248472" cy="41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A0324D8A-ECF3-4395-855B-B4EB60797DA3}"/>
              </a:ext>
            </a:extLst>
          </p:cNvPr>
          <p:cNvSpPr txBox="1"/>
          <p:nvPr/>
        </p:nvSpPr>
        <p:spPr>
          <a:xfrm>
            <a:off x="683568" y="1484784"/>
            <a:ext cx="7776864" cy="453650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1900" dirty="0">
                <a:latin typeface="+mn-lt"/>
              </a:rPr>
              <a:t>Wszystkie instytucje stosujące Standardy dążą do pełnego zapewnienia dostępności, tak aby uniknąć sytuacji, gdy dostępne materiały edukacyjne znajdują się w budynku niedostępnym dla osoby z niepełnosprawnościami.</a:t>
            </a:r>
          </a:p>
          <a:p>
            <a:pPr>
              <a:lnSpc>
                <a:spcPct val="150000"/>
              </a:lnSpc>
            </a:pPr>
            <a:endParaRPr lang="pl-PL" sz="1900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pl-PL" sz="1900" dirty="0">
                <a:latin typeface="+mn-lt"/>
              </a:rPr>
              <a:t>Poszczególne rodzaje wsparcia mogą wymagać zastosowania więcej niż jednego Standardu. Na przykład: tworzenie nowych miejsc edukacji przedszkolnej i podniesienie kompetencji nauczycieli to: standard edukacyjny w kontekście tworzenia miejsc, standard szkoleniowy - szkolenia w ramach podnoszenia kompetencji nauczycieli i standard cyfrowy jeśli projekt zakłada utworzenie strony internetowej.</a:t>
            </a:r>
          </a:p>
        </p:txBody>
      </p:sp>
    </p:spTree>
    <p:extLst>
      <p:ext uri="{BB962C8B-B14F-4D97-AF65-F5344CB8AC3E}">
        <p14:creationId xmlns:p14="http://schemas.microsoft.com/office/powerpoint/2010/main" val="976211195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plik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rmAutofit/>
      </a:bodyPr>
      <a:lstStyle>
        <a:defPPr>
          <a:defRPr b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plik</Template>
  <TotalTime>14469</TotalTime>
  <Words>2938</Words>
  <Application>Microsoft Office PowerPoint</Application>
  <PresentationFormat>Pokaz na ekranie (4:3)</PresentationFormat>
  <Paragraphs>308</Paragraphs>
  <Slides>35</Slides>
  <Notes>18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40" baseType="lpstr">
      <vt:lpstr>Arial</vt:lpstr>
      <vt:lpstr>Calibri</vt:lpstr>
      <vt:lpstr>Courier New</vt:lpstr>
      <vt:lpstr>Wingdings</vt:lpstr>
      <vt:lpstr>plik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SONIK &amp; SONIK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jkowalczyk</dc:creator>
  <cp:lastModifiedBy>Magdalena Danowska</cp:lastModifiedBy>
  <cp:revision>1214</cp:revision>
  <cp:lastPrinted>2020-01-14T13:43:44Z</cp:lastPrinted>
  <dcterms:created xsi:type="dcterms:W3CDTF">2010-12-31T07:04:34Z</dcterms:created>
  <dcterms:modified xsi:type="dcterms:W3CDTF">2020-01-15T14:30:48Z</dcterms:modified>
</cp:coreProperties>
</file>