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4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72" r:id="rId1"/>
  </p:sldMasterIdLst>
  <p:notesMasterIdLst>
    <p:notesMasterId r:id="rId83"/>
  </p:notesMasterIdLst>
  <p:handoutMasterIdLst>
    <p:handoutMasterId r:id="rId84"/>
  </p:handoutMasterIdLst>
  <p:sldIdLst>
    <p:sldId id="373" r:id="rId2"/>
    <p:sldId id="560" r:id="rId3"/>
    <p:sldId id="630" r:id="rId4"/>
    <p:sldId id="565" r:id="rId5"/>
    <p:sldId id="631" r:id="rId6"/>
    <p:sldId id="723" r:id="rId7"/>
    <p:sldId id="632" r:id="rId8"/>
    <p:sldId id="635" r:id="rId9"/>
    <p:sldId id="636" r:id="rId10"/>
    <p:sldId id="728" r:id="rId11"/>
    <p:sldId id="638" r:id="rId12"/>
    <p:sldId id="639" r:id="rId13"/>
    <p:sldId id="640" r:id="rId14"/>
    <p:sldId id="642" r:id="rId15"/>
    <p:sldId id="738" r:id="rId16"/>
    <p:sldId id="796" r:id="rId17"/>
    <p:sldId id="779" r:id="rId18"/>
    <p:sldId id="797" r:id="rId19"/>
    <p:sldId id="798" r:id="rId20"/>
    <p:sldId id="780" r:id="rId21"/>
    <p:sldId id="801" r:id="rId22"/>
    <p:sldId id="740" r:id="rId23"/>
    <p:sldId id="802" r:id="rId24"/>
    <p:sldId id="803" r:id="rId25"/>
    <p:sldId id="804" r:id="rId26"/>
    <p:sldId id="670" r:id="rId27"/>
    <p:sldId id="671" r:id="rId28"/>
    <p:sldId id="805" r:id="rId29"/>
    <p:sldId id="662" r:id="rId30"/>
    <p:sldId id="744" r:id="rId31"/>
    <p:sldId id="772" r:id="rId32"/>
    <p:sldId id="672" r:id="rId33"/>
    <p:sldId id="668" r:id="rId34"/>
    <p:sldId id="673" r:id="rId35"/>
    <p:sldId id="725" r:id="rId36"/>
    <p:sldId id="669" r:id="rId37"/>
    <p:sldId id="675" r:id="rId38"/>
    <p:sldId id="677" r:id="rId39"/>
    <p:sldId id="678" r:id="rId40"/>
    <p:sldId id="724" r:id="rId41"/>
    <p:sldId id="726" r:id="rId42"/>
    <p:sldId id="563" r:id="rId43"/>
    <p:sldId id="718" r:id="rId44"/>
    <p:sldId id="681" r:id="rId45"/>
    <p:sldId id="683" r:id="rId46"/>
    <p:sldId id="682" r:id="rId47"/>
    <p:sldId id="686" r:id="rId48"/>
    <p:sldId id="685" r:id="rId49"/>
    <p:sldId id="687" r:id="rId50"/>
    <p:sldId id="688" r:id="rId51"/>
    <p:sldId id="737" r:id="rId52"/>
    <p:sldId id="689" r:id="rId53"/>
    <p:sldId id="690" r:id="rId54"/>
    <p:sldId id="691" r:id="rId55"/>
    <p:sldId id="694" r:id="rId56"/>
    <p:sldId id="693" r:id="rId57"/>
    <p:sldId id="696" r:id="rId58"/>
    <p:sldId id="695" r:id="rId59"/>
    <p:sldId id="697" r:id="rId60"/>
    <p:sldId id="698" r:id="rId61"/>
    <p:sldId id="699" r:id="rId62"/>
    <p:sldId id="700" r:id="rId63"/>
    <p:sldId id="705" r:id="rId64"/>
    <p:sldId id="701" r:id="rId65"/>
    <p:sldId id="703" r:id="rId66"/>
    <p:sldId id="706" r:id="rId67"/>
    <p:sldId id="707" r:id="rId68"/>
    <p:sldId id="708" r:id="rId69"/>
    <p:sldId id="709" r:id="rId70"/>
    <p:sldId id="711" r:id="rId71"/>
    <p:sldId id="713" r:id="rId72"/>
    <p:sldId id="714" r:id="rId73"/>
    <p:sldId id="715" r:id="rId74"/>
    <p:sldId id="716" r:id="rId75"/>
    <p:sldId id="717" r:id="rId76"/>
    <p:sldId id="679" r:id="rId77"/>
    <p:sldId id="719" r:id="rId78"/>
    <p:sldId id="665" r:id="rId79"/>
    <p:sldId id="600" r:id="rId80"/>
    <p:sldId id="601" r:id="rId81"/>
    <p:sldId id="520" r:id="rId82"/>
  </p:sldIdLst>
  <p:sldSz cx="9144000" cy="6858000" type="screen4x3"/>
  <p:notesSz cx="6743700" cy="9875838"/>
  <p:defaultTextStyle>
    <a:defPPr>
      <a:defRPr lang="pl-PL"/>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guide id="3" orient="horz" pos="3110">
          <p15:clr>
            <a:srgbClr val="A4A3A4"/>
          </p15:clr>
        </p15:guide>
        <p15:guide id="4" pos="212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in Bora" initials="MB" lastIdx="3" clrIdx="0">
    <p:extLst>
      <p:ext uri="{19B8F6BF-5375-455C-9EA6-DF929625EA0E}">
        <p15:presenceInfo xmlns:p15="http://schemas.microsoft.com/office/powerpoint/2012/main" userId="S-1-5-21-993268263-2097026863-2477634896-35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C5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Styl pośredni 1 — Ak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Styl pośredni 1 — Ak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31" autoAdjust="0"/>
    <p:restoredTop sz="85995" autoAdjust="0"/>
  </p:normalViewPr>
  <p:slideViewPr>
    <p:cSldViewPr>
      <p:cViewPr varScale="1">
        <p:scale>
          <a:sx n="98" d="100"/>
          <a:sy n="98" d="100"/>
        </p:scale>
        <p:origin x="219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350"/>
    </p:cViewPr>
  </p:sorterViewPr>
  <p:notesViewPr>
    <p:cSldViewPr>
      <p:cViewPr varScale="1">
        <p:scale>
          <a:sx n="82" d="100"/>
          <a:sy n="82" d="100"/>
        </p:scale>
        <p:origin x="3972" y="84"/>
      </p:cViewPr>
      <p:guideLst>
        <p:guide orient="horz" pos="3126"/>
        <p:guide pos="2141"/>
        <p:guide orient="horz" pos="3110"/>
        <p:guide pos="212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diagrams/_rels/data9.xml.rels><?xml version="1.0" encoding="UTF-8" standalone="yes"?>
<Relationships xmlns="http://schemas.openxmlformats.org/package/2006/relationships"><Relationship Id="rId1" Type="http://schemas.openxmlformats.org/officeDocument/2006/relationships/hyperlink" Target="http://www.generator-efs.dolnyslask.pl/" TargetMode="External"/></Relationships>
</file>

<file path=ppt/diagrams/_rels/drawing9.xml.rels><?xml version="1.0" encoding="UTF-8" standalone="yes"?>
<Relationships xmlns="http://schemas.openxmlformats.org/package/2006/relationships"><Relationship Id="rId1" Type="http://schemas.openxmlformats.org/officeDocument/2006/relationships/hyperlink" Target="http://www.generator-efs.dolnyslask.pl/"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PRODUKTU nr 1</a:t>
          </a:r>
        </a:p>
        <a:p>
          <a:pPr algn="ctr"/>
          <a:r>
            <a:rPr lang="pl-PL" sz="1600" b="1" u="none" dirty="0">
              <a:solidFill>
                <a:srgbClr val="FF0000"/>
              </a:solidFill>
            </a:rPr>
            <a:t>Liczba uczniów</a:t>
          </a:r>
          <a:r>
            <a:rPr lang="pl-PL" sz="1600" b="1" u="none" dirty="0">
              <a:solidFill>
                <a:schemeClr val="tx1"/>
              </a:solidFill>
            </a:rPr>
            <a:t> objętych wsparciem w zakresie rozwijania kompetencji kluczowych lub umiejętności uniwersalnych w programie</a:t>
          </a:r>
          <a:br>
            <a:rPr lang="pl-PL" sz="1600" b="1" u="none" dirty="0"/>
          </a:b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uczniów objętych wsparciem bezpośrednim w ramach programu z zakresu rozwijania kompetencji kluczowych oraz postaw i umiejętności niezbędnych na rynku pracy.</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200" b="1" dirty="0"/>
            <a:t>Liczba nauczycieli objętych działaniami z zakresu doskonalenia kompetencji cyfrowych, w tym w zakresie wykorzystania technologii informacyjno-komunikacyjnych (TIK) oraz włączenia TIK do nauczania przedmiotowego.</a:t>
          </a:r>
          <a:endParaRPr lang="pl-PL" sz="1400" b="1"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nSpc>
              <a:spcPct val="90000"/>
            </a:lnSpc>
          </a:pPr>
          <a:r>
            <a:rPr lang="pl-PL" sz="1600" b="1" u="sng" dirty="0">
              <a:solidFill>
                <a:schemeClr val="tx1"/>
              </a:solidFill>
            </a:rPr>
            <a:t>WSKAŹNIK PRODUKTU nr 2</a:t>
          </a:r>
        </a:p>
        <a:p>
          <a:pPr>
            <a:lnSpc>
              <a:spcPct val="100000"/>
            </a:lnSpc>
          </a:pPr>
          <a:r>
            <a:rPr lang="pl-PL" sz="1600" b="1" u="none" dirty="0">
              <a:solidFill>
                <a:srgbClr val="FF0000"/>
              </a:solidFill>
            </a:rPr>
            <a:t>Liczba nauczycieli</a:t>
          </a:r>
          <a:r>
            <a:rPr lang="pl-PL" sz="1600" b="1" u="none" dirty="0">
              <a:solidFill>
                <a:schemeClr val="tx1"/>
              </a:solidFill>
            </a:rPr>
            <a:t> objętych wsparciem z zakresu TIK w programie</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A8EAE37E-2430-4926-930F-DB6B60F57901}">
      <dgm:prSet custT="1"/>
      <dgm:spPr/>
      <dgm:t>
        <a:bodyPr/>
        <a:lstStyle/>
        <a:p>
          <a:r>
            <a:rPr lang="pl-PL" sz="1200" b="1" dirty="0"/>
            <a:t>Wykazywać należy wyłącznie kompetencje osiągnięte w wyniku interwencji Europejskiego Funduszu Społecznego.</a:t>
          </a:r>
        </a:p>
      </dgm:t>
    </dgm:pt>
    <dgm:pt modelId="{7956CC84-8DC4-4E6E-BAFE-BFABEDCF7418}" type="parTrans" cxnId="{980467AB-CC32-4E71-A9CF-A4197FF4106B}">
      <dgm:prSet/>
      <dgm:spPr/>
      <dgm:t>
        <a:bodyPr/>
        <a:lstStyle/>
        <a:p>
          <a:endParaRPr lang="pl-PL"/>
        </a:p>
      </dgm:t>
    </dgm:pt>
    <dgm:pt modelId="{984750DB-96CC-4FC2-AFE3-F19BE81196FA}" type="sibTrans" cxnId="{980467AB-CC32-4E71-A9CF-A4197FF4106B}">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2F8F3E03-35BE-4D42-8771-A4B6D2A25339}" type="presOf" srcId="{621AB93B-5B7B-404A-AAC6-82585374894E}" destId="{30A5BAFA-D867-4432-A555-078896BF780D}" srcOrd="0" destOrd="0" presId="urn:microsoft.com/office/officeart/2005/8/layout/vList5"/>
    <dgm:cxn modelId="{D9EA9603-E310-4F5D-95C8-9CD39A9DDFBE}" type="presOf" srcId="{32EE9BBF-B02B-4DE9-A826-A3930A24887B}" destId="{5DB3C171-F262-490B-B8BB-BFFA46B0586B}"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54816630-0F21-4895-A22A-6A4CA342B0D8}" type="presOf" srcId="{DA6E603D-E34D-4EC6-B48D-740809166CA4}" destId="{6057DA86-162F-440C-8D5E-0A6D86B8CF0F}" srcOrd="0" destOrd="0" presId="urn:microsoft.com/office/officeart/2005/8/layout/vList5"/>
    <dgm:cxn modelId="{FE182361-4CCE-4CB8-BFA8-C6AA8A5652E1}" type="presOf" srcId="{1A53B528-4B73-4476-AAA3-DA53D8694E89}" destId="{A82570EB-9047-4C30-B34C-BC41F943A042}"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B6C807A7-A846-47FD-BE65-9166C443B42C}" srcId="{621AB93B-5B7B-404A-AAC6-82585374894E}" destId="{32EE9BBF-B02B-4DE9-A826-A3930A24887B}" srcOrd="0" destOrd="0" parTransId="{00D5B151-6E85-451D-80BE-DE7F236447A0}" sibTransId="{DC57031B-D14D-42A1-A990-761C91C4EF85}"/>
    <dgm:cxn modelId="{980467AB-CC32-4E71-A9CF-A4197FF4106B}" srcId="{621AB93B-5B7B-404A-AAC6-82585374894E}" destId="{A8EAE37E-2430-4926-930F-DB6B60F57901}" srcOrd="1" destOrd="0" parTransId="{7956CC84-8DC4-4E6E-BAFE-BFABEDCF7418}" sibTransId="{984750DB-96CC-4FC2-AFE3-F19BE81196FA}"/>
    <dgm:cxn modelId="{126E9EB5-C553-480F-B179-EE65684F57F5}" type="presOf" srcId="{9C158368-C9E0-4942-8526-5CE49BCD721C}" destId="{EC26B3CA-5F55-4ED6-AEA1-83422FEC2FA3}" srcOrd="0" destOrd="0" presId="urn:microsoft.com/office/officeart/2005/8/layout/vList5"/>
    <dgm:cxn modelId="{7D12E6F3-5285-4480-ACE1-CD598C36CB43}" type="presOf" srcId="{A8EAE37E-2430-4926-930F-DB6B60F57901}" destId="{5DB3C171-F262-490B-B8BB-BFFA46B0586B}" srcOrd="0" destOrd="1" presId="urn:microsoft.com/office/officeart/2005/8/layout/vList5"/>
    <dgm:cxn modelId="{2D352E94-87B9-4C18-9039-9819E38606C1}" type="presParOf" srcId="{A82570EB-9047-4C30-B34C-BC41F943A042}" destId="{74CEAA77-1A9F-4EE7-8009-B36DC94847D6}" srcOrd="0" destOrd="0" presId="urn:microsoft.com/office/officeart/2005/8/layout/vList5"/>
    <dgm:cxn modelId="{336AE9F0-6CA8-4101-B19E-442AF1BFB5E1}" type="presParOf" srcId="{74CEAA77-1A9F-4EE7-8009-B36DC94847D6}" destId="{30A5BAFA-D867-4432-A555-078896BF780D}" srcOrd="0" destOrd="0" presId="urn:microsoft.com/office/officeart/2005/8/layout/vList5"/>
    <dgm:cxn modelId="{EBF1FCC0-3076-4A50-A54B-8052138923DA}" type="presParOf" srcId="{74CEAA77-1A9F-4EE7-8009-B36DC94847D6}" destId="{5DB3C171-F262-490B-B8BB-BFFA46B0586B}" srcOrd="1" destOrd="0" presId="urn:microsoft.com/office/officeart/2005/8/layout/vList5"/>
    <dgm:cxn modelId="{E052BD85-AE08-49E2-982A-B9C3C61CE76F}" type="presParOf" srcId="{A82570EB-9047-4C30-B34C-BC41F943A042}" destId="{21203062-3061-4CFA-A1DC-A3C8D1B70C6A}" srcOrd="1" destOrd="0" presId="urn:microsoft.com/office/officeart/2005/8/layout/vList5"/>
    <dgm:cxn modelId="{48432DBF-4EBF-45AE-B0BF-A506DBFEB617}" type="presParOf" srcId="{A82570EB-9047-4C30-B34C-BC41F943A042}" destId="{AAC7EB03-0D34-4E53-AA54-FF39894E56F4}" srcOrd="2" destOrd="0" presId="urn:microsoft.com/office/officeart/2005/8/layout/vList5"/>
    <dgm:cxn modelId="{6B863731-CDD1-4CB5-92BD-180365A41845}" type="presParOf" srcId="{AAC7EB03-0D34-4E53-AA54-FF39894E56F4}" destId="{EC26B3CA-5F55-4ED6-AEA1-83422FEC2FA3}" srcOrd="0" destOrd="0" presId="urn:microsoft.com/office/officeart/2005/8/layout/vList5"/>
    <dgm:cxn modelId="{DAF505BC-BAEF-4C93-82B9-05EA59529DBD}"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PRODUKTU nr 3</a:t>
          </a:r>
        </a:p>
        <a:p>
          <a:pPr algn="ctr"/>
          <a:r>
            <a:rPr lang="pl-PL" sz="1600" b="1" u="none" dirty="0">
              <a:solidFill>
                <a:srgbClr val="FF0000"/>
              </a:solidFill>
            </a:rPr>
            <a:t>Liczba nauczycieli</a:t>
          </a:r>
          <a:r>
            <a:rPr lang="pl-PL" sz="1600" b="1" u="none" dirty="0">
              <a:solidFill>
                <a:schemeClr val="tx1"/>
              </a:solidFill>
            </a:rPr>
            <a:t> objętych wsparciem w programie</a:t>
          </a:r>
          <a:br>
            <a:rPr lang="pl-PL" sz="1600" b="1" u="none" dirty="0"/>
          </a:b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nauczycieli wychowania przedszkolnego, szkół i placówek dla dzieci i młodzieży objętych wsparciem w programie.</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200" b="1" dirty="0"/>
            <a:t>Liczba szkół, których pracownie przedmiotowe zostały doposażone do nauczania przedmiotów przyrodniczych lub matematyki poprzez </a:t>
          </a:r>
          <a:r>
            <a:rPr lang="pl-PL" sz="1200" b="1" dirty="0" err="1"/>
            <a:t>doswiadczenia</a:t>
          </a:r>
          <a:r>
            <a:rPr lang="pl-PL" sz="1200" b="1" dirty="0"/>
            <a:t> i eksperymenty.</a:t>
          </a:r>
          <a:endParaRPr lang="pl-PL" sz="1200" b="1"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nSpc>
              <a:spcPct val="90000"/>
            </a:lnSpc>
          </a:pPr>
          <a:r>
            <a:rPr lang="pl-PL" sz="1600" b="1" u="sng" dirty="0">
              <a:solidFill>
                <a:schemeClr val="tx1"/>
              </a:solidFill>
            </a:rPr>
            <a:t>WSKAŹNIK PRODUKTU nr 4</a:t>
          </a:r>
        </a:p>
        <a:p>
          <a:r>
            <a:rPr lang="pl-PL" sz="1600" b="1" u="none" dirty="0">
              <a:solidFill>
                <a:srgbClr val="FF0000"/>
              </a:solidFill>
            </a:rPr>
            <a:t>Liczba szkół</a:t>
          </a:r>
          <a:r>
            <a:rPr lang="pl-PL" sz="1600" b="1" u="none" dirty="0">
              <a:solidFill>
                <a:schemeClr val="tx1"/>
              </a:solidFill>
            </a:rPr>
            <a:t>, których pracownie przedmiotowe zostały doposażone w programie</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78C448BA-8AAE-4880-90D0-8CFBB40BA8E0}">
      <dgm:prSet phldrT="[Tekst]" custT="1"/>
      <dgm:spPr>
        <a:solidFill>
          <a:srgbClr val="FFC000">
            <a:alpha val="90000"/>
          </a:srgbClr>
        </a:solidFill>
        <a:ln>
          <a:solidFill>
            <a:srgbClr val="FFC000">
              <a:alpha val="90000"/>
            </a:srgbClr>
          </a:solidFill>
        </a:ln>
      </dgm:spPr>
      <dgm:t>
        <a:bodyPr/>
        <a:lstStyle/>
        <a:p>
          <a:pPr algn="just"/>
          <a:r>
            <a:rPr lang="pl-PL" sz="1200" b="1" dirty="0">
              <a:solidFill>
                <a:srgbClr val="B466E0"/>
              </a:solidFill>
            </a:rPr>
            <a:t>Uwaga! Nie wliczamy placówek systemu oświaty</a:t>
          </a:r>
        </a:p>
      </dgm:t>
    </dgm:pt>
    <dgm:pt modelId="{0C37EDB2-DB20-4070-ACC5-37C70D79DE80}" type="parTrans" cxnId="{8FD06575-1990-4456-AFC8-55301D4D4C86}">
      <dgm:prSet/>
      <dgm:spPr/>
      <dgm:t>
        <a:bodyPr/>
        <a:lstStyle/>
        <a:p>
          <a:endParaRPr lang="pl-PL"/>
        </a:p>
      </dgm:t>
    </dgm:pt>
    <dgm:pt modelId="{30ABF70E-4EB4-46E7-BE5B-30910CF9647B}" type="sibTrans" cxnId="{8FD06575-1990-4456-AFC8-55301D4D4C86}">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17505"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976A1C1E-6896-4915-B672-0808DD888A75}" srcId="{1A53B528-4B73-4476-AAA3-DA53D8694E89}" destId="{621AB93B-5B7B-404A-AAC6-82585374894E}" srcOrd="0" destOrd="0" parTransId="{4935FEB2-1035-40C5-9A3F-135B06D2ABF1}" sibTransId="{537A71C9-1429-45D8-846B-4BAE788264CA}"/>
    <dgm:cxn modelId="{6D9D2920-3249-46D4-9493-B4A4990C48C2}" type="presOf" srcId="{32EE9BBF-B02B-4DE9-A826-A3930A24887B}" destId="{5DB3C171-F262-490B-B8BB-BFFA46B0586B}" srcOrd="0" destOrd="0"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26F10B70-AB3D-4990-836C-01B7E4B23A3D}" type="presOf" srcId="{78C448BA-8AAE-4880-90D0-8CFBB40BA8E0}" destId="{6057DA86-162F-440C-8D5E-0A6D86B8CF0F}" srcOrd="0" destOrd="1" presId="urn:microsoft.com/office/officeart/2005/8/layout/vList5"/>
    <dgm:cxn modelId="{8FD06575-1990-4456-AFC8-55301D4D4C86}" srcId="{9C158368-C9E0-4942-8526-5CE49BCD721C}" destId="{78C448BA-8AAE-4880-90D0-8CFBB40BA8E0}" srcOrd="1" destOrd="0" parTransId="{0C37EDB2-DB20-4070-ACC5-37C70D79DE80}" sibTransId="{30ABF70E-4EB4-46E7-BE5B-30910CF9647B}"/>
    <dgm:cxn modelId="{84CFA67F-1263-4865-8986-943942A18A49}" type="presOf" srcId="{1A53B528-4B73-4476-AAA3-DA53D8694E89}" destId="{A82570EB-9047-4C30-B34C-BC41F943A042}"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B6C807A7-A846-47FD-BE65-9166C443B42C}" srcId="{621AB93B-5B7B-404A-AAC6-82585374894E}" destId="{32EE9BBF-B02B-4DE9-A826-A3930A24887B}" srcOrd="0" destOrd="0" parTransId="{00D5B151-6E85-451D-80BE-DE7F236447A0}" sibTransId="{DC57031B-D14D-42A1-A990-761C91C4EF85}"/>
    <dgm:cxn modelId="{258146AB-FC91-459D-907C-7AB4C16D9C46}" type="presOf" srcId="{9C158368-C9E0-4942-8526-5CE49BCD721C}" destId="{EC26B3CA-5F55-4ED6-AEA1-83422FEC2FA3}" srcOrd="0" destOrd="0" presId="urn:microsoft.com/office/officeart/2005/8/layout/vList5"/>
    <dgm:cxn modelId="{545FE6B8-5550-497B-8C2B-5F77726F1418}" type="presOf" srcId="{621AB93B-5B7B-404A-AAC6-82585374894E}" destId="{30A5BAFA-D867-4432-A555-078896BF780D}" srcOrd="0" destOrd="0" presId="urn:microsoft.com/office/officeart/2005/8/layout/vList5"/>
    <dgm:cxn modelId="{528759C8-CE6E-4DF1-AA0B-C2E076DD3418}" type="presOf" srcId="{DA6E603D-E34D-4EC6-B48D-740809166CA4}" destId="{6057DA86-162F-440C-8D5E-0A6D86B8CF0F}" srcOrd="0" destOrd="0" presId="urn:microsoft.com/office/officeart/2005/8/layout/vList5"/>
    <dgm:cxn modelId="{F4420F4E-D096-4C30-B93E-3EF293012933}" type="presParOf" srcId="{A82570EB-9047-4C30-B34C-BC41F943A042}" destId="{74CEAA77-1A9F-4EE7-8009-B36DC94847D6}" srcOrd="0" destOrd="0" presId="urn:microsoft.com/office/officeart/2005/8/layout/vList5"/>
    <dgm:cxn modelId="{28B2BD63-390F-42B6-958B-630EA81C524D}" type="presParOf" srcId="{74CEAA77-1A9F-4EE7-8009-B36DC94847D6}" destId="{30A5BAFA-D867-4432-A555-078896BF780D}" srcOrd="0" destOrd="0" presId="urn:microsoft.com/office/officeart/2005/8/layout/vList5"/>
    <dgm:cxn modelId="{0602CEA0-940A-4982-97CC-BF31242CF42C}" type="presParOf" srcId="{74CEAA77-1A9F-4EE7-8009-B36DC94847D6}" destId="{5DB3C171-F262-490B-B8BB-BFFA46B0586B}" srcOrd="1" destOrd="0" presId="urn:microsoft.com/office/officeart/2005/8/layout/vList5"/>
    <dgm:cxn modelId="{9E5AD914-1D68-4405-9EF6-8D9F24FC9540}" type="presParOf" srcId="{A82570EB-9047-4C30-B34C-BC41F943A042}" destId="{21203062-3061-4CFA-A1DC-A3C8D1B70C6A}" srcOrd="1" destOrd="0" presId="urn:microsoft.com/office/officeart/2005/8/layout/vList5"/>
    <dgm:cxn modelId="{CC683B62-3DF3-4455-9839-EC15C1C29D90}" type="presParOf" srcId="{A82570EB-9047-4C30-B34C-BC41F943A042}" destId="{AAC7EB03-0D34-4E53-AA54-FF39894E56F4}" srcOrd="2" destOrd="0" presId="urn:microsoft.com/office/officeart/2005/8/layout/vList5"/>
    <dgm:cxn modelId="{0EFB5D6E-798B-497B-BFFB-FE7803C451A8}" type="presParOf" srcId="{AAC7EB03-0D34-4E53-AA54-FF39894E56F4}" destId="{EC26B3CA-5F55-4ED6-AEA1-83422FEC2FA3}" srcOrd="0" destOrd="0" presId="urn:microsoft.com/office/officeart/2005/8/layout/vList5"/>
    <dgm:cxn modelId="{A8192E18-CC90-4C99-B1D8-FE4191B6D366}"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PRODUKTU nr 5</a:t>
          </a:r>
        </a:p>
        <a:p>
          <a:pPr algn="ctr"/>
          <a:r>
            <a:rPr lang="pl-PL" sz="1600" b="1" u="none" dirty="0">
              <a:solidFill>
                <a:srgbClr val="FF0000"/>
              </a:solidFill>
            </a:rPr>
            <a:t>Liczba szkół i placówek systemu oświaty </a:t>
          </a:r>
          <a:r>
            <a:rPr lang="pl-PL" sz="1600" b="1" u="none" dirty="0">
              <a:solidFill>
                <a:schemeClr val="tx1"/>
              </a:solidFill>
            </a:rPr>
            <a:t>wyposażonych w ramach programu w sprzęt TIK do prowadzenia zajęć edukacyjnych</a:t>
          </a:r>
          <a:br>
            <a:rPr lang="pl-PL" sz="1600" b="1" u="none" dirty="0"/>
          </a:b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szkół oraz placówek systemu oświaty wyposażonych w sprzęt  rozumiany jako pomoce dydaktyczne oraz narzędzia technologii informacyjno - komunikacyjnych (TIK) do prowadzenia zajęć edukacyjnych.</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200" b="1" dirty="0"/>
            <a:t>Liczba uczniów szczególnie uzdolnionych, którzy otrzymali stypendia dzięki dofinansowaniu Europejskiego Funduszu Społecznego</a:t>
          </a:r>
          <a:endParaRPr lang="pl-PL" sz="1200" b="1"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nSpc>
              <a:spcPct val="90000"/>
            </a:lnSpc>
          </a:pPr>
          <a:r>
            <a:rPr lang="pl-PL" sz="1600" b="1" u="sng" dirty="0">
              <a:solidFill>
                <a:schemeClr val="tx1"/>
              </a:solidFill>
            </a:rPr>
            <a:t>WSKAŹNIK PRODUKTU nr 6</a:t>
          </a:r>
        </a:p>
        <a:p>
          <a:r>
            <a:rPr lang="pl-PL" sz="1600" b="1" u="none" dirty="0">
              <a:solidFill>
                <a:srgbClr val="FF0000"/>
              </a:solidFill>
            </a:rPr>
            <a:t>Liczba uczniów</a:t>
          </a:r>
          <a:r>
            <a:rPr lang="pl-PL" sz="1600" b="1" u="none" dirty="0">
              <a:solidFill>
                <a:schemeClr val="tx1"/>
              </a:solidFill>
            </a:rPr>
            <a:t>, objętych wsparciem stypendialnym w programie</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E8FCBF14-B1E4-4CD7-99E2-D88C65477186}">
      <dgm:prSet custT="1"/>
      <dgm:spPr/>
      <dgm:t>
        <a:bodyPr/>
        <a:lstStyle/>
        <a:p>
          <a:r>
            <a:rPr lang="pl-PL" sz="1200" b="1" dirty="0"/>
            <a:t>Szczególne uzdolnienia uczniów dotyczą przedmiotów: </a:t>
          </a:r>
          <a:r>
            <a:rPr lang="pl-PL" sz="1200" b="1" dirty="0">
              <a:solidFill>
                <a:schemeClr val="tx1"/>
              </a:solidFill>
            </a:rPr>
            <a:t>przyrodniczych, informatycznych, języków obcych, matematyki lub przedsiębiorczości</a:t>
          </a:r>
        </a:p>
      </dgm:t>
    </dgm:pt>
    <dgm:pt modelId="{9C4EBE6F-72A3-4036-B7C3-9C582D0954A4}" type="parTrans" cxnId="{8DD47B49-6267-4138-93B8-517EEAA308BF}">
      <dgm:prSet/>
      <dgm:spPr/>
      <dgm:t>
        <a:bodyPr/>
        <a:lstStyle/>
        <a:p>
          <a:endParaRPr lang="pl-PL"/>
        </a:p>
      </dgm:t>
    </dgm:pt>
    <dgm:pt modelId="{2A5D02FE-CB05-4776-96EA-7A67F86416A0}" type="sibTrans" cxnId="{8DD47B49-6267-4138-93B8-517EEAA308BF}">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17505"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BA7FA20D-0B94-444E-97D6-215DB3AAC6E9}" type="presOf" srcId="{1A53B528-4B73-4476-AAA3-DA53D8694E89}" destId="{A82570EB-9047-4C30-B34C-BC41F943A042}"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1F0AFE3C-5968-4AA0-A52F-73EEF4A0EC2A}" type="presOf" srcId="{DA6E603D-E34D-4EC6-B48D-740809166CA4}" destId="{6057DA86-162F-440C-8D5E-0A6D86B8CF0F}" srcOrd="0" destOrd="0" presId="urn:microsoft.com/office/officeart/2005/8/layout/vList5"/>
    <dgm:cxn modelId="{D4EC3349-E7BB-4D8E-8756-687EE2F051A7}" type="presOf" srcId="{9C158368-C9E0-4942-8526-5CE49BCD721C}" destId="{EC26B3CA-5F55-4ED6-AEA1-83422FEC2FA3}" srcOrd="0" destOrd="0" presId="urn:microsoft.com/office/officeart/2005/8/layout/vList5"/>
    <dgm:cxn modelId="{8DD47B49-6267-4138-93B8-517EEAA308BF}" srcId="{9C158368-C9E0-4942-8526-5CE49BCD721C}" destId="{E8FCBF14-B1E4-4CD7-99E2-D88C65477186}" srcOrd="1" destOrd="0" parTransId="{9C4EBE6F-72A3-4036-B7C3-9C582D0954A4}" sibTransId="{2A5D02FE-CB05-4776-96EA-7A67F86416A0}"/>
    <dgm:cxn modelId="{AA1F0152-7557-45AE-8375-9C47965FD8BC}" type="presOf" srcId="{32EE9BBF-B02B-4DE9-A826-A3930A24887B}" destId="{5DB3C171-F262-490B-B8BB-BFFA46B0586B}"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B6C807A7-A846-47FD-BE65-9166C443B42C}" srcId="{621AB93B-5B7B-404A-AAC6-82585374894E}" destId="{32EE9BBF-B02B-4DE9-A826-A3930A24887B}" srcOrd="0" destOrd="0" parTransId="{00D5B151-6E85-451D-80BE-DE7F236447A0}" sibTransId="{DC57031B-D14D-42A1-A990-761C91C4EF85}"/>
    <dgm:cxn modelId="{B7C3ADC4-A86A-47C8-A356-6DF07211AC38}" type="presOf" srcId="{621AB93B-5B7B-404A-AAC6-82585374894E}" destId="{30A5BAFA-D867-4432-A555-078896BF780D}" srcOrd="0" destOrd="0" presId="urn:microsoft.com/office/officeart/2005/8/layout/vList5"/>
    <dgm:cxn modelId="{36D18AE2-C00E-4501-AA47-235AC24E73AA}" type="presOf" srcId="{E8FCBF14-B1E4-4CD7-99E2-D88C65477186}" destId="{6057DA86-162F-440C-8D5E-0A6D86B8CF0F}" srcOrd="0" destOrd="1" presId="urn:microsoft.com/office/officeart/2005/8/layout/vList5"/>
    <dgm:cxn modelId="{3EBF19E0-02AC-4827-8568-BE3D8898A37D}" type="presParOf" srcId="{A82570EB-9047-4C30-B34C-BC41F943A042}" destId="{74CEAA77-1A9F-4EE7-8009-B36DC94847D6}" srcOrd="0" destOrd="0" presId="urn:microsoft.com/office/officeart/2005/8/layout/vList5"/>
    <dgm:cxn modelId="{4ACFAA59-F1F4-4513-A715-7B9F870F4093}" type="presParOf" srcId="{74CEAA77-1A9F-4EE7-8009-B36DC94847D6}" destId="{30A5BAFA-D867-4432-A555-078896BF780D}" srcOrd="0" destOrd="0" presId="urn:microsoft.com/office/officeart/2005/8/layout/vList5"/>
    <dgm:cxn modelId="{0ACE8C3C-B2D7-450C-8F91-B455AC3AE54C}" type="presParOf" srcId="{74CEAA77-1A9F-4EE7-8009-B36DC94847D6}" destId="{5DB3C171-F262-490B-B8BB-BFFA46B0586B}" srcOrd="1" destOrd="0" presId="urn:microsoft.com/office/officeart/2005/8/layout/vList5"/>
    <dgm:cxn modelId="{D9305F5D-F679-48A0-A281-6F77BCAE4241}" type="presParOf" srcId="{A82570EB-9047-4C30-B34C-BC41F943A042}" destId="{21203062-3061-4CFA-A1DC-A3C8D1B70C6A}" srcOrd="1" destOrd="0" presId="urn:microsoft.com/office/officeart/2005/8/layout/vList5"/>
    <dgm:cxn modelId="{D44ED7A8-E2CB-4641-A327-B1495CC09825}" type="presParOf" srcId="{A82570EB-9047-4C30-B34C-BC41F943A042}" destId="{AAC7EB03-0D34-4E53-AA54-FF39894E56F4}" srcOrd="2" destOrd="0" presId="urn:microsoft.com/office/officeart/2005/8/layout/vList5"/>
    <dgm:cxn modelId="{8013375B-80F8-4618-91CA-35F3D63DA3E9}" type="presParOf" srcId="{AAC7EB03-0D34-4E53-AA54-FF39894E56F4}" destId="{EC26B3CA-5F55-4ED6-AEA1-83422FEC2FA3}" srcOrd="0" destOrd="0" presId="urn:microsoft.com/office/officeart/2005/8/layout/vList5"/>
    <dgm:cxn modelId="{F54E9AEE-9747-4292-8D53-C3AE638D8142}"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REZULTATU nr 1</a:t>
          </a:r>
        </a:p>
        <a:p>
          <a:pPr algn="ctr"/>
          <a:r>
            <a:rPr lang="pl-PL" sz="1600" b="1" u="none" dirty="0">
              <a:solidFill>
                <a:srgbClr val="FF0000"/>
              </a:solidFill>
            </a:rPr>
            <a:t>Liczba uczniów</a:t>
          </a:r>
          <a:r>
            <a:rPr lang="pl-PL" sz="1600" b="1" u="none" dirty="0">
              <a:solidFill>
                <a:schemeClr val="tx1"/>
              </a:solidFill>
            </a:rPr>
            <a:t>, którzy nabyli kompetencje kluczowe lub umiejętności uniwersalne po opuszczeniu programu</a:t>
          </a: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uczniów którzy dzięki wsparciu z EFS nabyli kompetencje kluczowe</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000" b="1" dirty="0">
              <a:latin typeface="+mn-lt"/>
            </a:rPr>
            <a:t>Przez uzyskanie kwalifikacji należy rozumieć formalny wynik oceny i walidacji, uzyskany w momencie potwierdzenia przez właściwy organ, że dana osoba osiągnęła efekty uczenia się spełniające określone standardy. Tym samym uczestnika można uwzględnić w ww. wskaźniku jeżeli zda formalny egzamin potwierdzający zdobyte kwalifikacje. </a:t>
          </a:r>
          <a:endParaRPr lang="pl-PL" sz="1000" b="1" dirty="0">
            <a:solidFill>
              <a:srgbClr val="B466E0"/>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WSKAŹNIK REZULTATU nr 2</a:t>
          </a:r>
        </a:p>
        <a:p>
          <a:r>
            <a:rPr lang="pl-PL" sz="1600" b="1" u="none" dirty="0">
              <a:solidFill>
                <a:srgbClr val="FF0000"/>
              </a:solidFill>
            </a:rPr>
            <a:t>Liczba nauczycieli</a:t>
          </a:r>
          <a:r>
            <a:rPr lang="pl-PL" sz="1600" b="1" u="none" dirty="0">
              <a:solidFill>
                <a:schemeClr val="tx1"/>
              </a:solidFill>
            </a:rPr>
            <a:t>, którzy uzyskali kwalifikacje lub nabyli kompetencje po opuszczeniu programu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770C4064-5FA4-48C6-9A55-4C9AF4054A34}">
      <dgm:prSet phldrT="[Tekst]" custT="1"/>
      <dgm:spPr>
        <a:solidFill>
          <a:srgbClr val="FFC000">
            <a:alpha val="90000"/>
          </a:srgbClr>
        </a:solidFill>
        <a:ln>
          <a:solidFill>
            <a:srgbClr val="FFC000">
              <a:alpha val="90000"/>
            </a:srgbClr>
          </a:solidFill>
        </a:ln>
      </dgm:spPr>
      <dgm:t>
        <a:bodyPr/>
        <a:lstStyle/>
        <a:p>
          <a:pPr algn="just"/>
          <a:r>
            <a:rPr lang="pl-PL" sz="1000" b="1" dirty="0">
              <a:solidFill>
                <a:schemeClr val="tx1"/>
              </a:solidFill>
              <a:latin typeface="+mn-lt"/>
            </a:rPr>
            <a:t>Liczba nauczycieli, którzy uzyskali kwalifikacje lub nabyli kompetencje po opuszczeniu programu.</a:t>
          </a:r>
        </a:p>
      </dgm:t>
    </dgm:pt>
    <dgm:pt modelId="{4806F532-C996-489E-8395-D476750209CE}" type="parTrans" cxnId="{09CFFB2F-A178-4719-8AEA-53265FFB1595}">
      <dgm:prSet/>
      <dgm:spPr/>
      <dgm:t>
        <a:bodyPr/>
        <a:lstStyle/>
        <a:p>
          <a:endParaRPr lang="pl-PL"/>
        </a:p>
      </dgm:t>
    </dgm:pt>
    <dgm:pt modelId="{44DD8177-8FE0-448A-8063-EEED58CBE818}" type="sibTrans" cxnId="{09CFFB2F-A178-4719-8AEA-53265FFB1595}">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17609"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62C06224-CCA7-4BC3-96B8-CBFAC9EBB3D6}" type="presOf" srcId="{9C158368-C9E0-4942-8526-5CE49BCD721C}" destId="{EC26B3CA-5F55-4ED6-AEA1-83422FEC2FA3}" srcOrd="0" destOrd="0" presId="urn:microsoft.com/office/officeart/2005/8/layout/vList5"/>
    <dgm:cxn modelId="{5D1BAC2D-5F26-4F84-823C-A773B27F0015}" type="presOf" srcId="{DA6E603D-E34D-4EC6-B48D-740809166CA4}" destId="{6057DA86-162F-440C-8D5E-0A6D86B8CF0F}" srcOrd="0" destOrd="1" presId="urn:microsoft.com/office/officeart/2005/8/layout/vList5"/>
    <dgm:cxn modelId="{09CFFB2F-A178-4719-8AEA-53265FFB1595}" srcId="{9C158368-C9E0-4942-8526-5CE49BCD721C}" destId="{770C4064-5FA4-48C6-9A55-4C9AF4054A34}" srcOrd="0" destOrd="0" parTransId="{4806F532-C996-489E-8395-D476750209CE}" sibTransId="{44DD8177-8FE0-448A-8063-EEED58CBE818}"/>
    <dgm:cxn modelId="{E6B19661-1B36-4B39-BC10-1426D1D68BDB}" type="presOf" srcId="{770C4064-5FA4-48C6-9A55-4C9AF4054A34}" destId="{6057DA86-162F-440C-8D5E-0A6D86B8CF0F}" srcOrd="0" destOrd="0" presId="urn:microsoft.com/office/officeart/2005/8/layout/vList5"/>
    <dgm:cxn modelId="{E117E38E-DDD3-480D-A78D-8FCB154BAC0D}" srcId="{9C158368-C9E0-4942-8526-5CE49BCD721C}" destId="{DA6E603D-E34D-4EC6-B48D-740809166CA4}" srcOrd="1" destOrd="0" parTransId="{A8A154FD-2259-47AC-AD68-19EF82000962}" sibTransId="{9F49CB28-C9A9-4FC8-82B7-C5A3A7564928}"/>
    <dgm:cxn modelId="{6FAFFCA3-C88B-49D2-9334-8363A327B913}" type="presOf" srcId="{1A53B528-4B73-4476-AAA3-DA53D8694E89}" destId="{A82570EB-9047-4C30-B34C-BC41F943A042}" srcOrd="0" destOrd="0" presId="urn:microsoft.com/office/officeart/2005/8/layout/vList5"/>
    <dgm:cxn modelId="{B6B003A4-FFB7-4E10-8639-47B5C99F6EF6}" type="presOf" srcId="{32EE9BBF-B02B-4DE9-A826-A3930A24887B}" destId="{5DB3C171-F262-490B-B8BB-BFFA46B0586B}"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60DD92DA-12D3-4C06-AB6F-E70720A74C5F}" type="presOf" srcId="{621AB93B-5B7B-404A-AAC6-82585374894E}" destId="{30A5BAFA-D867-4432-A555-078896BF780D}" srcOrd="0" destOrd="0" presId="urn:microsoft.com/office/officeart/2005/8/layout/vList5"/>
    <dgm:cxn modelId="{1FA6E83A-7065-4F9D-B5F4-C09443D33F5C}" type="presParOf" srcId="{A82570EB-9047-4C30-B34C-BC41F943A042}" destId="{74CEAA77-1A9F-4EE7-8009-B36DC94847D6}" srcOrd="0" destOrd="0" presId="urn:microsoft.com/office/officeart/2005/8/layout/vList5"/>
    <dgm:cxn modelId="{B95131E3-E1CF-4682-B985-020DE297F0AA}" type="presParOf" srcId="{74CEAA77-1A9F-4EE7-8009-B36DC94847D6}" destId="{30A5BAFA-D867-4432-A555-078896BF780D}" srcOrd="0" destOrd="0" presId="urn:microsoft.com/office/officeart/2005/8/layout/vList5"/>
    <dgm:cxn modelId="{38CC7861-A48C-4857-9E19-10F35AA629E9}" type="presParOf" srcId="{74CEAA77-1A9F-4EE7-8009-B36DC94847D6}" destId="{5DB3C171-F262-490B-B8BB-BFFA46B0586B}" srcOrd="1" destOrd="0" presId="urn:microsoft.com/office/officeart/2005/8/layout/vList5"/>
    <dgm:cxn modelId="{2DB50EE1-3D19-483A-80D8-F6243EDD1AA7}" type="presParOf" srcId="{A82570EB-9047-4C30-B34C-BC41F943A042}" destId="{21203062-3061-4CFA-A1DC-A3C8D1B70C6A}" srcOrd="1" destOrd="0" presId="urn:microsoft.com/office/officeart/2005/8/layout/vList5"/>
    <dgm:cxn modelId="{8845CF93-FE5F-4DA2-ACDA-7FC35728181B}" type="presParOf" srcId="{A82570EB-9047-4C30-B34C-BC41F943A042}" destId="{AAC7EB03-0D34-4E53-AA54-FF39894E56F4}" srcOrd="2" destOrd="0" presId="urn:microsoft.com/office/officeart/2005/8/layout/vList5"/>
    <dgm:cxn modelId="{53F8CBBE-B862-4764-BB74-C52F4CF73425}" type="presParOf" srcId="{AAC7EB03-0D34-4E53-AA54-FF39894E56F4}" destId="{EC26B3CA-5F55-4ED6-AEA1-83422FEC2FA3}" srcOrd="0" destOrd="0" presId="urn:microsoft.com/office/officeart/2005/8/layout/vList5"/>
    <dgm:cxn modelId="{8F507BCC-D249-4B57-9017-CF29765C9ACE}"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REZULTATU nr 3</a:t>
          </a:r>
        </a:p>
        <a:p>
          <a:pPr algn="ctr"/>
          <a:r>
            <a:rPr lang="pl-PL" sz="1600" b="1" u="none" dirty="0">
              <a:solidFill>
                <a:srgbClr val="FF0000"/>
              </a:solidFill>
            </a:rPr>
            <a:t>Liczba szkół</a:t>
          </a:r>
          <a:r>
            <a:rPr lang="pl-PL" sz="1600" b="1" u="none" dirty="0">
              <a:solidFill>
                <a:schemeClr val="tx1"/>
              </a:solidFill>
            </a:rPr>
            <a:t>, w których pracownie przedmiotowe wykorzystują doposażenie do prowadzenia zajęć edukacyjnych.</a:t>
          </a: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szkół, w których pracownie przedmiotowe wykorzystują doposażenie zakupione dzięki EFS do prowadzenia zajęć edukacyjnych z przedmiotów przyrodniczych lub matematyki.</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WSKAŹNIK REZULTATU nr 4</a:t>
          </a:r>
        </a:p>
        <a:p>
          <a:r>
            <a:rPr lang="pl-PL" sz="1600" b="1" u="none" dirty="0">
              <a:solidFill>
                <a:srgbClr val="FF0000"/>
              </a:solidFill>
            </a:rPr>
            <a:t>Liczba szkół i placówek systemu oświaty</a:t>
          </a:r>
          <a:r>
            <a:rPr lang="pl-PL" sz="1600" b="1" u="none" dirty="0">
              <a:solidFill>
                <a:schemeClr val="tx1"/>
              </a:solidFill>
            </a:rPr>
            <a:t> wykorzystujących sprzęt TIK do prowadzenia zajęć edukacyjnych.</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770C4064-5FA4-48C6-9A55-4C9AF4054A34}">
      <dgm:prSet phldrT="[Tekst]" custT="1"/>
      <dgm:spPr>
        <a:solidFill>
          <a:srgbClr val="FFC000">
            <a:alpha val="90000"/>
          </a:srgbClr>
        </a:solidFill>
        <a:ln>
          <a:solidFill>
            <a:srgbClr val="FFC000">
              <a:alpha val="90000"/>
            </a:srgbClr>
          </a:solidFill>
        </a:ln>
      </dgm:spPr>
      <dgm:t>
        <a:bodyPr/>
        <a:lstStyle/>
        <a:p>
          <a:pPr algn="just"/>
          <a:r>
            <a:rPr lang="pl-PL" sz="1400" b="1" dirty="0">
              <a:solidFill>
                <a:schemeClr val="tx1"/>
              </a:solidFill>
              <a:latin typeface="+mn-lt"/>
            </a:rPr>
            <a:t>Liczba szkół oraz placówek systemu oświaty wykorzystujących do prowadzenia zajęć edukacyjnych sprzęt rozumiany jako  pomoce dydaktyczne oraz narzędzia technologii informacyjno-edukacyjnych (TIK) zakupione dzięki EFS.</a:t>
          </a:r>
        </a:p>
      </dgm:t>
    </dgm:pt>
    <dgm:pt modelId="{4806F532-C996-489E-8395-D476750209CE}" type="parTrans" cxnId="{09CFFB2F-A178-4719-8AEA-53265FFB1595}">
      <dgm:prSet/>
      <dgm:spPr/>
    </dgm:pt>
    <dgm:pt modelId="{44DD8177-8FE0-448A-8063-EEED58CBE818}" type="sibTrans" cxnId="{09CFFB2F-A178-4719-8AEA-53265FFB1595}">
      <dgm:prSet/>
      <dgm:spPr/>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17609"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15688">
        <dgm:presLayoutVars>
          <dgm:bulletEnabled val="1"/>
        </dgm:presLayoutVars>
      </dgm:prSet>
      <dgm:spPr/>
    </dgm:pt>
  </dgm:ptLst>
  <dgm:cxnLst>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95A68324-2E70-4FC2-8A5C-ED9F112860A9}" type="presOf" srcId="{32EE9BBF-B02B-4DE9-A826-A3930A24887B}" destId="{5DB3C171-F262-490B-B8BB-BFFA46B0586B}" srcOrd="0" destOrd="0" presId="urn:microsoft.com/office/officeart/2005/8/layout/vList5"/>
    <dgm:cxn modelId="{09CFFB2F-A178-4719-8AEA-53265FFB1595}" srcId="{9C158368-C9E0-4942-8526-5CE49BCD721C}" destId="{770C4064-5FA4-48C6-9A55-4C9AF4054A34}" srcOrd="0" destOrd="0" parTransId="{4806F532-C996-489E-8395-D476750209CE}" sibTransId="{44DD8177-8FE0-448A-8063-EEED58CBE818}"/>
    <dgm:cxn modelId="{E6C15F45-0BE6-41F2-A147-185159FA6A28}" type="presOf" srcId="{1A53B528-4B73-4476-AAA3-DA53D8694E89}" destId="{A82570EB-9047-4C30-B34C-BC41F943A042}"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535FACBA-D51F-44CA-83D1-55DF935D849F}" type="presOf" srcId="{621AB93B-5B7B-404A-AAC6-82585374894E}" destId="{30A5BAFA-D867-4432-A555-078896BF780D}" srcOrd="0" destOrd="0" presId="urn:microsoft.com/office/officeart/2005/8/layout/vList5"/>
    <dgm:cxn modelId="{2F1677ED-C28A-487B-96D0-95DA07569BFF}" type="presOf" srcId="{770C4064-5FA4-48C6-9A55-4C9AF4054A34}" destId="{6057DA86-162F-440C-8D5E-0A6D86B8CF0F}" srcOrd="0" destOrd="0" presId="urn:microsoft.com/office/officeart/2005/8/layout/vList5"/>
    <dgm:cxn modelId="{6B06A1FF-0516-4DBD-9B0C-C84F7AE292A8}" type="presOf" srcId="{9C158368-C9E0-4942-8526-5CE49BCD721C}" destId="{EC26B3CA-5F55-4ED6-AEA1-83422FEC2FA3}" srcOrd="0" destOrd="0" presId="urn:microsoft.com/office/officeart/2005/8/layout/vList5"/>
    <dgm:cxn modelId="{119691A6-F956-499F-856E-61AA337F0330}" type="presParOf" srcId="{A82570EB-9047-4C30-B34C-BC41F943A042}" destId="{74CEAA77-1A9F-4EE7-8009-B36DC94847D6}" srcOrd="0" destOrd="0" presId="urn:microsoft.com/office/officeart/2005/8/layout/vList5"/>
    <dgm:cxn modelId="{1047F57D-04A4-47A1-A199-972269CAD3A0}" type="presParOf" srcId="{74CEAA77-1A9F-4EE7-8009-B36DC94847D6}" destId="{30A5BAFA-D867-4432-A555-078896BF780D}" srcOrd="0" destOrd="0" presId="urn:microsoft.com/office/officeart/2005/8/layout/vList5"/>
    <dgm:cxn modelId="{ECDF6C5D-E058-4E4F-A3F6-999584291C48}" type="presParOf" srcId="{74CEAA77-1A9F-4EE7-8009-B36DC94847D6}" destId="{5DB3C171-F262-490B-B8BB-BFFA46B0586B}" srcOrd="1" destOrd="0" presId="urn:microsoft.com/office/officeart/2005/8/layout/vList5"/>
    <dgm:cxn modelId="{CDF5286F-ADE7-47B6-9F9C-1219F2C8F79E}" type="presParOf" srcId="{A82570EB-9047-4C30-B34C-BC41F943A042}" destId="{21203062-3061-4CFA-A1DC-A3C8D1B70C6A}" srcOrd="1" destOrd="0" presId="urn:microsoft.com/office/officeart/2005/8/layout/vList5"/>
    <dgm:cxn modelId="{541069CF-D0DD-49F8-8389-93518ED15B31}" type="presParOf" srcId="{A82570EB-9047-4C30-B34C-BC41F943A042}" destId="{AAC7EB03-0D34-4E53-AA54-FF39894E56F4}" srcOrd="2" destOrd="0" presId="urn:microsoft.com/office/officeart/2005/8/layout/vList5"/>
    <dgm:cxn modelId="{7222F3D8-008F-4927-96A6-23965D51E551}" type="presParOf" srcId="{AAC7EB03-0D34-4E53-AA54-FF39894E56F4}" destId="{EC26B3CA-5F55-4ED6-AEA1-83422FEC2FA3}" srcOrd="0" destOrd="0" presId="urn:microsoft.com/office/officeart/2005/8/layout/vList5"/>
    <dgm:cxn modelId="{F5DB60CA-55A6-4E63-838C-3A1BADD6EB48}"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HORYZONTALNY nr 1</a:t>
          </a:r>
        </a:p>
        <a:p>
          <a:pPr algn="ctr"/>
          <a:r>
            <a:rPr lang="pl-PL" sz="1600" b="1" u="none" dirty="0">
              <a:solidFill>
                <a:srgbClr val="FF0000"/>
              </a:solidFill>
            </a:rPr>
            <a:t>Liczba obiektów </a:t>
          </a:r>
          <a:r>
            <a:rPr lang="pl-PL" sz="1600" b="1" u="none" dirty="0">
              <a:solidFill>
                <a:schemeClr val="tx1"/>
              </a:solidFill>
            </a:rPr>
            <a:t>dostosowanych do potrzeb osób z </a:t>
          </a:r>
          <a:r>
            <a:rPr lang="pl-PL" sz="1600" b="1" u="none" dirty="0" err="1">
              <a:solidFill>
                <a:schemeClr val="tx1"/>
              </a:solidFill>
            </a:rPr>
            <a:t>niepełnosprawnościami</a:t>
          </a: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Wskaźnik odnosi się do liczby obiektów, które zaopatrzono w specjalne podjazdy, windy, urządzenia głośnomówiące, bądź inne udogodnienia (tj. usunięcie barier w dostępie, w szczególności barier architektonicznych) ułatwiające dostęp do tych obiektów i poruszanie się po nich osobom niepełnosprawnym ruchowo czy sensorycznie.</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WSKAŹNIK HORYZONTALNY nr 2</a:t>
          </a:r>
        </a:p>
        <a:p>
          <a:r>
            <a:rPr lang="pl-PL" sz="1600" b="1" u="none" dirty="0">
              <a:solidFill>
                <a:srgbClr val="FF0000"/>
              </a:solidFill>
            </a:rPr>
            <a:t>Liczba osób </a:t>
          </a:r>
          <a:r>
            <a:rPr lang="pl-PL" sz="1600" b="1" u="none" dirty="0">
              <a:solidFill>
                <a:schemeClr val="tx1"/>
              </a:solidFill>
            </a:rPr>
            <a:t>objętych szkoleniami/doradztwem w zakresie kompetencji cyfrowych</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2D199BE9-D96D-4096-B485-4ADBBBFA847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FF0000"/>
              </a:solidFill>
            </a:rPr>
            <a:t>Wskaźnik należy wybrać bez względu na typ projektu i formy wsparcia (bez konieczności podawania wartości docelowej większej od 0)</a:t>
          </a:r>
        </a:p>
      </dgm:t>
    </dgm:pt>
    <dgm:pt modelId="{E7431F42-F3FE-4211-BBB6-6B8BB707376F}" type="parTrans" cxnId="{35FBD1A3-3498-44F2-ACE8-AE7B7F1E87E8}">
      <dgm:prSet/>
      <dgm:spPr/>
      <dgm:t>
        <a:bodyPr/>
        <a:lstStyle/>
        <a:p>
          <a:endParaRPr lang="pl-PL"/>
        </a:p>
      </dgm:t>
    </dgm:pt>
    <dgm:pt modelId="{16C2B6E5-B2B4-44AF-BD70-175CAA796C20}" type="sibTrans" cxnId="{35FBD1A3-3498-44F2-ACE8-AE7B7F1E87E8}">
      <dgm:prSet/>
      <dgm:spPr/>
      <dgm:t>
        <a:bodyPr/>
        <a:lstStyle/>
        <a:p>
          <a:endParaRPr lang="pl-PL"/>
        </a:p>
      </dgm:t>
    </dgm:pt>
    <dgm:pt modelId="{770C4064-5FA4-48C6-9A55-4C9AF4054A34}">
      <dgm:prSet phldrT="[Tekst]" custT="1"/>
      <dgm:spPr>
        <a:solidFill>
          <a:srgbClr val="FFC000">
            <a:alpha val="90000"/>
          </a:srgbClr>
        </a:solidFill>
        <a:ln>
          <a:solidFill>
            <a:srgbClr val="FFC000">
              <a:alpha val="90000"/>
            </a:srgbClr>
          </a:solidFill>
        </a:ln>
      </dgm:spPr>
      <dgm:t>
        <a:bodyPr/>
        <a:lstStyle/>
        <a:p>
          <a:pPr algn="just"/>
          <a:r>
            <a:rPr lang="pl-PL" sz="1200" b="1" dirty="0">
              <a:solidFill>
                <a:schemeClr val="tx1"/>
              </a:solidFill>
              <a:latin typeface="+mn-lt"/>
            </a:rPr>
            <a:t>Wskaźnik mierzy liczbę osób objętych szkoleniami/doradztwem w zakresie nabywania/doskonalenia umiejętności warunkujących efektywne korzystanie z mediów elektronicznych tj. m.in. korzystania z komputera, różnych rodzajów oprogramowania, </a:t>
          </a:r>
          <a:r>
            <a:rPr lang="pl-PL" sz="1200" b="1" dirty="0" err="1">
              <a:solidFill>
                <a:schemeClr val="tx1"/>
              </a:solidFill>
              <a:latin typeface="+mn-lt"/>
            </a:rPr>
            <a:t>internetu</a:t>
          </a:r>
          <a:r>
            <a:rPr lang="pl-PL" sz="1200" b="1" dirty="0">
              <a:solidFill>
                <a:schemeClr val="tx1"/>
              </a:solidFill>
              <a:latin typeface="+mn-lt"/>
            </a:rPr>
            <a:t> oraz kompetencji ściśle informatycznych (np. programowanie, zarządzanie bazami danych, administracja sieciami, administracja witrynami internetowymi).</a:t>
          </a:r>
        </a:p>
      </dgm:t>
    </dgm:pt>
    <dgm:pt modelId="{4806F532-C996-489E-8395-D476750209CE}" type="parTrans" cxnId="{09CFFB2F-A178-4719-8AEA-53265FFB1595}">
      <dgm:prSet/>
      <dgm:spPr/>
      <dgm:t>
        <a:bodyPr/>
        <a:lstStyle/>
        <a:p>
          <a:endParaRPr lang="pl-PL"/>
        </a:p>
      </dgm:t>
    </dgm:pt>
    <dgm:pt modelId="{44DD8177-8FE0-448A-8063-EEED58CBE818}" type="sibTrans" cxnId="{09CFFB2F-A178-4719-8AEA-53265FFB1595}">
      <dgm:prSet/>
      <dgm:spPr/>
      <dgm:t>
        <a:bodyPr/>
        <a:lstStyle/>
        <a:p>
          <a:endParaRPr lang="pl-PL"/>
        </a:p>
      </dgm:t>
    </dgm:pt>
    <dgm:pt modelId="{0A23AAFE-EB10-4EBB-BA5A-7E271D2919EB}">
      <dgm:prSet phldrT="[Tekst]" custT="1"/>
      <dgm:spPr>
        <a:solidFill>
          <a:srgbClr val="FFC000">
            <a:alpha val="90000"/>
          </a:srgbClr>
        </a:solidFill>
        <a:ln>
          <a:solidFill>
            <a:srgbClr val="FFC000">
              <a:alpha val="90000"/>
            </a:srgbClr>
          </a:solidFill>
        </a:ln>
      </dgm:spPr>
      <dgm:t>
        <a:bodyPr/>
        <a:lstStyle/>
        <a:p>
          <a:pPr algn="just"/>
          <a:r>
            <a:rPr lang="pl-PL" sz="1200" b="1" dirty="0">
              <a:solidFill>
                <a:srgbClr val="FF0000"/>
              </a:solidFill>
            </a:rPr>
            <a:t>Wskaźnik należy wybrać bez względu na typ projektu i formy wsparcia (bez konieczności podawania wartości docelowej większej od 0)</a:t>
          </a:r>
          <a:endParaRPr lang="pl-PL" sz="1200" b="1" dirty="0">
            <a:solidFill>
              <a:srgbClr val="B466E0"/>
            </a:solidFill>
            <a:latin typeface="+mn-lt"/>
          </a:endParaRPr>
        </a:p>
      </dgm:t>
    </dgm:pt>
    <dgm:pt modelId="{CB5C98C9-AE74-414E-B3A2-B5E5409E4474}" type="parTrans" cxnId="{643C77A2-74FA-4377-8953-C32CAA1603A8}">
      <dgm:prSet/>
      <dgm:spPr/>
      <dgm:t>
        <a:bodyPr/>
        <a:lstStyle/>
        <a:p>
          <a:endParaRPr lang="pl-PL"/>
        </a:p>
      </dgm:t>
    </dgm:pt>
    <dgm:pt modelId="{BCCE0CAB-2AE8-4C71-A403-25D91C82C9B7}" type="sibTrans" cxnId="{643C77A2-74FA-4377-8953-C32CAA1603A8}">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28270"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15688">
        <dgm:presLayoutVars>
          <dgm:bulletEnabled val="1"/>
        </dgm:presLayoutVars>
      </dgm:prSet>
      <dgm:spPr/>
    </dgm:pt>
  </dgm:ptLst>
  <dgm:cxnLst>
    <dgm:cxn modelId="{C2B3F90C-37D1-4006-B973-0CD42529DB29}" type="presOf" srcId="{2D199BE9-D96D-4096-B485-4ADBBBFA8474}" destId="{5DB3C171-F262-490B-B8BB-BFFA46B0586B}" srcOrd="0" destOrd="1"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09CFFB2F-A178-4719-8AEA-53265FFB1595}" srcId="{9C158368-C9E0-4942-8526-5CE49BCD721C}" destId="{770C4064-5FA4-48C6-9A55-4C9AF4054A34}" srcOrd="0" destOrd="0" parTransId="{4806F532-C996-489E-8395-D476750209CE}" sibTransId="{44DD8177-8FE0-448A-8063-EEED58CBE818}"/>
    <dgm:cxn modelId="{0B14FD2F-4544-438B-9B72-9BBE43B70535}" type="presOf" srcId="{770C4064-5FA4-48C6-9A55-4C9AF4054A34}" destId="{6057DA86-162F-440C-8D5E-0A6D86B8CF0F}" srcOrd="0" destOrd="0" presId="urn:microsoft.com/office/officeart/2005/8/layout/vList5"/>
    <dgm:cxn modelId="{7C99A632-5728-4C33-83CA-D082887ABDFC}" type="presOf" srcId="{0A23AAFE-EB10-4EBB-BA5A-7E271D2919EB}" destId="{6057DA86-162F-440C-8D5E-0A6D86B8CF0F}" srcOrd="0" destOrd="1" presId="urn:microsoft.com/office/officeart/2005/8/layout/vList5"/>
    <dgm:cxn modelId="{0A6A373B-2BBE-4419-8C8F-B8BDD3DB7ECC}" type="presOf" srcId="{1A53B528-4B73-4476-AAA3-DA53D8694E89}" destId="{A82570EB-9047-4C30-B34C-BC41F943A042}" srcOrd="0" destOrd="0" presId="urn:microsoft.com/office/officeart/2005/8/layout/vList5"/>
    <dgm:cxn modelId="{CF98EF6B-52ED-4707-B667-2AA617DDEF9B}" type="presOf" srcId="{32EE9BBF-B02B-4DE9-A826-A3930A24887B}" destId="{5DB3C171-F262-490B-B8BB-BFFA46B0586B}" srcOrd="0" destOrd="0" presId="urn:microsoft.com/office/officeart/2005/8/layout/vList5"/>
    <dgm:cxn modelId="{643C77A2-74FA-4377-8953-C32CAA1603A8}" srcId="{9C158368-C9E0-4942-8526-5CE49BCD721C}" destId="{0A23AAFE-EB10-4EBB-BA5A-7E271D2919EB}" srcOrd="1" destOrd="0" parTransId="{CB5C98C9-AE74-414E-B3A2-B5E5409E4474}" sibTransId="{BCCE0CAB-2AE8-4C71-A403-25D91C82C9B7}"/>
    <dgm:cxn modelId="{9F29A8A2-2216-41EA-BA2B-832CBA89B838}" type="presOf" srcId="{621AB93B-5B7B-404A-AAC6-82585374894E}" destId="{30A5BAFA-D867-4432-A555-078896BF780D}" srcOrd="0" destOrd="0" presId="urn:microsoft.com/office/officeart/2005/8/layout/vList5"/>
    <dgm:cxn modelId="{35FBD1A3-3498-44F2-ACE8-AE7B7F1E87E8}" srcId="{621AB93B-5B7B-404A-AAC6-82585374894E}" destId="{2D199BE9-D96D-4096-B485-4ADBBBFA8474}" srcOrd="1" destOrd="0" parTransId="{E7431F42-F3FE-4211-BBB6-6B8BB707376F}" sibTransId="{16C2B6E5-B2B4-44AF-BD70-175CAA796C20}"/>
    <dgm:cxn modelId="{B6C807A7-A846-47FD-BE65-9166C443B42C}" srcId="{621AB93B-5B7B-404A-AAC6-82585374894E}" destId="{32EE9BBF-B02B-4DE9-A826-A3930A24887B}" srcOrd="0" destOrd="0" parTransId="{00D5B151-6E85-451D-80BE-DE7F236447A0}" sibTransId="{DC57031B-D14D-42A1-A990-761C91C4EF85}"/>
    <dgm:cxn modelId="{67D3CCB5-BDFA-49C4-9720-1568FF354CB9}" type="presOf" srcId="{9C158368-C9E0-4942-8526-5CE49BCD721C}" destId="{EC26B3CA-5F55-4ED6-AEA1-83422FEC2FA3}" srcOrd="0" destOrd="0" presId="urn:microsoft.com/office/officeart/2005/8/layout/vList5"/>
    <dgm:cxn modelId="{89D04232-82BE-4814-97D6-71906AC61851}" type="presParOf" srcId="{A82570EB-9047-4C30-B34C-BC41F943A042}" destId="{74CEAA77-1A9F-4EE7-8009-B36DC94847D6}" srcOrd="0" destOrd="0" presId="urn:microsoft.com/office/officeart/2005/8/layout/vList5"/>
    <dgm:cxn modelId="{BB61C665-9337-4F25-829A-B867DC568848}" type="presParOf" srcId="{74CEAA77-1A9F-4EE7-8009-B36DC94847D6}" destId="{30A5BAFA-D867-4432-A555-078896BF780D}" srcOrd="0" destOrd="0" presId="urn:microsoft.com/office/officeart/2005/8/layout/vList5"/>
    <dgm:cxn modelId="{F09FF2F2-23D4-428A-B275-5AEE0C215D32}" type="presParOf" srcId="{74CEAA77-1A9F-4EE7-8009-B36DC94847D6}" destId="{5DB3C171-F262-490B-B8BB-BFFA46B0586B}" srcOrd="1" destOrd="0" presId="urn:microsoft.com/office/officeart/2005/8/layout/vList5"/>
    <dgm:cxn modelId="{69AF3847-1EB0-4FA7-95D5-36C6CECA05B5}" type="presParOf" srcId="{A82570EB-9047-4C30-B34C-BC41F943A042}" destId="{21203062-3061-4CFA-A1DC-A3C8D1B70C6A}" srcOrd="1" destOrd="0" presId="urn:microsoft.com/office/officeart/2005/8/layout/vList5"/>
    <dgm:cxn modelId="{87F09D51-3FD3-4DFE-ABE1-A1050E952DF6}" type="presParOf" srcId="{A82570EB-9047-4C30-B34C-BC41F943A042}" destId="{AAC7EB03-0D34-4E53-AA54-FF39894E56F4}" srcOrd="2" destOrd="0" presId="urn:microsoft.com/office/officeart/2005/8/layout/vList5"/>
    <dgm:cxn modelId="{5652EA7D-878A-44CF-811A-B85A45311241}" type="presParOf" srcId="{AAC7EB03-0D34-4E53-AA54-FF39894E56F4}" destId="{EC26B3CA-5F55-4ED6-AEA1-83422FEC2FA3}" srcOrd="0" destOrd="0" presId="urn:microsoft.com/office/officeart/2005/8/layout/vList5"/>
    <dgm:cxn modelId="{80D36942-B1FA-4E50-BA16-82E9E3ED7F76}"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HORYZONTALNY nr 3</a:t>
          </a:r>
        </a:p>
        <a:p>
          <a:pPr algn="ctr"/>
          <a:r>
            <a:rPr lang="pl-PL" sz="1600" b="1" u="none" dirty="0">
              <a:solidFill>
                <a:srgbClr val="FF0000"/>
              </a:solidFill>
            </a:rPr>
            <a:t>Liczba projektów</a:t>
          </a:r>
          <a:r>
            <a:rPr lang="pl-PL" sz="1600" b="1" u="none" dirty="0">
              <a:solidFill>
                <a:schemeClr val="tx1"/>
              </a:solidFill>
            </a:rPr>
            <a:t>, w których sfinansowano koszty racjonalnych usprawnień dla osób z </a:t>
          </a:r>
          <a:r>
            <a:rPr lang="pl-PL" sz="1600" b="1" u="none" dirty="0" err="1">
              <a:solidFill>
                <a:schemeClr val="tx1"/>
              </a:solidFill>
            </a:rPr>
            <a:t>niepełnosprawnościami</a:t>
          </a: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Racjonalne usprawnienie oznacza konieczne i odpowiednie zmiany oraz dostosowania, nie nakładające nieproporcjonalnego lub nadmiernego obciążenia, rozpatrywane osobno dla każdego konkretnego przypadku, w celu zapewnienia osobom z </a:t>
          </a:r>
          <a:r>
            <a:rPr lang="pl-PL" sz="1200" b="1" dirty="0" err="1"/>
            <a:t>niepełnosprawnościami</a:t>
          </a:r>
          <a:r>
            <a:rPr lang="pl-PL" sz="1200" b="1" dirty="0"/>
            <a:t> możliwości korzystania z wszelkich praw człowieka i podstawowych wolności oraz ich wykonywania na zasadzie równości z innymi osobami. </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2D199BE9-D96D-4096-B485-4ADBBBFA847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FF0000"/>
              </a:solidFill>
            </a:rPr>
            <a:t>Wskaźnik należy wybrać bez względu na typ projektu i formy wsparcia (bez konieczności podawania wartości docelowej większej od 0)</a:t>
          </a:r>
          <a:endParaRPr lang="pl-PL" sz="1200" b="1" dirty="0"/>
        </a:p>
      </dgm:t>
    </dgm:pt>
    <dgm:pt modelId="{E7431F42-F3FE-4211-BBB6-6B8BB707376F}" type="parTrans" cxnId="{35FBD1A3-3498-44F2-ACE8-AE7B7F1E87E8}">
      <dgm:prSet/>
      <dgm:spPr/>
      <dgm:t>
        <a:bodyPr/>
        <a:lstStyle/>
        <a:p>
          <a:endParaRPr lang="pl-PL"/>
        </a:p>
      </dgm:t>
    </dgm:pt>
    <dgm:pt modelId="{16C2B6E5-B2B4-44AF-BD70-175CAA796C20}" type="sibTrans" cxnId="{35FBD1A3-3498-44F2-ACE8-AE7B7F1E87E8}">
      <dgm:prSet/>
      <dgm:spPr/>
      <dgm:t>
        <a:bodyPr/>
        <a:lstStyle/>
        <a:p>
          <a:endParaRPr lang="pl-PL"/>
        </a:p>
      </dgm:t>
    </dgm:pt>
    <dgm:pt modelId="{CE40DD67-5C16-4452-84BF-1A90E1BFFDE6}">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Przykłady racjonalnych usprawnień: tłumacz języka migowego, transport niskopodłogowy, dostosowanie infrastruktury (nie tylko budynku ale też dostosowanie infrastruktury komputerowej np. programy powiększające, mówiące, drukarki materiałów w alfabecie Braille'a), osoby asystujące, odpowiednie dostosowanie wyżywienia.</a:t>
          </a:r>
        </a:p>
      </dgm:t>
    </dgm:pt>
    <dgm:pt modelId="{49AE94EB-FE8E-4399-9DE1-E147F7C07E95}" type="parTrans" cxnId="{636C0515-6611-4241-B01F-D0390F1A4716}">
      <dgm:prSet/>
      <dgm:spPr/>
      <dgm:t>
        <a:bodyPr/>
        <a:lstStyle/>
        <a:p>
          <a:endParaRPr lang="pl-PL"/>
        </a:p>
      </dgm:t>
    </dgm:pt>
    <dgm:pt modelId="{FA3F2A97-288B-40BA-A517-92EB47BBA025}" type="sibTrans" cxnId="{636C0515-6611-4241-B01F-D0390F1A4716}">
      <dgm:prSet/>
      <dgm:spPr/>
      <dgm:t>
        <a:bodyPr/>
        <a:lstStyle/>
        <a:p>
          <a:endParaRPr lang="pl-PL"/>
        </a:p>
      </dgm:t>
    </dgm:pt>
    <dgm:pt modelId="{DBDDF753-D616-48C6-A39D-5980969CB637}">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Wskaźnik monitoruje projekty, w których zarówno na wstępie przewidziano działania usprawniające (projekty dedykowane w części lub całościowo osobom z niepełnosprawnością), jak i te, w których na etapie wdrażania uruchomiono mechanizm racjonalnych usprawnień.</a:t>
          </a:r>
        </a:p>
      </dgm:t>
    </dgm:pt>
    <dgm:pt modelId="{97B7A326-190E-487B-9546-BB51A97680FA}" type="parTrans" cxnId="{E093D223-AFCF-4031-91C0-FFA7E9FC0B18}">
      <dgm:prSet/>
      <dgm:spPr/>
    </dgm:pt>
    <dgm:pt modelId="{EF293265-475A-4641-9329-82C6AC395297}" type="sibTrans" cxnId="{E093D223-AFCF-4031-91C0-FFA7E9FC0B18}">
      <dgm:prSet/>
      <dgm:spPr/>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1" custScaleY="52727"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1" custScaleY="125122" custLinFactNeighborX="136" custLinFactNeighborY="-5">
        <dgm:presLayoutVars>
          <dgm:bulletEnabled val="1"/>
        </dgm:presLayoutVars>
      </dgm:prSet>
      <dgm:spPr/>
    </dgm:pt>
  </dgm:ptLst>
  <dgm:cxnLst>
    <dgm:cxn modelId="{23FEEC05-7904-43E3-A050-B1224CE28174}" type="presOf" srcId="{32EE9BBF-B02B-4DE9-A826-A3930A24887B}" destId="{5DB3C171-F262-490B-B8BB-BFFA46B0586B}" srcOrd="0" destOrd="0" presId="urn:microsoft.com/office/officeart/2005/8/layout/vList5"/>
    <dgm:cxn modelId="{636C0515-6611-4241-B01F-D0390F1A4716}" srcId="{621AB93B-5B7B-404A-AAC6-82585374894E}" destId="{CE40DD67-5C16-4452-84BF-1A90E1BFFDE6}" srcOrd="1" destOrd="0" parTransId="{49AE94EB-FE8E-4399-9DE1-E147F7C07E95}" sibTransId="{FA3F2A97-288B-40BA-A517-92EB47BBA025}"/>
    <dgm:cxn modelId="{976A1C1E-6896-4915-B672-0808DD888A75}" srcId="{1A53B528-4B73-4476-AAA3-DA53D8694E89}" destId="{621AB93B-5B7B-404A-AAC6-82585374894E}" srcOrd="0" destOrd="0" parTransId="{4935FEB2-1035-40C5-9A3F-135B06D2ABF1}" sibTransId="{537A71C9-1429-45D8-846B-4BAE788264CA}"/>
    <dgm:cxn modelId="{E093D223-AFCF-4031-91C0-FFA7E9FC0B18}" srcId="{621AB93B-5B7B-404A-AAC6-82585374894E}" destId="{DBDDF753-D616-48C6-A39D-5980969CB637}" srcOrd="2" destOrd="0" parTransId="{97B7A326-190E-487B-9546-BB51A97680FA}" sibTransId="{EF293265-475A-4641-9329-82C6AC395297}"/>
    <dgm:cxn modelId="{B901D527-9B17-42FF-945C-953F4FE83FC4}" type="presOf" srcId="{621AB93B-5B7B-404A-AAC6-82585374894E}" destId="{30A5BAFA-D867-4432-A555-078896BF780D}" srcOrd="0" destOrd="0" presId="urn:microsoft.com/office/officeart/2005/8/layout/vList5"/>
    <dgm:cxn modelId="{59EF263C-BBAD-403C-A437-11CC8B031C54}" type="presOf" srcId="{DBDDF753-D616-48C6-A39D-5980969CB637}" destId="{5DB3C171-F262-490B-B8BB-BFFA46B0586B}" srcOrd="0" destOrd="2" presId="urn:microsoft.com/office/officeart/2005/8/layout/vList5"/>
    <dgm:cxn modelId="{66FE577D-BC34-4F9B-86E9-91C50C1B44AB}" type="presOf" srcId="{2D199BE9-D96D-4096-B485-4ADBBBFA8474}" destId="{5DB3C171-F262-490B-B8BB-BFFA46B0586B}" srcOrd="0" destOrd="3" presId="urn:microsoft.com/office/officeart/2005/8/layout/vList5"/>
    <dgm:cxn modelId="{9636129D-F777-4174-B655-7193A3DDA13A}" type="presOf" srcId="{1A53B528-4B73-4476-AAA3-DA53D8694E89}" destId="{A82570EB-9047-4C30-B34C-BC41F943A042}" srcOrd="0" destOrd="0" presId="urn:microsoft.com/office/officeart/2005/8/layout/vList5"/>
    <dgm:cxn modelId="{35FBD1A3-3498-44F2-ACE8-AE7B7F1E87E8}" srcId="{621AB93B-5B7B-404A-AAC6-82585374894E}" destId="{2D199BE9-D96D-4096-B485-4ADBBBFA8474}" srcOrd="3" destOrd="0" parTransId="{E7431F42-F3FE-4211-BBB6-6B8BB707376F}" sibTransId="{16C2B6E5-B2B4-44AF-BD70-175CAA796C20}"/>
    <dgm:cxn modelId="{B6C807A7-A846-47FD-BE65-9166C443B42C}" srcId="{621AB93B-5B7B-404A-AAC6-82585374894E}" destId="{32EE9BBF-B02B-4DE9-A826-A3930A24887B}" srcOrd="0" destOrd="0" parTransId="{00D5B151-6E85-451D-80BE-DE7F236447A0}" sibTransId="{DC57031B-D14D-42A1-A990-761C91C4EF85}"/>
    <dgm:cxn modelId="{69B2C3B3-6824-49AE-929E-2EB6D1700BED}" type="presOf" srcId="{CE40DD67-5C16-4452-84BF-1A90E1BFFDE6}" destId="{5DB3C171-F262-490B-B8BB-BFFA46B0586B}" srcOrd="0" destOrd="1" presId="urn:microsoft.com/office/officeart/2005/8/layout/vList5"/>
    <dgm:cxn modelId="{D12F0801-A874-4983-8A19-78FA94608D37}" type="presParOf" srcId="{A82570EB-9047-4C30-B34C-BC41F943A042}" destId="{74CEAA77-1A9F-4EE7-8009-B36DC94847D6}" srcOrd="0" destOrd="0" presId="urn:microsoft.com/office/officeart/2005/8/layout/vList5"/>
    <dgm:cxn modelId="{5FB49EDC-63A1-4778-A447-A617C8E70F89}" type="presParOf" srcId="{74CEAA77-1A9F-4EE7-8009-B36DC94847D6}" destId="{30A5BAFA-D867-4432-A555-078896BF780D}" srcOrd="0" destOrd="0" presId="urn:microsoft.com/office/officeart/2005/8/layout/vList5"/>
    <dgm:cxn modelId="{A562F14E-B1E2-44C9-B091-5143082CDDC9}" type="presParOf" srcId="{74CEAA77-1A9F-4EE7-8009-B36DC94847D6}" destId="{5DB3C171-F262-490B-B8BB-BFFA46B0586B}"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HORYZONTALNY nr 4</a:t>
          </a:r>
        </a:p>
        <a:p>
          <a:pPr algn="ctr"/>
          <a:r>
            <a:rPr lang="pl-PL" sz="1600" b="1" u="none" dirty="0">
              <a:solidFill>
                <a:srgbClr val="FF0000"/>
              </a:solidFill>
            </a:rPr>
            <a:t>Liczba podmiotów</a:t>
          </a:r>
          <a:r>
            <a:rPr lang="pl-PL" sz="1600" b="1" u="none" dirty="0">
              <a:solidFill>
                <a:schemeClr val="tx1"/>
              </a:solidFill>
            </a:rPr>
            <a:t>, wykorzystujących TIK</a:t>
          </a: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chemeClr val="tx1"/>
              </a:solidFill>
            </a:rPr>
            <a:t>liczba podmiotów, które w celu realizacji projektu, zainwestowały w technologie informacyjno-komunikacyjne, a w przypadku projektów edukacyjno-szkoleniowych, również podmiotów, które podjęły działania upowszechniające wykorzystanie TIK. </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2D199BE9-D96D-4096-B485-4ADBBBFA847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FF0000"/>
              </a:solidFill>
            </a:rPr>
            <a:t>Wskaźnik należy wybrać bez względu na typ projektu i formy wsparcia (bez konieczności podawania wartości docelowej większej od 0)</a:t>
          </a:r>
        </a:p>
      </dgm:t>
    </dgm:pt>
    <dgm:pt modelId="{E7431F42-F3FE-4211-BBB6-6B8BB707376F}" type="parTrans" cxnId="{35FBD1A3-3498-44F2-ACE8-AE7B7F1E87E8}">
      <dgm:prSet/>
      <dgm:spPr/>
      <dgm:t>
        <a:bodyPr/>
        <a:lstStyle/>
        <a:p>
          <a:endParaRPr lang="pl-PL"/>
        </a:p>
      </dgm:t>
    </dgm:pt>
    <dgm:pt modelId="{16C2B6E5-B2B4-44AF-BD70-175CAA796C20}" type="sibTrans" cxnId="{35FBD1A3-3498-44F2-ACE8-AE7B7F1E87E8}">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1" custScaleY="52727"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1" custScaleY="125122" custLinFactNeighborX="136" custLinFactNeighborY="-5">
        <dgm:presLayoutVars>
          <dgm:bulletEnabled val="1"/>
        </dgm:presLayoutVars>
      </dgm:prSet>
      <dgm:spPr/>
    </dgm:pt>
  </dgm:ptLst>
  <dgm:cxnLst>
    <dgm:cxn modelId="{976A1C1E-6896-4915-B672-0808DD888A75}" srcId="{1A53B528-4B73-4476-AAA3-DA53D8694E89}" destId="{621AB93B-5B7B-404A-AAC6-82585374894E}" srcOrd="0" destOrd="0" parTransId="{4935FEB2-1035-40C5-9A3F-135B06D2ABF1}" sibTransId="{537A71C9-1429-45D8-846B-4BAE788264CA}"/>
    <dgm:cxn modelId="{56114F1F-BAED-4FEF-A515-CBC5C4CBBA38}" type="presOf" srcId="{621AB93B-5B7B-404A-AAC6-82585374894E}" destId="{30A5BAFA-D867-4432-A555-078896BF780D}" srcOrd="0" destOrd="0" presId="urn:microsoft.com/office/officeart/2005/8/layout/vList5"/>
    <dgm:cxn modelId="{37017F2B-7DCE-4651-91DC-9026D88568E9}" type="presOf" srcId="{2D199BE9-D96D-4096-B485-4ADBBBFA8474}" destId="{5DB3C171-F262-490B-B8BB-BFFA46B0586B}" srcOrd="0" destOrd="1" presId="urn:microsoft.com/office/officeart/2005/8/layout/vList5"/>
    <dgm:cxn modelId="{35FBD1A3-3498-44F2-ACE8-AE7B7F1E87E8}" srcId="{621AB93B-5B7B-404A-AAC6-82585374894E}" destId="{2D199BE9-D96D-4096-B485-4ADBBBFA8474}" srcOrd="1" destOrd="0" parTransId="{E7431F42-F3FE-4211-BBB6-6B8BB707376F}" sibTransId="{16C2B6E5-B2B4-44AF-BD70-175CAA796C20}"/>
    <dgm:cxn modelId="{B6C807A7-A846-47FD-BE65-9166C443B42C}" srcId="{621AB93B-5B7B-404A-AAC6-82585374894E}" destId="{32EE9BBF-B02B-4DE9-A826-A3930A24887B}" srcOrd="0" destOrd="0" parTransId="{00D5B151-6E85-451D-80BE-DE7F236447A0}" sibTransId="{DC57031B-D14D-42A1-A990-761C91C4EF85}"/>
    <dgm:cxn modelId="{7AB05BE6-30F9-4392-9B96-7A4EF71118AB}" type="presOf" srcId="{1A53B528-4B73-4476-AAA3-DA53D8694E89}" destId="{A82570EB-9047-4C30-B34C-BC41F943A042}" srcOrd="0" destOrd="0" presId="urn:microsoft.com/office/officeart/2005/8/layout/vList5"/>
    <dgm:cxn modelId="{F7702DF9-4CA3-4CCD-90AE-C918009030B1}" type="presOf" srcId="{32EE9BBF-B02B-4DE9-A826-A3930A24887B}" destId="{5DB3C171-F262-490B-B8BB-BFFA46B0586B}" srcOrd="0" destOrd="0" presId="urn:microsoft.com/office/officeart/2005/8/layout/vList5"/>
    <dgm:cxn modelId="{87009B24-ABC5-4920-85F8-85F37B52D1EA}" type="presParOf" srcId="{A82570EB-9047-4C30-B34C-BC41F943A042}" destId="{74CEAA77-1A9F-4EE7-8009-B36DC94847D6}" srcOrd="0" destOrd="0" presId="urn:microsoft.com/office/officeart/2005/8/layout/vList5"/>
    <dgm:cxn modelId="{C2466FB4-7650-4D3A-953F-31611DFEF5FB}" type="presParOf" srcId="{74CEAA77-1A9F-4EE7-8009-B36DC94847D6}" destId="{30A5BAFA-D867-4432-A555-078896BF780D}" srcOrd="0" destOrd="0" presId="urn:microsoft.com/office/officeart/2005/8/layout/vList5"/>
    <dgm:cxn modelId="{4AC46F15-AB65-40F6-B864-A8D5BA424958}" type="presParOf" srcId="{74CEAA77-1A9F-4EE7-8009-B36DC94847D6}" destId="{5DB3C171-F262-490B-B8BB-BFFA46B0586B}"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r>
            <a:rPr lang="pl-PL" sz="2400" b="1" dirty="0">
              <a:solidFill>
                <a:schemeClr val="tx1"/>
              </a:solidFill>
            </a:rPr>
            <a:t>Forma składania wniosków</a:t>
          </a:r>
          <a:r>
            <a:rPr lang="pl-PL" sz="2400" b="1" dirty="0"/>
            <a:t> </a:t>
          </a:r>
          <a:br>
            <a:rPr lang="pl-PL" sz="2400" b="1" dirty="0"/>
          </a:br>
          <a:endParaRPr lang="pl-PL" sz="2400" b="1"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Wniosek o dofinansowanie powinien zostać wypełniony i złożony </a:t>
          </a:r>
          <a:br>
            <a:rPr lang="pl-PL" sz="1400" dirty="0"/>
          </a:br>
          <a:r>
            <a:rPr lang="pl-PL" sz="1400" dirty="0"/>
            <a:t>za pośrednictwem </a:t>
          </a:r>
          <a:r>
            <a:rPr lang="pl-PL" sz="1400" b="1" dirty="0"/>
            <a:t>Systemu Obsługi Wniosków Aplikacyjnych </a:t>
          </a:r>
          <a:r>
            <a:rPr lang="pl-PL" sz="1400" dirty="0"/>
            <a:t>(SOWA), który jest dostępny poprzez stronę </a:t>
          </a:r>
          <a:r>
            <a:rPr lang="pl-PL" sz="1400" dirty="0">
              <a:hlinkClick xmlns:r="http://schemas.openxmlformats.org/officeDocument/2006/relationships" r:id="rId1"/>
            </a:rPr>
            <a:t>www.generator-efs.dolnyslask.pl</a:t>
          </a:r>
          <a:endParaRPr lang="pl-PL" sz="1400" b="1" dirty="0"/>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l"/>
          <a:r>
            <a:rPr lang="pl-PL" sz="1600" b="1" dirty="0"/>
            <a:t>Termin rozpoczęcia naboru: </a:t>
          </a:r>
          <a:r>
            <a:rPr lang="pl-PL" sz="1600" b="1" u="sng" dirty="0"/>
            <a:t>16 marzec 2020 r. godz.08.00</a:t>
          </a:r>
          <a:endParaRPr lang="pl-PL" sz="1600" b="1" u="sng"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2400" b="1" dirty="0">
              <a:solidFill>
                <a:schemeClr val="tx1"/>
              </a:solidFill>
            </a:rPr>
            <a:t>Termin składania wniosków</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CFBBA619-907D-4722-954C-43E8DDE9BD83}">
      <dgm:prSet phldrT="[Tekst]" custT="1"/>
      <dgm:spPr>
        <a:solidFill>
          <a:srgbClr val="FFC000">
            <a:alpha val="90000"/>
          </a:srgbClr>
        </a:solidFill>
        <a:ln>
          <a:solidFill>
            <a:srgbClr val="FFC000">
              <a:alpha val="90000"/>
            </a:srgbClr>
          </a:solidFill>
        </a:ln>
      </dgm:spPr>
      <dgm:t>
        <a:bodyPr/>
        <a:lstStyle/>
        <a:p>
          <a:pPr algn="l"/>
          <a:r>
            <a:rPr lang="pl-PL" sz="1600" b="1" dirty="0">
              <a:solidFill>
                <a:schemeClr val="tx1"/>
              </a:solidFill>
            </a:rPr>
            <a:t>Termin zakończenia naboru: </a:t>
          </a:r>
          <a:r>
            <a:rPr lang="pl-PL" sz="1600" b="1" u="sng" dirty="0">
              <a:solidFill>
                <a:schemeClr val="tx1"/>
              </a:solidFill>
            </a:rPr>
            <a:t>6 </a:t>
          </a:r>
          <a:r>
            <a:rPr lang="pl-PL" sz="1600" b="1" u="sng" dirty="0"/>
            <a:t>kwietnia 2020 r. godz.15.00</a:t>
          </a:r>
          <a:endParaRPr lang="pl-PL" sz="1600" b="1" u="sng" dirty="0">
            <a:solidFill>
              <a:srgbClr val="B466E0"/>
            </a:solidFill>
          </a:endParaRPr>
        </a:p>
      </dgm:t>
    </dgm:pt>
    <dgm:pt modelId="{14B35694-22F0-40DA-B89C-0FD195744395}" type="parTrans" cxnId="{623D398F-B0EB-436F-9912-FBE45242FE2E}">
      <dgm:prSet/>
      <dgm:spPr/>
      <dgm:t>
        <a:bodyPr/>
        <a:lstStyle/>
        <a:p>
          <a:endParaRPr lang="pl-PL"/>
        </a:p>
      </dgm:t>
    </dgm:pt>
    <dgm:pt modelId="{71A91694-C37A-48A9-82E4-491A1474D0B4}" type="sibTrans" cxnId="{623D398F-B0EB-436F-9912-FBE45242FE2E}">
      <dgm:prSet/>
      <dgm:spPr/>
      <dgm:t>
        <a:bodyPr/>
        <a:lstStyle/>
        <a:p>
          <a:endParaRPr lang="pl-PL"/>
        </a:p>
      </dgm:t>
    </dgm:pt>
    <dgm:pt modelId="{60FB2C38-1A01-4EC9-BF8F-D4B1929D93AA}">
      <dgm:prSet phldrT="[Tekst]" custT="1"/>
      <dgm:spPr>
        <a:solidFill>
          <a:srgbClr val="FFC000">
            <a:alpha val="90000"/>
          </a:srgbClr>
        </a:solidFill>
        <a:ln>
          <a:solidFill>
            <a:srgbClr val="FFC000">
              <a:alpha val="90000"/>
            </a:srgbClr>
          </a:solidFill>
        </a:ln>
      </dgm:spPr>
      <dgm:t>
        <a:bodyPr/>
        <a:lstStyle/>
        <a:p>
          <a:pPr algn="l"/>
          <a:endParaRPr lang="pl-PL" sz="1600" b="1" dirty="0">
            <a:solidFill>
              <a:srgbClr val="B466E0"/>
            </a:solidFill>
          </a:endParaRPr>
        </a:p>
      </dgm:t>
    </dgm:pt>
    <dgm:pt modelId="{4AC852DD-F838-4856-8712-07AD4FB207DE}" type="parTrans" cxnId="{0B0DC43F-A0C4-4D67-AC48-9B4F9060C963}">
      <dgm:prSet/>
      <dgm:spPr/>
      <dgm:t>
        <a:bodyPr/>
        <a:lstStyle/>
        <a:p>
          <a:endParaRPr lang="pl-PL"/>
        </a:p>
      </dgm:t>
    </dgm:pt>
    <dgm:pt modelId="{CC694427-3D42-48E7-94A3-1AB83CE11547}" type="sibTrans" cxnId="{0B0DC43F-A0C4-4D67-AC48-9B4F9060C963}">
      <dgm:prSet/>
      <dgm:spPr/>
      <dgm:t>
        <a:bodyPr/>
        <a:lstStyle/>
        <a:p>
          <a:endParaRPr lang="pl-PL"/>
        </a:p>
      </dgm:t>
    </dgm:pt>
    <dgm:pt modelId="{266B6F82-9144-4118-8A8C-F617EBB65760}">
      <dgm:prSet phldrT="[Tekst]" custT="1"/>
      <dgm:spPr>
        <a:solidFill>
          <a:srgbClr val="FFC000">
            <a:alpha val="90000"/>
          </a:srgbClr>
        </a:solidFill>
        <a:ln>
          <a:solidFill>
            <a:srgbClr val="FFC000">
              <a:alpha val="90000"/>
            </a:srgbClr>
          </a:solidFill>
        </a:ln>
      </dgm:spPr>
      <dgm:t>
        <a:bodyPr/>
        <a:lstStyle/>
        <a:p>
          <a:pPr algn="l"/>
          <a:endParaRPr lang="pl-PL" sz="1600" dirty="0">
            <a:solidFill>
              <a:srgbClr val="B466E0"/>
            </a:solidFill>
          </a:endParaRPr>
        </a:p>
      </dgm:t>
    </dgm:pt>
    <dgm:pt modelId="{2B1DA73E-63F9-4AD8-B770-ABCB20A7EEA8}" type="parTrans" cxnId="{D357FE1C-4D9F-4DD0-9EFC-FBAB1C9EE6DC}">
      <dgm:prSet/>
      <dgm:spPr/>
      <dgm:t>
        <a:bodyPr/>
        <a:lstStyle/>
        <a:p>
          <a:endParaRPr lang="pl-PL"/>
        </a:p>
      </dgm:t>
    </dgm:pt>
    <dgm:pt modelId="{6ABA4689-0AA8-4E16-A404-9101DA1C570B}" type="sibTrans" cxnId="{D357FE1C-4D9F-4DD0-9EFC-FBAB1C9EE6DC}">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D139EE11-7F98-421B-AFEF-6ED60674E05F}" type="presOf" srcId="{DA6E603D-E34D-4EC6-B48D-740809166CA4}" destId="{6057DA86-162F-440C-8D5E-0A6D86B8CF0F}" srcOrd="0" destOrd="0" presId="urn:microsoft.com/office/officeart/2005/8/layout/vList5"/>
    <dgm:cxn modelId="{D357FE1C-4D9F-4DD0-9EFC-FBAB1C9EE6DC}" srcId="{9C158368-C9E0-4942-8526-5CE49BCD721C}" destId="{266B6F82-9144-4118-8A8C-F617EBB65760}" srcOrd="3" destOrd="0" parTransId="{2B1DA73E-63F9-4AD8-B770-ABCB20A7EEA8}" sibTransId="{6ABA4689-0AA8-4E16-A404-9101DA1C570B}"/>
    <dgm:cxn modelId="{73ABC11D-85DF-4C8E-A56E-6928AE5147C5}" type="presOf" srcId="{CFBBA619-907D-4722-954C-43E8DDE9BD83}" destId="{6057DA86-162F-440C-8D5E-0A6D86B8CF0F}" srcOrd="0" destOrd="2"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551C583B-298D-41B5-B6C7-CD3AB000E435}" type="presOf" srcId="{621AB93B-5B7B-404A-AAC6-82585374894E}" destId="{30A5BAFA-D867-4432-A555-078896BF780D}" srcOrd="0" destOrd="0" presId="urn:microsoft.com/office/officeart/2005/8/layout/vList5"/>
    <dgm:cxn modelId="{0B0DC43F-A0C4-4D67-AC48-9B4F9060C963}" srcId="{9C158368-C9E0-4942-8526-5CE49BCD721C}" destId="{60FB2C38-1A01-4EC9-BF8F-D4B1929D93AA}" srcOrd="1" destOrd="0" parTransId="{4AC852DD-F838-4856-8712-07AD4FB207DE}" sibTransId="{CC694427-3D42-48E7-94A3-1AB83CE11547}"/>
    <dgm:cxn modelId="{43BE6744-E289-4362-8F92-25AAB0BF322B}" type="presOf" srcId="{32EE9BBF-B02B-4DE9-A826-A3930A24887B}" destId="{5DB3C171-F262-490B-B8BB-BFFA46B0586B}" srcOrd="0" destOrd="0" presId="urn:microsoft.com/office/officeart/2005/8/layout/vList5"/>
    <dgm:cxn modelId="{2BB5EC68-A10C-4BF7-8867-47D9F559A22D}" type="presOf" srcId="{266B6F82-9144-4118-8A8C-F617EBB65760}" destId="{6057DA86-162F-440C-8D5E-0A6D86B8CF0F}" srcOrd="0" destOrd="3"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623D398F-B0EB-436F-9912-FBE45242FE2E}" srcId="{9C158368-C9E0-4942-8526-5CE49BCD721C}" destId="{CFBBA619-907D-4722-954C-43E8DDE9BD83}" srcOrd="2" destOrd="0" parTransId="{14B35694-22F0-40DA-B89C-0FD195744395}" sibTransId="{71A91694-C37A-48A9-82E4-491A1474D0B4}"/>
    <dgm:cxn modelId="{B6C807A7-A846-47FD-BE65-9166C443B42C}" srcId="{621AB93B-5B7B-404A-AAC6-82585374894E}" destId="{32EE9BBF-B02B-4DE9-A826-A3930A24887B}" srcOrd="0" destOrd="0" parTransId="{00D5B151-6E85-451D-80BE-DE7F236447A0}" sibTransId="{DC57031B-D14D-42A1-A990-761C91C4EF85}"/>
    <dgm:cxn modelId="{A336F5DF-A46E-4961-9BCF-6E489D970185}" type="presOf" srcId="{1A53B528-4B73-4476-AAA3-DA53D8694E89}" destId="{A82570EB-9047-4C30-B34C-BC41F943A042}" srcOrd="0" destOrd="0" presId="urn:microsoft.com/office/officeart/2005/8/layout/vList5"/>
    <dgm:cxn modelId="{67308FE5-6659-417E-88E0-AF479F214055}" type="presOf" srcId="{60FB2C38-1A01-4EC9-BF8F-D4B1929D93AA}" destId="{6057DA86-162F-440C-8D5E-0A6D86B8CF0F}" srcOrd="0" destOrd="1" presId="urn:microsoft.com/office/officeart/2005/8/layout/vList5"/>
    <dgm:cxn modelId="{195584F5-0B2A-416C-92AF-0CEE4CF46193}" type="presOf" srcId="{9C158368-C9E0-4942-8526-5CE49BCD721C}" destId="{EC26B3CA-5F55-4ED6-AEA1-83422FEC2FA3}" srcOrd="0" destOrd="0" presId="urn:microsoft.com/office/officeart/2005/8/layout/vList5"/>
    <dgm:cxn modelId="{73EDF7CB-D929-4081-8B0D-E3066241D077}" type="presParOf" srcId="{A82570EB-9047-4C30-B34C-BC41F943A042}" destId="{74CEAA77-1A9F-4EE7-8009-B36DC94847D6}" srcOrd="0" destOrd="0" presId="urn:microsoft.com/office/officeart/2005/8/layout/vList5"/>
    <dgm:cxn modelId="{1187519F-A9E5-443C-A2B3-BB2D2FC249E7}" type="presParOf" srcId="{74CEAA77-1A9F-4EE7-8009-B36DC94847D6}" destId="{30A5BAFA-D867-4432-A555-078896BF780D}" srcOrd="0" destOrd="0" presId="urn:microsoft.com/office/officeart/2005/8/layout/vList5"/>
    <dgm:cxn modelId="{622D9505-2BCB-4CDD-A84D-B5865EB4C28E}" type="presParOf" srcId="{74CEAA77-1A9F-4EE7-8009-B36DC94847D6}" destId="{5DB3C171-F262-490B-B8BB-BFFA46B0586B}" srcOrd="1" destOrd="0" presId="urn:microsoft.com/office/officeart/2005/8/layout/vList5"/>
    <dgm:cxn modelId="{38522BDE-C14E-4519-9463-4889DDFEF20E}" type="presParOf" srcId="{A82570EB-9047-4C30-B34C-BC41F943A042}" destId="{21203062-3061-4CFA-A1DC-A3C8D1B70C6A}" srcOrd="1" destOrd="0" presId="urn:microsoft.com/office/officeart/2005/8/layout/vList5"/>
    <dgm:cxn modelId="{9EAC8F0A-D1EF-41FD-9121-AFD3A105E5B4}" type="presParOf" srcId="{A82570EB-9047-4C30-B34C-BC41F943A042}" destId="{AAC7EB03-0D34-4E53-AA54-FF39894E56F4}" srcOrd="2" destOrd="0" presId="urn:microsoft.com/office/officeart/2005/8/layout/vList5"/>
    <dgm:cxn modelId="{89563CB4-2748-49C1-AFE8-2058CA20B7F4}" type="presParOf" srcId="{AAC7EB03-0D34-4E53-AA54-FF39894E56F4}" destId="{EC26B3CA-5F55-4ED6-AEA1-83422FEC2FA3}" srcOrd="0" destOrd="0" presId="urn:microsoft.com/office/officeart/2005/8/layout/vList5"/>
    <dgm:cxn modelId="{0F89EC93-8E0F-453C-A999-7636D6304C30}"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254395" y="-1449863"/>
          <a:ext cx="2072604"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Liczba uczniów objętych wsparciem bezpośrednim w ramach programu z zakresu rozwijania kompetencji kluczowych oraz postaw i umiejętności niezbędnych na rynku pracy.</a:t>
          </a:r>
        </a:p>
        <a:p>
          <a:pPr marL="114300" lvl="1" indent="-114300" algn="l" defTabSz="533400">
            <a:lnSpc>
              <a:spcPct val="90000"/>
            </a:lnSpc>
            <a:spcBef>
              <a:spcPct val="0"/>
            </a:spcBef>
            <a:spcAft>
              <a:spcPct val="15000"/>
            </a:spcAft>
            <a:buChar char="•"/>
          </a:pPr>
          <a:r>
            <a:rPr lang="pl-PL" sz="1200" b="1" kern="1200" dirty="0"/>
            <a:t>Wykazywać należy wyłącznie kompetencje osiągnięte w wyniku interwencji Europejskiego Funduszu Społecznego.</a:t>
          </a:r>
        </a:p>
      </dsp:txBody>
      <dsp:txXfrm rot="-5400000">
        <a:off x="2804531" y="101177"/>
        <a:ext cx="4871156" cy="1870252"/>
      </dsp:txXfrm>
    </dsp:sp>
    <dsp:sp modelId="{30A5BAFA-D867-4432-A555-078896BF780D}">
      <dsp:nvSpPr>
        <dsp:cNvPr id="0" name=""/>
        <dsp:cNvSpPr/>
      </dsp:nvSpPr>
      <dsp:spPr>
        <a:xfrm>
          <a:off x="24432" y="145565"/>
          <a:ext cx="2796936" cy="179457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PRODUKTU nr 1</a:t>
          </a:r>
        </a:p>
        <a:p>
          <a:pPr marL="0" lvl="0" indent="0" algn="ctr" defTabSz="711200">
            <a:lnSpc>
              <a:spcPct val="90000"/>
            </a:lnSpc>
            <a:spcBef>
              <a:spcPct val="0"/>
            </a:spcBef>
            <a:spcAft>
              <a:spcPct val="35000"/>
            </a:spcAft>
            <a:buNone/>
          </a:pPr>
          <a:r>
            <a:rPr lang="pl-PL" sz="1600" b="1" u="none" kern="1200" dirty="0">
              <a:solidFill>
                <a:srgbClr val="FF0000"/>
              </a:solidFill>
            </a:rPr>
            <a:t>Liczba uczniów</a:t>
          </a:r>
          <a:r>
            <a:rPr lang="pl-PL" sz="1600" b="1" u="none" kern="1200" dirty="0">
              <a:solidFill>
                <a:schemeClr val="tx1"/>
              </a:solidFill>
            </a:rPr>
            <a:t> objętych wsparciem w zakresie rozwijania kompetencji kluczowych lub umiejętności uniwersalnych w programie</a:t>
          </a:r>
          <a:br>
            <a:rPr lang="pl-PL" sz="1600" b="1" u="none" kern="1200" dirty="0"/>
          </a:br>
          <a:endParaRPr lang="pl-PL" sz="1600" b="1" u="none" kern="1200" dirty="0"/>
        </a:p>
      </dsp:txBody>
      <dsp:txXfrm>
        <a:off x="112036" y="233169"/>
        <a:ext cx="2621728" cy="1619366"/>
      </dsp:txXfrm>
    </dsp:sp>
    <dsp:sp modelId="{6057DA86-162F-440C-8D5E-0A6D86B8CF0F}">
      <dsp:nvSpPr>
        <dsp:cNvPr id="0" name=""/>
        <dsp:cNvSpPr/>
      </dsp:nvSpPr>
      <dsp:spPr>
        <a:xfrm rot="5400000">
          <a:off x="4387919" y="575220"/>
          <a:ext cx="1797962"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pl-PL" sz="1200" b="1" kern="1200" dirty="0"/>
            <a:t>Liczba nauczycieli objętych działaniami z zakresu doskonalenia kompetencji cyfrowych, w tym w zakresie wykorzystania technologii informacyjno-komunikacyjnych (TIK) oraz włączenia TIK do nauczania przedmiotowego.</a:t>
          </a:r>
          <a:endParaRPr lang="pl-PL" sz="1400" b="1" kern="1200" dirty="0">
            <a:solidFill>
              <a:srgbClr val="B466E0"/>
            </a:solidFill>
          </a:endParaRPr>
        </a:p>
      </dsp:txBody>
      <dsp:txXfrm rot="-5400000">
        <a:off x="2800735" y="2250174"/>
        <a:ext cx="4884563" cy="1622424"/>
      </dsp:txXfrm>
    </dsp:sp>
    <dsp:sp modelId="{EC26B3CA-5F55-4ED6-AEA1-83422FEC2FA3}">
      <dsp:nvSpPr>
        <dsp:cNvPr id="0" name=""/>
        <dsp:cNvSpPr/>
      </dsp:nvSpPr>
      <dsp:spPr>
        <a:xfrm>
          <a:off x="3797" y="2164099"/>
          <a:ext cx="2796936" cy="179457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PRODUKTU nr 2</a:t>
          </a:r>
        </a:p>
        <a:p>
          <a:pPr marL="0" lvl="0" indent="0" algn="ctr" defTabSz="711200">
            <a:lnSpc>
              <a:spcPct val="100000"/>
            </a:lnSpc>
            <a:spcBef>
              <a:spcPct val="0"/>
            </a:spcBef>
            <a:spcAft>
              <a:spcPct val="35000"/>
            </a:spcAft>
            <a:buNone/>
          </a:pPr>
          <a:r>
            <a:rPr lang="pl-PL" sz="1600" b="1" u="none" kern="1200" dirty="0">
              <a:solidFill>
                <a:srgbClr val="FF0000"/>
              </a:solidFill>
            </a:rPr>
            <a:t>Liczba nauczycieli</a:t>
          </a:r>
          <a:r>
            <a:rPr lang="pl-PL" sz="1600" b="1" u="none" kern="1200" dirty="0">
              <a:solidFill>
                <a:schemeClr val="tx1"/>
              </a:solidFill>
            </a:rPr>
            <a:t> objętych wsparciem z zakresu TIK w programie</a:t>
          </a:r>
        </a:p>
      </dsp:txBody>
      <dsp:txXfrm>
        <a:off x="91401" y="2251703"/>
        <a:ext cx="2621728" cy="16193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81156" y="-1523494"/>
          <a:ext cx="1814221"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Liczba nauczycieli wychowania przedszkolnego, szkół i placówek dla dzieci i młodzieży objętych wsparciem w programie.</a:t>
          </a:r>
        </a:p>
      </dsp:txBody>
      <dsp:txXfrm rot="-5400000">
        <a:off x="2799671" y="146554"/>
        <a:ext cx="4888629" cy="1637095"/>
      </dsp:txXfrm>
    </dsp:sp>
    <dsp:sp modelId="{30A5BAFA-D867-4432-A555-078896BF780D}">
      <dsp:nvSpPr>
        <dsp:cNvPr id="0" name=""/>
        <dsp:cNvSpPr/>
      </dsp:nvSpPr>
      <dsp:spPr>
        <a:xfrm>
          <a:off x="20655" y="7175"/>
          <a:ext cx="2799671" cy="192994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PRODUKTU nr 3</a:t>
          </a:r>
        </a:p>
        <a:p>
          <a:pPr marL="0" lvl="0" indent="0" algn="ctr" defTabSz="711200">
            <a:lnSpc>
              <a:spcPct val="90000"/>
            </a:lnSpc>
            <a:spcBef>
              <a:spcPct val="0"/>
            </a:spcBef>
            <a:spcAft>
              <a:spcPct val="35000"/>
            </a:spcAft>
            <a:buNone/>
          </a:pPr>
          <a:r>
            <a:rPr lang="pl-PL" sz="1600" b="1" u="none" kern="1200" dirty="0">
              <a:solidFill>
                <a:srgbClr val="FF0000"/>
              </a:solidFill>
            </a:rPr>
            <a:t>Liczba nauczycieli</a:t>
          </a:r>
          <a:r>
            <a:rPr lang="pl-PL" sz="1600" b="1" u="none" kern="1200" dirty="0">
              <a:solidFill>
                <a:schemeClr val="tx1"/>
              </a:solidFill>
            </a:rPr>
            <a:t> objętych wsparciem w programie</a:t>
          </a:r>
          <a:br>
            <a:rPr lang="pl-PL" sz="1600" b="1" u="none" kern="1200" dirty="0"/>
          </a:br>
          <a:endParaRPr lang="pl-PL" sz="1600" b="1" u="none" kern="1200" dirty="0"/>
        </a:p>
      </dsp:txBody>
      <dsp:txXfrm>
        <a:off x="114867" y="101387"/>
        <a:ext cx="2611247" cy="1741516"/>
      </dsp:txXfrm>
    </dsp:sp>
    <dsp:sp modelId="{6057DA86-162F-440C-8D5E-0A6D86B8CF0F}">
      <dsp:nvSpPr>
        <dsp:cNvPr id="0" name=""/>
        <dsp:cNvSpPr/>
      </dsp:nvSpPr>
      <dsp:spPr>
        <a:xfrm rot="5400000">
          <a:off x="4316310" y="507272"/>
          <a:ext cx="1933584"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pl-PL" sz="1200" b="1" kern="1200" dirty="0"/>
            <a:t>Liczba szkół, których pracownie przedmiotowe zostały doposażone do nauczania przedmiotów przyrodniczych lub matematyki poprzez </a:t>
          </a:r>
          <a:r>
            <a:rPr lang="pl-PL" sz="1200" b="1" kern="1200" dirty="0" err="1"/>
            <a:t>doswiadczenia</a:t>
          </a:r>
          <a:r>
            <a:rPr lang="pl-PL" sz="1200" b="1" kern="1200" dirty="0"/>
            <a:t> i eksperymenty.</a:t>
          </a:r>
          <a:endParaRPr lang="pl-PL" sz="1200" b="1" kern="1200" dirty="0">
            <a:solidFill>
              <a:srgbClr val="B466E0"/>
            </a:solidFill>
          </a:endParaRPr>
        </a:p>
        <a:p>
          <a:pPr marL="114300" lvl="1" indent="-114300" algn="just" defTabSz="533400">
            <a:lnSpc>
              <a:spcPct val="90000"/>
            </a:lnSpc>
            <a:spcBef>
              <a:spcPct val="0"/>
            </a:spcBef>
            <a:spcAft>
              <a:spcPct val="15000"/>
            </a:spcAft>
            <a:buChar char="•"/>
          </a:pPr>
          <a:r>
            <a:rPr lang="pl-PL" sz="1200" b="1" kern="1200" dirty="0">
              <a:solidFill>
                <a:srgbClr val="B466E0"/>
              </a:solidFill>
            </a:rPr>
            <a:t>Uwaga! Nie wliczamy placówek systemu oświaty</a:t>
          </a:r>
        </a:p>
      </dsp:txBody>
      <dsp:txXfrm rot="-5400000">
        <a:off x="2796936" y="2121036"/>
        <a:ext cx="4877942" cy="1744804"/>
      </dsp:txXfrm>
    </dsp:sp>
    <dsp:sp modelId="{EC26B3CA-5F55-4ED6-AEA1-83422FEC2FA3}">
      <dsp:nvSpPr>
        <dsp:cNvPr id="0" name=""/>
        <dsp:cNvSpPr/>
      </dsp:nvSpPr>
      <dsp:spPr>
        <a:xfrm>
          <a:off x="0" y="2028468"/>
          <a:ext cx="2796936" cy="192994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PRODUKTU nr 4</a:t>
          </a:r>
        </a:p>
        <a:p>
          <a:pPr marL="0" lvl="0" indent="0" algn="ctr" defTabSz="711200">
            <a:spcBef>
              <a:spcPct val="0"/>
            </a:spcBef>
            <a:spcAft>
              <a:spcPct val="35000"/>
            </a:spcAft>
            <a:buNone/>
          </a:pPr>
          <a:r>
            <a:rPr lang="pl-PL" sz="1600" b="1" u="none" kern="1200" dirty="0">
              <a:solidFill>
                <a:srgbClr val="FF0000"/>
              </a:solidFill>
            </a:rPr>
            <a:t>Liczba szkół</a:t>
          </a:r>
          <a:r>
            <a:rPr lang="pl-PL" sz="1600" b="1" u="none" kern="1200" dirty="0">
              <a:solidFill>
                <a:schemeClr val="tx1"/>
              </a:solidFill>
            </a:rPr>
            <a:t>, których pracownie przedmiotowe zostały doposażone w programie</a:t>
          </a:r>
        </a:p>
      </dsp:txBody>
      <dsp:txXfrm>
        <a:off x="94212" y="2122680"/>
        <a:ext cx="2608512" cy="17415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81156" y="-1523494"/>
          <a:ext cx="1814221"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Liczba szkół oraz placówek systemu oświaty wyposażonych w sprzęt  rozumiany jako pomoce dydaktyczne oraz narzędzia technologii informacyjno - komunikacyjnych (TIK) do prowadzenia zajęć edukacyjnych.</a:t>
          </a:r>
        </a:p>
      </dsp:txBody>
      <dsp:txXfrm rot="-5400000">
        <a:off x="2799671" y="146554"/>
        <a:ext cx="4888629" cy="1637095"/>
      </dsp:txXfrm>
    </dsp:sp>
    <dsp:sp modelId="{30A5BAFA-D867-4432-A555-078896BF780D}">
      <dsp:nvSpPr>
        <dsp:cNvPr id="0" name=""/>
        <dsp:cNvSpPr/>
      </dsp:nvSpPr>
      <dsp:spPr>
        <a:xfrm>
          <a:off x="20655" y="7175"/>
          <a:ext cx="2799671" cy="192994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PRODUKTU nr 5</a:t>
          </a:r>
        </a:p>
        <a:p>
          <a:pPr marL="0" lvl="0" indent="0" algn="ctr" defTabSz="711200">
            <a:lnSpc>
              <a:spcPct val="90000"/>
            </a:lnSpc>
            <a:spcBef>
              <a:spcPct val="0"/>
            </a:spcBef>
            <a:spcAft>
              <a:spcPct val="35000"/>
            </a:spcAft>
            <a:buNone/>
          </a:pPr>
          <a:r>
            <a:rPr lang="pl-PL" sz="1600" b="1" u="none" kern="1200" dirty="0">
              <a:solidFill>
                <a:srgbClr val="FF0000"/>
              </a:solidFill>
            </a:rPr>
            <a:t>Liczba szkół i placówek systemu oświaty </a:t>
          </a:r>
          <a:r>
            <a:rPr lang="pl-PL" sz="1600" b="1" u="none" kern="1200" dirty="0">
              <a:solidFill>
                <a:schemeClr val="tx1"/>
              </a:solidFill>
            </a:rPr>
            <a:t>wyposażonych w ramach programu w sprzęt TIK do prowadzenia zajęć edukacyjnych</a:t>
          </a:r>
          <a:br>
            <a:rPr lang="pl-PL" sz="1600" b="1" u="none" kern="1200" dirty="0"/>
          </a:br>
          <a:endParaRPr lang="pl-PL" sz="1600" b="1" u="none" kern="1200" dirty="0"/>
        </a:p>
      </dsp:txBody>
      <dsp:txXfrm>
        <a:off x="114867" y="101387"/>
        <a:ext cx="2611247" cy="1741516"/>
      </dsp:txXfrm>
    </dsp:sp>
    <dsp:sp modelId="{6057DA86-162F-440C-8D5E-0A6D86B8CF0F}">
      <dsp:nvSpPr>
        <dsp:cNvPr id="0" name=""/>
        <dsp:cNvSpPr/>
      </dsp:nvSpPr>
      <dsp:spPr>
        <a:xfrm rot="5400000">
          <a:off x="4316310" y="507272"/>
          <a:ext cx="1933584"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pl-PL" sz="1200" b="1" kern="1200" dirty="0"/>
            <a:t>Liczba uczniów szczególnie uzdolnionych, którzy otrzymali stypendia dzięki dofinansowaniu Europejskiego Funduszu Społecznego</a:t>
          </a:r>
          <a:endParaRPr lang="pl-PL" sz="1200" b="1" kern="1200" dirty="0">
            <a:solidFill>
              <a:srgbClr val="B466E0"/>
            </a:solidFill>
          </a:endParaRPr>
        </a:p>
        <a:p>
          <a:pPr marL="114300" lvl="1" indent="-114300" algn="l" defTabSz="533400">
            <a:lnSpc>
              <a:spcPct val="90000"/>
            </a:lnSpc>
            <a:spcBef>
              <a:spcPct val="0"/>
            </a:spcBef>
            <a:spcAft>
              <a:spcPct val="15000"/>
            </a:spcAft>
            <a:buChar char="•"/>
          </a:pPr>
          <a:r>
            <a:rPr lang="pl-PL" sz="1200" b="1" kern="1200" dirty="0"/>
            <a:t>Szczególne uzdolnienia uczniów dotyczą przedmiotów: </a:t>
          </a:r>
          <a:r>
            <a:rPr lang="pl-PL" sz="1200" b="1" kern="1200" dirty="0">
              <a:solidFill>
                <a:schemeClr val="tx1"/>
              </a:solidFill>
            </a:rPr>
            <a:t>przyrodniczych, informatycznych, języków obcych, matematyki lub przedsiębiorczości</a:t>
          </a:r>
        </a:p>
      </dsp:txBody>
      <dsp:txXfrm rot="-5400000">
        <a:off x="2796936" y="2121036"/>
        <a:ext cx="4877942" cy="1744804"/>
      </dsp:txXfrm>
    </dsp:sp>
    <dsp:sp modelId="{EC26B3CA-5F55-4ED6-AEA1-83422FEC2FA3}">
      <dsp:nvSpPr>
        <dsp:cNvPr id="0" name=""/>
        <dsp:cNvSpPr/>
      </dsp:nvSpPr>
      <dsp:spPr>
        <a:xfrm>
          <a:off x="0" y="2028468"/>
          <a:ext cx="2796936" cy="192994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PRODUKTU nr 6</a:t>
          </a:r>
        </a:p>
        <a:p>
          <a:pPr marL="0" lvl="0" indent="0" algn="ctr" defTabSz="711200">
            <a:spcBef>
              <a:spcPct val="0"/>
            </a:spcBef>
            <a:spcAft>
              <a:spcPct val="35000"/>
            </a:spcAft>
            <a:buNone/>
          </a:pPr>
          <a:r>
            <a:rPr lang="pl-PL" sz="1600" b="1" u="none" kern="1200" dirty="0">
              <a:solidFill>
                <a:srgbClr val="FF0000"/>
              </a:solidFill>
            </a:rPr>
            <a:t>Liczba uczniów</a:t>
          </a:r>
          <a:r>
            <a:rPr lang="pl-PL" sz="1600" b="1" u="none" kern="1200" dirty="0">
              <a:solidFill>
                <a:schemeClr val="tx1"/>
              </a:solidFill>
            </a:rPr>
            <a:t>, objętych wsparciem stypendialnym w programie</a:t>
          </a:r>
        </a:p>
      </dsp:txBody>
      <dsp:txXfrm>
        <a:off x="94212" y="2122680"/>
        <a:ext cx="2608512" cy="17415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80353" y="-1523494"/>
          <a:ext cx="1815827"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Liczba uczniów którzy dzięki wsparciu z EFS nabyli kompetencje kluczowe</a:t>
          </a:r>
        </a:p>
      </dsp:txBody>
      <dsp:txXfrm rot="-5400000">
        <a:off x="2799671" y="145829"/>
        <a:ext cx="4888551" cy="1638545"/>
      </dsp:txXfrm>
    </dsp:sp>
    <dsp:sp modelId="{30A5BAFA-D867-4432-A555-078896BF780D}">
      <dsp:nvSpPr>
        <dsp:cNvPr id="0" name=""/>
        <dsp:cNvSpPr/>
      </dsp:nvSpPr>
      <dsp:spPr>
        <a:xfrm>
          <a:off x="20655" y="7175"/>
          <a:ext cx="2799671" cy="192994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REZULTATU nr 1</a:t>
          </a:r>
        </a:p>
        <a:p>
          <a:pPr marL="0" lvl="0" indent="0" algn="ctr" defTabSz="711200">
            <a:lnSpc>
              <a:spcPct val="90000"/>
            </a:lnSpc>
            <a:spcBef>
              <a:spcPct val="0"/>
            </a:spcBef>
            <a:spcAft>
              <a:spcPct val="35000"/>
            </a:spcAft>
            <a:buNone/>
          </a:pPr>
          <a:r>
            <a:rPr lang="pl-PL" sz="1600" b="1" u="none" kern="1200" dirty="0">
              <a:solidFill>
                <a:srgbClr val="FF0000"/>
              </a:solidFill>
            </a:rPr>
            <a:t>Liczba uczniów</a:t>
          </a:r>
          <a:r>
            <a:rPr lang="pl-PL" sz="1600" b="1" u="none" kern="1200" dirty="0">
              <a:solidFill>
                <a:schemeClr val="tx1"/>
              </a:solidFill>
            </a:rPr>
            <a:t>, którzy nabyli kompetencje kluczowe lub umiejętności uniwersalne po opuszczeniu programu</a:t>
          </a:r>
          <a:endParaRPr lang="pl-PL" sz="1600" b="1" u="none" kern="1200" dirty="0"/>
        </a:p>
      </dsp:txBody>
      <dsp:txXfrm>
        <a:off x="114867" y="101387"/>
        <a:ext cx="2611247" cy="1741516"/>
      </dsp:txXfrm>
    </dsp:sp>
    <dsp:sp modelId="{6057DA86-162F-440C-8D5E-0A6D86B8CF0F}">
      <dsp:nvSpPr>
        <dsp:cNvPr id="0" name=""/>
        <dsp:cNvSpPr/>
      </dsp:nvSpPr>
      <dsp:spPr>
        <a:xfrm rot="5400000">
          <a:off x="4316310" y="507272"/>
          <a:ext cx="1933584"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44500">
            <a:lnSpc>
              <a:spcPct val="90000"/>
            </a:lnSpc>
            <a:spcBef>
              <a:spcPct val="0"/>
            </a:spcBef>
            <a:spcAft>
              <a:spcPct val="15000"/>
            </a:spcAft>
            <a:buChar char="•"/>
          </a:pPr>
          <a:r>
            <a:rPr lang="pl-PL" sz="1000" b="1" kern="1200" dirty="0">
              <a:solidFill>
                <a:schemeClr val="tx1"/>
              </a:solidFill>
              <a:latin typeface="+mn-lt"/>
            </a:rPr>
            <a:t>Liczba nauczycieli, którzy uzyskali kwalifikacje lub nabyli kompetencje po opuszczeniu programu.</a:t>
          </a:r>
        </a:p>
        <a:p>
          <a:pPr marL="57150" lvl="1" indent="-57150" algn="just" defTabSz="444500">
            <a:lnSpc>
              <a:spcPct val="90000"/>
            </a:lnSpc>
            <a:spcBef>
              <a:spcPct val="0"/>
            </a:spcBef>
            <a:spcAft>
              <a:spcPct val="15000"/>
            </a:spcAft>
            <a:buChar char="•"/>
          </a:pPr>
          <a:r>
            <a:rPr lang="pl-PL" sz="1000" b="1" kern="1200" dirty="0">
              <a:latin typeface="+mn-lt"/>
            </a:rPr>
            <a:t>Przez uzyskanie kwalifikacji należy rozumieć formalny wynik oceny i walidacji, uzyskany w momencie potwierdzenia przez właściwy organ, że dana osoba osiągnęła efekty uczenia się spełniające określone standardy. Tym samym uczestnika można uwzględnić w ww. wskaźniku jeżeli zda formalny egzamin potwierdzający zdobyte kwalifikacje. </a:t>
          </a:r>
          <a:endParaRPr lang="pl-PL" sz="1000" b="1" kern="1200" dirty="0">
            <a:solidFill>
              <a:srgbClr val="B466E0"/>
            </a:solidFill>
            <a:latin typeface="+mn-lt"/>
          </a:endParaRPr>
        </a:p>
      </dsp:txBody>
      <dsp:txXfrm rot="-5400000">
        <a:off x="2796936" y="2121036"/>
        <a:ext cx="4877942" cy="1744804"/>
      </dsp:txXfrm>
    </dsp:sp>
    <dsp:sp modelId="{EC26B3CA-5F55-4ED6-AEA1-83422FEC2FA3}">
      <dsp:nvSpPr>
        <dsp:cNvPr id="0" name=""/>
        <dsp:cNvSpPr/>
      </dsp:nvSpPr>
      <dsp:spPr>
        <a:xfrm>
          <a:off x="0" y="2028468"/>
          <a:ext cx="2796936" cy="192994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REZULTATU nr 2</a:t>
          </a:r>
        </a:p>
        <a:p>
          <a:pPr marL="0" lvl="0" indent="0" algn="ctr" defTabSz="711200">
            <a:lnSpc>
              <a:spcPct val="90000"/>
            </a:lnSpc>
            <a:spcBef>
              <a:spcPct val="0"/>
            </a:spcBef>
            <a:spcAft>
              <a:spcPct val="35000"/>
            </a:spcAft>
            <a:buNone/>
          </a:pPr>
          <a:r>
            <a:rPr lang="pl-PL" sz="1600" b="1" u="none" kern="1200" dirty="0">
              <a:solidFill>
                <a:srgbClr val="FF0000"/>
              </a:solidFill>
            </a:rPr>
            <a:t>Liczba nauczycieli</a:t>
          </a:r>
          <a:r>
            <a:rPr lang="pl-PL" sz="1600" b="1" u="none" kern="1200" dirty="0">
              <a:solidFill>
                <a:schemeClr val="tx1"/>
              </a:solidFill>
            </a:rPr>
            <a:t>, którzy uzyskali kwalifikacje lub nabyli kompetencje po opuszczeniu programu</a:t>
          </a:r>
        </a:p>
      </dsp:txBody>
      <dsp:txXfrm>
        <a:off x="94212" y="2122680"/>
        <a:ext cx="2608512" cy="17415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79444" y="-1522688"/>
          <a:ext cx="1817646"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Liczba szkół, w których pracownie przedmiotowe wykorzystują doposażenie zakupione dzięki EFS do prowadzenia zajęć edukacyjnych z przedmiotów przyrodniczych lub matematyki.</a:t>
          </a:r>
        </a:p>
      </dsp:txBody>
      <dsp:txXfrm rot="-5400000">
        <a:off x="2799671" y="145815"/>
        <a:ext cx="4888462" cy="1640186"/>
      </dsp:txXfrm>
    </dsp:sp>
    <dsp:sp modelId="{30A5BAFA-D867-4432-A555-078896BF780D}">
      <dsp:nvSpPr>
        <dsp:cNvPr id="0" name=""/>
        <dsp:cNvSpPr/>
      </dsp:nvSpPr>
      <dsp:spPr>
        <a:xfrm>
          <a:off x="20655" y="7022"/>
          <a:ext cx="2799671" cy="193187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REZULTATU nr 3</a:t>
          </a:r>
        </a:p>
        <a:p>
          <a:pPr marL="0" lvl="0" indent="0" algn="ctr" defTabSz="711200">
            <a:lnSpc>
              <a:spcPct val="90000"/>
            </a:lnSpc>
            <a:spcBef>
              <a:spcPct val="0"/>
            </a:spcBef>
            <a:spcAft>
              <a:spcPct val="35000"/>
            </a:spcAft>
            <a:buNone/>
          </a:pPr>
          <a:r>
            <a:rPr lang="pl-PL" sz="1600" b="1" u="none" kern="1200" dirty="0">
              <a:solidFill>
                <a:srgbClr val="FF0000"/>
              </a:solidFill>
            </a:rPr>
            <a:t>Liczba szkół</a:t>
          </a:r>
          <a:r>
            <a:rPr lang="pl-PL" sz="1600" b="1" u="none" kern="1200" dirty="0">
              <a:solidFill>
                <a:schemeClr val="tx1"/>
              </a:solidFill>
            </a:rPr>
            <a:t>, w których pracownie przedmiotowe wykorzystują doposażenie do prowadzenia zajęć edukacyjnych.</a:t>
          </a:r>
          <a:endParaRPr lang="pl-PL" sz="1600" b="1" u="none" kern="1200" dirty="0"/>
        </a:p>
      </dsp:txBody>
      <dsp:txXfrm>
        <a:off x="114961" y="101328"/>
        <a:ext cx="2611059" cy="1743262"/>
      </dsp:txXfrm>
    </dsp:sp>
    <dsp:sp modelId="{6057DA86-162F-440C-8D5E-0A6D86B8CF0F}">
      <dsp:nvSpPr>
        <dsp:cNvPr id="0" name=""/>
        <dsp:cNvSpPr/>
      </dsp:nvSpPr>
      <dsp:spPr>
        <a:xfrm rot="5400000">
          <a:off x="4394288" y="505857"/>
          <a:ext cx="1787957"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b="1" kern="1200" dirty="0">
              <a:solidFill>
                <a:schemeClr val="tx1"/>
              </a:solidFill>
              <a:latin typeface="+mn-lt"/>
            </a:rPr>
            <a:t>Liczba szkół oraz placówek systemu oświaty wykorzystujących do prowadzenia zajęć edukacyjnych sprzęt rozumiany jako  pomoce dydaktyczne oraz narzędzia technologii informacyjno-edukacyjnych (TIK) zakupione dzięki EFS.</a:t>
          </a:r>
        </a:p>
      </dsp:txBody>
      <dsp:txXfrm rot="-5400000">
        <a:off x="2799671" y="2187756"/>
        <a:ext cx="4889911" cy="1613395"/>
      </dsp:txXfrm>
    </dsp:sp>
    <dsp:sp modelId="{EC26B3CA-5F55-4ED6-AEA1-83422FEC2FA3}">
      <dsp:nvSpPr>
        <dsp:cNvPr id="0" name=""/>
        <dsp:cNvSpPr/>
      </dsp:nvSpPr>
      <dsp:spPr>
        <a:xfrm>
          <a:off x="0" y="2028516"/>
          <a:ext cx="2799671" cy="193187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REZULTATU nr 4</a:t>
          </a:r>
        </a:p>
        <a:p>
          <a:pPr marL="0" lvl="0" indent="0" algn="ctr" defTabSz="711200">
            <a:lnSpc>
              <a:spcPct val="90000"/>
            </a:lnSpc>
            <a:spcBef>
              <a:spcPct val="0"/>
            </a:spcBef>
            <a:spcAft>
              <a:spcPct val="35000"/>
            </a:spcAft>
            <a:buNone/>
          </a:pPr>
          <a:r>
            <a:rPr lang="pl-PL" sz="1600" b="1" u="none" kern="1200" dirty="0">
              <a:solidFill>
                <a:srgbClr val="FF0000"/>
              </a:solidFill>
            </a:rPr>
            <a:t>Liczba szkół i placówek systemu oświaty</a:t>
          </a:r>
          <a:r>
            <a:rPr lang="pl-PL" sz="1600" b="1" u="none" kern="1200" dirty="0">
              <a:solidFill>
                <a:schemeClr val="tx1"/>
              </a:solidFill>
            </a:rPr>
            <a:t> wykorzystujących sprzęt TIK do prowadzenia zajęć edukacyjnych.</a:t>
          </a:r>
        </a:p>
      </dsp:txBody>
      <dsp:txXfrm>
        <a:off x="94306" y="2122822"/>
        <a:ext cx="2611059" cy="174326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08599" y="-1507058"/>
          <a:ext cx="1956615"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Wskaźnik odnosi się do liczby obiektów, które zaopatrzono w specjalne podjazdy, windy, urządzenia głośnomówiące, bądź inne udogodnienia (tj. usunięcie barier w dostępie, w szczególności barier architektonicznych) ułatwiające dostęp do tych obiektów i poruszanie się po nich osobom niepełnosprawnym ruchowo czy sensorycznie.</a:t>
          </a:r>
        </a:p>
        <a:p>
          <a:pPr marL="114300" lvl="1" indent="-114300" algn="just" defTabSz="533400">
            <a:lnSpc>
              <a:spcPct val="100000"/>
            </a:lnSpc>
            <a:spcBef>
              <a:spcPct val="0"/>
            </a:spcBef>
            <a:spcAft>
              <a:spcPts val="600"/>
            </a:spcAft>
            <a:buChar char="•"/>
          </a:pPr>
          <a:r>
            <a:rPr lang="pl-PL" sz="1200" b="1" kern="1200" dirty="0">
              <a:solidFill>
                <a:srgbClr val="FF0000"/>
              </a:solidFill>
            </a:rPr>
            <a:t>Wskaźnik należy wybrać bez względu na typ projektu i formy wsparcia (bez konieczności podawania wartości docelowej większej od 0)</a:t>
          </a:r>
        </a:p>
      </dsp:txBody>
      <dsp:txXfrm rot="-5400000">
        <a:off x="2800741" y="96314"/>
        <a:ext cx="4876818" cy="1765587"/>
      </dsp:txXfrm>
    </dsp:sp>
    <dsp:sp modelId="{30A5BAFA-D867-4432-A555-078896BF780D}">
      <dsp:nvSpPr>
        <dsp:cNvPr id="0" name=""/>
        <dsp:cNvSpPr/>
      </dsp:nvSpPr>
      <dsp:spPr>
        <a:xfrm>
          <a:off x="20635" y="32699"/>
          <a:ext cx="2796936" cy="1906735"/>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HORYZONTALNY nr 1</a:t>
          </a:r>
        </a:p>
        <a:p>
          <a:pPr marL="0" lvl="0" indent="0" algn="ctr" defTabSz="711200">
            <a:lnSpc>
              <a:spcPct val="90000"/>
            </a:lnSpc>
            <a:spcBef>
              <a:spcPct val="0"/>
            </a:spcBef>
            <a:spcAft>
              <a:spcPct val="35000"/>
            </a:spcAft>
            <a:buNone/>
          </a:pPr>
          <a:r>
            <a:rPr lang="pl-PL" sz="1600" b="1" u="none" kern="1200" dirty="0">
              <a:solidFill>
                <a:srgbClr val="FF0000"/>
              </a:solidFill>
            </a:rPr>
            <a:t>Liczba obiektów </a:t>
          </a:r>
          <a:r>
            <a:rPr lang="pl-PL" sz="1600" b="1" u="none" kern="1200" dirty="0">
              <a:solidFill>
                <a:schemeClr val="tx1"/>
              </a:solidFill>
            </a:rPr>
            <a:t>dostosowanych do potrzeb osób z </a:t>
          </a:r>
          <a:r>
            <a:rPr lang="pl-PL" sz="1600" b="1" u="none" kern="1200" dirty="0" err="1">
              <a:solidFill>
                <a:schemeClr val="tx1"/>
              </a:solidFill>
            </a:rPr>
            <a:t>niepełnosprawnościami</a:t>
          </a:r>
          <a:endParaRPr lang="pl-PL" sz="1600" b="1" u="none" kern="1200" dirty="0"/>
        </a:p>
      </dsp:txBody>
      <dsp:txXfrm>
        <a:off x="113714" y="125778"/>
        <a:ext cx="2610778" cy="1720577"/>
      </dsp:txXfrm>
    </dsp:sp>
    <dsp:sp modelId="{6057DA86-162F-440C-8D5E-0A6D86B8CF0F}">
      <dsp:nvSpPr>
        <dsp:cNvPr id="0" name=""/>
        <dsp:cNvSpPr/>
      </dsp:nvSpPr>
      <dsp:spPr>
        <a:xfrm rot="5400000">
          <a:off x="4405921" y="517599"/>
          <a:ext cx="1764691"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pl-PL" sz="1200" b="1" kern="1200" dirty="0">
              <a:solidFill>
                <a:schemeClr val="tx1"/>
              </a:solidFill>
              <a:latin typeface="+mn-lt"/>
            </a:rPr>
            <a:t>Wskaźnik mierzy liczbę osób objętych szkoleniami/doradztwem w zakresie nabywania/doskonalenia umiejętności warunkujących efektywne korzystanie z mediów elektronicznych tj. m.in. korzystania z komputera, różnych rodzajów oprogramowania, </a:t>
          </a:r>
          <a:r>
            <a:rPr lang="pl-PL" sz="1200" b="1" kern="1200" dirty="0" err="1">
              <a:solidFill>
                <a:schemeClr val="tx1"/>
              </a:solidFill>
              <a:latin typeface="+mn-lt"/>
            </a:rPr>
            <a:t>internetu</a:t>
          </a:r>
          <a:r>
            <a:rPr lang="pl-PL" sz="1200" b="1" kern="1200" dirty="0">
              <a:solidFill>
                <a:schemeClr val="tx1"/>
              </a:solidFill>
              <a:latin typeface="+mn-lt"/>
            </a:rPr>
            <a:t> oraz kompetencji ściśle informatycznych (np. programowanie, zarządzanie bazami danych, administracja sieciami, administracja witrynami internetowymi).</a:t>
          </a:r>
        </a:p>
        <a:p>
          <a:pPr marL="114300" lvl="1" indent="-114300" algn="just" defTabSz="533400">
            <a:lnSpc>
              <a:spcPct val="90000"/>
            </a:lnSpc>
            <a:spcBef>
              <a:spcPct val="0"/>
            </a:spcBef>
            <a:spcAft>
              <a:spcPct val="15000"/>
            </a:spcAft>
            <a:buChar char="•"/>
          </a:pPr>
          <a:r>
            <a:rPr lang="pl-PL" sz="1200" b="1" kern="1200" dirty="0">
              <a:solidFill>
                <a:srgbClr val="FF0000"/>
              </a:solidFill>
            </a:rPr>
            <a:t>Wskaźnik należy wybrać bez względu na typ projektu i formy wsparcia (bez konieczności podawania wartości docelowej większej od 0)</a:t>
          </a:r>
          <a:endParaRPr lang="pl-PL" sz="1200" b="1" kern="1200" dirty="0">
            <a:solidFill>
              <a:srgbClr val="B466E0"/>
            </a:solidFill>
            <a:latin typeface="+mn-lt"/>
          </a:endParaRPr>
        </a:p>
      </dsp:txBody>
      <dsp:txXfrm rot="-5400000">
        <a:off x="2799671" y="2209995"/>
        <a:ext cx="4891047" cy="1592401"/>
      </dsp:txXfrm>
    </dsp:sp>
    <dsp:sp modelId="{EC26B3CA-5F55-4ED6-AEA1-83422FEC2FA3}">
      <dsp:nvSpPr>
        <dsp:cNvPr id="0" name=""/>
        <dsp:cNvSpPr/>
      </dsp:nvSpPr>
      <dsp:spPr>
        <a:xfrm>
          <a:off x="0" y="2052828"/>
          <a:ext cx="2799671" cy="1906735"/>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HORYZONTALNY nr 2</a:t>
          </a:r>
        </a:p>
        <a:p>
          <a:pPr marL="0" lvl="0" indent="0" algn="ctr" defTabSz="711200">
            <a:lnSpc>
              <a:spcPct val="90000"/>
            </a:lnSpc>
            <a:spcBef>
              <a:spcPct val="0"/>
            </a:spcBef>
            <a:spcAft>
              <a:spcPct val="35000"/>
            </a:spcAft>
            <a:buNone/>
          </a:pPr>
          <a:r>
            <a:rPr lang="pl-PL" sz="1600" b="1" u="none" kern="1200" dirty="0">
              <a:solidFill>
                <a:srgbClr val="FF0000"/>
              </a:solidFill>
            </a:rPr>
            <a:t>Liczba osób </a:t>
          </a:r>
          <a:r>
            <a:rPr lang="pl-PL" sz="1600" b="1" u="none" kern="1200" dirty="0">
              <a:solidFill>
                <a:schemeClr val="tx1"/>
              </a:solidFill>
            </a:rPr>
            <a:t>objętych szkoleniami/doradztwem w zakresie kompetencji cyfrowych</a:t>
          </a:r>
        </a:p>
      </dsp:txBody>
      <dsp:txXfrm>
        <a:off x="93079" y="2145907"/>
        <a:ext cx="2613513" cy="172057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3310480" y="-505949"/>
          <a:ext cx="3960433"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Racjonalne usprawnienie oznacza konieczne i odpowiednie zmiany oraz dostosowania, nie nakładające nieproporcjonalnego lub nadmiernego obciążenia, rozpatrywane osobno dla każdego konkretnego przypadku, w celu zapewnienia osobom z </a:t>
          </a:r>
          <a:r>
            <a:rPr lang="pl-PL" sz="1200" b="1" kern="1200" dirty="0" err="1"/>
            <a:t>niepełnosprawnościami</a:t>
          </a:r>
          <a:r>
            <a:rPr lang="pl-PL" sz="1200" b="1" kern="1200" dirty="0"/>
            <a:t> możliwości korzystania z wszelkich praw człowieka i podstawowych wolności oraz ich wykonywania na zasadzie równości z innymi osobami. </a:t>
          </a:r>
        </a:p>
        <a:p>
          <a:pPr marL="114300" lvl="1" indent="-114300" algn="just" defTabSz="533400">
            <a:lnSpc>
              <a:spcPct val="100000"/>
            </a:lnSpc>
            <a:spcBef>
              <a:spcPct val="0"/>
            </a:spcBef>
            <a:spcAft>
              <a:spcPts val="600"/>
            </a:spcAft>
            <a:buChar char="•"/>
          </a:pPr>
          <a:r>
            <a:rPr lang="pl-PL" sz="1200" b="1" kern="1200" dirty="0"/>
            <a:t>Przykłady racjonalnych usprawnień: tłumacz języka migowego, transport niskopodłogowy, dostosowanie infrastruktury (nie tylko budynku ale też dostosowanie infrastruktury komputerowej np. programy powiększające, mówiące, drukarki materiałów w alfabecie Braille'a), osoby asystujące, odpowiednie dostosowanie wyżywienia.</a:t>
          </a:r>
        </a:p>
        <a:p>
          <a:pPr marL="114300" lvl="1" indent="-114300" algn="just" defTabSz="533400">
            <a:lnSpc>
              <a:spcPct val="100000"/>
            </a:lnSpc>
            <a:spcBef>
              <a:spcPct val="0"/>
            </a:spcBef>
            <a:spcAft>
              <a:spcPts val="600"/>
            </a:spcAft>
            <a:buChar char="•"/>
          </a:pPr>
          <a:r>
            <a:rPr lang="pl-PL" sz="1200" b="1" kern="1200" dirty="0"/>
            <a:t>Wskaźnik monitoruje projekty, w których zarówno na wstępie przewidziano działania usprawniające (projekty dedykowane w części lub całościowo osobom z niepełnosprawnością), jak i te, w których na etapie wdrażania uruchomiono mechanizm racjonalnych usprawnień.</a:t>
          </a:r>
        </a:p>
        <a:p>
          <a:pPr marL="114300" lvl="1" indent="-114300" algn="just" defTabSz="533400">
            <a:lnSpc>
              <a:spcPct val="100000"/>
            </a:lnSpc>
            <a:spcBef>
              <a:spcPct val="0"/>
            </a:spcBef>
            <a:spcAft>
              <a:spcPts val="600"/>
            </a:spcAft>
            <a:buChar char="•"/>
          </a:pPr>
          <a:r>
            <a:rPr lang="pl-PL" sz="1200" b="1" kern="1200" dirty="0">
              <a:solidFill>
                <a:srgbClr val="FF0000"/>
              </a:solidFill>
            </a:rPr>
            <a:t>Wskaźnik należy wybrać bez względu na typ projektu i formy wsparcia (bez konieczności podawania wartości docelowej większej od 0)</a:t>
          </a:r>
          <a:endParaRPr lang="pl-PL" sz="1200" b="1" kern="1200" dirty="0"/>
        </a:p>
      </dsp:txBody>
      <dsp:txXfrm rot="-5400000">
        <a:off x="2804531" y="193332"/>
        <a:ext cx="4779000" cy="3573769"/>
      </dsp:txXfrm>
    </dsp:sp>
    <dsp:sp modelId="{30A5BAFA-D867-4432-A555-078896BF780D}">
      <dsp:nvSpPr>
        <dsp:cNvPr id="0" name=""/>
        <dsp:cNvSpPr/>
      </dsp:nvSpPr>
      <dsp:spPr>
        <a:xfrm>
          <a:off x="24432" y="951412"/>
          <a:ext cx="2796936" cy="2086181"/>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HORYZONTALNY nr 3</a:t>
          </a:r>
        </a:p>
        <a:p>
          <a:pPr marL="0" lvl="0" indent="0" algn="ctr" defTabSz="711200">
            <a:lnSpc>
              <a:spcPct val="90000"/>
            </a:lnSpc>
            <a:spcBef>
              <a:spcPct val="0"/>
            </a:spcBef>
            <a:spcAft>
              <a:spcPct val="35000"/>
            </a:spcAft>
            <a:buNone/>
          </a:pPr>
          <a:r>
            <a:rPr lang="pl-PL" sz="1600" b="1" u="none" kern="1200" dirty="0">
              <a:solidFill>
                <a:srgbClr val="FF0000"/>
              </a:solidFill>
            </a:rPr>
            <a:t>Liczba projektów</a:t>
          </a:r>
          <a:r>
            <a:rPr lang="pl-PL" sz="1600" b="1" u="none" kern="1200" dirty="0">
              <a:solidFill>
                <a:schemeClr val="tx1"/>
              </a:solidFill>
            </a:rPr>
            <a:t>, w których sfinansowano koszty racjonalnych usprawnień dla osób z </a:t>
          </a:r>
          <a:r>
            <a:rPr lang="pl-PL" sz="1600" b="1" u="none" kern="1200" dirty="0" err="1">
              <a:solidFill>
                <a:schemeClr val="tx1"/>
              </a:solidFill>
            </a:rPr>
            <a:t>niepełnosprawnościami</a:t>
          </a:r>
          <a:endParaRPr lang="pl-PL" sz="1600" b="1" u="none" kern="1200" dirty="0"/>
        </a:p>
      </dsp:txBody>
      <dsp:txXfrm>
        <a:off x="126271" y="1053251"/>
        <a:ext cx="2593258" cy="188250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3310480" y="-505949"/>
          <a:ext cx="3960433"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solidFill>
                <a:schemeClr val="tx1"/>
              </a:solidFill>
            </a:rPr>
            <a:t>liczba podmiotów, które w celu realizacji projektu, zainwestowały w technologie informacyjno-komunikacyjne, a w przypadku projektów edukacyjno-szkoleniowych, również podmiotów, które podjęły działania upowszechniające wykorzystanie TIK. </a:t>
          </a:r>
        </a:p>
        <a:p>
          <a:pPr marL="114300" lvl="1" indent="-114300" algn="just" defTabSz="533400">
            <a:lnSpc>
              <a:spcPct val="100000"/>
            </a:lnSpc>
            <a:spcBef>
              <a:spcPct val="0"/>
            </a:spcBef>
            <a:spcAft>
              <a:spcPts val="600"/>
            </a:spcAft>
            <a:buChar char="•"/>
          </a:pPr>
          <a:r>
            <a:rPr lang="pl-PL" sz="1200" b="1" kern="1200" dirty="0">
              <a:solidFill>
                <a:srgbClr val="FF0000"/>
              </a:solidFill>
            </a:rPr>
            <a:t>Wskaźnik należy wybrać bez względu na typ projektu i formy wsparcia (bez konieczności podawania wartości docelowej większej od 0)</a:t>
          </a:r>
        </a:p>
      </dsp:txBody>
      <dsp:txXfrm rot="-5400000">
        <a:off x="2804531" y="193332"/>
        <a:ext cx="4779000" cy="3573769"/>
      </dsp:txXfrm>
    </dsp:sp>
    <dsp:sp modelId="{30A5BAFA-D867-4432-A555-078896BF780D}">
      <dsp:nvSpPr>
        <dsp:cNvPr id="0" name=""/>
        <dsp:cNvSpPr/>
      </dsp:nvSpPr>
      <dsp:spPr>
        <a:xfrm>
          <a:off x="24432" y="951412"/>
          <a:ext cx="2796936" cy="2086181"/>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HORYZONTALNY nr 4</a:t>
          </a:r>
        </a:p>
        <a:p>
          <a:pPr marL="0" lvl="0" indent="0" algn="ctr" defTabSz="711200">
            <a:lnSpc>
              <a:spcPct val="90000"/>
            </a:lnSpc>
            <a:spcBef>
              <a:spcPct val="0"/>
            </a:spcBef>
            <a:spcAft>
              <a:spcPct val="35000"/>
            </a:spcAft>
            <a:buNone/>
          </a:pPr>
          <a:r>
            <a:rPr lang="pl-PL" sz="1600" b="1" u="none" kern="1200" dirty="0">
              <a:solidFill>
                <a:srgbClr val="FF0000"/>
              </a:solidFill>
            </a:rPr>
            <a:t>Liczba podmiotów</a:t>
          </a:r>
          <a:r>
            <a:rPr lang="pl-PL" sz="1600" b="1" u="none" kern="1200" dirty="0">
              <a:solidFill>
                <a:schemeClr val="tx1"/>
              </a:solidFill>
            </a:rPr>
            <a:t>, wykorzystujących TIK</a:t>
          </a:r>
          <a:endParaRPr lang="pl-PL" sz="1600" b="1" u="none" kern="1200" dirty="0"/>
        </a:p>
      </dsp:txBody>
      <dsp:txXfrm>
        <a:off x="126271" y="1053251"/>
        <a:ext cx="2593258" cy="188250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682910" y="-1385354"/>
          <a:ext cx="3075733" cy="5846444"/>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a:t>Wniosek o dofinansowanie powinien zostać wypełniony i złożony </a:t>
          </a:r>
          <a:br>
            <a:rPr lang="pl-PL" sz="1400" kern="1200" dirty="0"/>
          </a:br>
          <a:r>
            <a:rPr lang="pl-PL" sz="1400" kern="1200" dirty="0"/>
            <a:t>za pośrednictwem </a:t>
          </a:r>
          <a:r>
            <a:rPr lang="pl-PL" sz="1400" b="1" kern="1200" dirty="0"/>
            <a:t>Systemu Obsługi Wniosków Aplikacyjnych </a:t>
          </a:r>
          <a:r>
            <a:rPr lang="pl-PL" sz="1400" kern="1200" dirty="0"/>
            <a:t>(SOWA), który jest dostępny poprzez stronę </a:t>
          </a:r>
          <a:r>
            <a:rPr lang="pl-PL" sz="1400" kern="1200" dirty="0">
              <a:hlinkClick xmlns:r="http://schemas.openxmlformats.org/officeDocument/2006/relationships" r:id="rId1"/>
            </a:rPr>
            <a:t>www.generator-efs.dolnyslask.pl</a:t>
          </a:r>
          <a:endParaRPr lang="pl-PL" sz="1400" b="1" kern="1200" dirty="0"/>
        </a:p>
      </dsp:txBody>
      <dsp:txXfrm rot="-5400000">
        <a:off x="3297555" y="150146"/>
        <a:ext cx="5696299" cy="2775443"/>
      </dsp:txXfrm>
    </dsp:sp>
    <dsp:sp modelId="{30A5BAFA-D867-4432-A555-078896BF780D}">
      <dsp:nvSpPr>
        <dsp:cNvPr id="0" name=""/>
        <dsp:cNvSpPr/>
      </dsp:nvSpPr>
      <dsp:spPr>
        <a:xfrm>
          <a:off x="28727" y="216018"/>
          <a:ext cx="3288625" cy="2663138"/>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pl-PL" sz="2400" b="1" kern="1200" dirty="0">
              <a:solidFill>
                <a:schemeClr val="tx1"/>
              </a:solidFill>
            </a:rPr>
            <a:t>Forma składania wniosków</a:t>
          </a:r>
          <a:r>
            <a:rPr lang="pl-PL" sz="2400" b="1" kern="1200" dirty="0"/>
            <a:t> </a:t>
          </a:r>
          <a:br>
            <a:rPr lang="pl-PL" sz="2400" b="1" kern="1200" dirty="0"/>
          </a:br>
          <a:endParaRPr lang="pl-PL" sz="2400" b="1" kern="1200" dirty="0"/>
        </a:p>
      </dsp:txBody>
      <dsp:txXfrm>
        <a:off x="158731" y="346022"/>
        <a:ext cx="3028617" cy="2403130"/>
      </dsp:txXfrm>
    </dsp:sp>
    <dsp:sp modelId="{6057DA86-162F-440C-8D5E-0A6D86B8CF0F}">
      <dsp:nvSpPr>
        <dsp:cNvPr id="0" name=""/>
        <dsp:cNvSpPr/>
      </dsp:nvSpPr>
      <dsp:spPr>
        <a:xfrm rot="5400000">
          <a:off x="4882229" y="1619858"/>
          <a:ext cx="2668166" cy="5846444"/>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pl-PL" sz="1600" b="1" kern="1200" dirty="0"/>
            <a:t>Termin rozpoczęcia naboru: </a:t>
          </a:r>
          <a:r>
            <a:rPr lang="pl-PL" sz="1600" b="1" u="sng" kern="1200" dirty="0"/>
            <a:t>16 marzec 2020 r. godz.08.00</a:t>
          </a:r>
          <a:endParaRPr lang="pl-PL" sz="1600" b="1" u="sng" kern="1200" dirty="0">
            <a:solidFill>
              <a:srgbClr val="B466E0"/>
            </a:solidFill>
          </a:endParaRPr>
        </a:p>
        <a:p>
          <a:pPr marL="171450" lvl="1" indent="-171450" algn="l" defTabSz="711200">
            <a:lnSpc>
              <a:spcPct val="90000"/>
            </a:lnSpc>
            <a:spcBef>
              <a:spcPct val="0"/>
            </a:spcBef>
            <a:spcAft>
              <a:spcPct val="15000"/>
            </a:spcAft>
            <a:buChar char="•"/>
          </a:pPr>
          <a:endParaRPr lang="pl-PL" sz="1600" b="1" kern="1200" dirty="0">
            <a:solidFill>
              <a:srgbClr val="B466E0"/>
            </a:solidFill>
          </a:endParaRPr>
        </a:p>
        <a:p>
          <a:pPr marL="171450" lvl="1" indent="-171450" algn="l" defTabSz="711200">
            <a:lnSpc>
              <a:spcPct val="90000"/>
            </a:lnSpc>
            <a:spcBef>
              <a:spcPct val="0"/>
            </a:spcBef>
            <a:spcAft>
              <a:spcPct val="15000"/>
            </a:spcAft>
            <a:buChar char="•"/>
          </a:pPr>
          <a:r>
            <a:rPr lang="pl-PL" sz="1600" b="1" kern="1200" dirty="0">
              <a:solidFill>
                <a:schemeClr val="tx1"/>
              </a:solidFill>
            </a:rPr>
            <a:t>Termin zakończenia naboru: </a:t>
          </a:r>
          <a:r>
            <a:rPr lang="pl-PL" sz="1600" b="1" u="sng" kern="1200" dirty="0">
              <a:solidFill>
                <a:schemeClr val="tx1"/>
              </a:solidFill>
            </a:rPr>
            <a:t>6 </a:t>
          </a:r>
          <a:r>
            <a:rPr lang="pl-PL" sz="1600" b="1" u="sng" kern="1200" dirty="0"/>
            <a:t>kwietnia 2020 r. godz.15.00</a:t>
          </a:r>
          <a:endParaRPr lang="pl-PL" sz="1600" b="1" u="sng" kern="1200" dirty="0">
            <a:solidFill>
              <a:srgbClr val="B466E0"/>
            </a:solidFill>
          </a:endParaRPr>
        </a:p>
        <a:p>
          <a:pPr marL="171450" lvl="1" indent="-171450" algn="l" defTabSz="711200">
            <a:lnSpc>
              <a:spcPct val="90000"/>
            </a:lnSpc>
            <a:spcBef>
              <a:spcPct val="0"/>
            </a:spcBef>
            <a:spcAft>
              <a:spcPct val="15000"/>
            </a:spcAft>
            <a:buChar char="•"/>
          </a:pPr>
          <a:endParaRPr lang="pl-PL" sz="1600" kern="1200" dirty="0">
            <a:solidFill>
              <a:srgbClr val="B466E0"/>
            </a:solidFill>
          </a:endParaRPr>
        </a:p>
      </dsp:txBody>
      <dsp:txXfrm rot="-5400000">
        <a:off x="3293091" y="3339246"/>
        <a:ext cx="5716195" cy="2407668"/>
      </dsp:txXfrm>
    </dsp:sp>
    <dsp:sp modelId="{EC26B3CA-5F55-4ED6-AEA1-83422FEC2FA3}">
      <dsp:nvSpPr>
        <dsp:cNvPr id="0" name=""/>
        <dsp:cNvSpPr/>
      </dsp:nvSpPr>
      <dsp:spPr>
        <a:xfrm>
          <a:off x="4464" y="3211511"/>
          <a:ext cx="3288625" cy="2663138"/>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pl-PL" sz="2400" b="1" kern="1200" dirty="0">
              <a:solidFill>
                <a:schemeClr val="tx1"/>
              </a:solidFill>
            </a:rPr>
            <a:t>Termin składania wniosków</a:t>
          </a:r>
        </a:p>
      </dsp:txBody>
      <dsp:txXfrm>
        <a:off x="134468" y="3341515"/>
        <a:ext cx="3028617" cy="240313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22061" cy="493792"/>
          </a:xfrm>
          <a:prstGeom prst="rect">
            <a:avLst/>
          </a:prstGeom>
        </p:spPr>
        <p:txBody>
          <a:bodyPr vert="horz" lIns="91436" tIns="45718" rIns="91436" bIns="45718" rtlCol="0"/>
          <a:lstStyle>
            <a:lvl1pPr algn="l" eaLnBrk="1" fontAlgn="auto" hangingPunct="1">
              <a:spcBef>
                <a:spcPts val="0"/>
              </a:spcBef>
              <a:spcAft>
                <a:spcPts val="0"/>
              </a:spcAft>
              <a:defRPr sz="1200">
                <a:latin typeface="+mn-lt"/>
              </a:defRPr>
            </a:lvl1pPr>
          </a:lstStyle>
          <a:p>
            <a:pPr>
              <a:defRPr/>
            </a:pPr>
            <a:endParaRPr lang="pl-PL"/>
          </a:p>
        </p:txBody>
      </p:sp>
      <p:sp>
        <p:nvSpPr>
          <p:cNvPr id="3" name="Symbol zastępczy daty 2"/>
          <p:cNvSpPr>
            <a:spLocks noGrp="1"/>
          </p:cNvSpPr>
          <p:nvPr>
            <p:ph type="dt" sz="quarter" idx="1"/>
          </p:nvPr>
        </p:nvSpPr>
        <p:spPr>
          <a:xfrm>
            <a:off x="3820068" y="0"/>
            <a:ext cx="2922061" cy="493792"/>
          </a:xfrm>
          <a:prstGeom prst="rect">
            <a:avLst/>
          </a:prstGeom>
        </p:spPr>
        <p:txBody>
          <a:bodyPr vert="horz" lIns="91436" tIns="45718" rIns="91436" bIns="45718" rtlCol="0"/>
          <a:lstStyle>
            <a:lvl1pPr algn="r" eaLnBrk="1" fontAlgn="auto" hangingPunct="1">
              <a:spcBef>
                <a:spcPts val="0"/>
              </a:spcBef>
              <a:spcAft>
                <a:spcPts val="0"/>
              </a:spcAft>
              <a:defRPr sz="1200">
                <a:latin typeface="+mn-lt"/>
              </a:defRPr>
            </a:lvl1pPr>
          </a:lstStyle>
          <a:p>
            <a:pPr>
              <a:defRPr/>
            </a:pPr>
            <a:fld id="{B688C66A-7ED6-483F-9E7C-0CCE4F9518F8}" type="datetimeFigureOut">
              <a:rPr lang="pl-PL"/>
              <a:pPr>
                <a:defRPr/>
              </a:pPr>
              <a:t>03.03.2020</a:t>
            </a:fld>
            <a:endParaRPr lang="pl-PL"/>
          </a:p>
        </p:txBody>
      </p:sp>
      <p:sp>
        <p:nvSpPr>
          <p:cNvPr id="4" name="Symbol zastępczy stopki 3"/>
          <p:cNvSpPr>
            <a:spLocks noGrp="1"/>
          </p:cNvSpPr>
          <p:nvPr>
            <p:ph type="ftr" sz="quarter" idx="2"/>
          </p:nvPr>
        </p:nvSpPr>
        <p:spPr>
          <a:xfrm>
            <a:off x="0" y="9380464"/>
            <a:ext cx="2922061" cy="493792"/>
          </a:xfrm>
          <a:prstGeom prst="rect">
            <a:avLst/>
          </a:prstGeom>
        </p:spPr>
        <p:txBody>
          <a:bodyPr vert="horz" lIns="91436" tIns="45718" rIns="91436" bIns="45718" rtlCol="0" anchor="b"/>
          <a:lstStyle>
            <a:lvl1pPr algn="l" eaLnBrk="1" fontAlgn="auto" hangingPunct="1">
              <a:spcBef>
                <a:spcPts val="0"/>
              </a:spcBef>
              <a:spcAft>
                <a:spcPts val="0"/>
              </a:spcAft>
              <a:defRPr sz="1200">
                <a:latin typeface="+mn-lt"/>
              </a:defRPr>
            </a:lvl1pPr>
          </a:lstStyle>
          <a:p>
            <a:pPr>
              <a:defRPr/>
            </a:pPr>
            <a:endParaRPr lang="pl-PL"/>
          </a:p>
        </p:txBody>
      </p:sp>
      <p:sp>
        <p:nvSpPr>
          <p:cNvPr id="5" name="Symbol zastępczy numeru slajdu 4"/>
          <p:cNvSpPr>
            <a:spLocks noGrp="1"/>
          </p:cNvSpPr>
          <p:nvPr>
            <p:ph type="sldNum" sz="quarter" idx="3"/>
          </p:nvPr>
        </p:nvSpPr>
        <p:spPr>
          <a:xfrm>
            <a:off x="3820068" y="9380464"/>
            <a:ext cx="2922061" cy="493792"/>
          </a:xfrm>
          <a:prstGeom prst="rect">
            <a:avLst/>
          </a:prstGeom>
        </p:spPr>
        <p:txBody>
          <a:bodyPr vert="horz" wrap="square" lIns="91436" tIns="45718" rIns="91436" bIns="45718" numCol="1" anchor="b" anchorCtr="0" compatLnSpc="1">
            <a:prstTxWarp prst="textNoShape">
              <a:avLst/>
            </a:prstTxWarp>
          </a:bodyPr>
          <a:lstStyle>
            <a:lvl1pPr algn="r" eaLnBrk="1" hangingPunct="1">
              <a:defRPr sz="1200" smtClean="0">
                <a:latin typeface="Calibri" pitchFamily="34" charset="0"/>
              </a:defRPr>
            </a:lvl1pPr>
          </a:lstStyle>
          <a:p>
            <a:pPr>
              <a:defRPr/>
            </a:pPr>
            <a:fld id="{85E8E5BD-4DD8-453D-89E5-03D46FDD07D8}" type="slidenum">
              <a:rPr lang="pl-PL" altLang="pl-PL"/>
              <a:pPr>
                <a:defRPr/>
              </a:pPr>
              <a:t>‹#›</a:t>
            </a:fld>
            <a:endParaRPr lang="pl-PL" altLang="pl-PL"/>
          </a:p>
        </p:txBody>
      </p:sp>
    </p:spTree>
    <p:extLst>
      <p:ext uri="{BB962C8B-B14F-4D97-AF65-F5344CB8AC3E}">
        <p14:creationId xmlns:p14="http://schemas.microsoft.com/office/powerpoint/2010/main" val="1663992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22061" cy="493792"/>
          </a:xfrm>
          <a:prstGeom prst="rect">
            <a:avLst/>
          </a:prstGeom>
        </p:spPr>
        <p:txBody>
          <a:bodyPr vert="horz" lIns="91436" tIns="45718" rIns="91436" bIns="45718" rtlCol="0"/>
          <a:lstStyle>
            <a:lvl1pPr algn="l" eaLnBrk="1" fontAlgn="auto" hangingPunct="1">
              <a:spcBef>
                <a:spcPts val="0"/>
              </a:spcBef>
              <a:spcAft>
                <a:spcPts val="0"/>
              </a:spcAft>
              <a:defRPr sz="1200">
                <a:latin typeface="+mn-lt"/>
              </a:defRPr>
            </a:lvl1pPr>
          </a:lstStyle>
          <a:p>
            <a:pPr>
              <a:defRPr/>
            </a:pPr>
            <a:endParaRPr lang="pl-PL"/>
          </a:p>
        </p:txBody>
      </p:sp>
      <p:sp>
        <p:nvSpPr>
          <p:cNvPr id="3" name="Symbol zastępczy daty 2"/>
          <p:cNvSpPr>
            <a:spLocks noGrp="1"/>
          </p:cNvSpPr>
          <p:nvPr>
            <p:ph type="dt" idx="1"/>
          </p:nvPr>
        </p:nvSpPr>
        <p:spPr>
          <a:xfrm>
            <a:off x="3820068" y="0"/>
            <a:ext cx="2922061" cy="493792"/>
          </a:xfrm>
          <a:prstGeom prst="rect">
            <a:avLst/>
          </a:prstGeom>
        </p:spPr>
        <p:txBody>
          <a:bodyPr vert="horz" lIns="91436" tIns="45718" rIns="91436" bIns="45718" rtlCol="0"/>
          <a:lstStyle>
            <a:lvl1pPr algn="r" eaLnBrk="1" fontAlgn="auto" hangingPunct="1">
              <a:spcBef>
                <a:spcPts val="0"/>
              </a:spcBef>
              <a:spcAft>
                <a:spcPts val="0"/>
              </a:spcAft>
              <a:defRPr sz="1200">
                <a:latin typeface="+mn-lt"/>
              </a:defRPr>
            </a:lvl1pPr>
          </a:lstStyle>
          <a:p>
            <a:pPr>
              <a:defRPr/>
            </a:pPr>
            <a:fld id="{00445C91-8DAB-490C-B6CE-BB18AE0975C1}" type="datetimeFigureOut">
              <a:rPr lang="pl-PL"/>
              <a:pPr>
                <a:defRPr/>
              </a:pPr>
              <a:t>03.03.2020</a:t>
            </a:fld>
            <a:endParaRPr lang="pl-PL"/>
          </a:p>
        </p:txBody>
      </p:sp>
      <p:sp>
        <p:nvSpPr>
          <p:cNvPr id="4" name="Symbol zastępczy obrazu slajdu 3"/>
          <p:cNvSpPr>
            <a:spLocks noGrp="1" noRot="1" noChangeAspect="1"/>
          </p:cNvSpPr>
          <p:nvPr>
            <p:ph type="sldImg" idx="2"/>
          </p:nvPr>
        </p:nvSpPr>
        <p:spPr>
          <a:xfrm>
            <a:off x="903288" y="741363"/>
            <a:ext cx="4937125" cy="3703637"/>
          </a:xfrm>
          <a:prstGeom prst="rect">
            <a:avLst/>
          </a:prstGeom>
          <a:noFill/>
          <a:ln w="12700">
            <a:solidFill>
              <a:prstClr val="black"/>
            </a:solidFill>
          </a:ln>
        </p:spPr>
        <p:txBody>
          <a:bodyPr vert="horz" lIns="91436" tIns="45718" rIns="91436" bIns="45718" rtlCol="0" anchor="ctr"/>
          <a:lstStyle/>
          <a:p>
            <a:pPr lvl="0"/>
            <a:endParaRPr lang="pl-PL" noProof="0"/>
          </a:p>
        </p:txBody>
      </p:sp>
      <p:sp>
        <p:nvSpPr>
          <p:cNvPr id="5" name="Symbol zastępczy notatek 4"/>
          <p:cNvSpPr>
            <a:spLocks noGrp="1"/>
          </p:cNvSpPr>
          <p:nvPr>
            <p:ph type="body" sz="quarter" idx="3"/>
          </p:nvPr>
        </p:nvSpPr>
        <p:spPr>
          <a:xfrm>
            <a:off x="674685" y="4691023"/>
            <a:ext cx="5394331" cy="4444127"/>
          </a:xfrm>
          <a:prstGeom prst="rect">
            <a:avLst/>
          </a:prstGeom>
        </p:spPr>
        <p:txBody>
          <a:bodyPr vert="horz" lIns="91436" tIns="45718" rIns="91436" bIns="45718" rtlCol="0">
            <a:normAutofit/>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p:cNvSpPr>
            <a:spLocks noGrp="1"/>
          </p:cNvSpPr>
          <p:nvPr>
            <p:ph type="ftr" sz="quarter" idx="4"/>
          </p:nvPr>
        </p:nvSpPr>
        <p:spPr>
          <a:xfrm>
            <a:off x="0" y="9380464"/>
            <a:ext cx="2922061" cy="493792"/>
          </a:xfrm>
          <a:prstGeom prst="rect">
            <a:avLst/>
          </a:prstGeom>
        </p:spPr>
        <p:txBody>
          <a:bodyPr vert="horz" lIns="91436" tIns="45718" rIns="91436" bIns="45718" rtlCol="0" anchor="b"/>
          <a:lstStyle>
            <a:lvl1pPr algn="l" eaLnBrk="1" fontAlgn="auto" hangingPunct="1">
              <a:spcBef>
                <a:spcPts val="0"/>
              </a:spcBef>
              <a:spcAft>
                <a:spcPts val="0"/>
              </a:spcAft>
              <a:defRPr sz="1200">
                <a:latin typeface="+mn-lt"/>
              </a:defRPr>
            </a:lvl1pPr>
          </a:lstStyle>
          <a:p>
            <a:pPr>
              <a:defRPr/>
            </a:pPr>
            <a:endParaRPr lang="pl-PL"/>
          </a:p>
        </p:txBody>
      </p:sp>
      <p:sp>
        <p:nvSpPr>
          <p:cNvPr id="7" name="Symbol zastępczy numeru slajdu 6"/>
          <p:cNvSpPr>
            <a:spLocks noGrp="1"/>
          </p:cNvSpPr>
          <p:nvPr>
            <p:ph type="sldNum" sz="quarter" idx="5"/>
          </p:nvPr>
        </p:nvSpPr>
        <p:spPr>
          <a:xfrm>
            <a:off x="3820068" y="9380464"/>
            <a:ext cx="2922061" cy="493792"/>
          </a:xfrm>
          <a:prstGeom prst="rect">
            <a:avLst/>
          </a:prstGeom>
        </p:spPr>
        <p:txBody>
          <a:bodyPr vert="horz" wrap="square" lIns="91436" tIns="45718" rIns="91436" bIns="45718" numCol="1" anchor="b" anchorCtr="0" compatLnSpc="1">
            <a:prstTxWarp prst="textNoShape">
              <a:avLst/>
            </a:prstTxWarp>
          </a:bodyPr>
          <a:lstStyle>
            <a:lvl1pPr algn="r" eaLnBrk="1" hangingPunct="1">
              <a:defRPr sz="1200" smtClean="0">
                <a:latin typeface="Calibri" pitchFamily="34" charset="0"/>
              </a:defRPr>
            </a:lvl1pPr>
          </a:lstStyle>
          <a:p>
            <a:pPr>
              <a:defRPr/>
            </a:pPr>
            <a:fld id="{B4573C0A-C0D5-4F16-9BA5-9E769A2B763E}" type="slidenum">
              <a:rPr lang="pl-PL" altLang="pl-PL"/>
              <a:pPr>
                <a:defRPr/>
              </a:pPr>
              <a:t>‹#›</a:t>
            </a:fld>
            <a:endParaRPr lang="pl-PL" altLang="pl-PL"/>
          </a:p>
        </p:txBody>
      </p:sp>
    </p:spTree>
    <p:extLst>
      <p:ext uri="{BB962C8B-B14F-4D97-AF65-F5344CB8AC3E}">
        <p14:creationId xmlns:p14="http://schemas.microsoft.com/office/powerpoint/2010/main" val="13420111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prawo.vulcan.edu.pl/przegdok.asp?qdatprz=29-01-2018&amp;qplikid=4186"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pPr>
              <a:defRPr/>
            </a:pPr>
            <a:fld id="{B4573C0A-C0D5-4F16-9BA5-9E769A2B763E}" type="slidenum">
              <a:rPr lang="pl-PL" altLang="pl-PL" smtClean="0"/>
              <a:pPr>
                <a:defRPr/>
              </a:pPr>
              <a:t>1</a:t>
            </a:fld>
            <a:endParaRPr lang="pl-PL" altLang="pl-PL" dirty="0"/>
          </a:p>
        </p:txBody>
      </p:sp>
    </p:spTree>
    <p:extLst>
      <p:ext uri="{BB962C8B-B14F-4D97-AF65-F5344CB8AC3E}">
        <p14:creationId xmlns:p14="http://schemas.microsoft.com/office/powerpoint/2010/main" val="2540650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10</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11</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12</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13</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14</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15</a:t>
            </a:fld>
            <a:endParaRPr lang="pl-PL" altLang="pl-PL"/>
          </a:p>
        </p:txBody>
      </p:sp>
    </p:spTree>
    <p:extLst>
      <p:ext uri="{BB962C8B-B14F-4D97-AF65-F5344CB8AC3E}">
        <p14:creationId xmlns:p14="http://schemas.microsoft.com/office/powerpoint/2010/main" val="34415892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16</a:t>
            </a:fld>
            <a:endParaRPr lang="pl-PL" altLang="pl-PL"/>
          </a:p>
        </p:txBody>
      </p:sp>
    </p:spTree>
    <p:extLst>
      <p:ext uri="{BB962C8B-B14F-4D97-AF65-F5344CB8AC3E}">
        <p14:creationId xmlns:p14="http://schemas.microsoft.com/office/powerpoint/2010/main" val="37035197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17</a:t>
            </a:fld>
            <a:endParaRPr lang="pl-PL" altLang="pl-PL"/>
          </a:p>
        </p:txBody>
      </p:sp>
    </p:spTree>
    <p:extLst>
      <p:ext uri="{BB962C8B-B14F-4D97-AF65-F5344CB8AC3E}">
        <p14:creationId xmlns:p14="http://schemas.microsoft.com/office/powerpoint/2010/main" val="34415892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18</a:t>
            </a:fld>
            <a:endParaRPr lang="pl-PL" altLang="pl-PL"/>
          </a:p>
        </p:txBody>
      </p:sp>
    </p:spTree>
    <p:extLst>
      <p:ext uri="{BB962C8B-B14F-4D97-AF65-F5344CB8AC3E}">
        <p14:creationId xmlns:p14="http://schemas.microsoft.com/office/powerpoint/2010/main" val="17214312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r>
              <a:rPr lang="pl-PL" sz="1200" kern="1200" dirty="0">
                <a:solidFill>
                  <a:schemeClr val="tx1"/>
                </a:solidFill>
                <a:effectLst/>
                <a:latin typeface="+mn-lt"/>
                <a:ea typeface="+mn-ea"/>
                <a:cs typeface="+mn-cs"/>
              </a:rPr>
              <a:t>427 730 </a:t>
            </a:r>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19</a:t>
            </a:fld>
            <a:endParaRPr lang="pl-PL" altLang="pl-PL"/>
          </a:p>
        </p:txBody>
      </p:sp>
    </p:spTree>
    <p:extLst>
      <p:ext uri="{BB962C8B-B14F-4D97-AF65-F5344CB8AC3E}">
        <p14:creationId xmlns:p14="http://schemas.microsoft.com/office/powerpoint/2010/main" val="195450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a:t>
            </a:fld>
            <a:endParaRPr lang="pl-PL" altLang="pl-PL"/>
          </a:p>
        </p:txBody>
      </p:sp>
    </p:spTree>
    <p:extLst>
      <p:ext uri="{BB962C8B-B14F-4D97-AF65-F5344CB8AC3E}">
        <p14:creationId xmlns:p14="http://schemas.microsoft.com/office/powerpoint/2010/main" val="17585303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20</a:t>
            </a:fld>
            <a:endParaRPr lang="pl-PL" altLang="pl-PL"/>
          </a:p>
        </p:txBody>
      </p:sp>
    </p:spTree>
    <p:extLst>
      <p:ext uri="{BB962C8B-B14F-4D97-AF65-F5344CB8AC3E}">
        <p14:creationId xmlns:p14="http://schemas.microsoft.com/office/powerpoint/2010/main" val="27569712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21</a:t>
            </a:fld>
            <a:endParaRPr lang="pl-PL" altLang="pl-PL"/>
          </a:p>
        </p:txBody>
      </p:sp>
    </p:spTree>
    <p:extLst>
      <p:ext uri="{BB962C8B-B14F-4D97-AF65-F5344CB8AC3E}">
        <p14:creationId xmlns:p14="http://schemas.microsoft.com/office/powerpoint/2010/main" val="14079754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22</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23</a:t>
            </a:fld>
            <a:endParaRPr lang="pl-PL" altLang="pl-PL"/>
          </a:p>
        </p:txBody>
      </p:sp>
    </p:spTree>
    <p:extLst>
      <p:ext uri="{BB962C8B-B14F-4D97-AF65-F5344CB8AC3E}">
        <p14:creationId xmlns:p14="http://schemas.microsoft.com/office/powerpoint/2010/main" val="15944944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24</a:t>
            </a:fld>
            <a:endParaRPr lang="pl-PL" altLang="pl-PL"/>
          </a:p>
        </p:txBody>
      </p:sp>
    </p:spTree>
    <p:extLst>
      <p:ext uri="{BB962C8B-B14F-4D97-AF65-F5344CB8AC3E}">
        <p14:creationId xmlns:p14="http://schemas.microsoft.com/office/powerpoint/2010/main" val="10885184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25</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26</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27</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28</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29</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a:t>
            </a:fld>
            <a:endParaRPr lang="pl-PL" altLang="pl-PL"/>
          </a:p>
        </p:txBody>
      </p:sp>
    </p:spTree>
    <p:extLst>
      <p:ext uri="{BB962C8B-B14F-4D97-AF65-F5344CB8AC3E}">
        <p14:creationId xmlns:p14="http://schemas.microsoft.com/office/powerpoint/2010/main" val="17585303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30</a:t>
            </a:fld>
            <a:endParaRPr lang="pl-PL" altLang="pl-PL"/>
          </a:p>
        </p:txBody>
      </p:sp>
    </p:spTree>
    <p:extLst>
      <p:ext uri="{BB962C8B-B14F-4D97-AF65-F5344CB8AC3E}">
        <p14:creationId xmlns:p14="http://schemas.microsoft.com/office/powerpoint/2010/main" val="37818632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31</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32</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33</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34</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35</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r>
              <a:rPr lang="pl-PL" dirty="0"/>
              <a:t>Fakt nabycia kompetencji (przez uczniów i nauczycieli) odbywa się w oparciu o jednolite kryteria wypracowane na poziomie krajowym w ramach następujących etapów: </a:t>
            </a:r>
          </a:p>
          <a:p>
            <a:r>
              <a:rPr lang="pl-PL" dirty="0"/>
              <a:t>a) ETAP I – Zakres – zdefiniowanie w ramach wniosku o dofinansowanie lub w regulaminie konkursu grupy docelowej do objęcia wsparciem oraz wybranie obszaru interwencji EFS, który będzie poddany ocenie, </a:t>
            </a:r>
          </a:p>
          <a:p>
            <a:r>
              <a:rPr lang="pl-PL" dirty="0"/>
              <a:t>b) ETAP II – Wzorzec – zdefiniowanie we wniosku o dofinansowanie lub w regulaminie konkursu standardu wymagań, tj. efektów uczenia się, które osiągną uczestnicy w wyniku przeprowadzonych działań projektowych, </a:t>
            </a:r>
          </a:p>
          <a:p>
            <a:r>
              <a:rPr lang="pl-PL" dirty="0"/>
              <a:t>c) ETAP III – Ocena – przeprowadzenie weryfikacji na podstawie opracowanych kryteriów oceny po zakończeniu wsparcia udzielanego danej osobie, </a:t>
            </a:r>
          </a:p>
          <a:p>
            <a:r>
              <a:rPr lang="pl-PL" dirty="0"/>
              <a:t>d) ETAP IV – Porównanie – </a:t>
            </a:r>
            <a:r>
              <a:rPr lang="pl-PL" dirty="0" err="1"/>
              <a:t>porównanie</a:t>
            </a:r>
            <a:r>
              <a:rPr lang="pl-PL" dirty="0"/>
              <a:t> uzyskanych wyników etapu III (ocena) z przyjętymi wymaganiami (określonymi na etapie II efektami uczenia się) po zakończeniu wsparcia udzielanego danej osobie. </a:t>
            </a:r>
          </a:p>
          <a:p>
            <a:r>
              <a:rPr lang="pl-PL" dirty="0"/>
              <a:t>Kompetencja to wyodrębniony zestaw efektów uczenia się / kształcenia. Opis kompetencji zawiera jasno określone warunki, które powinien spełniać uczestnik projektu ubiegający się o nabycie kompetencji, tj. wyczerpującą informację o efektach uczenia się dla danej kompetencji oraz kryteria i metody ich weryfikacji. Wykazywać należy wyłącznie kompetencje osiągnięte w wyniku interwencji Europejskiego Funduszu Społecznego. 	</a:t>
            </a:r>
          </a:p>
          <a:p>
            <a:endParaRPr lang="pl-PL"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36</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37</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38</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39</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a:t>
            </a:fld>
            <a:endParaRPr lang="pl-PL" altLang="pl-PL"/>
          </a:p>
        </p:txBody>
      </p:sp>
    </p:spTree>
    <p:extLst>
      <p:ext uri="{BB962C8B-B14F-4D97-AF65-F5344CB8AC3E}">
        <p14:creationId xmlns:p14="http://schemas.microsoft.com/office/powerpoint/2010/main" val="153461412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40</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41</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42</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43</a:t>
            </a:fld>
            <a:endParaRPr lang="pl-PL" altLang="pl-PL"/>
          </a:p>
        </p:txBody>
      </p:sp>
    </p:spTree>
    <p:extLst>
      <p:ext uri="{BB962C8B-B14F-4D97-AF65-F5344CB8AC3E}">
        <p14:creationId xmlns:p14="http://schemas.microsoft.com/office/powerpoint/2010/main" val="274934921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44</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45</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46</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47</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48</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49</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50</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51</a:t>
            </a:fld>
            <a:endParaRPr lang="pl-PL" altLang="pl-PL"/>
          </a:p>
        </p:txBody>
      </p:sp>
    </p:spTree>
    <p:extLst>
      <p:ext uri="{BB962C8B-B14F-4D97-AF65-F5344CB8AC3E}">
        <p14:creationId xmlns:p14="http://schemas.microsoft.com/office/powerpoint/2010/main" val="370248280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52</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53</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54</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55</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r>
              <a:rPr lang="pl-PL" sz="800" dirty="0">
                <a:latin typeface="+mn-lt"/>
              </a:rPr>
              <a:t>Usunięto: w zakresie przedmiotów </a:t>
            </a:r>
            <a:r>
              <a:rPr lang="pl-PL" sz="800" b="1" dirty="0">
                <a:latin typeface="+mn-lt"/>
              </a:rPr>
              <a:t>przyrodniczych, informatycznych, języków obcych nowożytnych, matematyki lub przedsiębiorczości</a:t>
            </a:r>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56</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57</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58</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59</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60</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61</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62</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63</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64</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65</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66</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67</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68</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69</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r>
              <a:rPr lang="pl-PL" b="1" dirty="0"/>
              <a:t>Szkoła dla dorosłych</a:t>
            </a:r>
            <a:r>
              <a:rPr lang="pl-PL" dirty="0"/>
              <a:t> – szkole dla dorosłych - należy przez to rozumieć szkoły, o których mowa w </a:t>
            </a:r>
            <a:r>
              <a:rPr lang="pl-PL" dirty="0">
                <a:hlinkClick r:id="rId3"/>
              </a:rPr>
              <a:t>art. 18</a:t>
            </a:r>
            <a:r>
              <a:rPr lang="pl-PL" dirty="0"/>
              <a:t> ust. 1 </a:t>
            </a:r>
            <a:r>
              <a:rPr lang="pl-PL" dirty="0" err="1"/>
              <a:t>pkt</a:t>
            </a:r>
            <a:r>
              <a:rPr lang="pl-PL" dirty="0"/>
              <a:t> 1 i 2 lit. a i f, w których stosuje się odrębną organizację kształcenia i do których są przyjmowane osoby mające 18 lat, a także kończące 18 lat w roku kalendarzowym, w którym są przyjmowane do szkoły;</a:t>
            </a:r>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70</a:t>
            </a:fld>
            <a:endParaRPr lang="pl-PL" altLang="pl-PL"/>
          </a:p>
        </p:txBody>
      </p:sp>
    </p:spTree>
    <p:extLst>
      <p:ext uri="{BB962C8B-B14F-4D97-AF65-F5344CB8AC3E}">
        <p14:creationId xmlns:p14="http://schemas.microsoft.com/office/powerpoint/2010/main" val="197654648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71</a:t>
            </a:fld>
            <a:endParaRPr lang="pl-PL" altLang="pl-PL"/>
          </a:p>
        </p:txBody>
      </p:sp>
    </p:spTree>
    <p:extLst>
      <p:ext uri="{BB962C8B-B14F-4D97-AF65-F5344CB8AC3E}">
        <p14:creationId xmlns:p14="http://schemas.microsoft.com/office/powerpoint/2010/main" val="966510771"/>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72</a:t>
            </a:fld>
            <a:endParaRPr lang="pl-PL" altLang="pl-PL"/>
          </a:p>
        </p:txBody>
      </p:sp>
    </p:spTree>
    <p:extLst>
      <p:ext uri="{BB962C8B-B14F-4D97-AF65-F5344CB8AC3E}">
        <p14:creationId xmlns:p14="http://schemas.microsoft.com/office/powerpoint/2010/main" val="423965161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73</a:t>
            </a:fld>
            <a:endParaRPr lang="pl-PL" altLang="pl-PL"/>
          </a:p>
        </p:txBody>
      </p:sp>
    </p:spTree>
    <p:extLst>
      <p:ext uri="{BB962C8B-B14F-4D97-AF65-F5344CB8AC3E}">
        <p14:creationId xmlns:p14="http://schemas.microsoft.com/office/powerpoint/2010/main" val="156820944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74</a:t>
            </a:fld>
            <a:endParaRPr lang="pl-PL" altLang="pl-PL"/>
          </a:p>
        </p:txBody>
      </p:sp>
    </p:spTree>
    <p:extLst>
      <p:ext uri="{BB962C8B-B14F-4D97-AF65-F5344CB8AC3E}">
        <p14:creationId xmlns:p14="http://schemas.microsoft.com/office/powerpoint/2010/main" val="170638403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75</a:t>
            </a:fld>
            <a:endParaRPr lang="pl-PL" altLang="pl-PL"/>
          </a:p>
        </p:txBody>
      </p:sp>
    </p:spTree>
    <p:extLst>
      <p:ext uri="{BB962C8B-B14F-4D97-AF65-F5344CB8AC3E}">
        <p14:creationId xmlns:p14="http://schemas.microsoft.com/office/powerpoint/2010/main" val="365370623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76</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77</a:t>
            </a:fld>
            <a:endParaRPr lang="pl-PL" altLang="pl-PL"/>
          </a:p>
        </p:txBody>
      </p:sp>
    </p:spTree>
    <p:extLst>
      <p:ext uri="{BB962C8B-B14F-4D97-AF65-F5344CB8AC3E}">
        <p14:creationId xmlns:p14="http://schemas.microsoft.com/office/powerpoint/2010/main" val="161228788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78</a:t>
            </a:fld>
            <a:endParaRPr lang="pl-PL" altLang="pl-PL"/>
          </a:p>
        </p:txBody>
      </p:sp>
    </p:spTree>
    <p:extLst>
      <p:ext uri="{BB962C8B-B14F-4D97-AF65-F5344CB8AC3E}">
        <p14:creationId xmlns:p14="http://schemas.microsoft.com/office/powerpoint/2010/main" val="357023657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solidFill>
                  <a:prstClr val="black"/>
                </a:solidFill>
              </a:rPr>
              <a:pPr/>
              <a:t>79</a:t>
            </a:fld>
            <a:endParaRPr lang="pl-PL" altLang="pl-PL">
              <a:solidFill>
                <a:prstClr val="black"/>
              </a:solidFill>
            </a:endParaRPr>
          </a:p>
        </p:txBody>
      </p:sp>
    </p:spTree>
    <p:extLst>
      <p:ext uri="{BB962C8B-B14F-4D97-AF65-F5344CB8AC3E}">
        <p14:creationId xmlns:p14="http://schemas.microsoft.com/office/powerpoint/2010/main" val="2491721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solidFill>
                  <a:prstClr val="black"/>
                </a:solidFill>
              </a:rPr>
              <a:pPr/>
              <a:t>80</a:t>
            </a:fld>
            <a:endParaRPr lang="pl-PL" altLang="pl-PL">
              <a:solidFill>
                <a:prstClr val="black"/>
              </a:solidFill>
            </a:endParaRPr>
          </a:p>
        </p:txBody>
      </p:sp>
    </p:spTree>
    <p:extLst>
      <p:ext uri="{BB962C8B-B14F-4D97-AF65-F5344CB8AC3E}">
        <p14:creationId xmlns:p14="http://schemas.microsoft.com/office/powerpoint/2010/main" val="26476385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81</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9</a:t>
            </a:fld>
            <a:endParaRPr lang="pl-PL" altLang="pl-PL"/>
          </a:p>
        </p:txBody>
      </p:sp>
    </p:spTree>
    <p:extLst>
      <p:ext uri="{BB962C8B-B14F-4D97-AF65-F5344CB8AC3E}">
        <p14:creationId xmlns:p14="http://schemas.microsoft.com/office/powerpoint/2010/main" val="51803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pPr>
              <a:defRPr/>
            </a:pPr>
            <a:fld id="{2376B543-D6C0-4B5E-81EE-17D1153E6FDF}" type="datetime1">
              <a:rPr lang="pl-PL"/>
              <a:pPr>
                <a:defRPr/>
              </a:pPr>
              <a:t>03.03.2020</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CB26483-EFC6-40A4-90A2-A0E83AC2EE92}" type="slidenum">
              <a:rPr lang="pl-PL" altLang="pl-PL"/>
              <a:pPr>
                <a:defRPr/>
              </a:pPr>
              <a:t>‹#›</a:t>
            </a:fld>
            <a:endParaRPr lang="pl-PL" altLang="pl-PL"/>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06A64671-F4CE-4D18-994A-9B878D296673}" type="datetime1">
              <a:rPr lang="pl-PL"/>
              <a:pPr>
                <a:defRPr/>
              </a:pPr>
              <a:t>03.03.2020</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2F4166C8-D6AD-4552-A9A2-B9026841E5B5}" type="slidenum">
              <a:rPr lang="pl-PL" altLang="pl-PL"/>
              <a:pPr>
                <a:defRPr/>
              </a:pPr>
              <a:t>‹#›</a:t>
            </a:fld>
            <a:endParaRPr lang="pl-PL" altLang="pl-PL"/>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BEECFDE1-7425-4ACF-A616-B9FEBA874BC8}" type="datetime1">
              <a:rPr lang="pl-PL"/>
              <a:pPr>
                <a:defRPr/>
              </a:pPr>
              <a:t>03.03.2020</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F55FF4CA-F8D1-4D90-96F4-1C7F226CF8B3}" type="slidenum">
              <a:rPr lang="pl-PL" altLang="pl-PL"/>
              <a:pPr>
                <a:defRPr/>
              </a:pPr>
              <a:t>‹#›</a:t>
            </a:fld>
            <a:endParaRPr lang="pl-PL" altLang="pl-PL"/>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lvl2pPr>
              <a:buFont typeface="Arial" pitchFamily="34" charset="0"/>
              <a:buChar char="•"/>
              <a:defRPr/>
            </a:lvl2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pl-PL" dirty="0"/>
          </a:p>
        </p:txBody>
      </p:sp>
      <p:sp>
        <p:nvSpPr>
          <p:cNvPr id="4" name="Symbol zastępczy daty 3"/>
          <p:cNvSpPr>
            <a:spLocks noGrp="1"/>
          </p:cNvSpPr>
          <p:nvPr>
            <p:ph type="dt" sz="half" idx="10"/>
          </p:nvPr>
        </p:nvSpPr>
        <p:spPr/>
        <p:txBody>
          <a:bodyPr/>
          <a:lstStyle>
            <a:lvl1pPr>
              <a:defRPr/>
            </a:lvl1pPr>
          </a:lstStyle>
          <a:p>
            <a:pPr>
              <a:defRPr/>
            </a:pPr>
            <a:fld id="{0EDDC4CE-C69F-4851-A0CB-7365721C9C40}" type="datetime1">
              <a:rPr lang="pl-PL"/>
              <a:pPr>
                <a:defRPr/>
              </a:pPr>
              <a:t>03.03.2020</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5411067-B004-4C27-A84C-4E877D346885}" type="slidenum">
              <a:rPr lang="pl-PL" altLang="pl-PL"/>
              <a:pPr>
                <a:defRPr/>
              </a:pPr>
              <a:t>‹#›</a:t>
            </a:fld>
            <a:endParaRPr lang="pl-PL" altLang="pl-PL"/>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CDD6EDA6-4F9A-40B5-9EE8-5AC3A975D0AB}" type="datetime1">
              <a:rPr lang="pl-PL"/>
              <a:pPr>
                <a:defRPr/>
              </a:pPr>
              <a:t>03.03.2020</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F02A3F26-AF17-4B79-A108-1ADC55EE28A6}" type="slidenum">
              <a:rPr lang="pl-PL" altLang="pl-PL"/>
              <a:pPr>
                <a:defRPr/>
              </a:pPr>
              <a:t>‹#›</a:t>
            </a:fld>
            <a:endParaRPr lang="pl-PL" altLang="pl-PL"/>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p:cNvSpPr>
            <a:spLocks noGrp="1"/>
          </p:cNvSpPr>
          <p:nvPr>
            <p:ph type="dt" sz="half" idx="10"/>
          </p:nvPr>
        </p:nvSpPr>
        <p:spPr/>
        <p:txBody>
          <a:bodyPr/>
          <a:lstStyle>
            <a:lvl1pPr>
              <a:defRPr/>
            </a:lvl1pPr>
          </a:lstStyle>
          <a:p>
            <a:pPr>
              <a:defRPr/>
            </a:pPr>
            <a:fld id="{28DDE10F-658F-4C4C-8419-B8399C4CD323}" type="datetime1">
              <a:rPr lang="pl-PL"/>
              <a:pPr>
                <a:defRPr/>
              </a:pPr>
              <a:t>03.03.2020</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F92071B2-8EE2-4FBF-A3C9-AA08BC598F8E}" type="slidenum">
              <a:rPr lang="pl-PL" altLang="pl-PL"/>
              <a:pPr>
                <a:defRPr/>
              </a:pPr>
              <a:t>‹#›</a:t>
            </a:fld>
            <a:endParaRPr lang="pl-PL" altLang="pl-PL"/>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p:cNvSpPr>
            <a:spLocks noGrp="1"/>
          </p:cNvSpPr>
          <p:nvPr>
            <p:ph type="dt" sz="half" idx="10"/>
          </p:nvPr>
        </p:nvSpPr>
        <p:spPr/>
        <p:txBody>
          <a:bodyPr/>
          <a:lstStyle>
            <a:lvl1pPr>
              <a:defRPr/>
            </a:lvl1pPr>
          </a:lstStyle>
          <a:p>
            <a:pPr>
              <a:defRPr/>
            </a:pPr>
            <a:fld id="{60D7FC5C-E288-4E5E-AC5F-3CCC823EE329}" type="datetime1">
              <a:rPr lang="pl-PL"/>
              <a:pPr>
                <a:defRPr/>
              </a:pPr>
              <a:t>03.03.2020</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588F105E-8BF9-4B5A-B572-E3864F749DBE}" type="slidenum">
              <a:rPr lang="pl-PL" altLang="pl-PL"/>
              <a:pPr>
                <a:defRPr/>
              </a:pPr>
              <a:t>‹#›</a:t>
            </a:fld>
            <a:endParaRPr lang="pl-PL" altLang="pl-PL"/>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p:cNvSpPr>
            <a:spLocks noGrp="1"/>
          </p:cNvSpPr>
          <p:nvPr>
            <p:ph type="dt" sz="half" idx="10"/>
          </p:nvPr>
        </p:nvSpPr>
        <p:spPr/>
        <p:txBody>
          <a:bodyPr/>
          <a:lstStyle>
            <a:lvl1pPr>
              <a:defRPr/>
            </a:lvl1pPr>
          </a:lstStyle>
          <a:p>
            <a:pPr>
              <a:defRPr/>
            </a:pPr>
            <a:fld id="{4F50D6F1-903A-4A98-B165-E3C566E9DDA8}" type="datetime1">
              <a:rPr lang="pl-PL"/>
              <a:pPr>
                <a:defRPr/>
              </a:pPr>
              <a:t>03.03.2020</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DCE665CF-EEA2-4C38-ADB6-FEA0A159136A}" type="slidenum">
              <a:rPr lang="pl-PL" altLang="pl-PL"/>
              <a:pPr>
                <a:defRPr/>
              </a:pPr>
              <a:t>‹#›</a:t>
            </a:fld>
            <a:endParaRPr lang="pl-PL" altLang="pl-PL"/>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8E6D8145-F2C3-4266-B9BC-3B7CB8B3133E}" type="datetime1">
              <a:rPr lang="pl-PL"/>
              <a:pPr>
                <a:defRPr/>
              </a:pPr>
              <a:t>03.03.2020</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F6C03A61-16BC-4666-9204-F2DAED4F41F2}" type="slidenum">
              <a:rPr lang="pl-PL" altLang="pl-PL"/>
              <a:pPr>
                <a:defRPr/>
              </a:pPr>
              <a:t>‹#›</a:t>
            </a:fld>
            <a:endParaRPr lang="pl-PL" altLang="pl-PL"/>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CA32EAE2-E140-4481-A0CC-6B3374705340}" type="datetime1">
              <a:rPr lang="pl-PL"/>
              <a:pPr>
                <a:defRPr/>
              </a:pPr>
              <a:t>03.03.2020</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73E191A9-2090-493A-B475-FEDA7965CCB3}" type="slidenum">
              <a:rPr lang="pl-PL" altLang="pl-PL"/>
              <a:pPr>
                <a:defRPr/>
              </a:pPr>
              <a:t>‹#›</a:t>
            </a:fld>
            <a:endParaRPr lang="pl-PL" altLang="pl-PL"/>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a:t>Kliknij ikonę, aby dodać obraz</a:t>
            </a:r>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29DB2B01-9CC1-4AAF-9011-49D85F3122C6}" type="datetime1">
              <a:rPr lang="pl-PL"/>
              <a:pPr>
                <a:defRPr/>
              </a:pPr>
              <a:t>03.03.2020</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15192634-0393-43E9-BCBE-C810A4BA700F}" type="slidenum">
              <a:rPr lang="pl-PL" altLang="pl-PL"/>
              <a:pPr>
                <a:defRPr/>
              </a:pPr>
              <a:t>‹#›</a:t>
            </a:fld>
            <a:endParaRPr lang="pl-PL" altLang="pl-PL"/>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3BA511F-2AFD-49F1-85AC-6BF9C8804B9C}" type="datetime1">
              <a:rPr lang="pl-PL"/>
              <a:pPr>
                <a:defRPr/>
              </a:pPr>
              <a:t>03.03.2020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itchFamily="34" charset="0"/>
              </a:defRPr>
            </a:lvl1pPr>
          </a:lstStyle>
          <a:p>
            <a:pPr>
              <a:defRPr/>
            </a:pPr>
            <a:fld id="{37FCFC66-824C-4680-A044-6A5E87EE04D8}"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www.zitaj.jeleniagora.pl/" TargetMode="External"/><Relationship Id="rId5" Type="http://schemas.openxmlformats.org/officeDocument/2006/relationships/hyperlink" Target="http://www.rpo.dolnyslask.pl/" TargetMode="External"/><Relationship Id="rId4" Type="http://schemas.openxmlformats.org/officeDocument/2006/relationships/hyperlink" Target="http://www.funduszeeuropejskie.gov.pl/"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33.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34.xml"/><Relationship Id="rId1" Type="http://schemas.openxmlformats.org/officeDocument/2006/relationships/slideLayout" Target="../slideLayouts/slideLayout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3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3.xml"/><Relationship Id="rId2" Type="http://schemas.openxmlformats.org/officeDocument/2006/relationships/notesSlide" Target="../notesSlides/notesSlide35.xml"/><Relationship Id="rId1" Type="http://schemas.openxmlformats.org/officeDocument/2006/relationships/slideLayout" Target="../slideLayouts/slideLayout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3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3.png"/><Relationship Id="rId7" Type="http://schemas.openxmlformats.org/officeDocument/2006/relationships/diagramColors" Target="../diagrams/colors4.xml"/><Relationship Id="rId2" Type="http://schemas.openxmlformats.org/officeDocument/2006/relationships/notesSlide" Target="../notesSlides/notesSlide36.xml"/><Relationship Id="rId1" Type="http://schemas.openxmlformats.org/officeDocument/2006/relationships/slideLayout" Target="../slideLayouts/slideLayout6.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37.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3.png"/><Relationship Id="rId7" Type="http://schemas.openxmlformats.org/officeDocument/2006/relationships/diagramColors" Target="../diagrams/colors5.xml"/><Relationship Id="rId2" Type="http://schemas.openxmlformats.org/officeDocument/2006/relationships/notesSlide" Target="../notesSlides/notesSlide37.xml"/><Relationship Id="rId1" Type="http://schemas.openxmlformats.org/officeDocument/2006/relationships/slideLayout" Target="../slideLayouts/slideLayout6.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3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png"/><Relationship Id="rId7" Type="http://schemas.openxmlformats.org/officeDocument/2006/relationships/diagramColors" Target="../diagrams/colors6.xml"/><Relationship Id="rId2" Type="http://schemas.openxmlformats.org/officeDocument/2006/relationships/notesSlide" Target="../notesSlides/notesSlide38.xml"/><Relationship Id="rId1" Type="http://schemas.openxmlformats.org/officeDocument/2006/relationships/slideLayout" Target="../slideLayouts/slideLayout6.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39.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3.png"/><Relationship Id="rId7" Type="http://schemas.openxmlformats.org/officeDocument/2006/relationships/diagramColors" Target="../diagrams/colors7.xml"/><Relationship Id="rId2" Type="http://schemas.openxmlformats.org/officeDocument/2006/relationships/notesSlide" Target="../notesSlides/notesSlide39.xml"/><Relationship Id="rId1" Type="http://schemas.openxmlformats.org/officeDocument/2006/relationships/slideLayout" Target="../slideLayouts/slideLayout6.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3.png"/><Relationship Id="rId7" Type="http://schemas.openxmlformats.org/officeDocument/2006/relationships/diagramColors" Target="../diagrams/colors8.xml"/><Relationship Id="rId2" Type="http://schemas.openxmlformats.org/officeDocument/2006/relationships/notesSlide" Target="../notesSlides/notesSlide40.xml"/><Relationship Id="rId1" Type="http://schemas.openxmlformats.org/officeDocument/2006/relationships/slideLayout" Target="../slideLayouts/slideLayout6.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6.xml"/><Relationship Id="rId4" Type="http://schemas.openxmlformats.org/officeDocument/2006/relationships/hyperlink" Target="http://efs.men.gov.pl/"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6.xml"/><Relationship Id="rId4" Type="http://schemas.openxmlformats.org/officeDocument/2006/relationships/hyperlink" Target="http://efs.men.gov.pl/"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3.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4.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5.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6.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7.xml"/><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3.png"/><Relationship Id="rId7" Type="http://schemas.openxmlformats.org/officeDocument/2006/relationships/diagramColors" Target="../diagrams/colors9.xml"/><Relationship Id="rId2" Type="http://schemas.openxmlformats.org/officeDocument/2006/relationships/notesSlide" Target="../notesSlides/notesSlide78.xml"/><Relationship Id="rId1" Type="http://schemas.openxmlformats.org/officeDocument/2006/relationships/slideLayout" Target="../slideLayouts/slideLayout7.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7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0.xml"/><Relationship Id="rId1" Type="http://schemas.openxmlformats.org/officeDocument/2006/relationships/slideLayout" Target="../slideLayouts/slideLayout7.xml"/><Relationship Id="rId5" Type="http://schemas.openxmlformats.org/officeDocument/2006/relationships/hyperlink" Target="http://www.rpo.dolnyslask.pl/" TargetMode="External"/><Relationship Id="rId4" Type="http://schemas.openxmlformats.org/officeDocument/2006/relationships/hyperlink" Target="mailto:pife@dolnyslask.pl" TargetMode="External"/></Relationships>
</file>

<file path=ppt/slides/_rels/slide8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az 4"/>
          <p:cNvPicPr>
            <a:picLocks noChangeAspect="1"/>
          </p:cNvPicPr>
          <p:nvPr/>
        </p:nvPicPr>
        <p:blipFill>
          <a:blip r:embed="rId3" cstate="print"/>
          <a:srcRect/>
          <a:stretch>
            <a:fillRect/>
          </a:stretch>
        </p:blipFill>
        <p:spPr bwMode="auto">
          <a:xfrm>
            <a:off x="4483100" y="188913"/>
            <a:ext cx="4660900" cy="457200"/>
          </a:xfrm>
          <a:prstGeom prst="rect">
            <a:avLst/>
          </a:prstGeom>
          <a:noFill/>
          <a:ln w="9525">
            <a:noFill/>
            <a:miter lim="800000"/>
            <a:headEnd/>
            <a:tailEnd/>
          </a:ln>
        </p:spPr>
      </p:pic>
      <p:sp>
        <p:nvSpPr>
          <p:cNvPr id="2051" name="pole tekstowe 1"/>
          <p:cNvSpPr txBox="1">
            <a:spLocks noChangeArrowheads="1"/>
          </p:cNvSpPr>
          <p:nvPr/>
        </p:nvSpPr>
        <p:spPr bwMode="auto">
          <a:xfrm>
            <a:off x="539750" y="980728"/>
            <a:ext cx="8064500" cy="5112097"/>
          </a:xfrm>
          <a:prstGeom prst="rect">
            <a:avLst/>
          </a:prstGeom>
          <a:noFill/>
          <a:ln w="9525">
            <a:noFill/>
            <a:miter lim="800000"/>
            <a:headEnd/>
            <a:tailEnd/>
          </a:ln>
        </p:spPr>
        <p:txBody>
          <a:bodyPr wrap="none"/>
          <a:lstStyle/>
          <a:p>
            <a:pPr eaLnBrk="1" hangingPunct="1"/>
            <a:endParaRPr lang="pl-PL" altLang="pl-PL" sz="2000" b="1" dirty="0">
              <a:solidFill>
                <a:schemeClr val="tx2"/>
              </a:solidFill>
            </a:endParaRPr>
          </a:p>
          <a:p>
            <a:pPr algn="ctr" eaLnBrk="1" hangingPunct="1"/>
            <a:endParaRPr lang="pl-PL" altLang="pl-PL" sz="2400" b="1" dirty="0">
              <a:solidFill>
                <a:schemeClr val="tx2"/>
              </a:solidFill>
            </a:endParaRPr>
          </a:p>
          <a:p>
            <a:pPr algn="ctr" eaLnBrk="1" hangingPunct="1"/>
            <a:endParaRPr lang="pl-PL" altLang="pl-PL" sz="2400" b="1" dirty="0">
              <a:solidFill>
                <a:schemeClr val="tx2"/>
              </a:solidFill>
            </a:endParaRPr>
          </a:p>
          <a:p>
            <a:pPr algn="ctr" eaLnBrk="1" hangingPunct="1"/>
            <a:endParaRPr lang="pl-PL" altLang="pl-PL" sz="2400" b="1" dirty="0">
              <a:solidFill>
                <a:schemeClr val="tx2"/>
              </a:solidFill>
            </a:endParaRPr>
          </a:p>
          <a:p>
            <a:pPr algn="ctr" eaLnBrk="1" hangingPunct="1"/>
            <a:endParaRPr lang="pl-PL" altLang="pl-PL" sz="3200" b="1" dirty="0"/>
          </a:p>
          <a:p>
            <a:pPr algn="ctr" eaLnBrk="1" hangingPunct="1"/>
            <a:endParaRPr lang="pl-PL" altLang="pl-PL" sz="32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p:txBody>
      </p:sp>
      <p:sp>
        <p:nvSpPr>
          <p:cNvPr id="6" name="Prostokąt 5"/>
          <p:cNvSpPr/>
          <p:nvPr/>
        </p:nvSpPr>
        <p:spPr>
          <a:xfrm>
            <a:off x="971600" y="1484784"/>
            <a:ext cx="7272808" cy="3477875"/>
          </a:xfrm>
          <a:prstGeom prst="rect">
            <a:avLst/>
          </a:prstGeom>
        </p:spPr>
        <p:txBody>
          <a:bodyPr wrap="square">
            <a:spAutoFit/>
          </a:bodyPr>
          <a:lstStyle/>
          <a:p>
            <a:pPr algn="ctr" eaLnBrk="1" hangingPunct="1"/>
            <a:r>
              <a:rPr lang="pl-PL" sz="2000" b="1" dirty="0">
                <a:latin typeface="+mn-lt"/>
              </a:rPr>
              <a:t>Podstawowe informacje dot. naboru wniosków                                          o dofinansowanie w trybie konkursowym  </a:t>
            </a:r>
          </a:p>
          <a:p>
            <a:pPr algn="ctr"/>
            <a:r>
              <a:rPr lang="pl-PL" sz="2000" b="1" dirty="0">
                <a:latin typeface="+mn-lt"/>
              </a:rPr>
              <a:t>dla </a:t>
            </a:r>
          </a:p>
          <a:p>
            <a:pPr algn="ctr"/>
            <a:r>
              <a:rPr lang="pl-PL" sz="2000" b="1" dirty="0">
                <a:latin typeface="+mn-lt"/>
              </a:rPr>
              <a:t>Osi Priorytetowej 10 EDUKACJA </a:t>
            </a:r>
          </a:p>
          <a:p>
            <a:pPr algn="ctr"/>
            <a:r>
              <a:rPr lang="pl-PL" sz="2000" b="1" dirty="0">
                <a:latin typeface="+mn-lt"/>
              </a:rPr>
              <a:t>Poddziałanie 10.2.3</a:t>
            </a:r>
          </a:p>
          <a:p>
            <a:pPr algn="ctr"/>
            <a:r>
              <a:rPr lang="pl-PL" sz="2000" b="1" dirty="0">
                <a:latin typeface="+mn-lt"/>
              </a:rPr>
              <a:t>Zapewnienie równego dostępu do wysokiej jakości </a:t>
            </a:r>
            <a:br>
              <a:rPr lang="pl-PL" sz="2000" b="1" dirty="0">
                <a:latin typeface="+mn-lt"/>
              </a:rPr>
            </a:br>
            <a:r>
              <a:rPr lang="pl-PL" sz="2000" b="1" dirty="0">
                <a:latin typeface="+mn-lt"/>
              </a:rPr>
              <a:t>edukacji podstawowej, gimnazjalnej, ponadgimnazjalnej – ZIT AJ </a:t>
            </a:r>
          </a:p>
          <a:p>
            <a:pPr algn="ctr" eaLnBrk="1" hangingPunct="1"/>
            <a:endParaRPr lang="pl-PL" altLang="pl-PL" sz="2000" b="1" dirty="0">
              <a:latin typeface="+mn-lt"/>
            </a:endParaRPr>
          </a:p>
          <a:p>
            <a:pPr algn="ctr" eaLnBrk="1" hangingPunct="1"/>
            <a:r>
              <a:rPr lang="pl-PL" altLang="pl-PL" sz="2000" b="1" dirty="0">
                <a:latin typeface="+mn-lt"/>
              </a:rPr>
              <a:t>Regionalny Program Operacyjny </a:t>
            </a:r>
          </a:p>
          <a:p>
            <a:pPr algn="ctr" eaLnBrk="1" hangingPunct="1"/>
            <a:r>
              <a:rPr lang="pl-PL" altLang="pl-PL" sz="2000" b="1" dirty="0">
                <a:latin typeface="+mn-lt"/>
              </a:rPr>
              <a:t>Województwa Dolnośląskiego </a:t>
            </a:r>
            <a:br>
              <a:rPr lang="pl-PL" altLang="pl-PL" sz="2000" b="1" dirty="0">
                <a:latin typeface="+mn-lt"/>
              </a:rPr>
            </a:br>
            <a:r>
              <a:rPr lang="pl-PL" altLang="pl-PL" sz="2000" b="1" dirty="0">
                <a:latin typeface="+mn-lt"/>
              </a:rPr>
              <a:t>2014-2020</a:t>
            </a:r>
          </a:p>
        </p:txBody>
      </p:sp>
      <p:sp>
        <p:nvSpPr>
          <p:cNvPr id="7" name="pole tekstowe 6"/>
          <p:cNvSpPr txBox="1"/>
          <p:nvPr/>
        </p:nvSpPr>
        <p:spPr>
          <a:xfrm>
            <a:off x="6588224" y="5949280"/>
            <a:ext cx="2088232" cy="288032"/>
          </a:xfrm>
          <a:prstGeom prst="rect">
            <a:avLst/>
          </a:prstGeom>
          <a:noFill/>
        </p:spPr>
        <p:txBody>
          <a:bodyPr wrap="square" rtlCol="0">
            <a:normAutofit fontScale="62500" lnSpcReduction="20000"/>
          </a:bodyPr>
          <a:lstStyle/>
          <a:p>
            <a:r>
              <a:rPr lang="pl-PL" b="1" dirty="0"/>
              <a:t>Jelenia Góra, 5.03.2020 r.</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6 kryteriów dostępu</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10</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8064896" cy="4464496"/>
          </a:xfrm>
          <a:prstGeom prst="rect">
            <a:avLst/>
          </a:prstGeom>
          <a:noFill/>
        </p:spPr>
        <p:txBody>
          <a:bodyPr wrap="square" rtlCol="0">
            <a:normAutofit fontScale="92500" lnSpcReduction="20000"/>
          </a:bodyPr>
          <a:lstStyle/>
          <a:p>
            <a:pPr algn="ctr"/>
            <a:endParaRPr lang="pl-PL" sz="2000" b="1" dirty="0">
              <a:latin typeface="+mn-lt"/>
              <a:cs typeface="Arial" pitchFamily="34" charset="0"/>
            </a:endParaRPr>
          </a:p>
          <a:p>
            <a:pPr marL="342900" indent="-342900"/>
            <a:r>
              <a:rPr lang="pl-PL" sz="1600" b="1" dirty="0">
                <a:latin typeface="+mn-lt"/>
              </a:rPr>
              <a:t>3. Kryterium efektywności wsparcia</a:t>
            </a:r>
          </a:p>
          <a:p>
            <a:endParaRPr lang="pl-PL" sz="1600" b="1" dirty="0">
              <a:latin typeface="+mn-lt"/>
            </a:endParaRPr>
          </a:p>
          <a:p>
            <a:r>
              <a:rPr lang="pl-PL" sz="1600" b="1" dirty="0">
                <a:latin typeface="+mj-lt"/>
              </a:rPr>
              <a:t>Czy dana szkoła lub placówka systemu oświaty występuje/jest objęta wsparciem </a:t>
            </a:r>
            <a:r>
              <a:rPr lang="pl-PL" sz="1600" b="1" dirty="0">
                <a:solidFill>
                  <a:srgbClr val="FF0000"/>
                </a:solidFill>
                <a:latin typeface="+mj-lt"/>
              </a:rPr>
              <a:t>w maksymalnie jednym projekcie </a:t>
            </a:r>
            <a:r>
              <a:rPr lang="pl-PL" sz="1600" b="1" dirty="0">
                <a:latin typeface="+mj-lt"/>
              </a:rPr>
              <a:t>złożonym w danym naborze?</a:t>
            </a:r>
          </a:p>
          <a:p>
            <a:pPr algn="just"/>
            <a:endParaRPr lang="pl-PL" sz="1600" b="1" dirty="0">
              <a:latin typeface="+mn-lt"/>
            </a:endParaRPr>
          </a:p>
          <a:p>
            <a:pPr algn="just"/>
            <a:r>
              <a:rPr lang="pl-PL" dirty="0">
                <a:latin typeface="+mn-lt"/>
              </a:rPr>
              <a:t>Zadaniem kryterium jest wyeliminowanie ryzyka powielania się wsparcia skierowanego do tej samej grupy docelowej oraz zapewnienie udziału organu prowadzącego w planowanie i nadzorowanie działań edukacyjnych prowadzonych w danej szkole lub placówce w sposób efektywny. Kryterium zostanie zweryfikowane na podstawie treści wniosków o dofinansowanie oraz bazy projektów i szkół objętych wsparciem w ramach danego naboru sporządzonej po zakończeniu naboru przez Instytucję Organizującą Konkurs na podstawie złożonych wniosków. W przypadku występowania danej szkoły lub placówki systemu oświaty w więcej niż jednym projekcie, w którym Wnioskodawcą lub Partnerem jest jej organ prowadzący (kryterium dostępu nr 4),  Instytucja Organizująca Konkurs odrzuca wszystkie projekty złożone w odpowiedzi na konkurs, w których dana szkoła lub placówka została objęta wsparciem. W przypadku projektów, które nie spełniają kryterium dostępu nr 4 (organ prowadzący) kryterium jest oceniane jako „nie dotyczy”.</a:t>
            </a:r>
          </a:p>
          <a:p>
            <a:pPr algn="just"/>
            <a:endParaRPr lang="pl-PL" sz="1600" dirty="0">
              <a:latin typeface="+mn-lt"/>
            </a:endParaRPr>
          </a:p>
          <a:p>
            <a:pPr algn="just"/>
            <a:r>
              <a:rPr lang="pl-PL" sz="1600" dirty="0">
                <a:latin typeface="+mn-lt"/>
              </a:rPr>
              <a:t>Tak/Nie/Nie dotyczy</a:t>
            </a:r>
            <a:endParaRPr lang="pl-PL" sz="2000" b="1" dirty="0">
              <a:latin typeface="+mn-lt"/>
            </a:endParaRPr>
          </a:p>
          <a:p>
            <a:pPr lvl="0"/>
            <a:endParaRPr lang="pl-PL" sz="1600" dirty="0">
              <a:latin typeface="+mn-lt"/>
            </a:endParaRP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6 kryteriów dostępu</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8136904" cy="4464496"/>
          </a:xfrm>
          <a:prstGeom prst="rect">
            <a:avLst/>
          </a:prstGeom>
          <a:noFill/>
        </p:spPr>
        <p:txBody>
          <a:bodyPr wrap="square" rtlCol="0">
            <a:normAutofit/>
          </a:bodyPr>
          <a:lstStyle/>
          <a:p>
            <a:pPr algn="just"/>
            <a:endParaRPr lang="pl-PL" sz="2000" b="1" dirty="0">
              <a:latin typeface="+mn-lt"/>
              <a:cs typeface="Arial" pitchFamily="34" charset="0"/>
            </a:endParaRPr>
          </a:p>
          <a:p>
            <a:pPr marL="342900" indent="-342900" algn="just"/>
            <a:r>
              <a:rPr lang="pl-PL" sz="2000" b="1" dirty="0">
                <a:latin typeface="+mn-lt"/>
              </a:rPr>
              <a:t>4. Kryterium formy wsparcia</a:t>
            </a:r>
          </a:p>
          <a:p>
            <a:pPr algn="just"/>
            <a:endParaRPr lang="pl-PL" sz="2000" b="1" dirty="0">
              <a:latin typeface="+mn-lt"/>
            </a:endParaRPr>
          </a:p>
          <a:p>
            <a:pPr algn="just"/>
            <a:r>
              <a:rPr lang="pl-PL" sz="2000" dirty="0">
                <a:latin typeface="+mn-lt"/>
              </a:rPr>
              <a:t>Czy </a:t>
            </a:r>
            <a:r>
              <a:rPr lang="pl-PL" sz="2000" b="1" dirty="0">
                <a:latin typeface="+mn-lt"/>
              </a:rPr>
              <a:t>Wnioskodawcą lub Partnerem jest organ prowadzący</a:t>
            </a:r>
            <a:r>
              <a:rPr lang="pl-PL" sz="2000" dirty="0">
                <a:latin typeface="+mn-lt"/>
              </a:rPr>
              <a:t> szkołę/szkoły objętą/objęte wsparciem w ramach projektu?</a:t>
            </a:r>
          </a:p>
          <a:p>
            <a:pPr algn="just"/>
            <a:r>
              <a:rPr lang="pl-PL" sz="2000" dirty="0">
                <a:latin typeface="+mn-lt"/>
              </a:rPr>
              <a:t> </a:t>
            </a:r>
          </a:p>
          <a:p>
            <a:pPr algn="just"/>
            <a:r>
              <a:rPr lang="pl-PL" sz="2000" dirty="0">
                <a:latin typeface="+mn-lt"/>
              </a:rPr>
              <a:t>Zadaniem kryterium jest zapewnienie, że wsparcie dla uczniów i nauczycieli będzie realizowane </a:t>
            </a:r>
            <a:r>
              <a:rPr lang="pl-PL" sz="2000" u="sng" dirty="0">
                <a:latin typeface="+mn-lt"/>
              </a:rPr>
              <a:t>co najmniej w partnerstwie z organem prowadzącym szkołę objętą wsparciem</a:t>
            </a:r>
            <a:r>
              <a:rPr lang="pl-PL" sz="2000" dirty="0">
                <a:latin typeface="+mn-lt"/>
              </a:rPr>
              <a:t>. Realizacja projektów przy zaangażowaniu organu prowadzącego zwiększy efektywność wsparcia. Kryterium będzie weryfikowane na podstawie wniosku o dofinansowanie.</a:t>
            </a:r>
          </a:p>
          <a:p>
            <a:pPr algn="just"/>
            <a:endParaRPr lang="pl-PL" sz="2000" b="1" dirty="0">
              <a:latin typeface="+mn-lt"/>
            </a:endParaRPr>
          </a:p>
          <a:p>
            <a:pPr algn="just"/>
            <a:r>
              <a:rPr lang="pl-PL" sz="2000" dirty="0">
                <a:latin typeface="+mn-lt"/>
              </a:rPr>
              <a:t>Tak/Nie (odrzucenie wniosku)</a:t>
            </a: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6 kryteriów dostępu</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8064896" cy="4464496"/>
          </a:xfrm>
          <a:prstGeom prst="rect">
            <a:avLst/>
          </a:prstGeom>
          <a:noFill/>
        </p:spPr>
        <p:txBody>
          <a:bodyPr wrap="square" rtlCol="0">
            <a:normAutofit fontScale="77500" lnSpcReduction="20000"/>
          </a:bodyPr>
          <a:lstStyle/>
          <a:p>
            <a:pPr algn="just"/>
            <a:endParaRPr lang="pl-PL" sz="2000" b="1" dirty="0">
              <a:latin typeface="+mn-lt"/>
              <a:cs typeface="Arial" pitchFamily="34" charset="0"/>
            </a:endParaRPr>
          </a:p>
          <a:p>
            <a:pPr marL="342900" indent="-342900" algn="just"/>
            <a:r>
              <a:rPr lang="pl-PL" sz="1900" b="1" dirty="0">
                <a:latin typeface="+mn-lt"/>
              </a:rPr>
              <a:t>5. Kryterium formy wsparcia</a:t>
            </a:r>
          </a:p>
          <a:p>
            <a:pPr algn="just"/>
            <a:endParaRPr lang="pl-PL" sz="1900" b="1" dirty="0">
              <a:latin typeface="+mn-lt"/>
            </a:endParaRPr>
          </a:p>
          <a:p>
            <a:pPr algn="just"/>
            <a:r>
              <a:rPr lang="pl-PL" sz="2100" dirty="0">
                <a:latin typeface="+mn-lt"/>
              </a:rPr>
              <a:t>Czy w treści wniosku zostało zawarte oświadczenie wskazujące, że </a:t>
            </a:r>
            <a:r>
              <a:rPr lang="pl-PL" sz="2100" b="1" dirty="0">
                <a:latin typeface="+mn-lt"/>
              </a:rPr>
              <a:t>przeprowadzono Diagnozę potrzeb edukacyjnych,</a:t>
            </a:r>
            <a:r>
              <a:rPr lang="pl-PL" sz="2100" dirty="0">
                <a:latin typeface="+mn-lt"/>
              </a:rPr>
              <a:t> która </a:t>
            </a:r>
            <a:r>
              <a:rPr lang="pl-PL" sz="2100" b="1" dirty="0">
                <a:latin typeface="+mn-lt"/>
              </a:rPr>
              <a:t>została zatwierdzona </a:t>
            </a:r>
            <a:r>
              <a:rPr lang="pl-PL" sz="2100" dirty="0">
                <a:latin typeface="+mn-lt"/>
              </a:rPr>
              <a:t>przez organ prowadzący, a zaplanowane </a:t>
            </a:r>
            <a:r>
              <a:rPr lang="pl-PL" sz="2100" b="1" dirty="0">
                <a:latin typeface="+mn-lt"/>
              </a:rPr>
              <a:t>działania</a:t>
            </a:r>
            <a:r>
              <a:rPr lang="pl-PL" sz="2100" dirty="0">
                <a:latin typeface="+mn-lt"/>
              </a:rPr>
              <a:t> w projekcie </a:t>
            </a:r>
            <a:r>
              <a:rPr lang="pl-PL" sz="2100" b="1" dirty="0">
                <a:latin typeface="+mn-lt"/>
              </a:rPr>
              <a:t>odpowiadają na potrzeby w niej zidentyfikowane</a:t>
            </a:r>
            <a:r>
              <a:rPr lang="pl-PL" sz="2100" dirty="0">
                <a:latin typeface="+mn-lt"/>
              </a:rPr>
              <a:t>?</a:t>
            </a:r>
          </a:p>
          <a:p>
            <a:pPr algn="just"/>
            <a:r>
              <a:rPr lang="pl-PL" sz="2100" dirty="0">
                <a:latin typeface="+mn-lt"/>
              </a:rPr>
              <a:t> </a:t>
            </a:r>
          </a:p>
          <a:p>
            <a:pPr algn="just"/>
            <a:r>
              <a:rPr lang="pl-PL" sz="2100" dirty="0">
                <a:latin typeface="+mn-lt"/>
              </a:rPr>
              <a:t>Wprowadzenie kryterium ma na celu wybór projektów, w ramach których będą realizowane </a:t>
            </a:r>
            <a:r>
              <a:rPr lang="pl-PL" sz="2100" u="sng" dirty="0">
                <a:latin typeface="+mn-lt"/>
              </a:rPr>
              <a:t>działania projektowe odpowiadające indywidualnie zdiagnozowanemu zapotrzebowaniu szkół lub placówek systemu oświaty z uwzględnieniem indywidualnych potrzeb rozwojowych i edukacyjnych oraz możliwości psychofizycznych uczniów objętych wsparciem.</a:t>
            </a:r>
            <a:r>
              <a:rPr lang="pl-PL" sz="2100" dirty="0">
                <a:latin typeface="+mn-lt"/>
              </a:rPr>
              <a:t> Diagnoza, o której mowa w kryterium </a:t>
            </a:r>
            <a:r>
              <a:rPr lang="pl-PL" sz="2100" u="sng" dirty="0">
                <a:latin typeface="+mn-lt"/>
              </a:rPr>
              <a:t>uwzględnia planowane zmiany w zakresie reformy systemu oświaty</a:t>
            </a:r>
            <a:r>
              <a:rPr lang="pl-PL" sz="2100" dirty="0">
                <a:latin typeface="+mn-lt"/>
              </a:rPr>
              <a:t> oraz ewentualne działania dostosowujące wsparcie zaplanowane w ramach projektu. Kryterium dotyczy </a:t>
            </a:r>
            <a:r>
              <a:rPr lang="pl-PL" sz="2100" u="sng" dirty="0">
                <a:latin typeface="+mn-lt"/>
              </a:rPr>
              <a:t>wszystkich typów projektów</a:t>
            </a:r>
            <a:r>
              <a:rPr lang="pl-PL" sz="2100" dirty="0">
                <a:latin typeface="+mn-lt"/>
              </a:rPr>
              <a:t>. Kryterium zostanie zweryfikowane na podstawie </a:t>
            </a:r>
            <a:r>
              <a:rPr lang="pl-PL" sz="2100" b="1" dirty="0">
                <a:latin typeface="+mn-lt"/>
              </a:rPr>
              <a:t>oświadczenia zawartego w załączniku do wniosku o dofinansowanie. </a:t>
            </a:r>
            <a:r>
              <a:rPr lang="pl-PL" sz="2100" dirty="0">
                <a:latin typeface="+mn-lt"/>
              </a:rPr>
              <a:t>W przypadku, gdy w treści wniosku zawarto pełną treść oświadczenia zgodną z załącznikiem, kryterium zostaje uznane za spełnione.</a:t>
            </a:r>
          </a:p>
          <a:p>
            <a:pPr algn="just"/>
            <a:endParaRPr lang="pl-PL" sz="1900" b="1" dirty="0">
              <a:latin typeface="+mn-lt"/>
            </a:endParaRPr>
          </a:p>
          <a:p>
            <a:pPr algn="just"/>
            <a:endParaRPr lang="pl-PL" sz="1900" dirty="0">
              <a:latin typeface="+mn-lt"/>
            </a:endParaRPr>
          </a:p>
          <a:p>
            <a:pPr algn="just"/>
            <a:r>
              <a:rPr lang="pl-PL" dirty="0">
                <a:latin typeface="+mn-lt"/>
              </a:rPr>
              <a:t>Tak/Nie (odrzucenie wniosku)</a:t>
            </a:r>
          </a:p>
          <a:p>
            <a:pPr algn="just"/>
            <a:r>
              <a:rPr lang="pl-PL" dirty="0">
                <a:latin typeface="+mn-lt"/>
              </a:rPr>
              <a:t>Dopuszcza się jednokrotne skierowanie projektu do poprawy/uzupełnienia w zakresie skutkującym jego spełnieniem. Niespełnienie kryterium po wezwaniu do uzupełnienia/ poprawy skutkuje jego odrzuceniem.</a:t>
            </a:r>
            <a:endParaRPr lang="pl-PL" b="1" dirty="0">
              <a:latin typeface="+mn-lt"/>
            </a:endParaRP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6 kryteriów dostępu</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8136904" cy="4464496"/>
          </a:xfrm>
          <a:prstGeom prst="rect">
            <a:avLst/>
          </a:prstGeom>
          <a:noFill/>
        </p:spPr>
        <p:txBody>
          <a:bodyPr wrap="square" rtlCol="0">
            <a:normAutofit fontScale="25000" lnSpcReduction="20000"/>
          </a:bodyPr>
          <a:lstStyle/>
          <a:p>
            <a:pPr algn="just"/>
            <a:endParaRPr lang="pl-PL" sz="3500" b="1" dirty="0">
              <a:latin typeface="+mn-lt"/>
              <a:cs typeface="Arial" pitchFamily="34" charset="0"/>
            </a:endParaRPr>
          </a:p>
          <a:p>
            <a:pPr marL="342900" indent="-342900" algn="just"/>
            <a:endParaRPr lang="pl-PL" sz="3500" b="1" dirty="0">
              <a:latin typeface="+mn-lt"/>
            </a:endParaRPr>
          </a:p>
          <a:p>
            <a:pPr marL="342900" indent="-342900" algn="just"/>
            <a:r>
              <a:rPr lang="pl-PL" sz="5600" b="1" dirty="0">
                <a:latin typeface="+mn-lt"/>
              </a:rPr>
              <a:t>6. Kryterium formy wsparcia</a:t>
            </a:r>
          </a:p>
          <a:p>
            <a:pPr algn="just"/>
            <a:endParaRPr lang="pl-PL" sz="5600" b="1" dirty="0">
              <a:latin typeface="+mn-lt"/>
            </a:endParaRPr>
          </a:p>
          <a:p>
            <a:pPr algn="just"/>
            <a:r>
              <a:rPr lang="pl-PL" sz="5600" dirty="0">
                <a:latin typeface="+mn-lt"/>
              </a:rPr>
              <a:t>Czy w przypadku gdy projekt obejmuje działania polegające na:</a:t>
            </a:r>
          </a:p>
          <a:p>
            <a:pPr algn="just"/>
            <a:endParaRPr lang="pl-PL" sz="5600" dirty="0">
              <a:latin typeface="+mn-lt"/>
            </a:endParaRPr>
          </a:p>
          <a:p>
            <a:pPr lvl="0" algn="just"/>
            <a:r>
              <a:rPr lang="pl-PL" sz="5600" dirty="0">
                <a:latin typeface="+mn-lt"/>
              </a:rPr>
              <a:t>	a) </a:t>
            </a:r>
            <a:r>
              <a:rPr lang="pl-PL" sz="5600" u="sng" dirty="0">
                <a:latin typeface="+mn-lt"/>
              </a:rPr>
              <a:t>wyposażeniu szkolnych pracowni </a:t>
            </a:r>
            <a:r>
              <a:rPr lang="pl-PL" sz="5600" dirty="0">
                <a:latin typeface="+mn-lt"/>
              </a:rPr>
              <a:t>w narzędzia do nauczania przedmiotów przyrodniczych lub 	matematyki i/lub</a:t>
            </a:r>
          </a:p>
          <a:p>
            <a:pPr lvl="0" algn="just"/>
            <a:r>
              <a:rPr lang="pl-PL" sz="5600" dirty="0">
                <a:latin typeface="+mn-lt"/>
              </a:rPr>
              <a:t>	b) </a:t>
            </a:r>
            <a:r>
              <a:rPr lang="pl-PL" sz="5600" u="sng" dirty="0">
                <a:latin typeface="+mn-lt"/>
              </a:rPr>
              <a:t>wyposażeniu</a:t>
            </a:r>
            <a:r>
              <a:rPr lang="pl-PL" sz="5600" dirty="0">
                <a:latin typeface="+mn-lt"/>
              </a:rPr>
              <a:t> szkół lub placówek systemu oświaty </a:t>
            </a:r>
            <a:r>
              <a:rPr lang="pl-PL" sz="5600" u="sng" dirty="0">
                <a:latin typeface="+mn-lt"/>
              </a:rPr>
              <a:t>w pomoce dydaktyczne oraz narzędzia TIK </a:t>
            </a:r>
            <a:r>
              <a:rPr lang="pl-PL" sz="5600" dirty="0">
                <a:latin typeface="+mn-lt"/>
              </a:rPr>
              <a:t>	niezbędne 	do realizacji programów nauczania w szkołach lub placówkach systemu oświaty, w 	tym zapewnienie odpowiedniej infrastruktury sieciowo-usługowej i/lub</a:t>
            </a:r>
          </a:p>
          <a:p>
            <a:pPr lvl="0" algn="just"/>
            <a:r>
              <a:rPr lang="pl-PL" sz="5600" dirty="0">
                <a:latin typeface="+mn-lt"/>
              </a:rPr>
              <a:t>	c) </a:t>
            </a:r>
            <a:r>
              <a:rPr lang="pl-PL" sz="5600" u="sng" dirty="0">
                <a:latin typeface="+mn-lt"/>
              </a:rPr>
              <a:t>doposażeniu</a:t>
            </a:r>
            <a:r>
              <a:rPr lang="pl-PL" sz="5600" dirty="0">
                <a:latin typeface="+mn-lt"/>
              </a:rPr>
              <a:t> szkół lub placówek systemu oświaty </a:t>
            </a:r>
            <a:r>
              <a:rPr lang="pl-PL" sz="5600" u="sng" dirty="0">
                <a:latin typeface="+mn-lt"/>
              </a:rPr>
              <a:t>w pomoce dydaktyczne </a:t>
            </a:r>
            <a:r>
              <a:rPr lang="pl-PL" sz="5600" dirty="0">
                <a:latin typeface="+mn-lt"/>
              </a:rPr>
              <a:t>oraz </a:t>
            </a:r>
            <a:r>
              <a:rPr lang="pl-PL" sz="5600" u="sng" dirty="0">
                <a:latin typeface="+mn-lt"/>
              </a:rPr>
              <a:t>specjalistyczny</a:t>
            </a:r>
            <a:r>
              <a:rPr lang="pl-PL" sz="5600" dirty="0">
                <a:latin typeface="+mn-lt"/>
              </a:rPr>
              <a:t> 	</a:t>
            </a:r>
            <a:r>
              <a:rPr lang="pl-PL" sz="5600" u="sng" dirty="0">
                <a:latin typeface="+mn-lt"/>
              </a:rPr>
              <a:t>sprzęt</a:t>
            </a:r>
            <a:r>
              <a:rPr lang="pl-PL" sz="5600" dirty="0">
                <a:latin typeface="+mn-lt"/>
              </a:rPr>
              <a:t> do rozpoznawania potrzeb rozwojowych, edukacyjnych i możliwości psychofizycznych 	oraz wspomagania rozwoju i prowadzenia terapii uczniów ze specjalnymi potrzebami 	edukacyjnymi, a także </a:t>
            </a:r>
            <a:r>
              <a:rPr lang="pl-PL" sz="5600" u="sng" dirty="0">
                <a:latin typeface="+mn-lt"/>
              </a:rPr>
              <a:t>podręczniki szkolne i materiały dydaktyczne </a:t>
            </a:r>
            <a:r>
              <a:rPr lang="pl-PL" sz="5600" dirty="0">
                <a:latin typeface="+mn-lt"/>
              </a:rPr>
              <a:t>dostosowane do potrzeb 	uczniów z niepełnosprawnością,</a:t>
            </a:r>
          </a:p>
          <a:p>
            <a:pPr algn="just"/>
            <a:endParaRPr lang="pl-PL" sz="5600" dirty="0">
              <a:latin typeface="+mn-lt"/>
            </a:endParaRPr>
          </a:p>
          <a:p>
            <a:pPr algn="just"/>
            <a:r>
              <a:rPr lang="pl-PL" sz="5600" dirty="0">
                <a:latin typeface="+mn-lt"/>
              </a:rPr>
              <a:t>w treści wniosku zostało zawarte </a:t>
            </a:r>
            <a:r>
              <a:rPr lang="pl-PL" sz="5600" b="1" dirty="0">
                <a:latin typeface="+mn-lt"/>
              </a:rPr>
              <a:t>oświadczenie</a:t>
            </a:r>
            <a:r>
              <a:rPr lang="pl-PL" sz="5600" dirty="0">
                <a:latin typeface="+mn-lt"/>
              </a:rPr>
              <a:t> wskazujące, </a:t>
            </a:r>
            <a:r>
              <a:rPr lang="pl-PL" sz="5600" b="1" dirty="0">
                <a:latin typeface="+mn-lt"/>
              </a:rPr>
              <a:t>że przeprowadzona Diagnoza potrzeb edukacyjnych zawiera wnioski z przeprowadzonego spisu inwentarza oraz oceny stanu technicznego posiadanego wyposażenia</a:t>
            </a:r>
            <a:r>
              <a:rPr lang="pl-PL" sz="5600" dirty="0">
                <a:latin typeface="+mn-lt"/>
              </a:rPr>
              <a:t>?</a:t>
            </a:r>
          </a:p>
          <a:p>
            <a:pPr algn="just"/>
            <a:r>
              <a:rPr lang="pl-PL" sz="4300" dirty="0">
                <a:latin typeface="+mn-lt"/>
              </a:rPr>
              <a:t> </a:t>
            </a:r>
          </a:p>
          <a:p>
            <a:pPr algn="just"/>
            <a:r>
              <a:rPr lang="pl-PL" sz="4300" dirty="0">
                <a:latin typeface="+mn-lt"/>
              </a:rPr>
              <a:t>Wprowadzenie kryterium ma na celu wybór projektów, w ramach których będą realizowane działania projektowe z zakresu doposażenia i wyposażania szkół w pomoce dydaktyczne, narzędzia, infrastrukturę, sprzęt, podręczniki szkolne i materiały dydaktyczne odpowiadające indywidualnie zdiagnozowanemu zapotrzebowaniu szkół lub placówek systemu oświaty z uwzględnieniem </a:t>
            </a:r>
            <a:r>
              <a:rPr lang="pl-PL" sz="4300" u="sng" dirty="0">
                <a:latin typeface="+mn-lt"/>
              </a:rPr>
              <a:t>analizy posiadanych zasobów</a:t>
            </a:r>
            <a:r>
              <a:rPr lang="pl-PL" sz="4300" dirty="0">
                <a:latin typeface="+mn-lt"/>
              </a:rPr>
              <a:t>. Kryterium </a:t>
            </a:r>
            <a:r>
              <a:rPr lang="pl-PL" sz="4300" u="sng" dirty="0">
                <a:latin typeface="+mn-lt"/>
              </a:rPr>
              <a:t>nie dotyczy projektów nie zakładających działań związanych z doposażeniem i wyposażaniem szkół</a:t>
            </a:r>
            <a:r>
              <a:rPr lang="pl-PL" sz="4300" dirty="0">
                <a:latin typeface="+mn-lt"/>
              </a:rPr>
              <a:t>. Kryterium zostanie zweryfikowane na podstawie </a:t>
            </a:r>
            <a:r>
              <a:rPr lang="pl-PL" sz="4300" b="1" dirty="0">
                <a:latin typeface="+mn-lt"/>
              </a:rPr>
              <a:t>oświadczenia zawartego w załączniku do wniosku o dofinansowanie. </a:t>
            </a:r>
            <a:r>
              <a:rPr lang="pl-PL" sz="4300" dirty="0">
                <a:latin typeface="+mn-lt"/>
              </a:rPr>
              <a:t>W przypadku, gdy w treści wniosku zawarto pełną treść oświadczenia zgodną z załącznikiem, kryterium zostaje uznane za spełnione.</a:t>
            </a:r>
          </a:p>
          <a:p>
            <a:pPr algn="just"/>
            <a:endParaRPr lang="pl-PL" sz="4300" b="1" dirty="0">
              <a:latin typeface="+mn-lt"/>
            </a:endParaRPr>
          </a:p>
          <a:p>
            <a:pPr algn="just"/>
            <a:endParaRPr lang="pl-PL" sz="4300" b="1" dirty="0">
              <a:latin typeface="+mn-lt"/>
            </a:endParaRPr>
          </a:p>
          <a:p>
            <a:pPr algn="just"/>
            <a:r>
              <a:rPr lang="pl-PL" sz="4400" dirty="0">
                <a:latin typeface="+mn-lt"/>
              </a:rPr>
              <a:t>Tak/Nie (odrzucenie wniosku) / Nie dotyczy</a:t>
            </a:r>
          </a:p>
          <a:p>
            <a:pPr algn="just"/>
            <a:r>
              <a:rPr lang="pl-PL" sz="4400" dirty="0">
                <a:latin typeface="+mn-lt"/>
              </a:rPr>
              <a:t>Dopuszcza się jednokrotne skierowanie projektu do poprawy/uzupełnienia w zakresie skutkującym jego spełnieniem. Niespełnienie kryterium po wezwaniu do uzupełnienia/ poprawy skutkuje jego odrzuceniem.</a:t>
            </a:r>
            <a:endParaRPr lang="pl-PL" sz="4400" b="1" dirty="0">
              <a:latin typeface="+mn-lt"/>
            </a:endParaRPr>
          </a:p>
          <a:p>
            <a:endParaRPr lang="pl-PL" sz="25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Diagnoza potrzeb edukacyjnych</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1600" b="1" dirty="0">
                <a:solidFill>
                  <a:schemeClr val="tx1"/>
                </a:solidFill>
                <a:cs typeface="Arial" pitchFamily="34" charset="0"/>
              </a:rPr>
              <a:t>Załącznik nr 4 do Regulaminu konkursu</a:t>
            </a:r>
          </a:p>
          <a:p>
            <a:pPr algn="just">
              <a:buFont typeface="Arial" pitchFamily="34" charset="0"/>
              <a:buChar char="•"/>
            </a:pPr>
            <a:r>
              <a:rPr lang="pl-PL" sz="1600" dirty="0">
                <a:solidFill>
                  <a:schemeClr val="tx1"/>
                </a:solidFill>
              </a:rPr>
              <a:t>powinna </a:t>
            </a:r>
            <a:r>
              <a:rPr lang="pl-PL" sz="1600" b="1" dirty="0">
                <a:solidFill>
                  <a:schemeClr val="tx1"/>
                </a:solidFill>
              </a:rPr>
              <a:t>dotyczyć szkoły/szkół </a:t>
            </a:r>
            <a:r>
              <a:rPr lang="pl-PL" sz="1600" dirty="0">
                <a:solidFill>
                  <a:schemeClr val="tx1"/>
                </a:solidFill>
              </a:rPr>
              <a:t>lub placówki/placówek systemu oświaty </a:t>
            </a:r>
            <a:r>
              <a:rPr lang="pl-PL" sz="1600" b="1" dirty="0">
                <a:solidFill>
                  <a:schemeClr val="tx1"/>
                </a:solidFill>
              </a:rPr>
              <a:t>podlegającej/podlegających pod dany organ prowadzący</a:t>
            </a:r>
            <a:r>
              <a:rPr lang="pl-PL" sz="1600" dirty="0">
                <a:solidFill>
                  <a:schemeClr val="tx1"/>
                </a:solidFill>
              </a:rPr>
              <a:t>, planowanej/planowanych do objęcia wsparciem w projekcie; </a:t>
            </a:r>
          </a:p>
          <a:p>
            <a:pPr algn="just">
              <a:buFont typeface="Arial" pitchFamily="34" charset="0"/>
              <a:buChar char="•"/>
            </a:pPr>
            <a:r>
              <a:rPr lang="pl-PL" sz="1600" dirty="0">
                <a:solidFill>
                  <a:schemeClr val="tx1"/>
                </a:solidFill>
              </a:rPr>
              <a:t>powinna </a:t>
            </a:r>
            <a:r>
              <a:rPr lang="pl-PL" sz="1600" b="1" dirty="0">
                <a:solidFill>
                  <a:schemeClr val="tx1"/>
                </a:solidFill>
              </a:rPr>
              <a:t>uwzględniać indywidualne potrzeby rozwojowe i edukacyjne oraz możliwości psychofizyczne uczniów objętych wsparciem;</a:t>
            </a:r>
          </a:p>
          <a:p>
            <a:pPr algn="just">
              <a:buFont typeface="Arial" pitchFamily="34" charset="0"/>
              <a:buChar char="•"/>
            </a:pPr>
            <a:r>
              <a:rPr lang="pl-PL" sz="1600" dirty="0">
                <a:solidFill>
                  <a:schemeClr val="tx1"/>
                </a:solidFill>
              </a:rPr>
              <a:t>powinna być </a:t>
            </a:r>
            <a:r>
              <a:rPr lang="pl-PL" sz="1600" b="1" dirty="0">
                <a:solidFill>
                  <a:schemeClr val="tx1"/>
                </a:solidFill>
              </a:rPr>
              <a:t>przygotowana i przeprowadzona przez szkołę</a:t>
            </a:r>
            <a:r>
              <a:rPr lang="pl-PL" sz="1600" dirty="0">
                <a:solidFill>
                  <a:schemeClr val="tx1"/>
                </a:solidFill>
              </a:rPr>
              <a:t>, placówkę systemu oświaty lub inny podmiot prowadzący działalność o charakterze edukacyjnym lub badawczym; </a:t>
            </a:r>
          </a:p>
          <a:p>
            <a:pPr algn="just">
              <a:buFont typeface="Arial" pitchFamily="34" charset="0"/>
              <a:buChar char="•"/>
            </a:pPr>
            <a:r>
              <a:rPr lang="pl-PL" sz="1600" dirty="0">
                <a:solidFill>
                  <a:schemeClr val="tx1"/>
                </a:solidFill>
              </a:rPr>
              <a:t>można korzystać ze wsparcia instytucji systemu wspomagania pracy szkół tj. placówki doskonalenia nauczycieli, poradni psychologiczno-pedagogicznych, biblioteki pedagogicznej; </a:t>
            </a:r>
          </a:p>
          <a:p>
            <a:pPr algn="just">
              <a:buFont typeface="Arial" pitchFamily="34" charset="0"/>
              <a:buChar char="•"/>
            </a:pPr>
            <a:r>
              <a:rPr lang="pl-PL" sz="1600" dirty="0">
                <a:solidFill>
                  <a:schemeClr val="tx1"/>
                </a:solidFill>
              </a:rPr>
              <a:t>powinna </a:t>
            </a:r>
            <a:r>
              <a:rPr lang="pl-PL" sz="1600" b="1" u="sng" dirty="0">
                <a:solidFill>
                  <a:schemeClr val="tx1"/>
                </a:solidFill>
              </a:rPr>
              <a:t>być zatwierdzona przez organ prowadzący przed złożeniem wniosku o dofinansowanie</a:t>
            </a:r>
            <a:r>
              <a:rPr lang="pl-PL" sz="1600" dirty="0">
                <a:solidFill>
                  <a:schemeClr val="tx1"/>
                </a:solidFill>
              </a:rPr>
              <a:t>; </a:t>
            </a:r>
          </a:p>
          <a:p>
            <a:pPr algn="just">
              <a:buFont typeface="Arial" pitchFamily="34" charset="0"/>
              <a:buChar char="•"/>
            </a:pPr>
            <a:r>
              <a:rPr lang="pl-PL" sz="1600" dirty="0">
                <a:solidFill>
                  <a:schemeClr val="tx1"/>
                </a:solidFill>
              </a:rPr>
              <a:t>nie jest załączana do wniosku o dofinansowanie; </a:t>
            </a:r>
          </a:p>
          <a:p>
            <a:pPr algn="just">
              <a:buFont typeface="Arial" pitchFamily="34" charset="0"/>
              <a:buChar char="•"/>
            </a:pPr>
            <a:r>
              <a:rPr lang="pl-PL" sz="1600" b="1" dirty="0">
                <a:solidFill>
                  <a:schemeClr val="tx1"/>
                </a:solidFill>
              </a:rPr>
              <a:t>najważniejsze wnioski </a:t>
            </a:r>
            <a:r>
              <a:rPr lang="pl-PL" sz="1600" dirty="0">
                <a:solidFill>
                  <a:schemeClr val="tx1"/>
                </a:solidFill>
              </a:rPr>
              <a:t>z </a:t>
            </a:r>
            <a:r>
              <a:rPr lang="pl-PL" sz="1600" i="1" dirty="0">
                <a:solidFill>
                  <a:schemeClr val="tx1"/>
                </a:solidFill>
              </a:rPr>
              <a:t>Diagnozy </a:t>
            </a:r>
            <a:r>
              <a:rPr lang="pl-PL" sz="1600" b="1" dirty="0">
                <a:solidFill>
                  <a:schemeClr val="tx1"/>
                </a:solidFill>
              </a:rPr>
              <a:t>powinny zostać zawarte w treści wniosku o dofinansowanie;</a:t>
            </a:r>
          </a:p>
          <a:p>
            <a:pPr algn="just"/>
            <a:endParaRPr lang="pl-PL" sz="1600" dirty="0">
              <a:solidFill>
                <a:schemeClr val="tx1"/>
              </a:solidFill>
            </a:endParaRPr>
          </a:p>
        </p:txBody>
      </p:sp>
      <p:sp>
        <p:nvSpPr>
          <p:cNvPr id="8" name="pole tekstowe 7"/>
          <p:cNvSpPr txBox="1"/>
          <p:nvPr/>
        </p:nvSpPr>
        <p:spPr>
          <a:xfrm>
            <a:off x="395536" y="1648850"/>
            <a:ext cx="7632848" cy="4464496"/>
          </a:xfrm>
          <a:prstGeom prst="rect">
            <a:avLst/>
          </a:prstGeom>
          <a:noFill/>
        </p:spPr>
        <p:txBody>
          <a:bodyPr wrap="square" rtlCol="0">
            <a:normAutofit/>
          </a:bodyPr>
          <a:lstStyle/>
          <a:p>
            <a:pPr algn="just"/>
            <a:endParaRPr lang="pl-PL" sz="2000" b="1" dirty="0">
              <a:latin typeface="+mn-lt"/>
              <a:cs typeface="Arial" pitchFamily="34" charset="0"/>
            </a:endParaRPr>
          </a:p>
          <a:p>
            <a:pPr marL="342900" indent="-342900" algn="just"/>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0" y="979363"/>
            <a:ext cx="9144000" cy="597198"/>
          </a:xfrm>
        </p:spPr>
        <p:txBody>
          <a:bodyPr/>
          <a:lstStyle/>
          <a:p>
            <a:r>
              <a:rPr lang="pl-PL" sz="2400" b="1" dirty="0">
                <a:latin typeface="+mn-lt"/>
              </a:rPr>
              <a:t>3 kryteria formalne specyficzne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15</a:t>
            </a:fld>
            <a:endParaRPr lang="pl-PL" altLang="pl-PL"/>
          </a:p>
        </p:txBody>
      </p:sp>
      <p:sp>
        <p:nvSpPr>
          <p:cNvPr id="7" name="Prostokąt zaokrąglony 6"/>
          <p:cNvSpPr/>
          <p:nvPr/>
        </p:nvSpPr>
        <p:spPr>
          <a:xfrm>
            <a:off x="215106" y="1576561"/>
            <a:ext cx="8713788" cy="4804767"/>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indent="-228600" algn="just"/>
            <a:endParaRPr lang="pl-PL" b="1" dirty="0">
              <a:solidFill>
                <a:schemeClr val="tx1"/>
              </a:solidFill>
              <a:cs typeface="Arial" pitchFamily="34" charset="0"/>
            </a:endParaRPr>
          </a:p>
          <a:p>
            <a:pPr marL="228600" indent="-228600" algn="just"/>
            <a:r>
              <a:rPr lang="pl-PL" b="1" u="sng" dirty="0">
                <a:solidFill>
                  <a:schemeClr val="tx1"/>
                </a:solidFill>
                <a:cs typeface="Arial" pitchFamily="34" charset="0"/>
              </a:rPr>
              <a:t>1. Kryterium wkładu własnego</a:t>
            </a:r>
          </a:p>
          <a:p>
            <a:r>
              <a:rPr lang="pl-PL" dirty="0">
                <a:solidFill>
                  <a:schemeClr val="tx1"/>
                </a:solidFill>
              </a:rPr>
              <a:t>Czy Wnioskodawca/Beneficjent zapewnił wkład własny w wysokości co najmniej </a:t>
            </a:r>
            <a:r>
              <a:rPr lang="pl-PL" b="1" dirty="0">
                <a:solidFill>
                  <a:schemeClr val="tx1"/>
                </a:solidFill>
              </a:rPr>
              <a:t>5 %</a:t>
            </a:r>
            <a:r>
              <a:rPr lang="pl-PL" dirty="0">
                <a:solidFill>
                  <a:schemeClr val="tx1"/>
                </a:solidFill>
              </a:rPr>
              <a:t> wydatków kwalifikowalnych? </a:t>
            </a:r>
          </a:p>
          <a:p>
            <a:r>
              <a:rPr lang="pl-PL" sz="1500" dirty="0">
                <a:solidFill>
                  <a:schemeClr val="accent1"/>
                </a:solidFill>
              </a:rPr>
              <a:t>Tak / Nie (Dopuszcza się jednokrotne skierowanie projektu do poprawy/uzupełnienia w zakresie skutkującym jego spełnieniem. Niespełnienie kryterium po wezwaniu do uzupełnienia/poprawy skutkuje odrzuceniem projektu)</a:t>
            </a:r>
          </a:p>
          <a:p>
            <a:endParaRPr lang="pl-PL" dirty="0">
              <a:solidFill>
                <a:schemeClr val="tx1"/>
              </a:solidFill>
            </a:endParaRPr>
          </a:p>
          <a:p>
            <a:pPr algn="just"/>
            <a:r>
              <a:rPr lang="pl-PL" b="1" u="sng" dirty="0">
                <a:solidFill>
                  <a:schemeClr val="tx1"/>
                </a:solidFill>
                <a:cs typeface="Arial" pitchFamily="34" charset="0"/>
              </a:rPr>
              <a:t>2. Minimalna wartość projektu</a:t>
            </a:r>
          </a:p>
          <a:p>
            <a:r>
              <a:rPr lang="pl-PL" dirty="0">
                <a:solidFill>
                  <a:schemeClr val="tx1"/>
                </a:solidFill>
              </a:rPr>
              <a:t>Czy wartość projektu ogółem wynosi co najmniej </a:t>
            </a:r>
            <a:r>
              <a:rPr lang="pl-PL" b="1" dirty="0">
                <a:solidFill>
                  <a:schemeClr val="tx1"/>
                </a:solidFill>
              </a:rPr>
              <a:t>550 000 zł</a:t>
            </a:r>
            <a:r>
              <a:rPr lang="pl-PL" dirty="0">
                <a:solidFill>
                  <a:schemeClr val="tx1"/>
                </a:solidFill>
              </a:rPr>
              <a:t>? </a:t>
            </a:r>
          </a:p>
          <a:p>
            <a:r>
              <a:rPr lang="pl-PL" sz="1500" dirty="0">
                <a:solidFill>
                  <a:schemeClr val="accent1"/>
                </a:solidFill>
              </a:rPr>
              <a:t>Tak / Nie (Dopuszcza się jednokrotne skierowanie projektu do poprawy/uzupełnienia w zakresie skutkującym jego spełnieniem. Niespełnienie kryterium po wezwaniu do uzupełnienia/poprawy skutkuje odrzuceniem projektu)</a:t>
            </a:r>
          </a:p>
          <a:p>
            <a:pPr algn="just"/>
            <a:endParaRPr lang="pl-PL" dirty="0">
              <a:solidFill>
                <a:schemeClr val="tx1"/>
              </a:solidFill>
              <a:cs typeface="Arial" pitchFamily="34" charset="0"/>
            </a:endParaRPr>
          </a:p>
          <a:p>
            <a:pPr algn="just"/>
            <a:r>
              <a:rPr lang="pl-PL" b="1" u="sng" dirty="0">
                <a:solidFill>
                  <a:schemeClr val="tx1"/>
                </a:solidFill>
                <a:cs typeface="Arial" pitchFamily="34" charset="0"/>
              </a:rPr>
              <a:t>3. Kwalifikowalność </a:t>
            </a:r>
            <a:r>
              <a:rPr lang="pl-PL" b="1" u="sng" dirty="0">
                <a:solidFill>
                  <a:schemeClr val="tx1"/>
                </a:solidFill>
              </a:rPr>
              <a:t>Wnioskodawcy/Beneficjenta</a:t>
            </a:r>
            <a:endParaRPr lang="pl-PL" b="1" u="sng" dirty="0">
              <a:solidFill>
                <a:schemeClr val="tx1"/>
              </a:solidFill>
              <a:cs typeface="Arial" pitchFamily="34" charset="0"/>
            </a:endParaRPr>
          </a:p>
          <a:p>
            <a:pPr algn="just"/>
            <a:r>
              <a:rPr lang="pl-PL" dirty="0">
                <a:solidFill>
                  <a:schemeClr val="tx1"/>
                </a:solidFill>
                <a:cs typeface="Arial" pitchFamily="34" charset="0"/>
              </a:rPr>
              <a:t>Czy Wnioskodawca jest uprawniony do ubiegania się o wsparcie </a:t>
            </a:r>
            <a:r>
              <a:rPr lang="pl-PL" dirty="0">
                <a:solidFill>
                  <a:schemeClr val="tx1"/>
                </a:solidFill>
              </a:rPr>
              <a:t>w ramach ogłoszonego konkursu? </a:t>
            </a:r>
          </a:p>
          <a:p>
            <a:r>
              <a:rPr lang="pl-PL" sz="1500" dirty="0">
                <a:solidFill>
                  <a:schemeClr val="accent1"/>
                </a:solidFill>
              </a:rPr>
              <a:t>Tak / Nie (niespełnienie oznacza odrzucenie projektu)</a:t>
            </a:r>
          </a:p>
          <a:p>
            <a:pPr algn="just"/>
            <a:endParaRPr lang="pl-PL" sz="1000" dirty="0">
              <a:solidFill>
                <a:schemeClr val="tx1"/>
              </a:solidFill>
              <a:cs typeface="Arial" pitchFamily="34" charset="0"/>
            </a:endParaRPr>
          </a:p>
        </p:txBody>
      </p:sp>
    </p:spTree>
    <p:extLst>
      <p:ext uri="{BB962C8B-B14F-4D97-AF65-F5344CB8AC3E}">
        <p14:creationId xmlns:p14="http://schemas.microsoft.com/office/powerpoint/2010/main" val="2572723726"/>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0" y="979363"/>
            <a:ext cx="9144000" cy="597198"/>
          </a:xfrm>
        </p:spPr>
        <p:txBody>
          <a:bodyPr/>
          <a:lstStyle/>
          <a:p>
            <a:r>
              <a:rPr lang="pl-PL" sz="2400" b="1" dirty="0">
                <a:latin typeface="+mn-lt"/>
              </a:rPr>
              <a:t>8 kryteriów formalnych</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16</a:t>
            </a:fld>
            <a:endParaRPr lang="pl-PL" altLang="pl-PL"/>
          </a:p>
        </p:txBody>
      </p:sp>
      <p:sp>
        <p:nvSpPr>
          <p:cNvPr id="7" name="Prostokąt zaokrąglony 6"/>
          <p:cNvSpPr/>
          <p:nvPr/>
        </p:nvSpPr>
        <p:spPr>
          <a:xfrm>
            <a:off x="215106" y="1576561"/>
            <a:ext cx="8713788" cy="4804767"/>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indent="-228600" algn="just">
              <a:buAutoNum type="arabicPeriod"/>
            </a:pPr>
            <a:endParaRPr lang="pl-PL" sz="1400" dirty="0">
              <a:solidFill>
                <a:schemeClr val="tx1"/>
              </a:solidFill>
              <a:cs typeface="Arial" pitchFamily="34" charset="0"/>
            </a:endParaRPr>
          </a:p>
          <a:p>
            <a:pPr marL="228600" indent="-228600" algn="just">
              <a:buAutoNum type="arabicPeriod"/>
            </a:pPr>
            <a:endParaRPr lang="pl-PL" sz="1400" dirty="0">
              <a:solidFill>
                <a:schemeClr val="tx1"/>
              </a:solidFill>
              <a:cs typeface="Arial" pitchFamily="34" charset="0"/>
            </a:endParaRPr>
          </a:p>
          <a:p>
            <a:pPr marL="228600" indent="-228600" algn="just"/>
            <a:endParaRPr lang="pl-PL" b="1" dirty="0">
              <a:solidFill>
                <a:schemeClr val="tx1"/>
              </a:solidFill>
              <a:cs typeface="Arial" pitchFamily="34" charset="0"/>
            </a:endParaRPr>
          </a:p>
          <a:p>
            <a:pPr marL="228600" indent="-228600" algn="just"/>
            <a:r>
              <a:rPr lang="pl-PL" b="1" u="sng" dirty="0">
                <a:solidFill>
                  <a:schemeClr val="tx1"/>
                </a:solidFill>
                <a:cs typeface="Arial" pitchFamily="34" charset="0"/>
              </a:rPr>
              <a:t>1. Kwalifikowalność projektu</a:t>
            </a:r>
          </a:p>
          <a:p>
            <a:r>
              <a:rPr lang="pl-PL" dirty="0">
                <a:solidFill>
                  <a:schemeClr val="tx1"/>
                </a:solidFill>
              </a:rPr>
              <a:t>Czy projekt został złożony w odpowiedzi na właściwy konkurs w systemie SOWA EFS RPDS? </a:t>
            </a:r>
            <a:r>
              <a:rPr lang="pl-PL" b="1" dirty="0">
                <a:solidFill>
                  <a:srgbClr val="FF0000"/>
                </a:solidFill>
              </a:rPr>
              <a:t>382/20</a:t>
            </a:r>
            <a:endParaRPr lang="pl-PL" dirty="0">
              <a:solidFill>
                <a:schemeClr val="tx1"/>
              </a:solidFill>
            </a:endParaRPr>
          </a:p>
          <a:p>
            <a:r>
              <a:rPr lang="pl-PL" sz="1500" dirty="0">
                <a:solidFill>
                  <a:schemeClr val="accent1"/>
                </a:solidFill>
              </a:rPr>
              <a:t>Tak / Nie (niespełnienie oznacza odrzucenie projektu)</a:t>
            </a:r>
          </a:p>
          <a:p>
            <a:endParaRPr lang="pl-PL" dirty="0">
              <a:solidFill>
                <a:schemeClr val="tx1"/>
              </a:solidFill>
            </a:endParaRPr>
          </a:p>
          <a:p>
            <a:pPr algn="just"/>
            <a:endParaRPr lang="pl-PL" sz="1000" dirty="0">
              <a:solidFill>
                <a:schemeClr val="tx1"/>
              </a:solidFill>
              <a:cs typeface="Arial" pitchFamily="34" charset="0"/>
            </a:endParaRPr>
          </a:p>
          <a:p>
            <a:pPr algn="just"/>
            <a:endParaRPr lang="pl-PL" sz="1400" b="1" u="sng" dirty="0">
              <a:solidFill>
                <a:schemeClr val="tx1"/>
              </a:solidFill>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3233756142"/>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0" y="979363"/>
            <a:ext cx="9144000" cy="597198"/>
          </a:xfrm>
        </p:spPr>
        <p:txBody>
          <a:bodyPr/>
          <a:lstStyle/>
          <a:p>
            <a:r>
              <a:rPr lang="pl-PL" sz="2400" b="1" dirty="0">
                <a:latin typeface="+mn-lt"/>
              </a:rPr>
              <a:t>8 kryteriów formalnych</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17</a:t>
            </a:fld>
            <a:endParaRPr lang="pl-PL" altLang="pl-PL"/>
          </a:p>
        </p:txBody>
      </p:sp>
      <p:sp>
        <p:nvSpPr>
          <p:cNvPr id="7" name="Prostokąt zaokrąglony 6"/>
          <p:cNvSpPr/>
          <p:nvPr/>
        </p:nvSpPr>
        <p:spPr>
          <a:xfrm>
            <a:off x="215106" y="1576561"/>
            <a:ext cx="8713788" cy="4804767"/>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000" dirty="0">
              <a:solidFill>
                <a:schemeClr val="tx1"/>
              </a:solidFill>
              <a:cs typeface="Arial" pitchFamily="34" charset="0"/>
            </a:endParaRPr>
          </a:p>
          <a:p>
            <a:pPr algn="just"/>
            <a:endParaRPr lang="pl-PL" sz="1400" b="1" dirty="0">
              <a:solidFill>
                <a:schemeClr val="tx1"/>
              </a:solidFill>
              <a:cs typeface="Arial" pitchFamily="34" charset="0"/>
            </a:endParaRPr>
          </a:p>
          <a:p>
            <a:pPr algn="just"/>
            <a:r>
              <a:rPr lang="pl-PL" sz="1400" b="1" dirty="0">
                <a:solidFill>
                  <a:schemeClr val="tx1"/>
                </a:solidFill>
                <a:cs typeface="Arial" pitchFamily="34" charset="0"/>
              </a:rPr>
              <a:t>			</a:t>
            </a:r>
          </a:p>
          <a:p>
            <a:pPr algn="just"/>
            <a:endParaRPr lang="pl-PL" sz="1400" b="1" dirty="0">
              <a:solidFill>
                <a:schemeClr val="tx1"/>
              </a:solidFill>
              <a:cs typeface="Arial" pitchFamily="34" charset="0"/>
            </a:endParaRPr>
          </a:p>
          <a:p>
            <a:pPr algn="just"/>
            <a:r>
              <a:rPr lang="pl-PL" sz="1400" b="1" u="sng" dirty="0">
                <a:solidFill>
                  <a:schemeClr val="tx1"/>
                </a:solidFill>
                <a:cs typeface="Arial" pitchFamily="34" charset="0"/>
              </a:rPr>
              <a:t>2. Prawidłowość wyboru partnerów w projekcie</a:t>
            </a:r>
          </a:p>
          <a:p>
            <a:r>
              <a:rPr lang="pl-PL" sz="1400" dirty="0">
                <a:solidFill>
                  <a:schemeClr val="tx1"/>
                </a:solidFill>
              </a:rPr>
              <a:t>Czy wybór partnerów został dokonany w sposób prawidłowy, to znaczy:</a:t>
            </a:r>
          </a:p>
          <a:p>
            <a:pPr>
              <a:buFontTx/>
              <a:buChar char="-"/>
            </a:pPr>
            <a:r>
              <a:rPr lang="pl-PL" sz="1400" dirty="0">
                <a:solidFill>
                  <a:schemeClr val="tx1"/>
                </a:solidFill>
              </a:rPr>
              <a:t> </a:t>
            </a:r>
            <a:r>
              <a:rPr lang="pl-PL" sz="1400" b="1" dirty="0">
                <a:solidFill>
                  <a:schemeClr val="tx1"/>
                </a:solidFill>
              </a:rPr>
              <a:t>czy wybór partnerów został dokonany przed złożeniem wniosku o dofinansowanie</a:t>
            </a:r>
            <a:r>
              <a:rPr lang="pl-PL" sz="1400" dirty="0">
                <a:solidFill>
                  <a:schemeClr val="tx1"/>
                </a:solidFill>
              </a:rPr>
              <a:t>,</a:t>
            </a:r>
          </a:p>
          <a:p>
            <a:pPr lvl="0">
              <a:buFontTx/>
              <a:buChar char="-"/>
            </a:pPr>
            <a:r>
              <a:rPr lang="pl-PL" sz="1400" dirty="0">
                <a:solidFill>
                  <a:schemeClr val="tx1"/>
                </a:solidFill>
              </a:rPr>
              <a:t> </a:t>
            </a:r>
            <a:r>
              <a:rPr lang="pl-PL" sz="1400" b="1" dirty="0">
                <a:solidFill>
                  <a:schemeClr val="tx1"/>
                </a:solidFill>
              </a:rPr>
              <a:t>czy prawidłowo przeprowadzono postępowanie</a:t>
            </a:r>
            <a:r>
              <a:rPr lang="pl-PL" sz="1400" dirty="0">
                <a:solidFill>
                  <a:schemeClr val="tx1"/>
                </a:solidFill>
              </a:rPr>
              <a:t>, o którym mowa w art. 33 ust. 2 ustawy z dnia 11 lipca 2014 r. o zasadach realizacji programów w zakresie polityki spójności finansowanych w perspektywie finansowej 2014–2020 (podmiot sektora finansów publicznych gdy wybiera partnera spoza sektora finansów publicznych musi dokonać wyboru partnera </a:t>
            </a:r>
            <a:r>
              <a:rPr lang="pl-PL" sz="1400" b="1" dirty="0">
                <a:solidFill>
                  <a:schemeClr val="tx1"/>
                </a:solidFill>
              </a:rPr>
              <a:t>z zachowaniem zasady przejrzystości i równego traktowania</a:t>
            </a:r>
            <a:r>
              <a:rPr lang="pl-PL" sz="1400" dirty="0">
                <a:solidFill>
                  <a:schemeClr val="tx1"/>
                </a:solidFill>
              </a:rPr>
              <a:t>)</a:t>
            </a:r>
          </a:p>
          <a:p>
            <a:pPr lvl="0"/>
            <a:endParaRPr lang="pl-PL" sz="1400" dirty="0">
              <a:solidFill>
                <a:schemeClr val="tx1"/>
              </a:solidFill>
            </a:endParaRPr>
          </a:p>
          <a:p>
            <a:pPr lvl="0">
              <a:buFont typeface="Wingdings" pitchFamily="2" charset="2"/>
              <a:buChar char="ü"/>
            </a:pPr>
            <a:r>
              <a:rPr lang="pl-PL" sz="1400" b="1" dirty="0">
                <a:solidFill>
                  <a:srgbClr val="FF0000"/>
                </a:solidFill>
              </a:rPr>
              <a:t>ogłoszenie otwartego naboru na stronie z 21-dniowym terminem, </a:t>
            </a:r>
          </a:p>
          <a:p>
            <a:pPr lvl="0">
              <a:buFont typeface="Wingdings" pitchFamily="2" charset="2"/>
              <a:buChar char="ü"/>
            </a:pPr>
            <a:r>
              <a:rPr lang="pl-PL" sz="1400" b="1" dirty="0">
                <a:solidFill>
                  <a:srgbClr val="FF0000"/>
                </a:solidFill>
              </a:rPr>
              <a:t>uwzględnienie zgodności działania Partnera z celami partnerstwa, wkładu Partnera w realizację celu partnerstwa, doświadczenia Partnera, </a:t>
            </a:r>
          </a:p>
          <a:p>
            <a:pPr lvl="0">
              <a:buFont typeface="Wingdings" pitchFamily="2" charset="2"/>
              <a:buChar char="ü"/>
            </a:pPr>
            <a:r>
              <a:rPr lang="pl-PL" sz="1400" b="1" dirty="0">
                <a:solidFill>
                  <a:srgbClr val="FF0000"/>
                </a:solidFill>
              </a:rPr>
              <a:t>podanie informacji publicznej o wyborze Partnera,</a:t>
            </a:r>
          </a:p>
          <a:p>
            <a:pPr lvl="0">
              <a:buFont typeface="Wingdings" pitchFamily="2" charset="2"/>
              <a:buChar char="ü"/>
            </a:pPr>
            <a:r>
              <a:rPr lang="pl-PL" sz="1400" b="1" dirty="0">
                <a:solidFill>
                  <a:srgbClr val="FF0000"/>
                </a:solidFill>
              </a:rPr>
              <a:t>dokonanie wyboru partnera przed złożeniem wniosku o dofinansowanie.</a:t>
            </a:r>
            <a:endParaRPr lang="pl-PL" sz="1400" b="1" dirty="0">
              <a:solidFill>
                <a:schemeClr val="tx1"/>
              </a:solidFill>
            </a:endParaRPr>
          </a:p>
          <a:p>
            <a:pPr lvl="0"/>
            <a:endParaRPr lang="pl-PL" sz="1400" b="1" u="sng" dirty="0">
              <a:solidFill>
                <a:schemeClr val="tx1"/>
              </a:solidFill>
            </a:endParaRPr>
          </a:p>
          <a:p>
            <a:pPr lvl="0" algn="ctr"/>
            <a:r>
              <a:rPr lang="pl-PL" sz="1400" b="1" u="sng" dirty="0">
                <a:solidFill>
                  <a:schemeClr val="tx1"/>
                </a:solidFill>
              </a:rPr>
              <a:t>UWAGA! </a:t>
            </a:r>
          </a:p>
          <a:p>
            <a:pPr lvl="0" algn="ctr"/>
            <a:r>
              <a:rPr lang="pl-PL" sz="1400" u="sng" dirty="0">
                <a:solidFill>
                  <a:schemeClr val="tx1"/>
                </a:solidFill>
              </a:rPr>
              <a:t>Ocena kryterium polega m.in.</a:t>
            </a:r>
            <a:r>
              <a:rPr lang="pl-PL" sz="1400" b="1" u="sng" dirty="0">
                <a:solidFill>
                  <a:schemeClr val="tx1"/>
                </a:solidFill>
              </a:rPr>
              <a:t> na weryfikacji załączników do wniosku o dofinansowanie</a:t>
            </a:r>
          </a:p>
          <a:p>
            <a:pPr lvl="0" algn="ctr"/>
            <a:r>
              <a:rPr lang="pl-PL" sz="1400" b="1" u="sng" dirty="0">
                <a:solidFill>
                  <a:schemeClr val="tx1"/>
                </a:solidFill>
              </a:rPr>
              <a:t>Do wniosku o dofinansowanie należy załączyć dokumenty potwierdzające:</a:t>
            </a:r>
          </a:p>
          <a:p>
            <a:pPr lvl="0" algn="ctr">
              <a:buFont typeface="Wingdings" pitchFamily="2" charset="2"/>
              <a:buChar char="ü"/>
            </a:pPr>
            <a:r>
              <a:rPr lang="pl-PL" sz="1400" u="sng" dirty="0">
                <a:solidFill>
                  <a:schemeClr val="tx1"/>
                </a:solidFill>
              </a:rPr>
              <a:t>wybór partnera przed złożeniem wniosku o dofinansowanie (dotyczy wszystkich projektów partnerskich)</a:t>
            </a:r>
          </a:p>
          <a:p>
            <a:pPr lvl="0" algn="ctr">
              <a:buFont typeface="Wingdings" pitchFamily="2" charset="2"/>
              <a:buChar char="ü"/>
            </a:pPr>
            <a:r>
              <a:rPr lang="pl-PL" sz="1400" u="sng" dirty="0">
                <a:solidFill>
                  <a:schemeClr val="tx1"/>
                </a:solidFill>
              </a:rPr>
              <a:t>dokonanie postępowania, o którym mowa w art. 33 ustawy wdrożeniowej (dotyczy podmiotów sektora finansów publicznych wybierających partnerów spoza sektora)</a:t>
            </a:r>
          </a:p>
          <a:p>
            <a:pPr lvl="0" algn="ctr">
              <a:buFont typeface="Wingdings" pitchFamily="2" charset="2"/>
              <a:buChar char="ü"/>
            </a:pPr>
            <a:endParaRPr lang="pl-PL" sz="1400" u="sng" dirty="0">
              <a:solidFill>
                <a:schemeClr val="tx1"/>
              </a:solidFill>
            </a:endParaRPr>
          </a:p>
          <a:p>
            <a:pPr lvl="0" algn="ctr"/>
            <a:r>
              <a:rPr lang="pl-PL" sz="1500" dirty="0">
                <a:solidFill>
                  <a:schemeClr val="accent1"/>
                </a:solidFill>
              </a:rPr>
              <a:t>Tak / Nie/ </a:t>
            </a:r>
            <a:r>
              <a:rPr lang="pl-PL" sz="1500" dirty="0" err="1">
                <a:solidFill>
                  <a:schemeClr val="accent1"/>
                </a:solidFill>
              </a:rPr>
              <a:t>Nie</a:t>
            </a:r>
            <a:r>
              <a:rPr lang="pl-PL" sz="1500" dirty="0">
                <a:solidFill>
                  <a:schemeClr val="accent1"/>
                </a:solidFill>
              </a:rPr>
              <a:t> dotyczy (dopuszcza się jednokrotne skierowanie projektu do poprawy/uzupełnienia)</a:t>
            </a:r>
          </a:p>
          <a:p>
            <a:pPr lvl="0"/>
            <a:endParaRPr lang="pl-PL" sz="1400" b="1" u="sng" dirty="0">
              <a:solidFill>
                <a:schemeClr val="tx1"/>
              </a:solidFill>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2133287053"/>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36512" y="977476"/>
            <a:ext cx="9144000" cy="597198"/>
          </a:xfrm>
        </p:spPr>
        <p:txBody>
          <a:bodyPr/>
          <a:lstStyle/>
          <a:p>
            <a:r>
              <a:rPr lang="pl-PL" sz="2400" b="1" dirty="0"/>
              <a:t>8 kryteriów formalnych</a:t>
            </a:r>
            <a:endParaRPr lang="pl-PL" sz="2400" b="1"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18</a:t>
            </a:fld>
            <a:endParaRPr lang="pl-PL" altLang="pl-PL"/>
          </a:p>
        </p:txBody>
      </p:sp>
      <p:sp>
        <p:nvSpPr>
          <p:cNvPr id="7" name="Prostokąt zaokrąglony 6"/>
          <p:cNvSpPr/>
          <p:nvPr/>
        </p:nvSpPr>
        <p:spPr>
          <a:xfrm>
            <a:off x="179512" y="1583405"/>
            <a:ext cx="8713788" cy="4766074"/>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400" b="1" dirty="0">
              <a:solidFill>
                <a:schemeClr val="tx1"/>
              </a:solidFill>
              <a:cs typeface="Arial" pitchFamily="34" charset="0"/>
            </a:endParaRPr>
          </a:p>
          <a:p>
            <a:pPr algn="just"/>
            <a:endParaRPr lang="pl-PL" sz="1400" b="1" dirty="0">
              <a:solidFill>
                <a:schemeClr val="tx1"/>
              </a:solidFill>
              <a:cs typeface="Arial" pitchFamily="34" charset="0"/>
            </a:endParaRPr>
          </a:p>
          <a:p>
            <a:pPr algn="just"/>
            <a:endParaRPr lang="pl-PL" sz="1400" b="1" dirty="0">
              <a:solidFill>
                <a:schemeClr val="tx1"/>
              </a:solidFill>
              <a:cs typeface="Arial" pitchFamily="34" charset="0"/>
            </a:endParaRPr>
          </a:p>
          <a:p>
            <a:pPr algn="just"/>
            <a:endParaRPr lang="pl-PL" sz="1400" b="1" dirty="0">
              <a:solidFill>
                <a:schemeClr val="tx1"/>
              </a:solidFill>
              <a:cs typeface="Arial" pitchFamily="34" charset="0"/>
            </a:endParaRPr>
          </a:p>
          <a:p>
            <a:pPr algn="just"/>
            <a:endParaRPr lang="pl-PL" sz="1400" b="1" dirty="0">
              <a:solidFill>
                <a:schemeClr val="tx1"/>
              </a:solidFill>
              <a:cs typeface="Arial" pitchFamily="34" charset="0"/>
            </a:endParaRPr>
          </a:p>
          <a:p>
            <a:pPr algn="just"/>
            <a:r>
              <a:rPr lang="pl-PL" sz="1400" b="1" u="sng" dirty="0">
                <a:solidFill>
                  <a:schemeClr val="tx1"/>
                </a:solidFill>
                <a:cs typeface="Arial" pitchFamily="34" charset="0"/>
              </a:rPr>
              <a:t>3. Niepodleganie wykluczeniu z możliwości otrzymania dofinansowanie ze środków Unii Europejskiej</a:t>
            </a:r>
          </a:p>
          <a:p>
            <a:pPr lvl="0" algn="just">
              <a:lnSpc>
                <a:spcPct val="100000"/>
              </a:lnSpc>
              <a:spcAft>
                <a:spcPts val="600"/>
              </a:spcAft>
            </a:pPr>
            <a:r>
              <a:rPr lang="pl-PL" sz="1400" dirty="0">
                <a:solidFill>
                  <a:schemeClr val="tx1"/>
                </a:solidFill>
              </a:rPr>
              <a:t>Czy Wnioskodawca oraz partnerzy (jeśli dotyczy) nie podlegają wykluczeniu z możliwości otrzymania dofinansowania ze środków Unii Europejskiej na podstawie:</a:t>
            </a:r>
          </a:p>
          <a:p>
            <a:pPr lvl="1" algn="just">
              <a:buFont typeface="Wingdings" pitchFamily="2" charset="2"/>
              <a:buChar char="ü"/>
            </a:pPr>
            <a:r>
              <a:rPr lang="pl-PL" sz="1200" dirty="0">
                <a:solidFill>
                  <a:schemeClr val="tx1"/>
                </a:solidFill>
              </a:rPr>
              <a:t>art. 207 ust. 4 ustawy z dnia 27 sierpnia 2009 r. o finansach publicznych</a:t>
            </a:r>
          </a:p>
          <a:p>
            <a:pPr lvl="1" algn="just">
              <a:buFont typeface="Wingdings" pitchFamily="2" charset="2"/>
              <a:buChar char="ü"/>
            </a:pPr>
            <a:r>
              <a:rPr lang="pl-PL" sz="1200" dirty="0">
                <a:solidFill>
                  <a:schemeClr val="tx1"/>
                </a:solidFill>
              </a:rPr>
              <a:t>art. 12 ust. 1 pkt 1 ustawy z dnia 15 czerwca 2012 r. o skutkach powierzania wykonywania pracy cudzoziemcom przebywającym wbrew przepisom na terytorium Rzeczypospolitej Polskiej,</a:t>
            </a:r>
          </a:p>
          <a:p>
            <a:pPr lvl="1">
              <a:buFont typeface="Wingdings" pitchFamily="2" charset="2"/>
              <a:buChar char="ü"/>
            </a:pPr>
            <a:r>
              <a:rPr lang="pl-PL" sz="1200" dirty="0">
                <a:solidFill>
                  <a:schemeClr val="tx1"/>
                </a:solidFill>
              </a:rPr>
              <a:t>art. 9 ust. 1 pkt 2a ustawy z dnia 28 października 2002 r. o odpowiedzialności podmiotów zbiorowych za czyny zabronione pod groźbą kary?</a:t>
            </a:r>
          </a:p>
          <a:p>
            <a:pPr lvl="1"/>
            <a:r>
              <a:rPr lang="pl-PL" sz="1200" b="1" dirty="0">
                <a:solidFill>
                  <a:srgbClr val="FF0000"/>
                </a:solidFill>
              </a:rPr>
              <a:t>„odhaczenie” oświadczenia we wniosku o dofinansowanie</a:t>
            </a:r>
          </a:p>
          <a:p>
            <a:pPr lvl="1"/>
            <a:r>
              <a:rPr lang="pl-PL" sz="1500" dirty="0">
                <a:solidFill>
                  <a:schemeClr val="accent1"/>
                </a:solidFill>
              </a:rPr>
              <a:t>Tak  / Nie (niespełnienie kryterium oznacza odrzucenie projektu)</a:t>
            </a:r>
          </a:p>
          <a:p>
            <a:pPr lvl="1"/>
            <a:endParaRPr lang="pl-PL" sz="1400" dirty="0">
              <a:solidFill>
                <a:schemeClr val="tx1"/>
              </a:solidFill>
            </a:endParaRPr>
          </a:p>
          <a:p>
            <a:r>
              <a:rPr lang="pl-PL" sz="1400" b="1" u="sng" dirty="0">
                <a:solidFill>
                  <a:schemeClr val="tx1"/>
                </a:solidFill>
              </a:rPr>
              <a:t>4. Zgodność z przepisami art. 65 ust. 6 i art. 125 ust. 3 lit. e) i f) Rozporządzenia Parlamentu Europejskiego </a:t>
            </a:r>
          </a:p>
          <a:p>
            <a:r>
              <a:rPr lang="pl-PL" sz="1400" b="1" u="sng" dirty="0">
                <a:solidFill>
                  <a:schemeClr val="tx1"/>
                </a:solidFill>
              </a:rPr>
              <a:t>i Rady (UE) nr 1303/2013 z dnia 17 grudnia 2013 r.</a:t>
            </a:r>
          </a:p>
          <a:p>
            <a:pPr lvl="0" algn="just"/>
            <a:r>
              <a:rPr lang="pl-PL" sz="1400" dirty="0">
                <a:solidFill>
                  <a:schemeClr val="tx1"/>
                </a:solidFill>
              </a:rPr>
              <a:t>Czy Wnioskodawca złożył oświadczenie, że:</a:t>
            </a:r>
            <a:endParaRPr lang="pl-PL" sz="1400" b="1" dirty="0">
              <a:solidFill>
                <a:schemeClr val="tx1"/>
              </a:solidFill>
            </a:endParaRPr>
          </a:p>
          <a:p>
            <a:pPr lvl="1" algn="just">
              <a:buFont typeface="Wingdings" pitchFamily="2" charset="2"/>
              <a:buChar char="ü"/>
            </a:pPr>
            <a:r>
              <a:rPr lang="pl-PL" sz="1200" b="1" dirty="0">
                <a:solidFill>
                  <a:schemeClr val="tx1"/>
                </a:solidFill>
              </a:rPr>
              <a:t>projekt nie został zakończony </a:t>
            </a:r>
            <a:r>
              <a:rPr lang="pl-PL" sz="1200" dirty="0">
                <a:solidFill>
                  <a:schemeClr val="tx1"/>
                </a:solidFill>
              </a:rPr>
              <a:t>w rozumieniu art. 65 ust. 6,</a:t>
            </a:r>
          </a:p>
          <a:p>
            <a:pPr lvl="1" algn="just">
              <a:buFont typeface="Wingdings" pitchFamily="2" charset="2"/>
              <a:buChar char="ü"/>
            </a:pPr>
            <a:r>
              <a:rPr lang="pl-PL" sz="1200" b="1" dirty="0">
                <a:solidFill>
                  <a:schemeClr val="tx1"/>
                </a:solidFill>
              </a:rPr>
              <a:t>nie rozpoczął realizacji projektu przed dniem złożenia wniosku o dofinansowanie</a:t>
            </a:r>
            <a:r>
              <a:rPr lang="pl-PL" sz="1200" dirty="0">
                <a:solidFill>
                  <a:schemeClr val="tx1"/>
                </a:solidFill>
              </a:rPr>
              <a:t>, </a:t>
            </a:r>
          </a:p>
          <a:p>
            <a:pPr lvl="1" algn="just">
              <a:buFont typeface="Wingdings" pitchFamily="2" charset="2"/>
              <a:buChar char="ü"/>
            </a:pPr>
            <a:r>
              <a:rPr lang="pl-PL" sz="1200" b="1" dirty="0">
                <a:solidFill>
                  <a:schemeClr val="tx1"/>
                </a:solidFill>
              </a:rPr>
              <a:t>nie obejmuje przedsięwzięć </a:t>
            </a:r>
            <a:r>
              <a:rPr lang="pl-PL" sz="1200" dirty="0">
                <a:solidFill>
                  <a:schemeClr val="tx1"/>
                </a:solidFill>
              </a:rPr>
              <a:t>będących częścią operacji, które zostały objęte lub powinny były zostać </a:t>
            </a:r>
            <a:r>
              <a:rPr lang="pl-PL" sz="1200" b="1" dirty="0">
                <a:solidFill>
                  <a:schemeClr val="tx1"/>
                </a:solidFill>
              </a:rPr>
              <a:t>objęte procedurą odzyskiwania środków</a:t>
            </a:r>
            <a:r>
              <a:rPr lang="pl-PL" sz="1200" dirty="0">
                <a:solidFill>
                  <a:schemeClr val="tx1"/>
                </a:solidFill>
              </a:rPr>
              <a:t> zgodnie z art. 71 (trwałość operacji) w następstwie przeniesienia działalności produkcyjnej poza obszar objęty programem?</a:t>
            </a:r>
          </a:p>
          <a:p>
            <a:pPr lvl="1"/>
            <a:r>
              <a:rPr lang="pl-PL" sz="1200" b="1" dirty="0">
                <a:solidFill>
                  <a:srgbClr val="FF0000"/>
                </a:solidFill>
              </a:rPr>
              <a:t>„odhaczenie” oświadczenia we wniosku o dofinansowanie</a:t>
            </a:r>
          </a:p>
          <a:p>
            <a:pPr lvl="1"/>
            <a:r>
              <a:rPr lang="pl-PL" sz="1500" dirty="0">
                <a:solidFill>
                  <a:schemeClr val="accent1"/>
                </a:solidFill>
              </a:rPr>
              <a:t>Tak  / Nie (niespełnienie kryterium oznacza odrzucenie projektu)</a:t>
            </a:r>
            <a:endParaRPr lang="pl-PL" sz="1500" b="1" dirty="0">
              <a:solidFill>
                <a:schemeClr val="accent1"/>
              </a:solidFill>
            </a:endParaRPr>
          </a:p>
          <a:p>
            <a:pPr lvl="1"/>
            <a:endParaRPr lang="pl-PL" sz="1200" dirty="0">
              <a:solidFill>
                <a:schemeClr val="tx1"/>
              </a:solidFill>
            </a:endParaRPr>
          </a:p>
          <a:p>
            <a:pPr lvl="1"/>
            <a:endParaRPr lang="pl-PL" sz="1200" dirty="0">
              <a:solidFill>
                <a:schemeClr val="tx1"/>
              </a:solidFill>
            </a:endParaRPr>
          </a:p>
          <a:p>
            <a:endParaRPr lang="pl-PL" sz="1200" dirty="0">
              <a:solidFill>
                <a:schemeClr val="tx1"/>
              </a:solidFill>
            </a:endParaRPr>
          </a:p>
          <a:p>
            <a:endParaRPr lang="pl-PL" sz="1400" b="1" dirty="0">
              <a:solidFill>
                <a:schemeClr val="tx1"/>
              </a:solidFill>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1802786700"/>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36512" y="980728"/>
            <a:ext cx="9144000" cy="604825"/>
          </a:xfrm>
        </p:spPr>
        <p:txBody>
          <a:bodyPr/>
          <a:lstStyle/>
          <a:p>
            <a:r>
              <a:rPr lang="pl-PL" sz="2400" b="1" dirty="0"/>
              <a:t>8 kryteriów formalnych</a:t>
            </a:r>
            <a:endParaRPr lang="pl-PL" sz="2400" b="1"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19</a:t>
            </a:fld>
            <a:endParaRPr lang="pl-PL" altLang="pl-PL"/>
          </a:p>
        </p:txBody>
      </p:sp>
      <p:sp>
        <p:nvSpPr>
          <p:cNvPr id="7" name="Prostokąt zaokrąglony 6"/>
          <p:cNvSpPr/>
          <p:nvPr/>
        </p:nvSpPr>
        <p:spPr>
          <a:xfrm>
            <a:off x="215106" y="1585553"/>
            <a:ext cx="8713788" cy="4712619"/>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pl-PL" sz="1400" b="1" dirty="0">
              <a:solidFill>
                <a:schemeClr val="tx1"/>
              </a:solidFill>
            </a:endParaRPr>
          </a:p>
          <a:p>
            <a:endParaRPr lang="pl-PL" sz="1600" b="1" dirty="0">
              <a:solidFill>
                <a:schemeClr val="tx1"/>
              </a:solidFill>
            </a:endParaRPr>
          </a:p>
          <a:p>
            <a:endParaRPr lang="pl-PL" sz="1600" b="1" dirty="0">
              <a:solidFill>
                <a:schemeClr val="tx1"/>
              </a:solidFill>
            </a:endParaRPr>
          </a:p>
          <a:p>
            <a:endParaRPr lang="pl-PL" sz="1600" b="1" dirty="0">
              <a:solidFill>
                <a:schemeClr val="tx1"/>
              </a:solidFill>
            </a:endParaRPr>
          </a:p>
          <a:p>
            <a:endParaRPr lang="pl-PL" sz="1600" b="1" u="sng" dirty="0">
              <a:solidFill>
                <a:schemeClr val="tx1"/>
              </a:solidFill>
            </a:endParaRPr>
          </a:p>
          <a:p>
            <a:endParaRPr lang="pl-PL" sz="1600" b="1" u="sng" dirty="0">
              <a:solidFill>
                <a:schemeClr val="tx1"/>
              </a:solidFill>
            </a:endParaRPr>
          </a:p>
          <a:p>
            <a:r>
              <a:rPr lang="pl-PL" sz="1600" b="1" u="sng" dirty="0">
                <a:solidFill>
                  <a:schemeClr val="tx1"/>
                </a:solidFill>
              </a:rPr>
              <a:t>5. Zakaz podwójnego finansowania</a:t>
            </a:r>
          </a:p>
          <a:p>
            <a:r>
              <a:rPr lang="pl-PL" sz="1600" dirty="0">
                <a:solidFill>
                  <a:schemeClr val="tx1"/>
                </a:solidFill>
              </a:rPr>
              <a:t>Czy w wyniku otrzymania przez projekt dofinansowania we wnioskowanej wysokości, na określone wydatki kwalifikowalne, w projekcie </a:t>
            </a:r>
            <a:r>
              <a:rPr lang="pl-PL" sz="1600" b="1" dirty="0">
                <a:solidFill>
                  <a:schemeClr val="tx1"/>
                </a:solidFill>
              </a:rPr>
              <a:t>nie dojdzie do podwójnego finansowania?</a:t>
            </a:r>
          </a:p>
          <a:p>
            <a:pPr marL="0" lvl="1"/>
            <a:r>
              <a:rPr lang="pl-PL" sz="1200" b="1" dirty="0">
                <a:solidFill>
                  <a:srgbClr val="FF0000"/>
                </a:solidFill>
              </a:rPr>
              <a:t>„odhaczenie” oświadczenia we wniosku o dofinansowanie</a:t>
            </a:r>
            <a:endParaRPr lang="pl-PL" sz="1600" dirty="0">
              <a:solidFill>
                <a:schemeClr val="tx1"/>
              </a:solidFill>
            </a:endParaRPr>
          </a:p>
          <a:p>
            <a:pPr marL="0" lvl="1" algn="just"/>
            <a:r>
              <a:rPr lang="pl-PL" sz="1500" dirty="0">
                <a:solidFill>
                  <a:schemeClr val="accent1"/>
                </a:solidFill>
              </a:rPr>
              <a:t>Tak  / Nie (niespełnienie kryterium oznacza odrzucenie projektu)</a:t>
            </a:r>
            <a:endParaRPr lang="pl-PL" sz="1500" b="1" dirty="0">
              <a:solidFill>
                <a:schemeClr val="accent1"/>
              </a:solidFill>
              <a:cs typeface="Arial" pitchFamily="34" charset="0"/>
            </a:endParaRPr>
          </a:p>
          <a:p>
            <a:endParaRPr lang="pl-PL" sz="1600" b="1" u="sng" dirty="0">
              <a:solidFill>
                <a:schemeClr val="tx1"/>
              </a:solidFill>
            </a:endParaRPr>
          </a:p>
          <a:p>
            <a:r>
              <a:rPr lang="pl-PL" sz="1600" b="1" u="sng" dirty="0">
                <a:solidFill>
                  <a:schemeClr val="tx1"/>
                </a:solidFill>
              </a:rPr>
              <a:t>6. Kryterium niezalegania z należnościami </a:t>
            </a:r>
          </a:p>
          <a:p>
            <a:r>
              <a:rPr lang="pl-PL" sz="1600" dirty="0">
                <a:solidFill>
                  <a:schemeClr val="tx1"/>
                </a:solidFill>
              </a:rPr>
              <a:t>Czy Wnioskodawca/Beneficjent nie zalega z uiszczaniem podatków, jak również z opłacaniem składek na ubezpieczenie społeczne i zdrowotne, Fundusz Pracy, Państwowy Fundusz Rehabilitacji Osób Niepełnosprawnych lub innych należności wymaganych odrębnymi przepisami prawa?</a:t>
            </a:r>
          </a:p>
          <a:p>
            <a:pPr marL="0" lvl="1"/>
            <a:r>
              <a:rPr lang="pl-PL" sz="1200" b="1" dirty="0">
                <a:solidFill>
                  <a:srgbClr val="FF0000"/>
                </a:solidFill>
              </a:rPr>
              <a:t>„odhaczenie” oświadczenia we wniosku o dofinansowanie</a:t>
            </a:r>
            <a:endParaRPr lang="pl-PL" dirty="0">
              <a:solidFill>
                <a:schemeClr val="tx1"/>
              </a:solidFill>
            </a:endParaRPr>
          </a:p>
          <a:p>
            <a:pPr marL="0" lvl="1"/>
            <a:r>
              <a:rPr lang="pl-PL" sz="1500" dirty="0">
                <a:solidFill>
                  <a:schemeClr val="accent1"/>
                </a:solidFill>
              </a:rPr>
              <a:t>Tak  / Nie (niespełnienie kryterium oznacza odrzucenie projektu)</a:t>
            </a:r>
          </a:p>
          <a:p>
            <a:pPr algn="just"/>
            <a:endParaRPr lang="pl-PL" sz="1600" b="1" dirty="0">
              <a:solidFill>
                <a:schemeClr val="tx1"/>
              </a:solidFill>
              <a:cs typeface="Arial" pitchFamily="34" charset="0"/>
            </a:endParaRPr>
          </a:p>
          <a:p>
            <a:pPr algn="just"/>
            <a:endParaRPr lang="pl-PL" sz="1600" b="1" dirty="0">
              <a:solidFill>
                <a:schemeClr val="tx1"/>
              </a:solidFill>
              <a:cs typeface="Arial" pitchFamily="34" charset="0"/>
            </a:endParaRPr>
          </a:p>
          <a:p>
            <a:pPr lvl="0">
              <a:lnSpc>
                <a:spcPct val="100000"/>
              </a:lnSpc>
              <a:spcAft>
                <a:spcPts val="600"/>
              </a:spcAft>
            </a:pPr>
            <a:endParaRPr lang="pl-PL" sz="1600" b="1" dirty="0">
              <a:solidFill>
                <a:schemeClr val="tx1"/>
              </a:solidFill>
            </a:endParaRPr>
          </a:p>
          <a:p>
            <a:pPr algn="just"/>
            <a:endParaRPr lang="pl-PL" sz="1400" dirty="0">
              <a:solidFill>
                <a:schemeClr val="tx1"/>
              </a:solidFill>
              <a:cs typeface="Arial" pitchFamily="34" charset="0"/>
            </a:endParaRPr>
          </a:p>
          <a:p>
            <a:pPr algn="just"/>
            <a:endParaRPr lang="pl-PL" sz="1400" b="1"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3125320251"/>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92727"/>
            <a:ext cx="8064896" cy="4464496"/>
          </a:xfrm>
          <a:prstGeom prst="rect">
            <a:avLst/>
          </a:prstGeom>
          <a:noFill/>
        </p:spPr>
        <p:txBody>
          <a:bodyPr wrap="square" rtlCol="0">
            <a:normAutofit fontScale="92500" lnSpcReduction="20000"/>
          </a:bodyPr>
          <a:lstStyle/>
          <a:p>
            <a:pPr marL="0" indent="0">
              <a:buNone/>
            </a:pPr>
            <a:endParaRPr lang="pl-PL" sz="1600" b="1" i="1" u="sng" dirty="0"/>
          </a:p>
          <a:p>
            <a:endParaRPr lang="pl-PL" sz="1600" b="1" i="1" dirty="0"/>
          </a:p>
          <a:p>
            <a:pPr marL="285750" indent="-285750" algn="ctr"/>
            <a:r>
              <a:rPr lang="pl-PL" sz="2000" dirty="0">
                <a:latin typeface="+mn-lt"/>
                <a:cs typeface="Arial" pitchFamily="34" charset="0"/>
              </a:rPr>
              <a:t>Instytucja Zarządzająca (IZ RPO WD)</a:t>
            </a:r>
            <a:br>
              <a:rPr lang="pl-PL" sz="2000" dirty="0">
                <a:latin typeface="+mn-lt"/>
                <a:cs typeface="Arial" pitchFamily="34" charset="0"/>
              </a:rPr>
            </a:br>
            <a:r>
              <a:rPr lang="pl-PL" sz="2000" dirty="0">
                <a:latin typeface="+mn-lt"/>
                <a:cs typeface="Arial" pitchFamily="34" charset="0"/>
              </a:rPr>
              <a:t>Regionalnym Programem Operacyjnym Województwa Dolnośląskiego 2014 -2020 – Zarząd Województwa Dolnośląskiego</a:t>
            </a:r>
          </a:p>
          <a:p>
            <a:pPr marL="285750" indent="-285750" algn="ctr"/>
            <a:r>
              <a:rPr lang="pl-PL" sz="2000" dirty="0">
                <a:latin typeface="+mn-lt"/>
                <a:cs typeface="Arial" pitchFamily="34" charset="0"/>
              </a:rPr>
              <a:t>oraz</a:t>
            </a:r>
          </a:p>
          <a:p>
            <a:pPr marL="285750" indent="-285750" algn="ctr"/>
            <a:r>
              <a:rPr lang="pl-PL" sz="2000" dirty="0">
                <a:latin typeface="+mn-lt"/>
                <a:cs typeface="Arial" pitchFamily="34" charset="0"/>
              </a:rPr>
              <a:t>Miasto Jelenia Góra</a:t>
            </a:r>
          </a:p>
          <a:p>
            <a:pPr marL="285750" indent="-285750" algn="ctr"/>
            <a:r>
              <a:rPr lang="pl-PL" sz="2000" dirty="0">
                <a:latin typeface="+mn-lt"/>
                <a:cs typeface="Arial" pitchFamily="34" charset="0"/>
              </a:rPr>
              <a:t>pełniąca funkcję Instytucji Pośredniczących (IP RPO WD) </a:t>
            </a:r>
          </a:p>
          <a:p>
            <a:pPr marL="285750" indent="-285750" algn="ctr"/>
            <a:r>
              <a:rPr lang="pl-PL" sz="2000" dirty="0">
                <a:latin typeface="+mn-lt"/>
                <a:cs typeface="Arial" pitchFamily="34" charset="0"/>
              </a:rPr>
              <a:t>w ramach instrumentu Zintegrowane Inwestycje Terytorialne </a:t>
            </a:r>
          </a:p>
          <a:p>
            <a:pPr marL="285750" indent="-285750" algn="ctr"/>
            <a:endParaRPr lang="pl-PL" sz="2000" dirty="0">
              <a:latin typeface="+mn-lt"/>
            </a:endParaRPr>
          </a:p>
          <a:p>
            <a:pPr algn="just"/>
            <a:endParaRPr lang="pl-PL" sz="2000" dirty="0">
              <a:latin typeface="+mn-lt"/>
            </a:endParaRPr>
          </a:p>
          <a:p>
            <a:pPr marL="285750" indent="-285750" algn="ctr"/>
            <a:r>
              <a:rPr lang="pl-PL" sz="2000" dirty="0">
                <a:latin typeface="+mn-lt"/>
              </a:rPr>
              <a:t>Instytucja Zarządzająca i Instytucja Pośrednicząca</a:t>
            </a:r>
          </a:p>
          <a:p>
            <a:pPr algn="ctr"/>
            <a:r>
              <a:rPr lang="pl-PL" sz="2000" dirty="0">
                <a:latin typeface="+mn-lt"/>
              </a:rPr>
              <a:t>pełnią rolę </a:t>
            </a:r>
          </a:p>
          <a:p>
            <a:pPr algn="ctr"/>
            <a:r>
              <a:rPr lang="pl-PL" sz="2000" dirty="0">
                <a:latin typeface="+mn-lt"/>
              </a:rPr>
              <a:t>Instytucji Organizującej Konkurs (IOK)  </a:t>
            </a:r>
          </a:p>
          <a:p>
            <a:pPr algn="ctr"/>
            <a:endParaRPr lang="pl-PL" sz="2000" dirty="0">
              <a:latin typeface="+mn-lt"/>
            </a:endParaRPr>
          </a:p>
          <a:p>
            <a:pPr algn="ctr"/>
            <a:r>
              <a:rPr lang="pl-PL" sz="2000" dirty="0">
                <a:latin typeface="+mn-lt"/>
              </a:rPr>
              <a:t>Zadania związane z naborem wniosków realizuje Departament Funduszy Europejskich w Urzędzie Marszałkowskim Województwa Dolnośląskiego z siedzibą we Wrocławiu, </a:t>
            </a:r>
            <a:br>
              <a:rPr lang="pl-PL" sz="2000" dirty="0">
                <a:latin typeface="+mn-lt"/>
              </a:rPr>
            </a:br>
            <a:r>
              <a:rPr lang="pl-PL" sz="2000" dirty="0">
                <a:latin typeface="+mn-lt"/>
              </a:rPr>
              <a:t>ul. Mazowiecka 17</a:t>
            </a:r>
          </a:p>
          <a:p>
            <a:pPr marL="285750" indent="-285750" algn="just">
              <a:buFont typeface="Arial" panose="020B0604020202020204" pitchFamily="34" charset="0"/>
              <a:buChar char="•"/>
            </a:pPr>
            <a:endParaRPr lang="pl-PL" sz="1600" b="1" dirty="0">
              <a:latin typeface="+mn-lt"/>
            </a:endParaRPr>
          </a:p>
          <a:p>
            <a:pPr algn="ctr"/>
            <a:endParaRPr lang="pl-PL" sz="1600" b="1" dirty="0">
              <a:latin typeface="+mn-lt"/>
              <a:cs typeface="Arial" pitchFamily="34" charset="0"/>
            </a:endParaRPr>
          </a:p>
          <a:p>
            <a:pPr algn="ctr"/>
            <a:endParaRPr lang="pl-PL" sz="2000" b="1" dirty="0">
              <a:latin typeface="+mn-lt"/>
            </a:endParaRPr>
          </a:p>
          <a:p>
            <a:pPr algn="ctr"/>
            <a:endParaRPr lang="pl-PL" sz="2000" b="1" dirty="0">
              <a:latin typeface="+mn-lt"/>
              <a:cs typeface="Arial" pitchFamily="34" charset="0"/>
            </a:endParaRPr>
          </a:p>
          <a:p>
            <a:endParaRPr lang="pl-PL" b="1" dirty="0"/>
          </a:p>
        </p:txBody>
      </p:sp>
      <p:sp>
        <p:nvSpPr>
          <p:cNvPr id="9" name="Prostokąt 8"/>
          <p:cNvSpPr/>
          <p:nvPr/>
        </p:nvSpPr>
        <p:spPr>
          <a:xfrm>
            <a:off x="0" y="1268760"/>
            <a:ext cx="9144000" cy="523220"/>
          </a:xfrm>
          <a:prstGeom prst="rect">
            <a:avLst/>
          </a:prstGeom>
        </p:spPr>
        <p:txBody>
          <a:bodyPr wrap="square">
            <a:spAutoFit/>
          </a:bodyPr>
          <a:lstStyle/>
          <a:p>
            <a:pPr algn="ctr" eaLnBrk="1" hangingPunct="1"/>
            <a:r>
              <a:rPr lang="pl-PL" altLang="pl-PL" sz="2800" b="1" dirty="0">
                <a:latin typeface="+mn-lt"/>
                <a:cs typeface="Arial" pitchFamily="34" charset="0"/>
              </a:rPr>
              <a:t>Konkurs ogłasza:</a:t>
            </a:r>
          </a:p>
        </p:txBody>
      </p:sp>
    </p:spTree>
    <p:extLst>
      <p:ext uri="{BB962C8B-B14F-4D97-AF65-F5344CB8AC3E}">
        <p14:creationId xmlns:p14="http://schemas.microsoft.com/office/powerpoint/2010/main" val="3220789600"/>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t>8 kryteriów formalnych</a:t>
            </a:r>
            <a:endParaRPr lang="pl-PL" sz="2400" b="1"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20</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b="1" u="sng" dirty="0">
              <a:solidFill>
                <a:schemeClr val="tx1"/>
              </a:solidFill>
              <a:cs typeface="Arial" pitchFamily="34" charset="0"/>
            </a:endParaRPr>
          </a:p>
          <a:p>
            <a:pPr algn="just"/>
            <a:endParaRPr lang="pl-PL" b="1" u="sng" dirty="0">
              <a:solidFill>
                <a:schemeClr val="tx1"/>
              </a:solidFill>
              <a:cs typeface="Arial" pitchFamily="34" charset="0"/>
            </a:endParaRPr>
          </a:p>
          <a:p>
            <a:pPr algn="just"/>
            <a:endParaRPr lang="pl-PL" b="1" u="sng" dirty="0">
              <a:solidFill>
                <a:schemeClr val="tx1"/>
              </a:solidFill>
              <a:cs typeface="Arial" pitchFamily="34" charset="0"/>
            </a:endParaRPr>
          </a:p>
          <a:p>
            <a:pPr algn="just"/>
            <a:r>
              <a:rPr lang="pl-PL" b="1" u="sng" dirty="0">
                <a:solidFill>
                  <a:schemeClr val="tx1"/>
                </a:solidFill>
                <a:cs typeface="Arial" pitchFamily="34" charset="0"/>
              </a:rPr>
              <a:t>7. </a:t>
            </a:r>
            <a:r>
              <a:rPr lang="pl-PL" b="1" u="sng" dirty="0">
                <a:solidFill>
                  <a:schemeClr val="tx1"/>
                </a:solidFill>
              </a:rPr>
              <a:t>Kryterium pomocy de </a:t>
            </a:r>
            <a:r>
              <a:rPr lang="pl-PL" b="1" u="sng" dirty="0" err="1">
                <a:solidFill>
                  <a:schemeClr val="tx1"/>
                </a:solidFill>
              </a:rPr>
              <a:t>minimis</a:t>
            </a:r>
            <a:endParaRPr lang="pl-PL" b="1" u="sng" dirty="0">
              <a:solidFill>
                <a:schemeClr val="tx1"/>
              </a:solidFill>
              <a:cs typeface="Arial" pitchFamily="34" charset="0"/>
            </a:endParaRPr>
          </a:p>
          <a:p>
            <a:pPr algn="just"/>
            <a:r>
              <a:rPr lang="pl-PL" dirty="0">
                <a:solidFill>
                  <a:schemeClr val="tx1"/>
                </a:solidFill>
              </a:rPr>
              <a:t>Czy w sytuacji, gdy w ramach projektu IOK udziela pomocy de </a:t>
            </a:r>
            <a:r>
              <a:rPr lang="pl-PL" dirty="0" err="1">
                <a:solidFill>
                  <a:schemeClr val="tx1"/>
                </a:solidFill>
              </a:rPr>
              <a:t>minimis</a:t>
            </a:r>
            <a:r>
              <a:rPr lang="pl-PL" dirty="0">
                <a:solidFill>
                  <a:schemeClr val="tx1"/>
                </a:solidFill>
              </a:rPr>
              <a:t> bezpośrednio Wnioskodawcy/Beneficjentowi</a:t>
            </a:r>
            <a:r>
              <a:rPr lang="pl-PL" b="1" dirty="0">
                <a:solidFill>
                  <a:schemeClr val="tx1"/>
                </a:solidFill>
              </a:rPr>
              <a:t>, czy łączna wartość uzyskanej pomocy de </a:t>
            </a:r>
            <a:r>
              <a:rPr lang="pl-PL" b="1" dirty="0" err="1">
                <a:solidFill>
                  <a:schemeClr val="tx1"/>
                </a:solidFill>
              </a:rPr>
              <a:t>minimis</a:t>
            </a:r>
            <a:r>
              <a:rPr lang="pl-PL" b="1" dirty="0">
                <a:solidFill>
                  <a:schemeClr val="tx1"/>
                </a:solidFill>
              </a:rPr>
              <a:t> zgodna z danymi zawartymi w Systemie Udostępniania Danych o Pomocy (SUDOP) oraz wnioskowanej pomocy nie przekracza progów </a:t>
            </a:r>
            <a:r>
              <a:rPr lang="pl-PL" dirty="0">
                <a:solidFill>
                  <a:schemeClr val="tx1"/>
                </a:solidFill>
              </a:rPr>
              <a:t>dopuszczalnej pomocy de </a:t>
            </a:r>
            <a:r>
              <a:rPr lang="pl-PL" dirty="0" err="1">
                <a:solidFill>
                  <a:schemeClr val="tx1"/>
                </a:solidFill>
              </a:rPr>
              <a:t>minimis</a:t>
            </a:r>
            <a:r>
              <a:rPr lang="pl-PL" dirty="0">
                <a:solidFill>
                  <a:schemeClr val="tx1"/>
                </a:solidFill>
              </a:rPr>
              <a:t> udzielonej jednemu przedsiębiorcy określonych w art. 3 rozporządzenia Komisji UE nr 1407/2013?</a:t>
            </a:r>
          </a:p>
          <a:p>
            <a:pPr algn="just"/>
            <a:r>
              <a:rPr lang="pl-PL" dirty="0">
                <a:solidFill>
                  <a:srgbClr val="FF0000"/>
                </a:solidFill>
              </a:rPr>
              <a:t>Kryterium nie dotyczy projektów, w których IOK nie udziela pomocy de </a:t>
            </a:r>
            <a:r>
              <a:rPr lang="pl-PL" dirty="0" err="1">
                <a:solidFill>
                  <a:srgbClr val="FF0000"/>
                </a:solidFill>
              </a:rPr>
              <a:t>minimis</a:t>
            </a:r>
            <a:r>
              <a:rPr lang="pl-PL" dirty="0">
                <a:solidFill>
                  <a:srgbClr val="FF0000"/>
                </a:solidFill>
              </a:rPr>
              <a:t> bezpośrednio Wnioskodawcy.</a:t>
            </a:r>
          </a:p>
          <a:p>
            <a:pPr marL="0" lvl="1"/>
            <a:r>
              <a:rPr lang="pl-PL" sz="1500" dirty="0">
                <a:solidFill>
                  <a:schemeClr val="accent1"/>
                </a:solidFill>
              </a:rPr>
              <a:t>Tak  / Nie / Nie dotyczy (niespełnienie kryterium oznacza odrzucenie projektu)</a:t>
            </a:r>
            <a:endParaRPr lang="pl-PL" sz="1500" b="1" dirty="0">
              <a:solidFill>
                <a:schemeClr val="accent1"/>
              </a:solidFill>
              <a:cs typeface="Arial" pitchFamily="34" charset="0"/>
            </a:endParaRPr>
          </a:p>
          <a:p>
            <a:pPr marL="0" lvl="1"/>
            <a:endParaRPr lang="pl-PL" sz="1600" b="1" dirty="0">
              <a:solidFill>
                <a:schemeClr val="tx1"/>
              </a:solidFill>
              <a:cs typeface="Arial" pitchFamily="34" charset="0"/>
            </a:endParaRPr>
          </a:p>
          <a:p>
            <a:endParaRPr lang="pl-PL" dirty="0">
              <a:solidFill>
                <a:schemeClr val="tx1"/>
              </a:solidFill>
            </a:endParaRPr>
          </a:p>
        </p:txBody>
      </p:sp>
    </p:spTree>
    <p:extLst>
      <p:ext uri="{BB962C8B-B14F-4D97-AF65-F5344CB8AC3E}">
        <p14:creationId xmlns:p14="http://schemas.microsoft.com/office/powerpoint/2010/main" val="3771312424"/>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35496" y="979363"/>
            <a:ext cx="9052560" cy="597198"/>
          </a:xfrm>
        </p:spPr>
        <p:txBody>
          <a:bodyPr/>
          <a:lstStyle/>
          <a:p>
            <a:r>
              <a:rPr lang="pl-PL" sz="2400" b="1" dirty="0"/>
              <a:t>8 kryteriów formalnych</a:t>
            </a:r>
            <a:endParaRPr lang="pl-PL" sz="2400" b="1"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21</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b="1" u="sng" dirty="0">
              <a:solidFill>
                <a:schemeClr val="tx1"/>
              </a:solidFill>
              <a:cs typeface="Arial" pitchFamily="34" charset="0"/>
            </a:endParaRPr>
          </a:p>
          <a:p>
            <a:pPr algn="just"/>
            <a:endParaRPr lang="pl-PL" b="1" u="sng" dirty="0">
              <a:solidFill>
                <a:schemeClr val="tx1"/>
              </a:solidFill>
              <a:cs typeface="Arial" pitchFamily="34" charset="0"/>
            </a:endParaRPr>
          </a:p>
          <a:p>
            <a:pPr algn="just"/>
            <a:endParaRPr lang="pl-PL" b="1" u="sng" dirty="0">
              <a:solidFill>
                <a:schemeClr val="tx1"/>
              </a:solidFill>
              <a:cs typeface="Arial" pitchFamily="34" charset="0"/>
            </a:endParaRPr>
          </a:p>
          <a:p>
            <a:pPr algn="just"/>
            <a:r>
              <a:rPr lang="pl-PL" b="1" u="sng" dirty="0">
                <a:solidFill>
                  <a:schemeClr val="tx1"/>
                </a:solidFill>
                <a:cs typeface="Arial" pitchFamily="34" charset="0"/>
              </a:rPr>
              <a:t>8. </a:t>
            </a:r>
            <a:r>
              <a:rPr lang="pl-PL" b="1" u="sng" dirty="0">
                <a:solidFill>
                  <a:schemeClr val="tx1"/>
                </a:solidFill>
              </a:rPr>
              <a:t>Kryterium potencjału finansowego</a:t>
            </a:r>
            <a:endParaRPr lang="pl-PL" b="1" u="sng" dirty="0">
              <a:solidFill>
                <a:schemeClr val="tx1"/>
              </a:solidFill>
              <a:cs typeface="Arial" pitchFamily="34" charset="0"/>
            </a:endParaRPr>
          </a:p>
          <a:p>
            <a:pPr algn="just"/>
            <a:r>
              <a:rPr lang="pl-PL" dirty="0">
                <a:solidFill>
                  <a:schemeClr val="tx1"/>
                </a:solidFill>
              </a:rPr>
              <a:t>Czy </a:t>
            </a:r>
            <a:r>
              <a:rPr lang="pl-PL" b="1" dirty="0">
                <a:solidFill>
                  <a:schemeClr val="tx1"/>
                </a:solidFill>
              </a:rPr>
              <a:t>Wnioskodawca oraz partnerzy </a:t>
            </a:r>
            <a:r>
              <a:rPr lang="pl-PL" dirty="0">
                <a:solidFill>
                  <a:schemeClr val="tx1"/>
                </a:solidFill>
              </a:rPr>
              <a:t>(i ile dotyczy) ponoszący wydatki w danym projekcie ze środków europejskich </a:t>
            </a:r>
            <a:r>
              <a:rPr lang="pl-PL" b="1" dirty="0">
                <a:solidFill>
                  <a:schemeClr val="tx1"/>
                </a:solidFill>
              </a:rPr>
              <a:t>posiadają łączny obrót za ostatni zatwierdzony rok obrotowy</a:t>
            </a:r>
            <a:r>
              <a:rPr lang="pl-PL" dirty="0">
                <a:solidFill>
                  <a:schemeClr val="tx1"/>
                </a:solidFill>
              </a:rPr>
              <a:t> zgodnie z ustawą o rachunkowości z dnia 29 września 1994 r. (jeśli dotyczy) lub </a:t>
            </a:r>
            <a:r>
              <a:rPr lang="pl-PL" b="1" dirty="0">
                <a:solidFill>
                  <a:schemeClr val="tx1"/>
                </a:solidFill>
              </a:rPr>
              <a:t>za ostatni zamknięty i zatwierdzony rok kalendarzowy </a:t>
            </a:r>
            <a:r>
              <a:rPr lang="pl-PL" u="sng" dirty="0">
                <a:solidFill>
                  <a:schemeClr val="tx1"/>
                </a:solidFill>
              </a:rPr>
              <a:t>równy lub wyższy </a:t>
            </a:r>
            <a:r>
              <a:rPr lang="pl-PL" dirty="0">
                <a:solidFill>
                  <a:schemeClr val="tx1"/>
                </a:solidFill>
              </a:rPr>
              <a:t>od </a:t>
            </a:r>
            <a:r>
              <a:rPr lang="pl-PL" b="1" dirty="0">
                <a:solidFill>
                  <a:schemeClr val="tx1"/>
                </a:solidFill>
              </a:rPr>
              <a:t>średnich rocznych wydatków w ocenianym projekcie</a:t>
            </a:r>
            <a:r>
              <a:rPr lang="pl-PL" dirty="0">
                <a:solidFill>
                  <a:schemeClr val="tx1"/>
                </a:solidFill>
              </a:rPr>
              <a:t>?</a:t>
            </a:r>
          </a:p>
          <a:p>
            <a:pPr algn="just"/>
            <a:endParaRPr lang="pl-PL" dirty="0">
              <a:solidFill>
                <a:schemeClr val="tx1"/>
              </a:solidFill>
            </a:endParaRPr>
          </a:p>
          <a:p>
            <a:pPr algn="just"/>
            <a:r>
              <a:rPr lang="pl-PL" dirty="0">
                <a:solidFill>
                  <a:schemeClr val="tx1"/>
                </a:solidFill>
              </a:rPr>
              <a:t>Obrót = suma przychodów uzyskanych przez dany podmiot na poziomie ustalania wyniku działalności gospodarczej – suma przychodów ze sprzedaży netto, pozostałych przychodów operacyjnych oraz przychodów finansowych.</a:t>
            </a:r>
          </a:p>
          <a:p>
            <a:pPr algn="just"/>
            <a:endParaRPr lang="pl-PL" dirty="0">
              <a:solidFill>
                <a:schemeClr val="tx1"/>
              </a:solidFill>
            </a:endParaRPr>
          </a:p>
          <a:p>
            <a:pPr algn="just"/>
            <a:r>
              <a:rPr lang="pl-PL" dirty="0">
                <a:solidFill>
                  <a:schemeClr val="tx1"/>
                </a:solidFill>
              </a:rPr>
              <a:t>Obrót w podmiotach nieprowadzących działalności gospodarczej i niebędących </a:t>
            </a:r>
            <a:r>
              <a:rPr lang="pl-PL" dirty="0" err="1">
                <a:solidFill>
                  <a:schemeClr val="tx1"/>
                </a:solidFill>
              </a:rPr>
              <a:t>jsfp</a:t>
            </a:r>
            <a:r>
              <a:rPr lang="pl-PL" dirty="0">
                <a:solidFill>
                  <a:schemeClr val="tx1"/>
                </a:solidFill>
              </a:rPr>
              <a:t> = wartość przychodów (w tym przychody z tytułu otrzymanych dofinansowań) osiągniętych w poprzednim roku .</a:t>
            </a:r>
          </a:p>
          <a:p>
            <a:endParaRPr lang="pl-PL" dirty="0">
              <a:solidFill>
                <a:schemeClr val="tx1"/>
              </a:solidFill>
            </a:endParaRPr>
          </a:p>
          <a:p>
            <a:r>
              <a:rPr lang="pl-PL" dirty="0">
                <a:solidFill>
                  <a:schemeClr val="tx1"/>
                </a:solidFill>
              </a:rPr>
              <a:t>Kryterium nie dotyczy </a:t>
            </a:r>
            <a:r>
              <a:rPr lang="pl-PL" dirty="0" err="1">
                <a:solidFill>
                  <a:schemeClr val="tx1"/>
                </a:solidFill>
              </a:rPr>
              <a:t>jsfp</a:t>
            </a:r>
            <a:r>
              <a:rPr lang="pl-PL" dirty="0">
                <a:solidFill>
                  <a:schemeClr val="tx1"/>
                </a:solidFill>
              </a:rPr>
              <a:t>, w tym projektów w których liderem jest </a:t>
            </a:r>
            <a:r>
              <a:rPr lang="pl-PL" dirty="0" err="1">
                <a:solidFill>
                  <a:schemeClr val="tx1"/>
                </a:solidFill>
              </a:rPr>
              <a:t>jsfp</a:t>
            </a:r>
            <a:r>
              <a:rPr lang="pl-PL" dirty="0">
                <a:solidFill>
                  <a:schemeClr val="tx1"/>
                </a:solidFill>
              </a:rPr>
              <a:t>.</a:t>
            </a:r>
          </a:p>
          <a:p>
            <a:pPr marL="0" lvl="1"/>
            <a:endParaRPr lang="pl-PL" sz="1200" dirty="0">
              <a:solidFill>
                <a:schemeClr val="tx1"/>
              </a:solidFill>
            </a:endParaRPr>
          </a:p>
          <a:p>
            <a:pPr marL="0" lvl="1"/>
            <a:r>
              <a:rPr lang="pl-PL" sz="1500" dirty="0">
                <a:solidFill>
                  <a:schemeClr val="accent1"/>
                </a:solidFill>
              </a:rPr>
              <a:t>Tak  / Nie / Nie dotyczy (dopuszcza się jednokrotne skierowanie projektu do poprawy/uzupełnienia)</a:t>
            </a:r>
          </a:p>
          <a:p>
            <a:pPr marL="0" lvl="1"/>
            <a:endParaRPr lang="pl-PL" b="1" u="sng" dirty="0">
              <a:solidFill>
                <a:schemeClr val="tx1"/>
              </a:solidFill>
              <a:cs typeface="Arial" pitchFamily="34" charset="0"/>
            </a:endParaRPr>
          </a:p>
          <a:p>
            <a:pPr marL="0" lvl="1"/>
            <a:endParaRPr lang="pl-PL" sz="1600" b="1" dirty="0">
              <a:solidFill>
                <a:schemeClr val="tx1"/>
              </a:solidFill>
              <a:cs typeface="Arial" pitchFamily="34" charset="0"/>
            </a:endParaRPr>
          </a:p>
          <a:p>
            <a:endParaRPr lang="pl-PL" dirty="0">
              <a:solidFill>
                <a:schemeClr val="tx1"/>
              </a:solidFill>
            </a:endParaRPr>
          </a:p>
        </p:txBody>
      </p:sp>
    </p:spTree>
    <p:extLst>
      <p:ext uri="{BB962C8B-B14F-4D97-AF65-F5344CB8AC3E}">
        <p14:creationId xmlns:p14="http://schemas.microsoft.com/office/powerpoint/2010/main" val="407347815"/>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2469" y="980728"/>
            <a:ext cx="8229600" cy="597198"/>
          </a:xfrm>
        </p:spPr>
        <p:txBody>
          <a:bodyPr/>
          <a:lstStyle/>
          <a:p>
            <a:r>
              <a:rPr lang="pl-PL" sz="2400" b="1" dirty="0">
                <a:latin typeface="+mn-lt"/>
              </a:rPr>
              <a:t>1 kryterium merytoryczne specyficzne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22</a:t>
            </a:fld>
            <a:endParaRPr lang="pl-PL" altLang="pl-PL"/>
          </a:p>
        </p:txBody>
      </p:sp>
      <p:sp>
        <p:nvSpPr>
          <p:cNvPr id="7" name="Prostokąt zaokrąglony 6"/>
          <p:cNvSpPr/>
          <p:nvPr/>
        </p:nvSpPr>
        <p:spPr>
          <a:xfrm>
            <a:off x="457200" y="1798686"/>
            <a:ext cx="8471694" cy="4499486"/>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pl-PL" sz="1400" b="1" dirty="0">
              <a:solidFill>
                <a:schemeClr val="tx1"/>
              </a:solidFill>
            </a:endParaRPr>
          </a:p>
          <a:p>
            <a:endParaRPr lang="pl-PL" b="1" u="sng" dirty="0">
              <a:solidFill>
                <a:schemeClr val="tx1"/>
              </a:solidFill>
            </a:endParaRPr>
          </a:p>
          <a:p>
            <a:endParaRPr lang="pl-PL" b="1" u="sng" dirty="0">
              <a:solidFill>
                <a:schemeClr val="tx1"/>
              </a:solidFill>
            </a:endParaRPr>
          </a:p>
          <a:p>
            <a:endParaRPr lang="pl-PL" b="1" u="sng" dirty="0">
              <a:solidFill>
                <a:schemeClr val="tx1"/>
              </a:solidFill>
            </a:endParaRPr>
          </a:p>
          <a:p>
            <a:pPr algn="just"/>
            <a:r>
              <a:rPr lang="pl-PL" b="1" u="sng" dirty="0">
                <a:solidFill>
                  <a:schemeClr val="tx1"/>
                </a:solidFill>
                <a:cs typeface="Arial" pitchFamily="34" charset="0"/>
              </a:rPr>
              <a:t>1. </a:t>
            </a:r>
            <a:r>
              <a:rPr lang="pl-PL" b="1" u="sng" dirty="0">
                <a:solidFill>
                  <a:schemeClr val="tx1"/>
                </a:solidFill>
              </a:rPr>
              <a:t>Kryterium zgodności z </a:t>
            </a:r>
            <a:r>
              <a:rPr lang="pl-PL" b="1" u="sng" dirty="0" err="1">
                <a:solidFill>
                  <a:schemeClr val="tx1"/>
                </a:solidFill>
              </a:rPr>
              <a:t>SzOOP</a:t>
            </a:r>
            <a:endParaRPr lang="pl-PL" b="1" u="sng" dirty="0">
              <a:solidFill>
                <a:schemeClr val="tx1"/>
              </a:solidFill>
            </a:endParaRPr>
          </a:p>
          <a:p>
            <a:r>
              <a:rPr lang="pl-PL" dirty="0">
                <a:solidFill>
                  <a:schemeClr val="tx1"/>
                </a:solidFill>
              </a:rPr>
              <a:t>Czy projekt jest zgodny z zapisami </a:t>
            </a:r>
            <a:r>
              <a:rPr lang="pl-PL" dirty="0" err="1">
                <a:solidFill>
                  <a:schemeClr val="tx1"/>
                </a:solidFill>
              </a:rPr>
              <a:t>SzOOP</a:t>
            </a:r>
            <a:r>
              <a:rPr lang="pl-PL" dirty="0">
                <a:solidFill>
                  <a:schemeClr val="tx1"/>
                </a:solidFill>
              </a:rPr>
              <a:t> RPO WD 2014-2020 właściwymi dla typów projektu 10.2.A, 10.2.B, 10.2.C, 10.2.D, 10.2.E, 10.2.F, 10.2.G i 10.2.H aktualnymi na dzień przyjęcia kryterium? </a:t>
            </a:r>
            <a:r>
              <a:rPr lang="pl-PL" dirty="0" err="1">
                <a:solidFill>
                  <a:srgbClr val="FF0000"/>
                </a:solidFill>
              </a:rPr>
              <a:t>SzOOP</a:t>
            </a:r>
            <a:r>
              <a:rPr lang="pl-PL" dirty="0">
                <a:solidFill>
                  <a:srgbClr val="FF0000"/>
                </a:solidFill>
              </a:rPr>
              <a:t> wersja nr 50 z 27 stycznia 2020 r.</a:t>
            </a:r>
          </a:p>
          <a:p>
            <a:endParaRPr lang="pl-PL" dirty="0">
              <a:solidFill>
                <a:schemeClr val="tx1"/>
              </a:solidFill>
              <a:cs typeface="Arial" pitchFamily="34" charset="0"/>
            </a:endParaRPr>
          </a:p>
          <a:p>
            <a:r>
              <a:rPr lang="pl-PL" sz="1500" dirty="0">
                <a:solidFill>
                  <a:schemeClr val="accent1"/>
                </a:solidFill>
                <a:cs typeface="Arial" pitchFamily="34" charset="0"/>
              </a:rPr>
              <a:t>Tak/Nie/Skierowany do negocjacji</a:t>
            </a:r>
          </a:p>
          <a:p>
            <a:endParaRPr lang="pl-PL" sz="1400" dirty="0">
              <a:solidFill>
                <a:schemeClr val="tx1"/>
              </a:solidFill>
              <a:cs typeface="Arial" pitchFamily="34" charset="0"/>
            </a:endParaRPr>
          </a:p>
          <a:p>
            <a:endParaRPr lang="pl-PL" sz="1400" dirty="0">
              <a:solidFill>
                <a:schemeClr val="tx1"/>
              </a:solidFill>
              <a:cs typeface="Arial" pitchFamily="34" charset="0"/>
            </a:endParaRPr>
          </a:p>
          <a:p>
            <a:endParaRPr lang="pl-PL" b="1" u="sng" dirty="0">
              <a:solidFill>
                <a:schemeClr val="tx1"/>
              </a:solidFill>
            </a:endParaRPr>
          </a:p>
          <a:p>
            <a:endParaRPr lang="pl-PL" sz="1400" b="1" dirty="0">
              <a:solidFill>
                <a:schemeClr val="tx1"/>
              </a:solidFill>
              <a:cs typeface="Arial" pitchFamily="34" charset="0"/>
            </a:endParaRPr>
          </a:p>
          <a:p>
            <a:pPr algn="just"/>
            <a:endParaRPr lang="pl-PL" sz="1400" dirty="0">
              <a:solidFill>
                <a:schemeClr val="tx1"/>
              </a:solidFill>
              <a:cs typeface="Arial" pitchFamily="34" charset="0"/>
            </a:endParaRPr>
          </a:p>
          <a:p>
            <a:pPr algn="just"/>
            <a:endParaRPr lang="pl-PL" sz="1400" dirty="0">
              <a:solidFill>
                <a:schemeClr val="tx1"/>
              </a:solidFill>
              <a:cs typeface="Arial" pitchFamily="34" charset="0"/>
            </a:endParaRPr>
          </a:p>
          <a:p>
            <a:pPr algn="just"/>
            <a:endParaRPr lang="pl-PL" sz="1400" b="1"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1205521184"/>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7 kryteriów merytorycznych</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23</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AutoNum type="arabicPeriod"/>
            </a:pPr>
            <a:r>
              <a:rPr lang="pl-PL" b="1" u="sng" dirty="0">
                <a:solidFill>
                  <a:schemeClr val="tx1"/>
                </a:solidFill>
              </a:rPr>
              <a:t>Czy projekt jest zgodny z właściwym celem szczegółowym RPO WD 2014-2020 oraz w jaki sposób projekt przyczyni się do osiągnięcia celu szczegółowego RPO WD 2014-2020?</a:t>
            </a:r>
          </a:p>
          <a:p>
            <a:pPr algn="ctr"/>
            <a:r>
              <a:rPr lang="pl-PL" u="sng" dirty="0">
                <a:solidFill>
                  <a:srgbClr val="FF0000"/>
                </a:solidFill>
              </a:rPr>
              <a:t>„Podniesienie u uczniów kompetencji kluczowych oraz właściwych postaw i umiejętności niezbędnych na rynku pracy, oraz rozwijanie indywidualnego podejścia </a:t>
            </a:r>
          </a:p>
          <a:p>
            <a:pPr algn="ctr"/>
            <a:r>
              <a:rPr lang="pl-PL" u="sng" dirty="0">
                <a:solidFill>
                  <a:srgbClr val="FF0000"/>
                </a:solidFill>
              </a:rPr>
              <a:t>do ucznia, szczególnie ze specjalnymi potrzebami edukacyjnymi”.</a:t>
            </a:r>
          </a:p>
          <a:p>
            <a:pPr algn="just"/>
            <a:endParaRPr lang="pl-PL" dirty="0">
              <a:solidFill>
                <a:schemeClr val="tx1"/>
              </a:solidFill>
            </a:endParaRPr>
          </a:p>
          <a:p>
            <a:pPr algn="just">
              <a:buFont typeface="Wingdings" pitchFamily="2" charset="2"/>
              <a:buChar char="ü"/>
            </a:pPr>
            <a:r>
              <a:rPr lang="pl-PL" dirty="0">
                <a:solidFill>
                  <a:schemeClr val="tx1"/>
                </a:solidFill>
              </a:rPr>
              <a:t>Czy potrzeba realizacji projektu jest wystarczająco uzasadniona i odpowiada na zdiagnozowany problem? </a:t>
            </a:r>
          </a:p>
          <a:p>
            <a:pPr algn="just">
              <a:buFont typeface="Wingdings" pitchFamily="2" charset="2"/>
              <a:buChar char="ü"/>
            </a:pPr>
            <a:endParaRPr lang="pl-PL" dirty="0">
              <a:solidFill>
                <a:schemeClr val="tx1"/>
              </a:solidFill>
            </a:endParaRPr>
          </a:p>
          <a:p>
            <a:pPr algn="just">
              <a:buFont typeface="Wingdings" pitchFamily="2" charset="2"/>
              <a:buChar char="ü"/>
            </a:pPr>
            <a:r>
              <a:rPr lang="pl-PL" dirty="0">
                <a:solidFill>
                  <a:schemeClr val="tx1"/>
                </a:solidFill>
              </a:rPr>
              <a:t>Czy w ramach projektu uwzględniono wszystkie adekwatne wskaźniki? Czy wartości wskaźników są adekwatne w stosunku do potrzeb i celów projektu, a założone do osiągnięcia wartości są realne? </a:t>
            </a:r>
          </a:p>
          <a:p>
            <a:pPr algn="ctr"/>
            <a:endParaRPr lang="pl-PL" dirty="0">
              <a:solidFill>
                <a:srgbClr val="FF0000"/>
              </a:solidFill>
            </a:endParaRPr>
          </a:p>
          <a:p>
            <a:pPr algn="just"/>
            <a:r>
              <a:rPr lang="pl-PL" dirty="0">
                <a:solidFill>
                  <a:schemeClr val="accent1"/>
                </a:solidFill>
              </a:rPr>
              <a:t>Punktacja 0-10</a:t>
            </a: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3831537280"/>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t>7 kryteriów merytorycznych</a:t>
            </a:r>
            <a:endParaRPr lang="pl-PL" sz="2400" b="1"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24</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pl-PL" b="1" u="sng" dirty="0">
                <a:solidFill>
                  <a:schemeClr val="tx1"/>
                </a:solidFill>
              </a:rPr>
              <a:t>2. Kryterium doboru grupy docelowej</a:t>
            </a:r>
            <a:endParaRPr lang="pl-PL" u="sng" dirty="0">
              <a:solidFill>
                <a:schemeClr val="tx1"/>
              </a:solidFill>
            </a:endParaRPr>
          </a:p>
          <a:p>
            <a:pPr marL="285750" lvl="0" indent="-285750">
              <a:buFont typeface="Wingdings" panose="05000000000000000000" pitchFamily="2" charset="2"/>
              <a:buChar char="ü"/>
            </a:pPr>
            <a:r>
              <a:rPr lang="pl-PL" dirty="0">
                <a:solidFill>
                  <a:schemeClr val="tx1"/>
                </a:solidFill>
              </a:rPr>
              <a:t>Czy dobór grupy docelowej jest adekwatny do założeń projektu oraz zapisów regulaminu konkursu, w tym czy zawiera wystarczający opis:</a:t>
            </a:r>
          </a:p>
          <a:p>
            <a:pPr marL="554038" lvl="0" indent="-285750">
              <a:buFont typeface="Arial" panose="020B0604020202020204" pitchFamily="34" charset="0"/>
              <a:buChar char="•"/>
            </a:pPr>
            <a:r>
              <a:rPr lang="pl-PL" dirty="0">
                <a:solidFill>
                  <a:schemeClr val="tx1"/>
                </a:solidFill>
              </a:rPr>
              <a:t>grupy docelowej, jaka będzie wspierana w ramach projektu;</a:t>
            </a:r>
          </a:p>
          <a:p>
            <a:pPr marL="554038" lvl="0" indent="-285750">
              <a:buFont typeface="Arial" panose="020B0604020202020204" pitchFamily="34" charset="0"/>
              <a:buChar char="•"/>
            </a:pPr>
            <a:r>
              <a:rPr lang="pl-PL" dirty="0">
                <a:solidFill>
                  <a:schemeClr val="tx1"/>
                </a:solidFill>
              </a:rPr>
              <a:t>potrzeb i oczekiwań uczestników projektu w kontekście wsparcia, które ma być udzielane w ramach projektu;</a:t>
            </a:r>
          </a:p>
          <a:p>
            <a:pPr marL="554038" lvl="0" indent="-285750">
              <a:buFont typeface="Arial" panose="020B0604020202020204" pitchFamily="34" charset="0"/>
              <a:buChar char="•"/>
            </a:pPr>
            <a:r>
              <a:rPr lang="pl-PL" dirty="0">
                <a:solidFill>
                  <a:schemeClr val="tx1"/>
                </a:solidFill>
              </a:rPr>
              <a:t>barier, na które napotykają uczestnicy projektu;</a:t>
            </a:r>
          </a:p>
          <a:p>
            <a:pPr marL="554038" lvl="0" indent="-285750">
              <a:buFont typeface="Arial" panose="020B0604020202020204" pitchFamily="34" charset="0"/>
              <a:buChar char="•"/>
            </a:pPr>
            <a:r>
              <a:rPr lang="pl-PL" dirty="0">
                <a:solidFill>
                  <a:schemeClr val="tx1"/>
                </a:solidFill>
              </a:rPr>
              <a:t>skali zainteresowania potencjalnych uczestników projektu;</a:t>
            </a:r>
          </a:p>
          <a:p>
            <a:pPr marL="554038" lvl="0" indent="-285750">
              <a:buFont typeface="Arial" panose="020B0604020202020204" pitchFamily="34" charset="0"/>
              <a:buChar char="•"/>
            </a:pPr>
            <a:r>
              <a:rPr lang="pl-PL" dirty="0">
                <a:solidFill>
                  <a:schemeClr val="tx1"/>
                </a:solidFill>
              </a:rPr>
              <a:t>sposobu rekrutacji uczestników projektu, w tym kryteriów rekrutacji zapewniających dostępność osobom z niepełnosprawnościami?</a:t>
            </a:r>
          </a:p>
          <a:p>
            <a:pPr algn="just">
              <a:buFont typeface="Wingdings" pitchFamily="2" charset="2"/>
              <a:buChar char="ü"/>
            </a:pPr>
            <a:endParaRPr lang="pl-PL" dirty="0">
              <a:solidFill>
                <a:srgbClr val="FF0000"/>
              </a:solidFill>
            </a:endParaRPr>
          </a:p>
          <a:p>
            <a:pPr algn="just"/>
            <a:r>
              <a:rPr lang="pl-PL" dirty="0">
                <a:solidFill>
                  <a:schemeClr val="accent1"/>
                </a:solidFill>
              </a:rPr>
              <a:t>Punktacja 0-4</a:t>
            </a:r>
          </a:p>
        </p:txBody>
      </p:sp>
    </p:spTree>
    <p:extLst>
      <p:ext uri="{BB962C8B-B14F-4D97-AF65-F5344CB8AC3E}">
        <p14:creationId xmlns:p14="http://schemas.microsoft.com/office/powerpoint/2010/main" val="1088530686"/>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t>7 kryteriów merytorycznych</a:t>
            </a:r>
            <a:endParaRPr lang="pl-PL" sz="2400" b="1"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25</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400" dirty="0">
              <a:solidFill>
                <a:schemeClr val="tx1"/>
              </a:solidFill>
              <a:cs typeface="Arial" pitchFamily="34" charset="0"/>
            </a:endParaRPr>
          </a:p>
          <a:p>
            <a:pPr algn="just"/>
            <a:endParaRPr lang="pl-PL" sz="1400" dirty="0">
              <a:solidFill>
                <a:schemeClr val="tx1"/>
              </a:solidFill>
              <a:cs typeface="Arial" pitchFamily="34" charset="0"/>
            </a:endParaRPr>
          </a:p>
          <a:p>
            <a:endParaRPr lang="pl-PL" b="1" u="sng" dirty="0">
              <a:solidFill>
                <a:schemeClr val="tx1"/>
              </a:solidFill>
            </a:endParaRPr>
          </a:p>
          <a:p>
            <a:r>
              <a:rPr lang="pl-PL" b="1" u="sng" dirty="0">
                <a:solidFill>
                  <a:schemeClr val="tx1"/>
                </a:solidFill>
              </a:rPr>
              <a:t>3. Kryterium trafności działań i racjonalności harmonogramu</a:t>
            </a:r>
            <a:endParaRPr lang="pl-PL" u="sng" dirty="0">
              <a:solidFill>
                <a:schemeClr val="tx1"/>
              </a:solidFill>
            </a:endParaRPr>
          </a:p>
          <a:p>
            <a:pPr lvl="0"/>
            <a:r>
              <a:rPr lang="pl-PL" dirty="0">
                <a:solidFill>
                  <a:schemeClr val="tx1"/>
                </a:solidFill>
              </a:rPr>
              <a:t>Czy we wniosku o dofinansowanie projektu przedstawiono wystarczający opis:</a:t>
            </a:r>
          </a:p>
          <a:p>
            <a:pPr marL="285750" lvl="0" indent="-285750">
              <a:buFont typeface="Arial" panose="020B0604020202020204" pitchFamily="34" charset="0"/>
              <a:buChar char="•"/>
            </a:pPr>
            <a:r>
              <a:rPr lang="pl-PL" dirty="0">
                <a:solidFill>
                  <a:schemeClr val="tx1"/>
                </a:solidFill>
              </a:rPr>
              <a:t>zadań realizowanych w ramach projektu;</a:t>
            </a:r>
          </a:p>
          <a:p>
            <a:pPr marL="285750" lvl="0" indent="-285750">
              <a:buFont typeface="Arial" panose="020B0604020202020204" pitchFamily="34" charset="0"/>
              <a:buChar char="•"/>
            </a:pPr>
            <a:r>
              <a:rPr lang="pl-PL" dirty="0">
                <a:solidFill>
                  <a:schemeClr val="tx1"/>
                </a:solidFill>
              </a:rPr>
              <a:t>uzasadnienia potrzeby realizacji zadań w kontekście przedstawionej diagnozy;</a:t>
            </a:r>
          </a:p>
          <a:p>
            <a:pPr marL="285750" lvl="0" indent="-285750">
              <a:buFont typeface="Arial" panose="020B0604020202020204" pitchFamily="34" charset="0"/>
              <a:buChar char="•"/>
            </a:pPr>
            <a:r>
              <a:rPr lang="pl-PL" dirty="0">
                <a:solidFill>
                  <a:schemeClr val="tx1"/>
                </a:solidFill>
              </a:rPr>
              <a:t>wartości wskaźników, które zostaną osiągnięte w ramach zadań (jeśli dotyczy);</a:t>
            </a:r>
          </a:p>
          <a:p>
            <a:pPr marL="285750" lvl="0" indent="-285750">
              <a:buFont typeface="Arial" panose="020B0604020202020204" pitchFamily="34" charset="0"/>
              <a:buChar char="•"/>
            </a:pPr>
            <a:r>
              <a:rPr lang="pl-PL" dirty="0">
                <a:solidFill>
                  <a:schemeClr val="tx1"/>
                </a:solidFill>
              </a:rPr>
              <a:t>roli partnerów w  realizacji poszczególnych zadań jeśli przewidziano ich realizację w ramach partnerstwa wraz z uzasadnieniem (jeśli dotyczy);</a:t>
            </a:r>
          </a:p>
          <a:p>
            <a:pPr marL="285750" lvl="0" indent="-285750">
              <a:buFont typeface="Arial" panose="020B0604020202020204" pitchFamily="34" charset="0"/>
              <a:buChar char="•"/>
            </a:pPr>
            <a:r>
              <a:rPr lang="pl-PL" dirty="0">
                <a:solidFill>
                  <a:schemeClr val="tx1"/>
                </a:solidFill>
              </a:rPr>
              <a:t>trwałości i wpływu rezultatów projektu(jeśli dotyczy);</a:t>
            </a:r>
          </a:p>
          <a:p>
            <a:r>
              <a:rPr lang="pl-PL" dirty="0">
                <a:solidFill>
                  <a:schemeClr val="tx1"/>
                </a:solidFill>
              </a:rPr>
              <a:t>oraz czy zaplanowane w ramach projektu zadania są zgodne z minimalnym standardem usług, określonym dla danego konkursu (nie dotyczy naborów, dla których nie określono standardu usług)?</a:t>
            </a:r>
          </a:p>
          <a:p>
            <a:r>
              <a:rPr lang="pl-PL" dirty="0">
                <a:solidFill>
                  <a:schemeClr val="tx1"/>
                </a:solidFill>
              </a:rPr>
              <a:t>Czy przedstawiony harmonogram realizacji projektu jest racjonalny w stosunku do przedstawionego zakresu zadań w projekcie?</a:t>
            </a:r>
          </a:p>
          <a:p>
            <a:r>
              <a:rPr lang="pl-PL" dirty="0">
                <a:solidFill>
                  <a:srgbClr val="FF0000"/>
                </a:solidFill>
              </a:rPr>
              <a:t>24 miesiące;</a:t>
            </a:r>
          </a:p>
          <a:p>
            <a:r>
              <a:rPr lang="pl-PL" dirty="0">
                <a:solidFill>
                  <a:srgbClr val="FF0000"/>
                </a:solidFill>
              </a:rPr>
              <a:t>Termin zakończenia realizacji – nie później niż do 31.08.2023 r.</a:t>
            </a:r>
          </a:p>
          <a:p>
            <a:pPr algn="just"/>
            <a:r>
              <a:rPr lang="pl-PL" dirty="0">
                <a:solidFill>
                  <a:schemeClr val="accent1"/>
                </a:solidFill>
              </a:rPr>
              <a:t>Punktacja 0-10</a:t>
            </a: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2689432565"/>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t>7 kryteriów merytorycznych</a:t>
            </a:r>
            <a:endParaRPr lang="pl-PL" sz="2400" b="1"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26</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400" dirty="0">
              <a:solidFill>
                <a:schemeClr val="tx1"/>
              </a:solidFill>
              <a:cs typeface="Arial" pitchFamily="34" charset="0"/>
            </a:endParaRPr>
          </a:p>
          <a:p>
            <a:pPr algn="just"/>
            <a:endParaRPr lang="pl-PL" sz="1400" dirty="0">
              <a:solidFill>
                <a:schemeClr val="tx1"/>
              </a:solidFill>
              <a:cs typeface="Arial" pitchFamily="34" charset="0"/>
            </a:endParaRPr>
          </a:p>
          <a:p>
            <a:pPr algn="just"/>
            <a:r>
              <a:rPr lang="pl-PL" b="1" u="sng" dirty="0">
                <a:solidFill>
                  <a:schemeClr val="tx1"/>
                </a:solidFill>
                <a:cs typeface="Arial" pitchFamily="34" charset="0"/>
              </a:rPr>
              <a:t>4. Kryterium adekwatności sposobu zarządzania oraz posiadanego potencjału</a:t>
            </a:r>
            <a:endParaRPr lang="pl-PL" b="1" u="sng" dirty="0">
              <a:solidFill>
                <a:schemeClr val="tx1"/>
              </a:solidFill>
            </a:endParaRPr>
          </a:p>
          <a:p>
            <a:r>
              <a:rPr lang="pl-PL" dirty="0">
                <a:solidFill>
                  <a:schemeClr val="tx1"/>
                </a:solidFill>
              </a:rPr>
              <a:t>Czy przedstawiony sposób zarządzania projektem jest adekwatny do zakresu projektu? </a:t>
            </a:r>
          </a:p>
          <a:p>
            <a:r>
              <a:rPr lang="pl-PL" dirty="0">
                <a:solidFill>
                  <a:schemeClr val="tx1"/>
                </a:solidFill>
              </a:rPr>
              <a:t>Czy podmioty zaangażowane w realizację projektu posiadają odpowiedni potencjał (kadrowy, techniczny, finansowy) do realizacji projektu?</a:t>
            </a:r>
          </a:p>
          <a:p>
            <a:r>
              <a:rPr lang="pl-PL" dirty="0">
                <a:solidFill>
                  <a:schemeClr val="tx1"/>
                </a:solidFill>
              </a:rPr>
              <a:t>Ocenie podlega opis potencjału w kontekście możliwości jego wykorzystania na potrzeby realizacji projektu</a:t>
            </a:r>
          </a:p>
          <a:p>
            <a:pPr lvl="0">
              <a:buFont typeface="Wingdings" pitchFamily="2" charset="2"/>
              <a:buChar char="ü"/>
            </a:pPr>
            <a:endParaRPr lang="pl-PL" dirty="0">
              <a:solidFill>
                <a:srgbClr val="FF0000"/>
              </a:solidFill>
            </a:endParaRPr>
          </a:p>
          <a:p>
            <a:r>
              <a:rPr lang="pl-PL" dirty="0">
                <a:solidFill>
                  <a:schemeClr val="accent1"/>
                </a:solidFill>
              </a:rPr>
              <a:t>Punktacja 0-8</a:t>
            </a:r>
          </a:p>
          <a:p>
            <a:pPr algn="just"/>
            <a:endParaRPr lang="pl-PL" dirty="0">
              <a:solidFill>
                <a:schemeClr val="accent1"/>
              </a:solidFill>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149869097"/>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t>7 kryteriów merytorycznych</a:t>
            </a:r>
            <a:endParaRPr lang="pl-PL" sz="2400" b="1"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27</a:t>
            </a:fld>
            <a:endParaRPr lang="pl-PL" altLang="pl-PL"/>
          </a:p>
        </p:txBody>
      </p:sp>
      <p:sp>
        <p:nvSpPr>
          <p:cNvPr id="7" name="Prostokąt zaokrąglony 6"/>
          <p:cNvSpPr/>
          <p:nvPr/>
        </p:nvSpPr>
        <p:spPr>
          <a:xfrm>
            <a:off x="215106" y="1556792"/>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400" dirty="0">
              <a:solidFill>
                <a:schemeClr val="tx1"/>
              </a:solidFill>
              <a:cs typeface="Arial" pitchFamily="34" charset="0"/>
            </a:endParaRPr>
          </a:p>
          <a:p>
            <a:pPr algn="just"/>
            <a:endParaRPr lang="pl-PL" sz="1400" dirty="0">
              <a:solidFill>
                <a:schemeClr val="tx1"/>
              </a:solidFill>
              <a:cs typeface="Arial" pitchFamily="34" charset="0"/>
            </a:endParaRPr>
          </a:p>
          <a:p>
            <a:pPr algn="just"/>
            <a:r>
              <a:rPr lang="pl-PL" b="1" u="sng" dirty="0">
                <a:solidFill>
                  <a:schemeClr val="tx1"/>
                </a:solidFill>
                <a:cs typeface="Arial" pitchFamily="34" charset="0"/>
              </a:rPr>
              <a:t>5. </a:t>
            </a:r>
            <a:r>
              <a:rPr lang="pl-PL" b="1" u="sng" dirty="0">
                <a:solidFill>
                  <a:schemeClr val="tx1"/>
                </a:solidFill>
              </a:rPr>
              <a:t>Kryterium doświadczenia</a:t>
            </a:r>
          </a:p>
          <a:p>
            <a:pPr algn="just"/>
            <a:endParaRPr lang="pl-PL" b="1" u="sng" dirty="0">
              <a:solidFill>
                <a:schemeClr val="tx1"/>
              </a:solidFill>
            </a:endParaRPr>
          </a:p>
          <a:p>
            <a:pPr algn="just"/>
            <a:r>
              <a:rPr lang="pl-PL" dirty="0">
                <a:solidFill>
                  <a:schemeClr val="tx1"/>
                </a:solidFill>
              </a:rPr>
              <a:t>Czy Wnioskodawca/Beneficjent lub partnerzy w przypadku projektu realizowanego w partnerstwie, posiadają doświadczenie w realizacji przedsięwzięć, w tym przedsięwzięć finansowanych ze środków innych niż środki funduszu UE:</a:t>
            </a:r>
          </a:p>
          <a:p>
            <a:pPr marL="285750" indent="-285750" algn="just">
              <a:buFont typeface="Arial" panose="020B0604020202020204" pitchFamily="34" charset="0"/>
              <a:buChar char="•"/>
            </a:pPr>
            <a:r>
              <a:rPr lang="pl-PL" dirty="0">
                <a:solidFill>
                  <a:schemeClr val="tx1"/>
                </a:solidFill>
              </a:rPr>
              <a:t>w obszarze, w którym udzielane będzie wsparcie przewidziane w ramach projektu oraz</a:t>
            </a:r>
          </a:p>
          <a:p>
            <a:pPr marL="285750" indent="-285750" algn="just">
              <a:buFont typeface="Arial" panose="020B0604020202020204" pitchFamily="34" charset="0"/>
              <a:buChar char="•"/>
            </a:pPr>
            <a:r>
              <a:rPr lang="pl-PL" dirty="0">
                <a:solidFill>
                  <a:schemeClr val="tx1"/>
                </a:solidFill>
              </a:rPr>
              <a:t>na rzecz grupy docelowej, do której kierowane będzie wsparcie przewidziane w ramach projektu oraz</a:t>
            </a:r>
          </a:p>
          <a:p>
            <a:pPr marL="285750" indent="-285750" algn="just">
              <a:buFont typeface="Arial" panose="020B0604020202020204" pitchFamily="34" charset="0"/>
              <a:buChar char="•"/>
            </a:pPr>
            <a:r>
              <a:rPr lang="pl-PL" dirty="0">
                <a:solidFill>
                  <a:schemeClr val="tx1"/>
                </a:solidFill>
              </a:rPr>
              <a:t>na określonym terytorium, którego dotyczyć będzie realizacja projektu</a:t>
            </a:r>
          </a:p>
          <a:p>
            <a:endParaRPr lang="pl-PL" dirty="0">
              <a:solidFill>
                <a:srgbClr val="FF0000"/>
              </a:solidFill>
            </a:endParaRPr>
          </a:p>
          <a:p>
            <a:r>
              <a:rPr lang="pl-PL" dirty="0">
                <a:solidFill>
                  <a:schemeClr val="accent1"/>
                </a:solidFill>
              </a:rPr>
              <a:t>Punktacja 0-8</a:t>
            </a: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1239695650"/>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t>7 kryteriów merytorycznych</a:t>
            </a:r>
            <a:endParaRPr lang="pl-PL" sz="2400" b="1"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28</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b="1" u="sng" dirty="0">
                <a:solidFill>
                  <a:schemeClr val="tx1"/>
                </a:solidFill>
                <a:cs typeface="Arial" pitchFamily="34" charset="0"/>
              </a:rPr>
              <a:t>6. </a:t>
            </a:r>
            <a:r>
              <a:rPr lang="pl-PL" b="1" u="sng" dirty="0">
                <a:solidFill>
                  <a:schemeClr val="tx1"/>
                </a:solidFill>
              </a:rPr>
              <a:t>Kryterium budżetu projektu</a:t>
            </a:r>
          </a:p>
          <a:p>
            <a:r>
              <a:rPr lang="pl-PL" dirty="0">
                <a:solidFill>
                  <a:schemeClr val="tx1"/>
                </a:solidFill>
              </a:rPr>
              <a:t>W ramach kryterium weryfikowane będzie czy:</a:t>
            </a:r>
          </a:p>
          <a:p>
            <a:pPr marL="285750" indent="-285750">
              <a:buFont typeface="Arial" panose="020B0604020202020204" pitchFamily="34" charset="0"/>
              <a:buChar char="•"/>
            </a:pPr>
            <a:r>
              <a:rPr lang="pl-PL" dirty="0">
                <a:solidFill>
                  <a:schemeClr val="tx1"/>
                </a:solidFill>
              </a:rPr>
              <a:t>budżet projektu został sporządzony w sposób prawidłowy,</a:t>
            </a:r>
          </a:p>
          <a:p>
            <a:pPr marL="285750" indent="-285750">
              <a:buFont typeface="Arial" panose="020B0604020202020204" pitchFamily="34" charset="0"/>
              <a:buChar char="•"/>
            </a:pPr>
            <a:r>
              <a:rPr lang="pl-PL" dirty="0">
                <a:solidFill>
                  <a:schemeClr val="tx1"/>
                </a:solidFill>
              </a:rPr>
              <a:t>wysokość kosztów przypadających na jednego uczestnika projektu jest adekwatna do zakresu projektu oraz osiągniętych efektów a zaplanowane wydatki są racjonalne,</a:t>
            </a:r>
          </a:p>
          <a:p>
            <a:pPr marL="285750" indent="-285750">
              <a:buFont typeface="Arial" panose="020B0604020202020204" pitchFamily="34" charset="0"/>
              <a:buChar char="•"/>
            </a:pPr>
            <a:r>
              <a:rPr lang="pl-PL" dirty="0">
                <a:solidFill>
                  <a:schemeClr val="tx1"/>
                </a:solidFill>
              </a:rPr>
              <a:t>wszystkie wydatki są kwalifikowalne, </a:t>
            </a:r>
          </a:p>
          <a:p>
            <a:pPr marL="285750" indent="-285750">
              <a:buFont typeface="Arial" panose="020B0604020202020204" pitchFamily="34" charset="0"/>
              <a:buChar char="•"/>
            </a:pPr>
            <a:r>
              <a:rPr lang="pl-PL" dirty="0">
                <a:solidFill>
                  <a:schemeClr val="tx1"/>
                </a:solidFill>
              </a:rPr>
              <a:t>zaplanowane w ramach projektu wydatki są zgodne z określonym minimalnym standardem usług oraz katalogiem stawek, określonym dla danego konkursu (nie dotyczy naborów, dla których nie określono standardu usług oraz katalogu stawek)?</a:t>
            </a:r>
          </a:p>
          <a:p>
            <a:r>
              <a:rPr lang="pl-PL" dirty="0">
                <a:solidFill>
                  <a:schemeClr val="accent1"/>
                </a:solidFill>
              </a:rPr>
              <a:t>Punktacja 0-10</a:t>
            </a:r>
            <a:endParaRPr lang="pl-PL" sz="1200" dirty="0">
              <a:solidFill>
                <a:schemeClr val="tx1"/>
              </a:solidFill>
              <a:cs typeface="Arial" pitchFamily="34" charset="0"/>
            </a:endParaRPr>
          </a:p>
        </p:txBody>
      </p:sp>
    </p:spTree>
    <p:extLst>
      <p:ext uri="{BB962C8B-B14F-4D97-AF65-F5344CB8AC3E}">
        <p14:creationId xmlns:p14="http://schemas.microsoft.com/office/powerpoint/2010/main" val="1321326164"/>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t>7 kryteriów merytorycznych</a:t>
            </a:r>
            <a:endParaRPr lang="pl-PL" sz="2400" b="1"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29</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400" dirty="0">
              <a:solidFill>
                <a:schemeClr val="tx1"/>
              </a:solidFill>
              <a:cs typeface="Arial" pitchFamily="34" charset="0"/>
            </a:endParaRPr>
          </a:p>
          <a:p>
            <a:pPr algn="just"/>
            <a:r>
              <a:rPr lang="pl-PL" sz="1600" b="1" u="sng" dirty="0">
                <a:solidFill>
                  <a:schemeClr val="tx1"/>
                </a:solidFill>
                <a:cs typeface="Arial" pitchFamily="34" charset="0"/>
              </a:rPr>
              <a:t>7. </a:t>
            </a:r>
            <a:r>
              <a:rPr lang="pl-PL" sz="1600" b="1" u="sng" dirty="0">
                <a:solidFill>
                  <a:schemeClr val="tx1"/>
                </a:solidFill>
              </a:rPr>
              <a:t>Kryterium spełniania minimalnych wymagań</a:t>
            </a:r>
          </a:p>
          <a:p>
            <a:pPr algn="just"/>
            <a:r>
              <a:rPr lang="pl-PL" dirty="0">
                <a:solidFill>
                  <a:schemeClr val="tx1"/>
                </a:solidFill>
              </a:rPr>
              <a:t>Czy projekt otrzymał:</a:t>
            </a:r>
          </a:p>
          <a:p>
            <a:pPr marL="285750" indent="-285750" algn="just">
              <a:buFont typeface="Arial" panose="020B0604020202020204" pitchFamily="34" charset="0"/>
              <a:buChar char="•"/>
            </a:pPr>
            <a:r>
              <a:rPr lang="pl-PL" dirty="0">
                <a:solidFill>
                  <a:schemeClr val="tx1"/>
                </a:solidFill>
              </a:rPr>
              <a:t>co najmniej 50% punktów w poszczególnych kryteriach merytorycznych oraz</a:t>
            </a:r>
          </a:p>
          <a:p>
            <a:pPr marL="285750" indent="-285750" algn="just">
              <a:buFont typeface="Arial" panose="020B0604020202020204" pitchFamily="34" charset="0"/>
              <a:buChar char="•"/>
            </a:pPr>
            <a:r>
              <a:rPr lang="pl-PL" dirty="0">
                <a:solidFill>
                  <a:schemeClr val="tx1"/>
                </a:solidFill>
              </a:rPr>
              <a:t>otrzymał pozytywną ocenę lub został skierowany do negocjacji w zakresie spełnienia kryteriów merytorycznych specyficznych oraz horyzontalnych ?</a:t>
            </a:r>
          </a:p>
          <a:p>
            <a:pPr algn="just"/>
            <a:endParaRPr lang="pl-PL" dirty="0">
              <a:solidFill>
                <a:schemeClr val="tx1"/>
              </a:solidFill>
            </a:endParaRPr>
          </a:p>
          <a:p>
            <a:pPr algn="just"/>
            <a:r>
              <a:rPr lang="pl-PL" dirty="0">
                <a:solidFill>
                  <a:schemeClr val="tx1"/>
                </a:solidFill>
              </a:rPr>
              <a:t>Spełnienie kryterium jest konieczne do skierowania wniosku do etapu negocjacji i etapu oceny  strategicznej ZIT jednak warunkiem obligatoryjnym otrzymania dofinansowania będzie łączne spełnienie następujących wymagań:</a:t>
            </a:r>
          </a:p>
          <a:p>
            <a:pPr algn="just"/>
            <a:r>
              <a:rPr lang="pl-PL" dirty="0">
                <a:solidFill>
                  <a:schemeClr val="tx1"/>
                </a:solidFill>
              </a:rPr>
              <a:t>- pozytywna ocena kryterium spełnienia warunków postawionych przez oceniających lub przewodniczącego KOP, czyli pozytywny wynik etapu negocjacji (dotyczy wyłącznie wniosków skierowanych do negocjacji) oraz</a:t>
            </a:r>
          </a:p>
          <a:p>
            <a:pPr algn="just"/>
            <a:r>
              <a:rPr lang="pl-PL" dirty="0">
                <a:solidFill>
                  <a:schemeClr val="tx1"/>
                </a:solidFill>
              </a:rPr>
              <a:t>- pozytywna ocena za spełnienie zerojedynkowych kryteriów oceny  strategicznej ZIT.</a:t>
            </a:r>
          </a:p>
          <a:p>
            <a:pPr algn="just"/>
            <a:endParaRPr lang="pl-PL" sz="1600" b="1" u="sng" dirty="0">
              <a:solidFill>
                <a:schemeClr val="tx1"/>
              </a:solidFill>
            </a:endParaRPr>
          </a:p>
          <a:p>
            <a:r>
              <a:rPr lang="pl-PL" dirty="0">
                <a:solidFill>
                  <a:srgbClr val="FF0000"/>
                </a:solidFill>
              </a:rPr>
              <a:t>Tak/Nie (niespełnienie kryterium oznacza odrzucenie projektu)</a:t>
            </a:r>
            <a:endParaRPr lang="pl-PL" sz="1200" dirty="0">
              <a:solidFill>
                <a:schemeClr val="tx1"/>
              </a:solidFill>
              <a:cs typeface="Arial" pitchFamily="34" charset="0"/>
            </a:endParaRPr>
          </a:p>
        </p:txBody>
      </p:sp>
    </p:spTree>
    <p:extLst>
      <p:ext uri="{BB962C8B-B14F-4D97-AF65-F5344CB8AC3E}">
        <p14:creationId xmlns:p14="http://schemas.microsoft.com/office/powerpoint/2010/main" val="386707976"/>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fontScale="85000" lnSpcReduction="20000"/>
          </a:bodyPr>
          <a:lstStyle/>
          <a:p>
            <a:pPr marL="0" indent="0">
              <a:buNone/>
            </a:pPr>
            <a:endParaRPr lang="pl-PL" sz="1600" b="1" i="1" u="sng" dirty="0"/>
          </a:p>
          <a:p>
            <a:endParaRPr lang="pl-PL" sz="1600" b="1" i="1" dirty="0"/>
          </a:p>
          <a:p>
            <a:pPr marL="285750" indent="-285750" algn="just">
              <a:buFont typeface="Arial" panose="020B0604020202020204" pitchFamily="34" charset="0"/>
              <a:buChar char="•"/>
            </a:pPr>
            <a:r>
              <a:rPr lang="pl-PL" sz="1600" b="1" dirty="0">
                <a:latin typeface="+mn-lt"/>
              </a:rPr>
              <a:t>Konkurs został ogłoszony 10 lutego 2020 r.</a:t>
            </a:r>
          </a:p>
          <a:p>
            <a:pPr marL="285750" indent="-285750" algn="just">
              <a:buFont typeface="Arial" panose="020B0604020202020204" pitchFamily="34" charset="0"/>
              <a:buChar char="•"/>
            </a:pPr>
            <a:r>
              <a:rPr lang="pl-PL" sz="1600" b="1" dirty="0">
                <a:latin typeface="+mn-lt"/>
              </a:rPr>
              <a:t>Ogłoszenie o konkursie oraz Regulamin konkursu są dostępne na stronie: </a:t>
            </a:r>
          </a:p>
          <a:p>
            <a:pPr marL="285750" indent="-285750" algn="just"/>
            <a:r>
              <a:rPr lang="pl-PL" sz="1600" b="1" dirty="0">
                <a:latin typeface="+mn-lt"/>
                <a:hlinkClick r:id="rId4"/>
              </a:rPr>
              <a:t>www.funduszeeuropejskie.gov.pl</a:t>
            </a:r>
            <a:endParaRPr lang="pl-PL" sz="1600" b="1" dirty="0">
              <a:latin typeface="+mn-lt"/>
            </a:endParaRPr>
          </a:p>
          <a:p>
            <a:pPr marL="285750" indent="-285750" algn="just"/>
            <a:r>
              <a:rPr lang="pl-PL" sz="1600" b="1" dirty="0">
                <a:latin typeface="+mn-lt"/>
                <a:hlinkClick r:id="rId5"/>
              </a:rPr>
              <a:t>www.rpo.dolnyslask.pl</a:t>
            </a:r>
            <a:endParaRPr lang="pl-PL" sz="1600" b="1" dirty="0">
              <a:latin typeface="+mn-lt"/>
            </a:endParaRPr>
          </a:p>
          <a:p>
            <a:pPr marL="285750" indent="-285750" algn="just"/>
            <a:r>
              <a:rPr lang="pl-PL" sz="1600" b="1" dirty="0">
                <a:latin typeface="+mn-lt"/>
                <a:hlinkClick r:id="rId6"/>
              </a:rPr>
              <a:t>www.zitaj.jeleniagora.pl</a:t>
            </a:r>
            <a:endParaRPr lang="pl-PL" sz="1600" b="1" dirty="0">
              <a:latin typeface="+mn-lt"/>
            </a:endParaRPr>
          </a:p>
          <a:p>
            <a:pPr marL="285750" indent="-285750" algn="just"/>
            <a:endParaRPr lang="pl-PL" sz="1600" b="1" dirty="0">
              <a:latin typeface="+mn-lt"/>
            </a:endParaRPr>
          </a:p>
          <a:p>
            <a:pPr marL="285750" indent="-285750" algn="just"/>
            <a:endParaRPr lang="pl-PL" sz="1600" b="1" dirty="0">
              <a:latin typeface="+mn-lt"/>
            </a:endParaRPr>
          </a:p>
          <a:p>
            <a:pPr marL="285750" indent="-285750" algn="just">
              <a:buFont typeface="Arial" panose="020B0604020202020204" pitchFamily="34" charset="0"/>
              <a:buChar char="•"/>
            </a:pPr>
            <a:r>
              <a:rPr lang="pl-PL" sz="1600" b="1" u="sng" dirty="0">
                <a:latin typeface="+mn-lt"/>
              </a:rPr>
              <a:t>Co się składa na dokumentację konkursową:</a:t>
            </a:r>
          </a:p>
          <a:p>
            <a:pPr marL="285750" indent="-285750" algn="just">
              <a:buFont typeface="Arial" panose="020B0604020202020204" pitchFamily="34" charset="0"/>
              <a:buChar char="•"/>
            </a:pPr>
            <a:r>
              <a:rPr lang="pl-PL" sz="1600" b="1" dirty="0">
                <a:latin typeface="+mn-lt"/>
              </a:rPr>
              <a:t>Regulamin konkursu</a:t>
            </a:r>
          </a:p>
          <a:p>
            <a:pPr marL="285750" indent="-285750" algn="just">
              <a:buFont typeface="Arial" panose="020B0604020202020204" pitchFamily="34" charset="0"/>
              <a:buChar char="•"/>
            </a:pPr>
            <a:r>
              <a:rPr lang="pl-PL" sz="1600" b="1" dirty="0">
                <a:latin typeface="+mn-lt"/>
              </a:rPr>
              <a:t>Załącznik nr 1 Kryteria wyboru projektów</a:t>
            </a:r>
          </a:p>
          <a:p>
            <a:pPr marL="285750" indent="-285750" algn="just">
              <a:buFont typeface="Arial" panose="020B0604020202020204" pitchFamily="34" charset="0"/>
              <a:buChar char="•"/>
            </a:pPr>
            <a:r>
              <a:rPr lang="pl-PL" sz="1600" b="1" dirty="0">
                <a:latin typeface="+mn-lt"/>
              </a:rPr>
              <a:t>Załącznik nr 2  Lista wskaźników</a:t>
            </a:r>
          </a:p>
          <a:p>
            <a:pPr marL="285750" indent="-285750" algn="just">
              <a:buFont typeface="Arial" panose="020B0604020202020204" pitchFamily="34" charset="0"/>
              <a:buChar char="•"/>
            </a:pPr>
            <a:r>
              <a:rPr lang="pl-PL" sz="1600" b="1" dirty="0">
                <a:latin typeface="+mn-lt"/>
              </a:rPr>
              <a:t>Załącznik nr 3 Zakres wniosku o dofinansowanie</a:t>
            </a:r>
          </a:p>
          <a:p>
            <a:pPr marL="285750" indent="-285750" algn="just">
              <a:buFont typeface="Arial" panose="020B0604020202020204" pitchFamily="34" charset="0"/>
              <a:buChar char="•"/>
            </a:pPr>
            <a:r>
              <a:rPr lang="pl-PL" sz="1600" b="1" dirty="0">
                <a:latin typeface="+mn-lt"/>
              </a:rPr>
              <a:t>Załącznik nr 4 Standardy realizacji wybranych form wsparcia (z katalogiem stawek maksymalnych)</a:t>
            </a:r>
          </a:p>
          <a:p>
            <a:pPr marL="285750" indent="-285750" algn="just">
              <a:buFont typeface="Arial" panose="020B0604020202020204" pitchFamily="34" charset="0"/>
              <a:buChar char="•"/>
            </a:pPr>
            <a:r>
              <a:rPr lang="pl-PL" sz="1600" b="1" dirty="0">
                <a:latin typeface="+mn-lt"/>
              </a:rPr>
              <a:t>Załącznik nr 5, Załącznik nr 6, Załącznik nr 7 – Wzory umów, porozumienia z PJB i decyzji o dofinansowanie</a:t>
            </a:r>
          </a:p>
          <a:p>
            <a:pPr marL="285750" indent="-285750" algn="just">
              <a:buFont typeface="Arial" panose="020B0604020202020204" pitchFamily="34" charset="0"/>
              <a:buChar char="•"/>
            </a:pPr>
            <a:r>
              <a:rPr lang="pl-PL" sz="1600" b="1" dirty="0">
                <a:latin typeface="+mn-lt"/>
              </a:rPr>
              <a:t>Załącznik nr 8 Oświadczenie dotyczące kryterium dostępu nr 5</a:t>
            </a:r>
          </a:p>
          <a:p>
            <a:pPr marL="285750" indent="-285750" algn="just">
              <a:buFont typeface="Arial" panose="020B0604020202020204" pitchFamily="34" charset="0"/>
              <a:buChar char="•"/>
            </a:pPr>
            <a:r>
              <a:rPr lang="pl-PL" sz="1600" b="1" dirty="0">
                <a:latin typeface="+mn-lt"/>
              </a:rPr>
              <a:t>Załącznik nr 9 Oświadczenie dotyczące kryterium dostępu nr 6</a:t>
            </a:r>
          </a:p>
          <a:p>
            <a:pPr marL="285750" indent="-285750" algn="just">
              <a:buFont typeface="Arial" panose="020B0604020202020204" pitchFamily="34" charset="0"/>
              <a:buChar char="•"/>
            </a:pPr>
            <a:endParaRPr lang="pl-PL" sz="1600" b="1" dirty="0">
              <a:latin typeface="+mn-lt"/>
            </a:endParaRPr>
          </a:p>
          <a:p>
            <a:pPr marL="285750" indent="-285750" algn="just">
              <a:buFont typeface="Arial" panose="020B0604020202020204" pitchFamily="34" charset="0"/>
              <a:buChar char="•"/>
            </a:pPr>
            <a:endParaRPr lang="pl-PL" sz="1600" b="1" dirty="0">
              <a:latin typeface="+mn-lt"/>
            </a:endParaRPr>
          </a:p>
          <a:p>
            <a:pPr marL="285750" indent="-285750" algn="just">
              <a:buFont typeface="Arial" panose="020B0604020202020204" pitchFamily="34" charset="0"/>
              <a:buChar char="•"/>
            </a:pPr>
            <a:r>
              <a:rPr lang="pl-PL" sz="1600" b="1" u="sng" dirty="0">
                <a:latin typeface="+mn-lt"/>
              </a:rPr>
              <a:t>Dodatkowe pliki pomocnicze:</a:t>
            </a:r>
          </a:p>
          <a:p>
            <a:pPr marL="285750" indent="-285750" algn="just">
              <a:buFont typeface="Arial" panose="020B0604020202020204" pitchFamily="34" charset="0"/>
              <a:buChar char="•"/>
            </a:pPr>
            <a:r>
              <a:rPr lang="pl-PL" sz="1600" b="1" dirty="0">
                <a:latin typeface="+mn-lt"/>
              </a:rPr>
              <a:t>Podstawowe informacje dotyczące uzyskiwania kwalifikacji w ramach projektów EFS</a:t>
            </a:r>
          </a:p>
          <a:p>
            <a:pPr marL="285750" indent="-285750" algn="just">
              <a:buFont typeface="Arial" panose="020B0604020202020204" pitchFamily="34" charset="0"/>
              <a:buChar char="•"/>
            </a:pPr>
            <a:endParaRPr lang="pl-PL" sz="1600" b="1" dirty="0">
              <a:latin typeface="+mn-lt"/>
            </a:endParaRPr>
          </a:p>
          <a:p>
            <a:pPr algn="ctr"/>
            <a:endParaRPr lang="pl-PL" sz="1600" b="1" dirty="0">
              <a:latin typeface="+mn-lt"/>
              <a:cs typeface="Arial" pitchFamily="34" charset="0"/>
            </a:endParaRPr>
          </a:p>
          <a:p>
            <a:pPr algn="ctr"/>
            <a:endParaRPr lang="pl-PL" sz="2000" b="1" dirty="0">
              <a:latin typeface="+mn-lt"/>
            </a:endParaRPr>
          </a:p>
          <a:p>
            <a:pPr algn="ctr"/>
            <a:endParaRPr lang="pl-PL" sz="2000" b="1" dirty="0">
              <a:latin typeface="+mn-lt"/>
              <a:cs typeface="Arial" pitchFamily="34" charset="0"/>
            </a:endParaRPr>
          </a:p>
          <a:p>
            <a:endParaRPr lang="pl-PL" b="1" dirty="0"/>
          </a:p>
        </p:txBody>
      </p:sp>
      <p:sp>
        <p:nvSpPr>
          <p:cNvPr id="9" name="Prostokąt 8"/>
          <p:cNvSpPr/>
          <p:nvPr/>
        </p:nvSpPr>
        <p:spPr>
          <a:xfrm>
            <a:off x="0" y="1268760"/>
            <a:ext cx="9144000" cy="523220"/>
          </a:xfrm>
          <a:prstGeom prst="rect">
            <a:avLst/>
          </a:prstGeom>
        </p:spPr>
        <p:txBody>
          <a:bodyPr wrap="square">
            <a:spAutoFit/>
          </a:bodyPr>
          <a:lstStyle/>
          <a:p>
            <a:pPr algn="ctr" eaLnBrk="1" hangingPunct="1"/>
            <a:r>
              <a:rPr lang="pl-PL" altLang="pl-PL" sz="2800" b="1" dirty="0">
                <a:latin typeface="+mn-lt"/>
                <a:cs typeface="Arial" pitchFamily="34" charset="0"/>
              </a:rPr>
              <a:t>Dokumentacja konkursowa:</a:t>
            </a:r>
          </a:p>
        </p:txBody>
      </p:sp>
    </p:spTree>
    <p:extLst>
      <p:ext uri="{BB962C8B-B14F-4D97-AF65-F5344CB8AC3E}">
        <p14:creationId xmlns:p14="http://schemas.microsoft.com/office/powerpoint/2010/main" val="3220789600"/>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30</a:t>
            </a:fld>
            <a:endParaRPr lang="pl-PL" altLang="pl-PL"/>
          </a:p>
        </p:txBody>
      </p:sp>
      <p:sp>
        <p:nvSpPr>
          <p:cNvPr id="7" name="Prostokąt zaokrąglony 6"/>
          <p:cNvSpPr/>
          <p:nvPr/>
        </p:nvSpPr>
        <p:spPr>
          <a:xfrm>
            <a:off x="215106" y="1576561"/>
            <a:ext cx="8713788" cy="4655680"/>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400" dirty="0">
              <a:solidFill>
                <a:schemeClr val="tx1"/>
              </a:solidFill>
              <a:cs typeface="Arial" pitchFamily="34" charset="0"/>
            </a:endParaRPr>
          </a:p>
          <a:p>
            <a:pPr marL="228600" indent="-228600" algn="just">
              <a:buAutoNum type="arabicPeriod"/>
            </a:pPr>
            <a:endParaRPr lang="pl-PL" sz="1400" dirty="0">
              <a:solidFill>
                <a:schemeClr val="tx1"/>
              </a:solidFill>
              <a:cs typeface="Arial" pitchFamily="34" charset="0"/>
            </a:endParaRPr>
          </a:p>
          <a:p>
            <a:endParaRPr lang="pl-PL" sz="1400" b="1" dirty="0">
              <a:solidFill>
                <a:schemeClr val="tx1"/>
              </a:solidFill>
            </a:endParaRPr>
          </a:p>
          <a:p>
            <a:endParaRPr lang="pl-PL" b="1" dirty="0">
              <a:solidFill>
                <a:schemeClr val="tx1"/>
              </a:solidFill>
            </a:endParaRPr>
          </a:p>
          <a:p>
            <a:r>
              <a:rPr lang="pl-PL" b="1" u="sng" dirty="0">
                <a:solidFill>
                  <a:schemeClr val="tx1"/>
                </a:solidFill>
              </a:rPr>
              <a:t>1. Kryterium zgodności projektu z prawem</a:t>
            </a:r>
          </a:p>
          <a:p>
            <a:pPr lvl="0" algn="just">
              <a:lnSpc>
                <a:spcPct val="100000"/>
              </a:lnSpc>
              <a:spcAft>
                <a:spcPts val="600"/>
              </a:spcAft>
            </a:pPr>
            <a:r>
              <a:rPr lang="pl-PL" dirty="0">
                <a:solidFill>
                  <a:schemeClr val="tx1"/>
                </a:solidFill>
              </a:rPr>
              <a:t>Czy w trakcie oceny nie stwierdzono niezgodności z prawodawstwem krajowym i unijnym w zakresie odnoszącym się do sposobu realizacji i zakresu projektu?</a:t>
            </a:r>
            <a:r>
              <a:rPr lang="pl-PL" b="1" dirty="0">
                <a:solidFill>
                  <a:schemeClr val="tx1"/>
                </a:solidFill>
              </a:rPr>
              <a:t> </a:t>
            </a:r>
          </a:p>
          <a:p>
            <a:pPr lvl="0" algn="just">
              <a:lnSpc>
                <a:spcPct val="100000"/>
              </a:lnSpc>
              <a:spcAft>
                <a:spcPts val="600"/>
              </a:spcAft>
            </a:pPr>
            <a:r>
              <a:rPr lang="pl-PL" sz="1400" dirty="0">
                <a:solidFill>
                  <a:srgbClr val="FF0000"/>
                </a:solidFill>
              </a:rPr>
              <a:t>pomoc publiczna - nie występuje, kodeks pracy i Karta nauczyciela – angażowanie nauczycieli</a:t>
            </a:r>
          </a:p>
          <a:p>
            <a:pPr algn="just">
              <a:spcAft>
                <a:spcPts val="600"/>
              </a:spcAft>
            </a:pPr>
            <a:r>
              <a:rPr lang="pl-PL" sz="1400" dirty="0">
                <a:solidFill>
                  <a:schemeClr val="tx1"/>
                </a:solidFill>
                <a:cs typeface="Arial" pitchFamily="34" charset="0"/>
              </a:rPr>
              <a:t>Tak/Nie/Skierowany do negocjacji</a:t>
            </a:r>
            <a:endParaRPr lang="pl-PL" sz="1400" b="1" dirty="0">
              <a:solidFill>
                <a:schemeClr val="tx1"/>
              </a:solidFill>
              <a:cs typeface="Arial" pitchFamily="34" charset="0"/>
            </a:endParaRPr>
          </a:p>
          <a:p>
            <a:pPr lvl="0"/>
            <a:r>
              <a:rPr lang="pl-PL" b="1" u="sng" dirty="0">
                <a:solidFill>
                  <a:schemeClr val="tx1"/>
                </a:solidFill>
                <a:cs typeface="Arial" pitchFamily="34" charset="0"/>
              </a:rPr>
              <a:t>2. </a:t>
            </a:r>
            <a:r>
              <a:rPr lang="pl-PL" b="1" u="sng" dirty="0">
                <a:solidFill>
                  <a:schemeClr val="tx1"/>
                </a:solidFill>
              </a:rPr>
              <a:t>Kryterium zgodności z właściwymi politykami i zasadami</a:t>
            </a:r>
          </a:p>
          <a:p>
            <a:pPr lvl="0" algn="just"/>
            <a:r>
              <a:rPr lang="pl-PL" dirty="0">
                <a:solidFill>
                  <a:schemeClr val="tx1"/>
                </a:solidFill>
              </a:rPr>
              <a:t>Czy projekt jest </a:t>
            </a:r>
            <a:r>
              <a:rPr lang="pl-PL" b="1" dirty="0">
                <a:solidFill>
                  <a:schemeClr val="tx1"/>
                </a:solidFill>
              </a:rPr>
              <a:t>zgodny z zasadą zrównoważonego rozwoju</a:t>
            </a:r>
            <a:r>
              <a:rPr lang="pl-PL" dirty="0">
                <a:solidFill>
                  <a:schemeClr val="tx1"/>
                </a:solidFill>
              </a:rPr>
              <a:t>?  </a:t>
            </a:r>
          </a:p>
          <a:p>
            <a:pPr algn="just"/>
            <a:r>
              <a:rPr lang="pl-PL" sz="1400" dirty="0">
                <a:solidFill>
                  <a:schemeClr val="tx1"/>
                </a:solidFill>
                <a:cs typeface="Arial" pitchFamily="34" charset="0"/>
              </a:rPr>
              <a:t>Tak/Nie/Skierowany do negocjacji</a:t>
            </a:r>
            <a:endParaRPr lang="pl-PL" dirty="0">
              <a:solidFill>
                <a:schemeClr val="tx1"/>
              </a:solidFill>
              <a:cs typeface="Arial" pitchFamily="34" charset="0"/>
            </a:endParaRPr>
          </a:p>
          <a:p>
            <a:pPr algn="just"/>
            <a:r>
              <a:rPr lang="pl-PL" b="1" u="sng" dirty="0">
                <a:solidFill>
                  <a:schemeClr val="tx1"/>
                </a:solidFill>
                <a:cs typeface="Arial" pitchFamily="34" charset="0"/>
              </a:rPr>
              <a:t>3. </a:t>
            </a:r>
            <a:r>
              <a:rPr lang="pl-PL" b="1" u="sng" dirty="0">
                <a:solidFill>
                  <a:schemeClr val="tx1"/>
                </a:solidFill>
              </a:rPr>
              <a:t>Kryterium zgodności z właściwymi politykami i zasadami</a:t>
            </a:r>
            <a:endParaRPr lang="pl-PL" u="sng" dirty="0"/>
          </a:p>
          <a:p>
            <a:pPr lvl="0" algn="just">
              <a:lnSpc>
                <a:spcPct val="100000"/>
              </a:lnSpc>
              <a:spcAft>
                <a:spcPts val="600"/>
              </a:spcAft>
            </a:pPr>
            <a:r>
              <a:rPr lang="pl-PL" dirty="0">
                <a:solidFill>
                  <a:schemeClr val="tx1"/>
                </a:solidFill>
              </a:rPr>
              <a:t>Czy projekt jest </a:t>
            </a:r>
            <a:r>
              <a:rPr lang="pl-PL" b="1" dirty="0">
                <a:solidFill>
                  <a:schemeClr val="tx1"/>
                </a:solidFill>
              </a:rPr>
              <a:t>zgodny z zasadą równości szans kobiet i mężczyzn</a:t>
            </a:r>
            <a:r>
              <a:rPr lang="pl-PL" dirty="0">
                <a:solidFill>
                  <a:schemeClr val="tx1"/>
                </a:solidFill>
              </a:rPr>
              <a:t>? </a:t>
            </a:r>
          </a:p>
          <a:p>
            <a:pPr algn="just">
              <a:spcAft>
                <a:spcPts val="600"/>
              </a:spcAft>
            </a:pPr>
            <a:r>
              <a:rPr lang="pl-PL" sz="1400" dirty="0">
                <a:solidFill>
                  <a:schemeClr val="tx1"/>
                </a:solidFill>
                <a:cs typeface="Arial" pitchFamily="34" charset="0"/>
              </a:rPr>
              <a:t>Tak/Nie/Skierowany do negocjacji</a:t>
            </a:r>
            <a:endParaRPr lang="pl-PL" b="1" dirty="0">
              <a:solidFill>
                <a:schemeClr val="tx1"/>
              </a:solidFill>
              <a:cs typeface="Arial" pitchFamily="34" charset="0"/>
            </a:endParaRPr>
          </a:p>
          <a:p>
            <a:pPr algn="just"/>
            <a:r>
              <a:rPr lang="pl-PL" b="1" u="sng" dirty="0">
                <a:solidFill>
                  <a:schemeClr val="tx1"/>
                </a:solidFill>
                <a:cs typeface="Arial" pitchFamily="34" charset="0"/>
              </a:rPr>
              <a:t>4. </a:t>
            </a:r>
            <a:r>
              <a:rPr lang="pl-PL" b="1" u="sng" dirty="0">
                <a:solidFill>
                  <a:schemeClr val="tx1"/>
                </a:solidFill>
              </a:rPr>
              <a:t>Kryterium zgodności z właściwymi politykami i zasadami</a:t>
            </a:r>
            <a:endParaRPr lang="pl-PL" b="1" u="sng" dirty="0">
              <a:solidFill>
                <a:schemeClr val="tx1"/>
              </a:solidFill>
              <a:cs typeface="Arial" pitchFamily="34" charset="0"/>
            </a:endParaRPr>
          </a:p>
          <a:p>
            <a:pPr lvl="0" algn="just"/>
            <a:r>
              <a:rPr lang="pl-PL" dirty="0">
                <a:solidFill>
                  <a:schemeClr val="tx1"/>
                </a:solidFill>
              </a:rPr>
              <a:t>Czy projekt jest </a:t>
            </a:r>
            <a:r>
              <a:rPr lang="pl-PL" b="1" dirty="0">
                <a:solidFill>
                  <a:schemeClr val="tx1"/>
                </a:solidFill>
              </a:rPr>
              <a:t>zgodny z zasadą równości szans i niedyskryminacji, w tym dostępności dla osób z </a:t>
            </a:r>
            <a:r>
              <a:rPr lang="pl-PL" b="1" dirty="0" err="1">
                <a:solidFill>
                  <a:schemeClr val="tx1"/>
                </a:solidFill>
              </a:rPr>
              <a:t>niepełnosprawnościami</a:t>
            </a:r>
            <a:r>
              <a:rPr lang="pl-PL" dirty="0">
                <a:solidFill>
                  <a:schemeClr val="tx1"/>
                </a:solidFill>
              </a:rPr>
              <a:t>?</a:t>
            </a:r>
          </a:p>
          <a:p>
            <a:pPr algn="just"/>
            <a:r>
              <a:rPr lang="pl-PL" sz="1400" dirty="0">
                <a:solidFill>
                  <a:schemeClr val="tx1"/>
                </a:solidFill>
                <a:cs typeface="Arial" pitchFamily="34" charset="0"/>
              </a:rPr>
              <a:t>Tak/Nie/Skierowany do negocjacji</a:t>
            </a:r>
            <a:endParaRPr lang="pl-PL" sz="1400" b="1" dirty="0">
              <a:solidFill>
                <a:schemeClr val="tx1"/>
              </a:solidFill>
              <a:cs typeface="Arial" pitchFamily="34" charset="0"/>
            </a:endParaRPr>
          </a:p>
          <a:p>
            <a:pPr lvl="0" algn="just"/>
            <a:endParaRPr lang="pl-PL" dirty="0">
              <a:solidFill>
                <a:schemeClr val="tx1"/>
              </a:solidFill>
              <a:cs typeface="Arial" pitchFamily="34" charset="0"/>
            </a:endParaRPr>
          </a:p>
          <a:p>
            <a:pPr algn="just"/>
            <a:endParaRPr lang="pl-PL" sz="1400" b="1"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
        <p:nvSpPr>
          <p:cNvPr id="3" name="Tytuł 2">
            <a:extLst>
              <a:ext uri="{FF2B5EF4-FFF2-40B4-BE49-F238E27FC236}">
                <a16:creationId xmlns:a16="http://schemas.microsoft.com/office/drawing/2014/main" id="{58164B63-E29E-4031-B4F6-177760E9D83F}"/>
              </a:ext>
            </a:extLst>
          </p:cNvPr>
          <p:cNvSpPr>
            <a:spLocks noGrp="1"/>
          </p:cNvSpPr>
          <p:nvPr>
            <p:ph type="title"/>
          </p:nvPr>
        </p:nvSpPr>
        <p:spPr>
          <a:xfrm>
            <a:off x="457200" y="1001712"/>
            <a:ext cx="8229600" cy="415925"/>
          </a:xfrm>
        </p:spPr>
        <p:txBody>
          <a:bodyPr/>
          <a:lstStyle/>
          <a:p>
            <a:r>
              <a:rPr lang="pl-PL" sz="2400" b="1" dirty="0">
                <a:latin typeface="+mn-lt"/>
              </a:rPr>
              <a:t>4 Kryteria horyzontalne</a:t>
            </a:r>
          </a:p>
        </p:txBody>
      </p:sp>
    </p:spTree>
    <p:extLst>
      <p:ext uri="{BB962C8B-B14F-4D97-AF65-F5344CB8AC3E}">
        <p14:creationId xmlns:p14="http://schemas.microsoft.com/office/powerpoint/2010/main" val="1693468961"/>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31</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indent="-228600" algn="just">
              <a:buAutoNum type="arabicPeriod"/>
            </a:pPr>
            <a:endParaRPr lang="pl-PL" sz="1400" dirty="0">
              <a:solidFill>
                <a:schemeClr val="tx1"/>
              </a:solidFill>
              <a:cs typeface="Arial" pitchFamily="34" charset="0"/>
            </a:endParaRPr>
          </a:p>
          <a:p>
            <a:pPr marL="228600" indent="-228600" algn="just">
              <a:buAutoNum type="arabicPeriod"/>
            </a:pPr>
            <a:endParaRPr lang="pl-PL" sz="1400" dirty="0">
              <a:solidFill>
                <a:schemeClr val="tx1"/>
              </a:solidFill>
              <a:cs typeface="Arial" pitchFamily="34" charset="0"/>
            </a:endParaRPr>
          </a:p>
          <a:p>
            <a:pPr algn="just"/>
            <a:endParaRPr lang="pl-PL" sz="1400" dirty="0">
              <a:solidFill>
                <a:schemeClr val="tx1"/>
              </a:solidFill>
              <a:cs typeface="Arial" pitchFamily="34" charset="0"/>
            </a:endParaRPr>
          </a:p>
          <a:p>
            <a:pPr algn="just"/>
            <a:endParaRPr lang="pl-PL" sz="1400" dirty="0">
              <a:solidFill>
                <a:schemeClr val="tx1"/>
              </a:solidFill>
              <a:cs typeface="Arial" pitchFamily="34" charset="0"/>
            </a:endParaRPr>
          </a:p>
          <a:p>
            <a:pPr algn="just"/>
            <a:endParaRPr lang="pl-PL" sz="1400" b="1" dirty="0">
              <a:solidFill>
                <a:schemeClr val="tx1"/>
              </a:solidFill>
              <a:cs typeface="Arial" pitchFamily="34" charset="0"/>
            </a:endParaRPr>
          </a:p>
          <a:p>
            <a:pPr algn="just"/>
            <a:endParaRPr lang="pl-PL" sz="1400" b="1" dirty="0">
              <a:solidFill>
                <a:schemeClr val="tx1"/>
              </a:solidFill>
              <a:cs typeface="Arial" pitchFamily="34" charset="0"/>
            </a:endParaRPr>
          </a:p>
          <a:p>
            <a:pPr algn="just"/>
            <a:endParaRPr lang="pl-PL" sz="1400" b="1" dirty="0">
              <a:solidFill>
                <a:schemeClr val="tx1"/>
              </a:solidFill>
              <a:cs typeface="Arial" pitchFamily="34" charset="0"/>
            </a:endParaRPr>
          </a:p>
          <a:p>
            <a:pPr algn="just"/>
            <a:r>
              <a:rPr lang="pl-PL" b="1" u="sng" dirty="0">
                <a:solidFill>
                  <a:schemeClr val="tx1"/>
                </a:solidFill>
                <a:cs typeface="Arial" pitchFamily="34" charset="0"/>
              </a:rPr>
              <a:t>1. </a:t>
            </a:r>
            <a:r>
              <a:rPr lang="pl-PL" b="1" u="sng" dirty="0">
                <a:solidFill>
                  <a:schemeClr val="tx1"/>
                </a:solidFill>
              </a:rPr>
              <a:t>Kryterium spełnienia warunków postawionych przez oceniających lub przewodniczącego KOP</a:t>
            </a:r>
          </a:p>
          <a:p>
            <a:pPr algn="just"/>
            <a:r>
              <a:rPr lang="pl-PL" dirty="0">
                <a:solidFill>
                  <a:schemeClr val="tx1"/>
                </a:solidFill>
              </a:rPr>
              <a:t>Czy negocjacje zakończyły się wynikiem pozytywnym to znaczy czy zostały udzielone informacje i wyjaśnienia wymagane podczas negocjacji lub spełnione zostały warunki określone przez oceniających lub przewodniczącego KOP podczas negocjacji oraz czy do projektu nie wprowadzono innych nieuzgodnionych w ramach negocjacji zmian ?</a:t>
            </a:r>
          </a:p>
          <a:p>
            <a:pPr algn="just"/>
            <a:endParaRPr lang="pl-PL" dirty="0">
              <a:solidFill>
                <a:schemeClr val="tx1"/>
              </a:solidFill>
              <a:cs typeface="Arial" pitchFamily="34" charset="0"/>
            </a:endParaRPr>
          </a:p>
          <a:p>
            <a:r>
              <a:rPr lang="pl-PL" sz="1400" dirty="0">
                <a:solidFill>
                  <a:schemeClr val="tx1"/>
                </a:solidFill>
              </a:rPr>
              <a:t>Ocena spełniania kryterium obejmuje weryfikację: </a:t>
            </a:r>
          </a:p>
          <a:p>
            <a:r>
              <a:rPr lang="pl-PL" sz="1400" dirty="0">
                <a:solidFill>
                  <a:schemeClr val="tx1"/>
                </a:solidFill>
              </a:rPr>
              <a:t>1) Czy do wniosku zostały wprowadzone korekty wskazane przez oceniających w kartach oceny projektu lub przez przewodniczącego KOP lub inne zmiany wynikające z ustaleń dokonanych podczas negocjacji, </a:t>
            </a:r>
          </a:p>
          <a:p>
            <a:r>
              <a:rPr lang="pl-PL" sz="1400" dirty="0">
                <a:solidFill>
                  <a:schemeClr val="tx1"/>
                </a:solidFill>
              </a:rPr>
              <a:t>2) Czy KOP uzyskała od Wnioskodawcy/Beneficjenta informacje i wyjaśnienia dotyczące określonych zapisów we wniosku, wskazanych przez oceniających w kartach oceny projektu lub przewodniczącego KOP,</a:t>
            </a:r>
          </a:p>
          <a:p>
            <a:r>
              <a:rPr lang="pl-PL" sz="1400" dirty="0">
                <a:solidFill>
                  <a:schemeClr val="tx1"/>
                </a:solidFill>
              </a:rPr>
              <a:t>3) Czy do wniosku zostały wprowadzone inne zmiany niż wynikające z kart oceny projektu lub uwag przewodniczącego KOP lub ustaleń wynikających z procesu negocjacji. </a:t>
            </a:r>
          </a:p>
          <a:p>
            <a:r>
              <a:rPr lang="pl-PL" sz="1400" u="sng" dirty="0">
                <a:solidFill>
                  <a:schemeClr val="tx1"/>
                </a:solidFill>
              </a:rPr>
              <a:t>Udzielenie odpowiedzi: „TAK” na pytanie nr 1 i 2 oraz odpowiedzi „NIE” na pytanie nr 3 oznacza spełnienie kryterium.</a:t>
            </a:r>
          </a:p>
          <a:p>
            <a:endParaRPr lang="pl-PL" sz="1400" dirty="0">
              <a:solidFill>
                <a:schemeClr val="tx1"/>
              </a:solidFill>
            </a:endParaRPr>
          </a:p>
          <a:p>
            <a:pPr algn="just"/>
            <a:endParaRPr lang="pl-PL" sz="1400" dirty="0">
              <a:solidFill>
                <a:schemeClr val="tx1"/>
              </a:solidFill>
              <a:cs typeface="Arial" pitchFamily="34" charset="0"/>
            </a:endParaRPr>
          </a:p>
          <a:p>
            <a:pPr algn="just"/>
            <a:endParaRPr lang="pl-PL" sz="1400" b="1"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
        <p:nvSpPr>
          <p:cNvPr id="3" name="Tytuł 2">
            <a:extLst>
              <a:ext uri="{FF2B5EF4-FFF2-40B4-BE49-F238E27FC236}">
                <a16:creationId xmlns:a16="http://schemas.microsoft.com/office/drawing/2014/main" id="{01438F32-E04C-4E67-876C-19025F08AF2C}"/>
              </a:ext>
            </a:extLst>
          </p:cNvPr>
          <p:cNvSpPr>
            <a:spLocks noGrp="1"/>
          </p:cNvSpPr>
          <p:nvPr>
            <p:ph type="title"/>
          </p:nvPr>
        </p:nvSpPr>
        <p:spPr>
          <a:xfrm>
            <a:off x="457200" y="1001712"/>
            <a:ext cx="8229600" cy="415925"/>
          </a:xfrm>
        </p:spPr>
        <p:txBody>
          <a:bodyPr/>
          <a:lstStyle/>
          <a:p>
            <a:r>
              <a:rPr lang="pl-PL" sz="2400" b="1" dirty="0"/>
              <a:t>Kryterium negocjacji</a:t>
            </a:r>
          </a:p>
        </p:txBody>
      </p:sp>
    </p:spTree>
    <p:extLst>
      <p:ext uri="{BB962C8B-B14F-4D97-AF65-F5344CB8AC3E}">
        <p14:creationId xmlns:p14="http://schemas.microsoft.com/office/powerpoint/2010/main" val="1579774666"/>
      </p:ext>
    </p:extLst>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w ramach Działania 10.2</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dirty="0">
                <a:solidFill>
                  <a:schemeClr val="tx1"/>
                </a:solidFill>
                <a:cs typeface="Arial" pitchFamily="34" charset="0"/>
              </a:rPr>
              <a:t>Instrukcja dotycząca doboru wskaźników została opisana w Załączniku nr 2 do Regulaminu konkursu</a:t>
            </a:r>
          </a:p>
          <a:p>
            <a:pPr algn="just"/>
            <a:endParaRPr lang="pl-PL" dirty="0">
              <a:solidFill>
                <a:schemeClr val="tx1"/>
              </a:solidFill>
              <a:cs typeface="Arial" pitchFamily="34" charset="0"/>
            </a:endParaRPr>
          </a:p>
          <a:p>
            <a:pPr algn="just"/>
            <a:r>
              <a:rPr lang="pl-PL" dirty="0">
                <a:solidFill>
                  <a:schemeClr val="tx1"/>
                </a:solidFill>
                <a:cs typeface="Arial" pitchFamily="34" charset="0"/>
              </a:rPr>
              <a:t>Wyróżniamy następujące rodzaje wskaźników:</a:t>
            </a:r>
          </a:p>
          <a:p>
            <a:pPr algn="just">
              <a:buFont typeface="Arial" pitchFamily="34" charset="0"/>
              <a:buChar char="•"/>
            </a:pPr>
            <a:r>
              <a:rPr lang="pl-PL" b="1" dirty="0">
                <a:solidFill>
                  <a:schemeClr val="tx1"/>
                </a:solidFill>
                <a:cs typeface="Arial" pitchFamily="34" charset="0"/>
              </a:rPr>
              <a:t>Wskaźniki programowe</a:t>
            </a:r>
            <a:r>
              <a:rPr lang="pl-PL" dirty="0">
                <a:solidFill>
                  <a:schemeClr val="tx1"/>
                </a:solidFill>
                <a:cs typeface="Arial" pitchFamily="34" charset="0"/>
              </a:rPr>
              <a:t> (</a:t>
            </a:r>
            <a:r>
              <a:rPr lang="pl-PL" u="sng" dirty="0">
                <a:solidFill>
                  <a:schemeClr val="tx1"/>
                </a:solidFill>
                <a:cs typeface="Arial" pitchFamily="34" charset="0"/>
              </a:rPr>
              <a:t>wskaźniki produktu </a:t>
            </a:r>
            <a:r>
              <a:rPr lang="pl-PL" dirty="0">
                <a:solidFill>
                  <a:schemeClr val="tx1"/>
                </a:solidFill>
                <a:cs typeface="Arial" pitchFamily="34" charset="0"/>
              </a:rPr>
              <a:t>i </a:t>
            </a:r>
            <a:r>
              <a:rPr lang="pl-PL" u="sng" dirty="0">
                <a:solidFill>
                  <a:schemeClr val="tx1"/>
                </a:solidFill>
                <a:cs typeface="Arial" pitchFamily="34" charset="0"/>
              </a:rPr>
              <a:t>wskaźniki rezultatu bezpośredniego</a:t>
            </a:r>
            <a:r>
              <a:rPr lang="pl-PL" dirty="0">
                <a:solidFill>
                  <a:schemeClr val="tx1"/>
                </a:solidFill>
                <a:cs typeface="Arial" pitchFamily="34" charset="0"/>
              </a:rPr>
              <a:t>) </a:t>
            </a:r>
          </a:p>
          <a:p>
            <a:pPr algn="just"/>
            <a:r>
              <a:rPr lang="pl-PL" dirty="0">
                <a:solidFill>
                  <a:schemeClr val="tx1"/>
                </a:solidFill>
                <a:cs typeface="Arial" pitchFamily="34" charset="0"/>
              </a:rPr>
              <a:t>– określone w RPO, wybierane z listy rozwijanej, obligatoryjne</a:t>
            </a:r>
          </a:p>
          <a:p>
            <a:pPr algn="just">
              <a:buFont typeface="Arial" pitchFamily="34" charset="0"/>
              <a:buChar char="•"/>
            </a:pPr>
            <a:r>
              <a:rPr lang="pl-PL" b="1" dirty="0">
                <a:solidFill>
                  <a:schemeClr val="tx1"/>
                </a:solidFill>
                <a:cs typeface="Arial" pitchFamily="34" charset="0"/>
              </a:rPr>
              <a:t>Wskaźniki horyzontalne </a:t>
            </a:r>
          </a:p>
          <a:p>
            <a:pPr algn="just"/>
            <a:r>
              <a:rPr lang="pl-PL" dirty="0">
                <a:solidFill>
                  <a:schemeClr val="tx1"/>
                </a:solidFill>
                <a:cs typeface="Arial" pitchFamily="34" charset="0"/>
              </a:rPr>
              <a:t>– określone w tzw. liście WLWK (Wspólne Lista Wskaźników Kluczowych), wybierane z listy rozwijanej, obligatoryjne </a:t>
            </a:r>
          </a:p>
          <a:p>
            <a:pPr algn="just">
              <a:buFont typeface="Arial" pitchFamily="34" charset="0"/>
              <a:buChar char="•"/>
            </a:pPr>
            <a:r>
              <a:rPr lang="pl-PL" b="1" dirty="0">
                <a:solidFill>
                  <a:schemeClr val="tx1"/>
                </a:solidFill>
                <a:cs typeface="Arial" pitchFamily="34" charset="0"/>
              </a:rPr>
              <a:t>Wskaźniki projektowe </a:t>
            </a:r>
          </a:p>
          <a:p>
            <a:pPr algn="just"/>
            <a:r>
              <a:rPr lang="pl-PL" dirty="0">
                <a:solidFill>
                  <a:schemeClr val="tx1"/>
                </a:solidFill>
                <a:cs typeface="Arial" pitchFamily="34" charset="0"/>
              </a:rPr>
              <a:t>– określane samodzielnie przez Wnioskodawcę, nieobligatoryjne</a:t>
            </a:r>
          </a:p>
          <a:p>
            <a:pPr algn="just"/>
            <a:endParaRPr lang="pl-PL" dirty="0">
              <a:solidFill>
                <a:schemeClr val="tx1"/>
              </a:solidFill>
              <a:cs typeface="Arial" pitchFamily="34" charset="0"/>
            </a:endParaRPr>
          </a:p>
        </p:txBody>
      </p:sp>
    </p:spTree>
    <p:extLst>
      <p:ext uri="{BB962C8B-B14F-4D97-AF65-F5344CB8AC3E}">
        <p14:creationId xmlns:p14="http://schemas.microsoft.com/office/powerpoint/2010/main" val="3728915418"/>
      </p:ext>
    </p:extLst>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programowe – 6 wskaźników produktu</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33</a:t>
            </a:fld>
            <a:endParaRPr lang="pl-PL" altLang="pl-PL"/>
          </a:p>
        </p:txBody>
      </p:sp>
      <p:graphicFrame>
        <p:nvGraphicFramePr>
          <p:cNvPr id="6" name="Diagram 5"/>
          <p:cNvGraphicFramePr/>
          <p:nvPr>
            <p:extLst>
              <p:ext uri="{D42A27DB-BD31-4B8C-83A1-F6EECF244321}">
                <p14:modId xmlns:p14="http://schemas.microsoft.com/office/powerpoint/2010/main" val="4044822285"/>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programowe – 6 wskaźników produktu </a:t>
            </a:r>
            <a:r>
              <a:rPr lang="pl-PL" altLang="pl-PL" sz="2800" b="1" dirty="0" err="1">
                <a:latin typeface="+mn-lt"/>
                <a:cs typeface="Arial" pitchFamily="34" charset="0"/>
              </a:rPr>
              <a:t>cd</a:t>
            </a:r>
            <a:r>
              <a:rPr lang="pl-PL" altLang="pl-PL" sz="2800" b="1" dirty="0">
                <a:latin typeface="+mn-lt"/>
                <a:cs typeface="Arial" pitchFamily="34" charset="0"/>
              </a:rPr>
              <a:t>.</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34</a:t>
            </a:fld>
            <a:endParaRPr lang="pl-PL" altLang="pl-PL"/>
          </a:p>
        </p:txBody>
      </p:sp>
      <p:graphicFrame>
        <p:nvGraphicFramePr>
          <p:cNvPr id="6" name="Diagram 5"/>
          <p:cNvGraphicFramePr/>
          <p:nvPr>
            <p:extLst>
              <p:ext uri="{D42A27DB-BD31-4B8C-83A1-F6EECF244321}">
                <p14:modId xmlns:p14="http://schemas.microsoft.com/office/powerpoint/2010/main" val="3364642956"/>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programowe – 6 wskaźników produktu </a:t>
            </a:r>
            <a:r>
              <a:rPr lang="pl-PL" altLang="pl-PL" sz="2800" b="1" dirty="0" err="1">
                <a:latin typeface="+mn-lt"/>
                <a:cs typeface="Arial" pitchFamily="34" charset="0"/>
              </a:rPr>
              <a:t>cd</a:t>
            </a:r>
            <a:r>
              <a:rPr lang="pl-PL" altLang="pl-PL" sz="2800" b="1" dirty="0">
                <a:latin typeface="+mn-lt"/>
                <a:cs typeface="Arial" pitchFamily="34" charset="0"/>
              </a:rPr>
              <a:t>.</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35</a:t>
            </a:fld>
            <a:endParaRPr lang="pl-PL" altLang="pl-PL"/>
          </a:p>
        </p:txBody>
      </p:sp>
      <p:graphicFrame>
        <p:nvGraphicFramePr>
          <p:cNvPr id="6" name="Diagram 5"/>
          <p:cNvGraphicFramePr/>
          <p:nvPr>
            <p:extLst>
              <p:ext uri="{D42A27DB-BD31-4B8C-83A1-F6EECF244321}">
                <p14:modId xmlns:p14="http://schemas.microsoft.com/office/powerpoint/2010/main" val="1981981043"/>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400" b="1" dirty="0">
                <a:latin typeface="+mn-lt"/>
                <a:cs typeface="Arial" pitchFamily="34" charset="0"/>
              </a:rPr>
              <a:t>Wskaźniki programowe – 4 wskaźniki rezultatu bezpośredniego</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36</a:t>
            </a:fld>
            <a:endParaRPr lang="pl-PL" altLang="pl-PL"/>
          </a:p>
        </p:txBody>
      </p:sp>
      <p:graphicFrame>
        <p:nvGraphicFramePr>
          <p:cNvPr id="6" name="Diagram 5"/>
          <p:cNvGraphicFramePr/>
          <p:nvPr>
            <p:extLst>
              <p:ext uri="{D42A27DB-BD31-4B8C-83A1-F6EECF244321}">
                <p14:modId xmlns:p14="http://schemas.microsoft.com/office/powerpoint/2010/main" val="285438707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400" b="1" dirty="0">
                <a:latin typeface="+mn-lt"/>
                <a:cs typeface="Arial" pitchFamily="34" charset="0"/>
              </a:rPr>
              <a:t>Wskaźniki programowe – 4 wskaźniki rezultatu bezpośredniego </a:t>
            </a:r>
            <a:r>
              <a:rPr lang="pl-PL" altLang="pl-PL" sz="2400" b="1" dirty="0" err="1">
                <a:latin typeface="+mn-lt"/>
                <a:cs typeface="Arial" pitchFamily="34" charset="0"/>
              </a:rPr>
              <a:t>cd</a:t>
            </a:r>
            <a:r>
              <a:rPr lang="pl-PL" altLang="pl-PL" sz="2400" b="1" dirty="0">
                <a:latin typeface="+mn-lt"/>
                <a:cs typeface="Arial" pitchFamily="34" charset="0"/>
              </a:rPr>
              <a:t>.</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37</a:t>
            </a:fld>
            <a:endParaRPr lang="pl-PL" altLang="pl-PL"/>
          </a:p>
        </p:txBody>
      </p:sp>
      <p:graphicFrame>
        <p:nvGraphicFramePr>
          <p:cNvPr id="6" name="Diagram 5"/>
          <p:cNvGraphicFramePr/>
          <p:nvPr>
            <p:extLst>
              <p:ext uri="{D42A27DB-BD31-4B8C-83A1-F6EECF244321}">
                <p14:modId xmlns:p14="http://schemas.microsoft.com/office/powerpoint/2010/main" val="256286183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400" b="1" dirty="0">
                <a:latin typeface="+mn-lt"/>
                <a:cs typeface="Arial" pitchFamily="34" charset="0"/>
              </a:rPr>
              <a:t>Wskaźniki horyzontalne – 4 wskaźniki horyzontalne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38</a:t>
            </a:fld>
            <a:endParaRPr lang="pl-PL" altLang="pl-PL"/>
          </a:p>
        </p:txBody>
      </p:sp>
      <p:graphicFrame>
        <p:nvGraphicFramePr>
          <p:cNvPr id="6" name="Diagram 5"/>
          <p:cNvGraphicFramePr/>
          <p:nvPr>
            <p:extLst>
              <p:ext uri="{D42A27DB-BD31-4B8C-83A1-F6EECF244321}">
                <p14:modId xmlns:p14="http://schemas.microsoft.com/office/powerpoint/2010/main"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400" b="1" dirty="0">
                <a:latin typeface="+mn-lt"/>
                <a:cs typeface="Arial" pitchFamily="34" charset="0"/>
              </a:rPr>
              <a:t>Wskaźniki horyzontalne – 4 wskaźniki horyzontalne </a:t>
            </a:r>
            <a:r>
              <a:rPr lang="pl-PL" altLang="pl-PL" sz="2400" b="1" dirty="0" err="1">
                <a:latin typeface="+mn-lt"/>
                <a:cs typeface="Arial" pitchFamily="34" charset="0"/>
              </a:rPr>
              <a:t>cd</a:t>
            </a:r>
            <a:r>
              <a:rPr lang="pl-PL" altLang="pl-PL" sz="2400" b="1" dirty="0">
                <a:latin typeface="+mn-lt"/>
                <a:cs typeface="Arial" pitchFamily="34" charset="0"/>
              </a:rPr>
              <a:t>.</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39</a:t>
            </a:fld>
            <a:endParaRPr lang="pl-PL" altLang="pl-PL"/>
          </a:p>
        </p:txBody>
      </p:sp>
      <p:graphicFrame>
        <p:nvGraphicFramePr>
          <p:cNvPr id="6" name="Diagram 5"/>
          <p:cNvGraphicFramePr/>
          <p:nvPr>
            <p:extLst>
              <p:ext uri="{D42A27DB-BD31-4B8C-83A1-F6EECF244321}">
                <p14:modId xmlns:p14="http://schemas.microsoft.com/office/powerpoint/2010/main"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0" y="1045179"/>
            <a:ext cx="9144000" cy="647548"/>
          </a:xfrm>
        </p:spPr>
        <p:txBody>
          <a:bodyPr/>
          <a:lstStyle/>
          <a:p>
            <a:r>
              <a:rPr lang="pl-PL" sz="2800" b="1" dirty="0"/>
              <a:t>Kwota środków </a:t>
            </a:r>
            <a:r>
              <a:rPr lang="pl-PL" sz="2800" b="1" dirty="0" err="1"/>
              <a:t>europejskich</a:t>
            </a:r>
            <a:r>
              <a:rPr lang="pl-PL" sz="2800" b="1" dirty="0"/>
              <a:t> przeznaczona na konkurs</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fontScale="32500" lnSpcReduction="20000"/>
          </a:bodyPr>
          <a:lstStyle/>
          <a:p>
            <a:pPr marL="0" indent="0">
              <a:buNone/>
            </a:pPr>
            <a:endParaRPr lang="pl-PL" b="1" i="1" u="sng" dirty="0">
              <a:latin typeface="+mn-lt"/>
            </a:endParaRPr>
          </a:p>
          <a:p>
            <a:endParaRPr lang="pl-PL" sz="4000" dirty="0">
              <a:latin typeface="+mn-lt"/>
            </a:endParaRPr>
          </a:p>
          <a:p>
            <a:pPr algn="just"/>
            <a:endParaRPr lang="pl-PL" sz="4000" dirty="0">
              <a:latin typeface="+mn-lt"/>
            </a:endParaRPr>
          </a:p>
          <a:p>
            <a:pPr algn="just"/>
            <a:endParaRPr lang="pl-PL" sz="3800" dirty="0">
              <a:latin typeface="+mn-lt"/>
            </a:endParaRPr>
          </a:p>
          <a:p>
            <a:pPr algn="ctr"/>
            <a:r>
              <a:rPr lang="pl-PL" sz="8600" dirty="0">
                <a:latin typeface="+mn-lt"/>
              </a:rPr>
              <a:t>Kwota środków europejskich przeznaczona na konkurs </a:t>
            </a:r>
          </a:p>
          <a:p>
            <a:pPr algn="ctr"/>
            <a:r>
              <a:rPr lang="pl-PL" sz="8600" dirty="0">
                <a:latin typeface="+mn-lt"/>
              </a:rPr>
              <a:t>nr RPDS.10.02.03-IZ.00-02-382/20 </a:t>
            </a:r>
          </a:p>
          <a:p>
            <a:pPr algn="ctr"/>
            <a:r>
              <a:rPr lang="pl-PL" sz="8600" dirty="0">
                <a:latin typeface="+mn-lt"/>
              </a:rPr>
              <a:t>wynosi: </a:t>
            </a:r>
          </a:p>
          <a:p>
            <a:pPr algn="ctr"/>
            <a:r>
              <a:rPr lang="pl-PL" sz="8800" dirty="0">
                <a:latin typeface="+mn-lt"/>
              </a:rPr>
              <a:t>1 012 392 EUR tj. </a:t>
            </a:r>
            <a:r>
              <a:rPr lang="pl-PL" sz="8800" dirty="0">
                <a:solidFill>
                  <a:srgbClr val="FF0000"/>
                </a:solidFill>
                <a:latin typeface="+mn-lt"/>
              </a:rPr>
              <a:t>4 340 428,23 PLN </a:t>
            </a:r>
          </a:p>
          <a:p>
            <a:pPr algn="ctr"/>
            <a:endParaRPr lang="pl-PL" sz="8600" dirty="0">
              <a:solidFill>
                <a:srgbClr val="FF0000"/>
              </a:solidFill>
              <a:latin typeface="+mn-lt"/>
            </a:endParaRPr>
          </a:p>
          <a:p>
            <a:pPr algn="ctr"/>
            <a:endParaRPr lang="pl-PL" sz="8600" dirty="0">
              <a:latin typeface="+mn-lt"/>
            </a:endParaRPr>
          </a:p>
          <a:p>
            <a:pPr algn="ctr"/>
            <a:endParaRPr lang="pl-PL" sz="3800" b="1" dirty="0">
              <a:solidFill>
                <a:srgbClr val="FF0000"/>
              </a:solidFill>
              <a:latin typeface="+mn-lt"/>
            </a:endParaRPr>
          </a:p>
          <a:p>
            <a:pPr algn="just"/>
            <a:endParaRPr lang="pl-PL" sz="4000" dirty="0">
              <a:latin typeface="+mn-lt"/>
            </a:endParaRPr>
          </a:p>
          <a:p>
            <a:pPr algn="just"/>
            <a:r>
              <a:rPr lang="pl-PL" sz="4000" dirty="0">
                <a:latin typeface="+mn-lt"/>
              </a:rPr>
              <a:t> </a:t>
            </a:r>
          </a:p>
          <a:p>
            <a:endParaRPr lang="pl-PL" sz="4000" dirty="0">
              <a:latin typeface="+mn-lt"/>
            </a:endParaRPr>
          </a:p>
          <a:p>
            <a:r>
              <a:rPr lang="pl-PL" dirty="0"/>
              <a:t> </a:t>
            </a:r>
          </a:p>
          <a:p>
            <a:endParaRPr lang="pl-PL" dirty="0"/>
          </a:p>
          <a:p>
            <a:r>
              <a:rPr lang="pl-PL" dirty="0"/>
              <a:t> </a:t>
            </a:r>
          </a:p>
          <a:p>
            <a:br>
              <a:rPr lang="pl-PL" b="1" dirty="0">
                <a:latin typeface="+mn-lt"/>
              </a:rPr>
            </a:br>
            <a:r>
              <a:rPr lang="pl-PL" b="1" u="sng" dirty="0">
                <a:latin typeface="+mn-lt"/>
              </a:rPr>
              <a:t> </a:t>
            </a:r>
          </a:p>
          <a:p>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3669518987"/>
      </p:ext>
    </p:extLst>
  </p:cSld>
  <p:clrMapOvr>
    <a:masterClrMapping/>
  </p:clrMapOvr>
  <p:transition spd="med">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400" b="1" dirty="0">
                <a:latin typeface="+mn-lt"/>
                <a:cs typeface="Arial" pitchFamily="34" charset="0"/>
              </a:rPr>
              <a:t>Wskaźniki horyzontalne – 4 wskaźniki horyzontalne </a:t>
            </a:r>
            <a:r>
              <a:rPr lang="pl-PL" altLang="pl-PL" sz="2400" b="1" dirty="0" err="1">
                <a:latin typeface="+mn-lt"/>
                <a:cs typeface="Arial" pitchFamily="34" charset="0"/>
              </a:rPr>
              <a:t>cd</a:t>
            </a:r>
            <a:r>
              <a:rPr lang="pl-PL" altLang="pl-PL" sz="2400" b="1" dirty="0">
                <a:latin typeface="+mn-lt"/>
                <a:cs typeface="Arial" pitchFamily="34" charset="0"/>
              </a:rPr>
              <a:t>.</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40</a:t>
            </a:fld>
            <a:endParaRPr lang="pl-PL" altLang="pl-PL"/>
          </a:p>
        </p:txBody>
      </p:sp>
      <p:graphicFrame>
        <p:nvGraphicFramePr>
          <p:cNvPr id="6" name="Diagram 5"/>
          <p:cNvGraphicFramePr/>
          <p:nvPr>
            <p:extLst>
              <p:ext uri="{D42A27DB-BD31-4B8C-83A1-F6EECF244321}">
                <p14:modId xmlns:p14="http://schemas.microsoft.com/office/powerpoint/2010/main" val="1209311278"/>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projektowe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dirty="0">
                <a:solidFill>
                  <a:schemeClr val="tx1"/>
                </a:solidFill>
              </a:rPr>
              <a:t>Wnioskodawca może samodzielnie określić inne, dodatkowe wskaźniki </a:t>
            </a:r>
            <a:r>
              <a:rPr lang="pl-PL" b="1" dirty="0">
                <a:solidFill>
                  <a:schemeClr val="tx1"/>
                </a:solidFill>
              </a:rPr>
              <a:t>specyficzne dla danego projektu</a:t>
            </a:r>
            <a:r>
              <a:rPr lang="pl-PL" dirty="0">
                <a:solidFill>
                  <a:schemeClr val="tx1"/>
                </a:solidFill>
              </a:rPr>
              <a:t>, o ile będzie to niezbędne dla prawidłowej realizacji projektu. </a:t>
            </a:r>
          </a:p>
          <a:p>
            <a:pPr algn="just"/>
            <a:endParaRPr lang="pl-PL" dirty="0">
              <a:solidFill>
                <a:schemeClr val="tx1"/>
              </a:solidFill>
            </a:endParaRPr>
          </a:p>
          <a:p>
            <a:pPr algn="just"/>
            <a:r>
              <a:rPr lang="pl-PL" dirty="0">
                <a:solidFill>
                  <a:schemeClr val="tx1"/>
                </a:solidFill>
              </a:rPr>
              <a:t>Wskaźniki projektowe dla projektu muszą nosić </a:t>
            </a:r>
            <a:r>
              <a:rPr lang="pl-PL" b="1" dirty="0">
                <a:solidFill>
                  <a:schemeClr val="tx1"/>
                </a:solidFill>
              </a:rPr>
              <a:t>inne nazwy </a:t>
            </a:r>
            <a:r>
              <a:rPr lang="pl-PL" dirty="0">
                <a:solidFill>
                  <a:schemeClr val="tx1"/>
                </a:solidFill>
              </a:rPr>
              <a:t>niż ww. wskaźniki programowe (wskaźniki produktu i wskaźniki rezultatu) i mieć </a:t>
            </a:r>
            <a:r>
              <a:rPr lang="pl-PL" b="1" dirty="0">
                <a:solidFill>
                  <a:schemeClr val="tx1"/>
                </a:solidFill>
              </a:rPr>
              <a:t>inną definicję wskaźnika.</a:t>
            </a:r>
          </a:p>
          <a:p>
            <a:pPr algn="just"/>
            <a:endParaRPr lang="pl-PL" dirty="0"/>
          </a:p>
          <a:p>
            <a:pPr algn="just"/>
            <a:r>
              <a:rPr lang="pl-PL" dirty="0">
                <a:solidFill>
                  <a:schemeClr val="tx1"/>
                </a:solidFill>
              </a:rPr>
              <a:t>Dla wszystkich wskaźników uwzględnionych we wniosku o dofinansowanie należy określić </a:t>
            </a:r>
            <a:r>
              <a:rPr lang="pl-PL" b="1" dirty="0">
                <a:solidFill>
                  <a:schemeClr val="tx1"/>
                </a:solidFill>
              </a:rPr>
              <a:t>wartości bazowe </a:t>
            </a:r>
            <a:r>
              <a:rPr lang="pl-PL" dirty="0">
                <a:solidFill>
                  <a:schemeClr val="tx1"/>
                </a:solidFill>
              </a:rPr>
              <a:t>(czyli przed rozpoczęciem realizacji projektu) oraz </a:t>
            </a:r>
            <a:r>
              <a:rPr lang="pl-PL" b="1" dirty="0">
                <a:solidFill>
                  <a:schemeClr val="tx1"/>
                </a:solidFill>
              </a:rPr>
              <a:t>wartości docelowe</a:t>
            </a:r>
            <a:r>
              <a:rPr lang="pl-PL" dirty="0">
                <a:solidFill>
                  <a:schemeClr val="tx1"/>
                </a:solidFill>
              </a:rPr>
              <a:t>, których osiągnięcie będzie uznane za zrealizowanie celu projektu. </a:t>
            </a:r>
            <a:r>
              <a:rPr lang="pl-PL" b="1" dirty="0">
                <a:solidFill>
                  <a:schemeClr val="tx1"/>
                </a:solidFill>
              </a:rPr>
              <a:t> </a:t>
            </a:r>
            <a:endParaRPr lang="pl-PL" b="1" dirty="0">
              <a:solidFill>
                <a:schemeClr val="tx1"/>
              </a:solidFill>
              <a:cs typeface="Arial" pitchFamily="34" charset="0"/>
            </a:endParaRPr>
          </a:p>
        </p:txBody>
      </p:sp>
    </p:spTree>
    <p:extLst>
      <p:ext uri="{BB962C8B-B14F-4D97-AF65-F5344CB8AC3E}">
        <p14:creationId xmlns:p14="http://schemas.microsoft.com/office/powerpoint/2010/main" val="3728915418"/>
      </p:ext>
    </p:extLst>
  </p:cSld>
  <p:clrMapOvr>
    <a:masterClrMapping/>
  </p:clrMapOvr>
  <p:transition spd="med">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Przedmiot konkursu</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a:bodyPr>
          <a:lstStyle/>
          <a:p>
            <a:pPr marL="0" indent="0">
              <a:buNone/>
            </a:pPr>
            <a:endParaRPr lang="pl-PL" sz="1600" b="1" i="1" u="sng" dirty="0"/>
          </a:p>
          <a:p>
            <a:endParaRPr lang="pl-PL" sz="1600" b="1" i="1" dirty="0"/>
          </a:p>
          <a:p>
            <a:pPr algn="ctr"/>
            <a:r>
              <a:rPr lang="pl-PL" sz="2000" b="1" dirty="0">
                <a:latin typeface="+mn-lt"/>
                <a:cs typeface="Arial" pitchFamily="34" charset="0"/>
              </a:rPr>
              <a:t>Typy projektów:</a:t>
            </a:r>
          </a:p>
          <a:p>
            <a:endParaRPr lang="pl-PL" sz="1600" dirty="0">
              <a:latin typeface="+mn-lt"/>
            </a:endParaRPr>
          </a:p>
          <a:p>
            <a:pPr lvl="0" algn="just"/>
            <a:r>
              <a:rPr lang="pl-PL" sz="1700" b="1" dirty="0">
                <a:latin typeface="+mn-lt"/>
              </a:rPr>
              <a:t>10.2.A. </a:t>
            </a:r>
            <a:r>
              <a:rPr lang="pl-PL" sz="1700" dirty="0">
                <a:latin typeface="+mn-lt"/>
              </a:rPr>
              <a:t>Kształtowanie </a:t>
            </a:r>
            <a:r>
              <a:rPr lang="pl-PL" sz="1700" b="1" dirty="0">
                <a:latin typeface="+mn-lt"/>
              </a:rPr>
              <a:t>kompetencji kluczowych oraz umiejętności uniwersalnych </a:t>
            </a:r>
            <a:r>
              <a:rPr lang="pl-PL" sz="1700" dirty="0">
                <a:latin typeface="+mn-lt"/>
              </a:rPr>
              <a:t>niezbędnych na rynku pracy.</a:t>
            </a:r>
          </a:p>
          <a:p>
            <a:pPr lvl="0" algn="just"/>
            <a:endParaRPr lang="pl-PL" sz="1700" dirty="0">
              <a:latin typeface="+mn-lt"/>
            </a:endParaRPr>
          </a:p>
          <a:p>
            <a:pPr lvl="0" algn="just"/>
            <a:r>
              <a:rPr lang="pl-PL" sz="1700" b="1" dirty="0">
                <a:latin typeface="+mn-lt"/>
              </a:rPr>
              <a:t>10.2.B.</a:t>
            </a:r>
            <a:r>
              <a:rPr lang="pl-PL" sz="1700" dirty="0">
                <a:latin typeface="+mn-lt"/>
              </a:rPr>
              <a:t> Tworzenie w szkołach </a:t>
            </a:r>
            <a:r>
              <a:rPr lang="pl-PL" sz="1700" b="1" dirty="0">
                <a:latin typeface="+mn-lt"/>
              </a:rPr>
              <a:t>warunków do nauczania eksperymentalnego</a:t>
            </a:r>
            <a:r>
              <a:rPr lang="pl-PL" sz="1700" dirty="0">
                <a:latin typeface="+mn-lt"/>
              </a:rPr>
              <a:t>.</a:t>
            </a:r>
          </a:p>
          <a:p>
            <a:pPr lvl="0" algn="just"/>
            <a:endParaRPr lang="pl-PL" sz="1700" dirty="0">
              <a:latin typeface="+mn-lt"/>
            </a:endParaRPr>
          </a:p>
          <a:p>
            <a:pPr lvl="0" algn="just"/>
            <a:r>
              <a:rPr lang="pl-PL" sz="1700" b="1" dirty="0">
                <a:latin typeface="+mn-lt"/>
              </a:rPr>
              <a:t>10.2.C. </a:t>
            </a:r>
            <a:r>
              <a:rPr lang="pl-PL" sz="1700" dirty="0">
                <a:latin typeface="+mn-lt"/>
              </a:rPr>
              <a:t>Realizacja </a:t>
            </a:r>
            <a:r>
              <a:rPr lang="pl-PL" sz="1700" b="1" dirty="0">
                <a:latin typeface="+mn-lt"/>
              </a:rPr>
              <a:t>programów pomocy stypendialnej </a:t>
            </a:r>
            <a:r>
              <a:rPr lang="pl-PL" sz="1700" dirty="0">
                <a:latin typeface="+mn-lt"/>
              </a:rPr>
              <a:t>dla uczniów szczególnie uzdolnionych. </a:t>
            </a:r>
          </a:p>
          <a:p>
            <a:pPr lvl="0" algn="just"/>
            <a:endParaRPr lang="pl-PL" sz="1700" dirty="0">
              <a:latin typeface="+mn-lt"/>
            </a:endParaRPr>
          </a:p>
          <a:p>
            <a:pPr lvl="0" algn="just"/>
            <a:r>
              <a:rPr lang="pl-PL" sz="1700" b="1" dirty="0">
                <a:latin typeface="+mn-lt"/>
              </a:rPr>
              <a:t>10.2.D. </a:t>
            </a:r>
            <a:r>
              <a:rPr lang="pl-PL" sz="1700" dirty="0">
                <a:latin typeface="+mn-lt"/>
              </a:rPr>
              <a:t>Wsparcie w zakresie </a:t>
            </a:r>
            <a:r>
              <a:rPr lang="pl-PL" sz="1700" b="1" dirty="0">
                <a:latin typeface="+mn-lt"/>
              </a:rPr>
              <a:t>indywidualizacji pracy z uczniem ze specjalnymi potrzebami rozwojowymi i edukacyjnymi.</a:t>
            </a:r>
            <a:r>
              <a:rPr lang="pl-PL" sz="1700" dirty="0">
                <a:latin typeface="+mn-lt"/>
              </a:rPr>
              <a:t> </a:t>
            </a:r>
          </a:p>
          <a:p>
            <a:pPr lvl="0" algn="just"/>
            <a:endParaRPr lang="pl-PL" sz="1700" dirty="0">
              <a:latin typeface="+mn-lt"/>
            </a:endParaRPr>
          </a:p>
          <a:p>
            <a:pPr lvl="0" algn="just"/>
            <a:r>
              <a:rPr lang="pl-PL" sz="1700" b="1" dirty="0">
                <a:latin typeface="+mn-lt"/>
              </a:rPr>
              <a:t>10.2.E. Doradztwo i opieka psychologiczno-pedagogiczna </a:t>
            </a:r>
            <a:r>
              <a:rPr lang="pl-PL" sz="1700" dirty="0">
                <a:latin typeface="+mn-lt"/>
              </a:rPr>
              <a:t>dla uczniów.</a:t>
            </a: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Przedmiot konkursu cd.</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a:bodyPr>
          <a:lstStyle/>
          <a:p>
            <a:pPr marL="0" indent="0">
              <a:buNone/>
            </a:pPr>
            <a:endParaRPr lang="pl-PL" sz="1600" b="1" i="1" u="sng" dirty="0"/>
          </a:p>
          <a:p>
            <a:pPr lvl="0" algn="just"/>
            <a:r>
              <a:rPr lang="pl-PL" sz="1600" b="1" dirty="0">
                <a:latin typeface="+mn-lt"/>
              </a:rPr>
              <a:t>10.2.F. </a:t>
            </a:r>
            <a:r>
              <a:rPr lang="pl-PL" sz="1600" dirty="0">
                <a:latin typeface="+mn-lt"/>
              </a:rPr>
              <a:t>Rozszerzenie oferty szkół o zagadnienia związane z </a:t>
            </a:r>
            <a:r>
              <a:rPr lang="pl-PL" sz="1600" b="1" dirty="0">
                <a:latin typeface="+mn-lt"/>
              </a:rPr>
              <a:t>poradnictwem i doradztwem edukacyjno-zawodowym.</a:t>
            </a:r>
          </a:p>
          <a:p>
            <a:pPr lvl="0" algn="just"/>
            <a:endParaRPr lang="pl-PL" sz="1600" b="1" dirty="0">
              <a:latin typeface="+mn-lt"/>
            </a:endParaRPr>
          </a:p>
          <a:p>
            <a:pPr algn="just"/>
            <a:r>
              <a:rPr lang="pl-PL" sz="1600" b="1" dirty="0">
                <a:latin typeface="+mn-lt"/>
              </a:rPr>
              <a:t>10.2.G. </a:t>
            </a:r>
            <a:r>
              <a:rPr lang="pl-PL" sz="1600" dirty="0">
                <a:latin typeface="+mn-lt"/>
              </a:rPr>
              <a:t>Szkolenie, doradztwo oraz inne formy podwyższania kwalifikacji w celu doskonalenia umiejętności, kompetencji lub kwalifikacji </a:t>
            </a:r>
            <a:r>
              <a:rPr lang="pl-PL" sz="1600" b="1" dirty="0">
                <a:latin typeface="+mn-lt"/>
              </a:rPr>
              <a:t>nauczycieli i pracowników pedagogicznych</a:t>
            </a:r>
            <a:r>
              <a:rPr lang="pl-PL" sz="1600" dirty="0">
                <a:latin typeface="+mn-lt"/>
              </a:rPr>
              <a:t> </a:t>
            </a:r>
            <a:r>
              <a:rPr lang="pl-PL" sz="1600" b="1" dirty="0">
                <a:latin typeface="+mn-lt"/>
              </a:rPr>
              <a:t>pod kątem kompetencji kluczowych</a:t>
            </a:r>
            <a:r>
              <a:rPr lang="pl-PL" sz="1600" dirty="0">
                <a:latin typeface="+mn-lt"/>
              </a:rPr>
              <a:t> oraz umiejętności uniwersalnych niezbędnych na rynku pracy uczniów, </a:t>
            </a:r>
            <a:r>
              <a:rPr lang="pl-PL" sz="1600" b="1" dirty="0">
                <a:latin typeface="+mn-lt"/>
              </a:rPr>
              <a:t>nauczania eksperymentalnego </a:t>
            </a:r>
            <a:r>
              <a:rPr lang="pl-PL" sz="1600" dirty="0">
                <a:latin typeface="+mn-lt"/>
              </a:rPr>
              <a:t>oraz </a:t>
            </a:r>
            <a:r>
              <a:rPr lang="pl-PL" sz="1600" b="1" dirty="0">
                <a:latin typeface="+mn-lt"/>
              </a:rPr>
              <a:t>metod zindywidualizowanego podejścia do ucznia.</a:t>
            </a:r>
          </a:p>
          <a:p>
            <a:pPr lvl="0" algn="just"/>
            <a:endParaRPr lang="pl-PL" sz="1600" b="1" dirty="0">
              <a:latin typeface="+mn-lt"/>
            </a:endParaRPr>
          </a:p>
          <a:p>
            <a:pPr lvl="0" algn="just"/>
            <a:r>
              <a:rPr lang="pl-PL" sz="1600" b="1" dirty="0">
                <a:latin typeface="+mn-lt"/>
              </a:rPr>
              <a:t>10.2.H. </a:t>
            </a:r>
            <a:r>
              <a:rPr lang="pl-PL" sz="1600" dirty="0">
                <a:latin typeface="+mn-lt"/>
              </a:rPr>
              <a:t>Szkolenie, doradztwo oraz inne formy podwyższania kwalifikacji w celu doskonalenia umiejętności, kompetencji lub kwalifikacji </a:t>
            </a:r>
            <a:r>
              <a:rPr lang="pl-PL" sz="1600" b="1" dirty="0">
                <a:latin typeface="+mn-lt"/>
              </a:rPr>
              <a:t>nauczycieli i pracowników pedagogicznych </a:t>
            </a:r>
            <a:r>
              <a:rPr lang="pl-PL" sz="1600" dirty="0">
                <a:latin typeface="+mn-lt"/>
              </a:rPr>
              <a:t>pod kątem </a:t>
            </a:r>
            <a:r>
              <a:rPr lang="pl-PL" sz="1600" b="1" dirty="0">
                <a:latin typeface="+mn-lt"/>
              </a:rPr>
              <a:t>wykorzystania narzędzi wspierających pomoc psychologiczno-pedagogiczną</a:t>
            </a:r>
            <a:r>
              <a:rPr lang="pl-PL" sz="1600" dirty="0">
                <a:latin typeface="+mn-lt"/>
              </a:rPr>
              <a:t> na każdym etapie edukacyjnym, ze szczególnym uwzględnieniem problematyki ucznia o szczególnych potrzebach rozwojowych i edukacyjnych (m.in. uczniów z </a:t>
            </a:r>
            <a:r>
              <a:rPr lang="pl-PL" sz="1600" dirty="0" err="1">
                <a:latin typeface="+mn-lt"/>
              </a:rPr>
              <a:t>niepełnosprawnościami</a:t>
            </a:r>
            <a:r>
              <a:rPr lang="pl-PL" sz="1600" dirty="0">
                <a:latin typeface="+mn-lt"/>
              </a:rPr>
              <a:t>, uczniów uzdolnionych, zagrożonych przedwczesnym kończeniem nauki).</a:t>
            </a:r>
          </a:p>
          <a:p>
            <a:pPr algn="ctr"/>
            <a:endParaRPr lang="pl-PL" sz="2000" b="1" dirty="0">
              <a:latin typeface="+mn-lt"/>
              <a:cs typeface="Arial" pitchFamily="34" charset="0"/>
            </a:endParaRPr>
          </a:p>
        </p:txBody>
      </p:sp>
    </p:spTree>
    <p:extLst>
      <p:ext uri="{BB962C8B-B14F-4D97-AF65-F5344CB8AC3E}">
        <p14:creationId xmlns:p14="http://schemas.microsoft.com/office/powerpoint/2010/main" val="2909309198"/>
      </p:ext>
    </p:extLst>
  </p:cSld>
  <p:clrMapOvr>
    <a:masterClrMapping/>
  </p:clrMapOvr>
  <p:transition spd="med">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Przedmiot konkursu – Załącznik nr 4</a:t>
            </a:r>
            <a:br>
              <a:rPr lang="pl-PL" sz="2800" b="1" dirty="0"/>
            </a:br>
            <a:r>
              <a:rPr lang="pl-PL" sz="2800" b="1" dirty="0"/>
              <a:t> Standardy realizacji form wsparcia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fontScale="70000" lnSpcReduction="20000"/>
          </a:bodyPr>
          <a:lstStyle/>
          <a:p>
            <a:pPr marL="0" indent="0">
              <a:buNone/>
            </a:pPr>
            <a:endParaRPr lang="pl-PL" sz="1600" b="1" i="1" u="sng" dirty="0"/>
          </a:p>
          <a:p>
            <a:endParaRPr lang="pl-PL" sz="1600" b="1" i="1" dirty="0"/>
          </a:p>
          <a:p>
            <a:endParaRPr lang="pl-PL" sz="1600" dirty="0">
              <a:latin typeface="+mn-lt"/>
            </a:endParaRPr>
          </a:p>
          <a:p>
            <a:pPr algn="ctr"/>
            <a:r>
              <a:rPr lang="pl-PL" sz="2000" b="1" dirty="0">
                <a:latin typeface="+mn-lt"/>
                <a:cs typeface="Arial" pitchFamily="34" charset="0"/>
              </a:rPr>
              <a:t>8 </a:t>
            </a:r>
            <a:r>
              <a:rPr lang="pl-PL" sz="2000" b="1" u="sng" dirty="0">
                <a:latin typeface="+mn-lt"/>
                <a:cs typeface="Arial" pitchFamily="34" charset="0"/>
              </a:rPr>
              <a:t>typów projektów </a:t>
            </a:r>
            <a:r>
              <a:rPr lang="pl-PL" sz="2000" b="1" dirty="0">
                <a:latin typeface="+mn-lt"/>
                <a:cs typeface="Arial" pitchFamily="34" charset="0"/>
              </a:rPr>
              <a:t>od A do H</a:t>
            </a:r>
          </a:p>
          <a:p>
            <a:pPr algn="ctr"/>
            <a:endParaRPr lang="pl-PL" sz="2000" b="1" dirty="0">
              <a:latin typeface="+mn-lt"/>
              <a:cs typeface="Arial" pitchFamily="34" charset="0"/>
            </a:endParaRPr>
          </a:p>
          <a:p>
            <a:pPr algn="ctr"/>
            <a:r>
              <a:rPr lang="pl-PL" sz="2000" b="1" dirty="0">
                <a:latin typeface="+mn-lt"/>
                <a:cs typeface="Arial" pitchFamily="34" charset="0"/>
              </a:rPr>
              <a:t>Każdy typ projektu ma określone </a:t>
            </a:r>
            <a:r>
              <a:rPr lang="pl-PL" sz="2000" b="1" u="sng" dirty="0">
                <a:latin typeface="+mn-lt"/>
                <a:cs typeface="Arial" pitchFamily="34" charset="0"/>
              </a:rPr>
              <a:t>formy wsparcia</a:t>
            </a:r>
          </a:p>
          <a:p>
            <a:pPr algn="ctr"/>
            <a:endParaRPr lang="pl-PL" sz="2000" b="1" u="sng" dirty="0">
              <a:latin typeface="+mn-lt"/>
              <a:cs typeface="Arial" pitchFamily="34" charset="0"/>
            </a:endParaRPr>
          </a:p>
          <a:p>
            <a:pPr algn="ctr"/>
            <a:r>
              <a:rPr lang="pl-PL" sz="2000" b="1" u="sng" dirty="0">
                <a:latin typeface="+mn-lt"/>
                <a:cs typeface="Arial" pitchFamily="34" charset="0"/>
              </a:rPr>
              <a:t>Następujące typy nie mogą wystąpić samodzielnie:</a:t>
            </a:r>
          </a:p>
          <a:p>
            <a:pPr algn="ctr"/>
            <a:endParaRPr lang="pl-PL" sz="2000" b="1" u="sng" dirty="0">
              <a:latin typeface="+mn-lt"/>
              <a:cs typeface="Arial" pitchFamily="34" charset="0"/>
            </a:endParaRPr>
          </a:p>
          <a:p>
            <a:pPr algn="ctr">
              <a:buFont typeface="Arial" pitchFamily="34" charset="0"/>
              <a:buChar char="•"/>
            </a:pPr>
            <a:r>
              <a:rPr lang="pl-PL" sz="2000" b="1" dirty="0">
                <a:latin typeface="+mn-lt"/>
                <a:cs typeface="Arial" pitchFamily="34" charset="0"/>
              </a:rPr>
              <a:t>10.2.C </a:t>
            </a:r>
            <a:r>
              <a:rPr lang="pl-PL" sz="2000" dirty="0">
                <a:latin typeface="+mn-lt"/>
                <a:cs typeface="Arial" pitchFamily="34" charset="0"/>
              </a:rPr>
              <a:t>pomoc stypendialna</a:t>
            </a:r>
          </a:p>
          <a:p>
            <a:pPr algn="ctr"/>
            <a:endParaRPr lang="pl-PL" sz="2000" dirty="0">
              <a:latin typeface="+mn-lt"/>
              <a:cs typeface="Arial" pitchFamily="34" charset="0"/>
            </a:endParaRPr>
          </a:p>
          <a:p>
            <a:pPr algn="ctr">
              <a:buFont typeface="Arial" pitchFamily="34" charset="0"/>
              <a:buChar char="•"/>
            </a:pPr>
            <a:r>
              <a:rPr lang="pl-PL" sz="2000" b="1" dirty="0">
                <a:latin typeface="+mn-lt"/>
                <a:cs typeface="Arial" pitchFamily="34" charset="0"/>
              </a:rPr>
              <a:t>10.2 G </a:t>
            </a:r>
            <a:r>
              <a:rPr lang="pl-PL" sz="2000" dirty="0">
                <a:latin typeface="+mn-lt"/>
                <a:cs typeface="Arial" pitchFamily="34" charset="0"/>
              </a:rPr>
              <a:t>doskonalenie nauczycieli w zakresie kompetencji kluczowych i umiejętności uniwersalnych, nauczania eksperymentalnego, metod indywidualizacji nauczania</a:t>
            </a:r>
          </a:p>
          <a:p>
            <a:pPr algn="ctr"/>
            <a:endParaRPr lang="pl-PL" sz="2000" dirty="0">
              <a:latin typeface="+mn-lt"/>
              <a:cs typeface="Arial" pitchFamily="34" charset="0"/>
            </a:endParaRPr>
          </a:p>
          <a:p>
            <a:pPr algn="ctr">
              <a:buFont typeface="Arial" pitchFamily="34" charset="0"/>
              <a:buChar char="•"/>
            </a:pPr>
            <a:r>
              <a:rPr lang="pl-PL" sz="2000" b="1" dirty="0">
                <a:latin typeface="+mn-lt"/>
                <a:cs typeface="Arial" pitchFamily="34" charset="0"/>
              </a:rPr>
              <a:t>10.2.H </a:t>
            </a:r>
            <a:r>
              <a:rPr lang="pl-PL" sz="2000" dirty="0">
                <a:latin typeface="+mn-lt"/>
                <a:cs typeface="Arial" pitchFamily="34" charset="0"/>
              </a:rPr>
              <a:t>doskonalenie nauczycieli w zakresie pomocy psychologiczno-pedagogicznej</a:t>
            </a:r>
          </a:p>
          <a:p>
            <a:pPr algn="ctr">
              <a:buFont typeface="Arial" pitchFamily="34" charset="0"/>
              <a:buChar char="•"/>
            </a:pPr>
            <a:endParaRPr lang="pl-PL" sz="2000" dirty="0">
              <a:latin typeface="+mn-lt"/>
              <a:cs typeface="Arial" pitchFamily="34" charset="0"/>
            </a:endParaRPr>
          </a:p>
          <a:p>
            <a:pPr algn="ctr"/>
            <a:r>
              <a:rPr lang="pl-PL" sz="2300" dirty="0">
                <a:solidFill>
                  <a:srgbClr val="FF0000"/>
                </a:solidFill>
                <a:latin typeface="+mn-lt"/>
                <a:cs typeface="Arial" pitchFamily="34" charset="0"/>
              </a:rPr>
              <a:t>Uwaga! Wsparcie dla nauczycieli i pracowników pedagogicznych zawsze stanowi wsparcie uzupełniające dla wsparcia skierowanego bezpośrednio do uczniów</a:t>
            </a:r>
          </a:p>
          <a:p>
            <a:pPr algn="ctr"/>
            <a:endParaRPr lang="pl-PL" sz="2300" dirty="0">
              <a:solidFill>
                <a:srgbClr val="FF0000"/>
              </a:solidFill>
              <a:latin typeface="+mn-lt"/>
              <a:cs typeface="Arial" pitchFamily="34" charset="0"/>
            </a:endParaRPr>
          </a:p>
          <a:p>
            <a:pPr algn="ctr"/>
            <a:r>
              <a:rPr lang="pl-PL" sz="2300" dirty="0">
                <a:solidFill>
                  <a:srgbClr val="FF0000"/>
                </a:solidFill>
                <a:latin typeface="+mn-lt"/>
                <a:cs typeface="Arial" pitchFamily="34" charset="0"/>
              </a:rPr>
              <a:t>Uwaga! Wsparcie w zakresie doposażenia zawsze stanowi wsparcie uzupełniające dla zajęć skierowanych bezpośrednio do uczniów</a:t>
            </a:r>
          </a:p>
          <a:p>
            <a:pPr algn="ctr"/>
            <a:endParaRPr lang="pl-PL" sz="2000" b="1" dirty="0">
              <a:latin typeface="+mn-lt"/>
              <a:cs typeface="Arial" pitchFamily="34" charset="0"/>
            </a:endParaRPr>
          </a:p>
          <a:p>
            <a:pPr algn="ctr"/>
            <a:endParaRPr lang="pl-PL" sz="2000" b="1" u="sng" dirty="0">
              <a:latin typeface="+mn-lt"/>
              <a:cs typeface="Arial" pitchFamily="34" charset="0"/>
            </a:endParaRPr>
          </a:p>
          <a:p>
            <a:pPr algn="ctr"/>
            <a:r>
              <a:rPr lang="pl-PL" sz="2000" b="1" u="sng" dirty="0">
                <a:latin typeface="+mn-lt"/>
                <a:cs typeface="Arial" pitchFamily="34" charset="0"/>
              </a:rPr>
              <a:t> </a:t>
            </a: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Przedmiot konkursu – Załącznik nr 4 </a:t>
            </a:r>
            <a:br>
              <a:rPr lang="pl-PL" sz="2800" b="1" dirty="0"/>
            </a:br>
            <a:r>
              <a:rPr lang="pl-PL" sz="2800" b="1" dirty="0"/>
              <a:t>Standardy realizacji form wsparcia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fontScale="25000" lnSpcReduction="20000"/>
          </a:bodyPr>
          <a:lstStyle/>
          <a:p>
            <a:pPr marL="0" indent="0">
              <a:buNone/>
            </a:pPr>
            <a:endParaRPr lang="pl-PL" sz="1600" b="1" i="1" u="sng" dirty="0"/>
          </a:p>
          <a:p>
            <a:endParaRPr lang="pl-PL" sz="1600" b="1" i="1" dirty="0"/>
          </a:p>
          <a:p>
            <a:endParaRPr lang="pl-PL" sz="2600" dirty="0">
              <a:latin typeface="+mn-lt"/>
            </a:endParaRPr>
          </a:p>
          <a:p>
            <a:pPr algn="ctr"/>
            <a:r>
              <a:rPr lang="pl-PL" sz="6400" u="sng" dirty="0">
                <a:latin typeface="+mn-lt"/>
                <a:cs typeface="Arial" pitchFamily="34" charset="0"/>
              </a:rPr>
              <a:t>Podstawowa zasada </a:t>
            </a:r>
            <a:r>
              <a:rPr lang="pl-PL" sz="6400" dirty="0">
                <a:latin typeface="+mn-lt"/>
                <a:cs typeface="Arial" pitchFamily="34" charset="0"/>
              </a:rPr>
              <a:t>dla wszystkich typów projektów i form wsparcia:</a:t>
            </a:r>
          </a:p>
          <a:p>
            <a:pPr algn="ctr"/>
            <a:endParaRPr lang="pl-PL" sz="6400" dirty="0">
              <a:latin typeface="+mn-lt"/>
              <a:cs typeface="Arial" pitchFamily="34" charset="0"/>
            </a:endParaRPr>
          </a:p>
          <a:p>
            <a:pPr algn="ctr"/>
            <a:r>
              <a:rPr lang="pl-PL" sz="6400" b="1" dirty="0">
                <a:latin typeface="+mn-lt"/>
                <a:cs typeface="Arial" pitchFamily="34" charset="0"/>
              </a:rPr>
              <a:t>Wszystkie działania zaplanowane w projekcie muszą stanowić </a:t>
            </a:r>
            <a:r>
              <a:rPr lang="pl-PL" sz="6400" b="1" u="sng" dirty="0">
                <a:latin typeface="+mn-lt"/>
                <a:cs typeface="Arial" pitchFamily="34" charset="0"/>
              </a:rPr>
              <a:t>uzupełnienie/rozszerzenie/wartość dodaną </a:t>
            </a:r>
            <a:r>
              <a:rPr lang="pl-PL" sz="6400" b="1" dirty="0">
                <a:latin typeface="+mn-lt"/>
                <a:cs typeface="Arial" pitchFamily="34" charset="0"/>
              </a:rPr>
              <a:t>w stosunku do działań prowadzonych w szkole w okresie 12 miesięcy poprzedzających złożenie wniosku o dofinansowanie.</a:t>
            </a:r>
          </a:p>
          <a:p>
            <a:pPr algn="ctr"/>
            <a:endParaRPr lang="pl-PL" sz="6400" dirty="0">
              <a:latin typeface="+mn-lt"/>
              <a:cs typeface="Arial" pitchFamily="34" charset="0"/>
            </a:endParaRPr>
          </a:p>
          <a:p>
            <a:pPr algn="ctr"/>
            <a:r>
              <a:rPr lang="pl-PL" sz="6400" dirty="0">
                <a:solidFill>
                  <a:srgbClr val="FF0000"/>
                </a:solidFill>
                <a:latin typeface="+mn-lt"/>
                <a:cs typeface="Arial" pitchFamily="34" charset="0"/>
              </a:rPr>
              <a:t>Deklaracja w powyższym zakresie - wpisana w treść wniosku o dofinansowanie.</a:t>
            </a:r>
          </a:p>
          <a:p>
            <a:pPr algn="ctr"/>
            <a:endParaRPr lang="pl-PL" sz="6400" dirty="0">
              <a:solidFill>
                <a:srgbClr val="FF0000"/>
              </a:solidFill>
              <a:latin typeface="+mn-lt"/>
              <a:cs typeface="Arial" pitchFamily="34" charset="0"/>
            </a:endParaRPr>
          </a:p>
          <a:p>
            <a:pPr algn="ctr"/>
            <a:r>
              <a:rPr lang="pl-PL" sz="6400" dirty="0">
                <a:latin typeface="+mn-lt"/>
                <a:cs typeface="Arial" pitchFamily="34" charset="0"/>
              </a:rPr>
              <a:t>„Skala działań prowadzonych przed rozpoczęciem realizacji projektu przez szkoły placówki systemu oświaty (nakłady środków na ich realizację) nie może ulec zmniejszeniu w stosunku do skali działań (nakładów) prowadzonych przez szkoły lub placówki systemu oświaty w okresie 12 miesięcy poprzedzających złożenie wniosku o dofinansowanie projektu (średniomiesięcznie)” </a:t>
            </a:r>
          </a:p>
          <a:p>
            <a:pPr algn="ctr"/>
            <a:endParaRPr lang="pl-PL" sz="6400" dirty="0">
              <a:latin typeface="+mn-lt"/>
              <a:cs typeface="Arial" pitchFamily="34" charset="0"/>
            </a:endParaRPr>
          </a:p>
          <a:p>
            <a:pPr algn="ctr"/>
            <a:r>
              <a:rPr lang="pl-PL" sz="6400" dirty="0">
                <a:latin typeface="+mn-lt"/>
                <a:cs typeface="Arial" pitchFamily="34" charset="0"/>
              </a:rPr>
              <a:t>Projekty EFS nie mają na celu zastępowania finansowania dotychczasowej działalności szkół.</a:t>
            </a:r>
          </a:p>
          <a:p>
            <a:pPr algn="ctr"/>
            <a:endParaRPr lang="pl-PL" sz="6400" dirty="0">
              <a:latin typeface="+mn-lt"/>
              <a:cs typeface="Arial" pitchFamily="34" charset="0"/>
            </a:endParaRPr>
          </a:p>
          <a:p>
            <a:pPr algn="ctr"/>
            <a:endParaRPr lang="pl-PL" sz="6400" dirty="0">
              <a:latin typeface="+mn-lt"/>
              <a:cs typeface="Arial" pitchFamily="34" charset="0"/>
            </a:endParaRPr>
          </a:p>
          <a:p>
            <a:pPr algn="ctr"/>
            <a:r>
              <a:rPr lang="pl-PL" sz="6400" dirty="0">
                <a:latin typeface="+mn-lt"/>
                <a:cs typeface="Arial" pitchFamily="34" charset="0"/>
              </a:rPr>
              <a:t>Przy analizie skali działań szkoły </a:t>
            </a:r>
            <a:r>
              <a:rPr lang="pl-PL" sz="6400" b="1" dirty="0">
                <a:latin typeface="+mn-lt"/>
                <a:cs typeface="Arial" pitchFamily="34" charset="0"/>
              </a:rPr>
              <a:t>można pominąć działania prowadzone dzięki programom rządowym oraz realizowanych w ramach RPO WD </a:t>
            </a:r>
            <a:r>
              <a:rPr lang="pl-PL" sz="6400" dirty="0">
                <a:latin typeface="+mn-lt"/>
                <a:cs typeface="Arial" pitchFamily="34" charset="0"/>
              </a:rPr>
              <a:t>(np. poprzednie konkursy 10.2)</a:t>
            </a:r>
          </a:p>
          <a:p>
            <a:pPr algn="ctr"/>
            <a:endParaRPr lang="pl-PL" sz="7200" dirty="0">
              <a:latin typeface="+mn-lt"/>
              <a:cs typeface="Arial" pitchFamily="34" charset="0"/>
            </a:endParaRPr>
          </a:p>
          <a:p>
            <a:pPr algn="ctr"/>
            <a:endParaRPr lang="pl-PL" sz="7200" b="1" u="sng" dirty="0">
              <a:latin typeface="+mn-lt"/>
              <a:cs typeface="Arial" pitchFamily="34" charset="0"/>
            </a:endParaRPr>
          </a:p>
          <a:p>
            <a:pPr algn="ctr"/>
            <a:r>
              <a:rPr lang="pl-PL" sz="7200" b="1" u="sng" dirty="0">
                <a:latin typeface="+mn-lt"/>
                <a:cs typeface="Arial" pitchFamily="34" charset="0"/>
              </a:rPr>
              <a:t> </a:t>
            </a: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 – Kompetencje kluczowe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fontScale="85000" lnSpcReduction="20000"/>
          </a:bodyPr>
          <a:lstStyle/>
          <a:p>
            <a:pPr marL="0" indent="0">
              <a:buNone/>
            </a:pPr>
            <a:endParaRPr lang="pl-PL" sz="1600" b="1" i="1" u="sng" dirty="0"/>
          </a:p>
          <a:p>
            <a:endParaRPr lang="pl-PL" sz="1600" b="1" i="1" dirty="0"/>
          </a:p>
          <a:p>
            <a:endParaRPr lang="pl-PL" sz="1600" dirty="0">
              <a:latin typeface="+mn-lt"/>
            </a:endParaRPr>
          </a:p>
          <a:p>
            <a:pPr lvl="0" algn="just"/>
            <a:r>
              <a:rPr lang="pl-PL" sz="3000" b="1" dirty="0">
                <a:latin typeface="+mn-lt"/>
              </a:rPr>
              <a:t>10.2.A. </a:t>
            </a:r>
            <a:r>
              <a:rPr lang="pl-PL" sz="3000" dirty="0">
                <a:latin typeface="+mn-lt"/>
              </a:rPr>
              <a:t>Kształtowanie </a:t>
            </a:r>
            <a:r>
              <a:rPr lang="pl-PL" sz="3000" b="1" dirty="0">
                <a:latin typeface="+mn-lt"/>
              </a:rPr>
              <a:t>kompetencji kluczowych </a:t>
            </a:r>
            <a:r>
              <a:rPr lang="pl-PL" sz="3000" dirty="0">
                <a:latin typeface="+mn-lt"/>
              </a:rPr>
              <a:t>oraz </a:t>
            </a:r>
            <a:r>
              <a:rPr lang="pl-PL" sz="3000" b="1" dirty="0">
                <a:latin typeface="+mn-lt"/>
              </a:rPr>
              <a:t>umiejętności uniwersalnych </a:t>
            </a:r>
            <a:r>
              <a:rPr lang="pl-PL" sz="3000" dirty="0">
                <a:latin typeface="+mn-lt"/>
              </a:rPr>
              <a:t>niezbędnych na rynku pracy.</a:t>
            </a:r>
          </a:p>
          <a:p>
            <a:pPr lvl="0" algn="just"/>
            <a:endParaRPr lang="pl-PL" sz="3000" dirty="0">
              <a:latin typeface="+mn-lt"/>
            </a:endParaRPr>
          </a:p>
          <a:p>
            <a:pPr lvl="0" algn="just"/>
            <a:r>
              <a:rPr lang="pl-PL" sz="2600" b="1" dirty="0">
                <a:solidFill>
                  <a:srgbClr val="FF0000"/>
                </a:solidFill>
                <a:latin typeface="+mn-lt"/>
              </a:rPr>
              <a:t>Kompetencje kluczowe i umiejętności uniwersalne niezbędne na rynku pracy:</a:t>
            </a:r>
            <a:r>
              <a:rPr lang="pl-PL" sz="2600" b="1" dirty="0">
                <a:latin typeface="+mn-lt"/>
              </a:rPr>
              <a:t>				</a:t>
            </a:r>
          </a:p>
          <a:p>
            <a:pPr marL="514350" indent="-514350" algn="just">
              <a:buAutoNum type="alphaLcParenR"/>
            </a:pPr>
            <a:r>
              <a:rPr lang="pl-PL" sz="2000" dirty="0">
                <a:latin typeface="+mj-lt"/>
              </a:rPr>
              <a:t>umiejętności matematyczno-przyrodnicze, </a:t>
            </a:r>
          </a:p>
          <a:p>
            <a:pPr marL="514350" indent="-514350" algn="just">
              <a:buAutoNum type="alphaLcParenR"/>
            </a:pPr>
            <a:r>
              <a:rPr lang="pl-PL" sz="2000" dirty="0">
                <a:latin typeface="+mj-lt"/>
              </a:rPr>
              <a:t>umiejętności posługiwania się językami obcymi,</a:t>
            </a:r>
          </a:p>
          <a:p>
            <a:pPr marL="514350" indent="-514350" algn="just">
              <a:buAutoNum type="alphaLcParenR"/>
            </a:pPr>
            <a:r>
              <a:rPr lang="pl-PL" sz="2000" dirty="0">
                <a:latin typeface="+mj-lt"/>
              </a:rPr>
              <a:t>TIK, </a:t>
            </a:r>
          </a:p>
          <a:p>
            <a:pPr marL="514350" indent="-514350" algn="just">
              <a:buAutoNum type="alphaLcParenR"/>
            </a:pPr>
            <a:r>
              <a:rPr lang="pl-PL" sz="2000" dirty="0">
                <a:latin typeface="+mj-lt"/>
              </a:rPr>
              <a:t>umiejętności rozumienia (ang. </a:t>
            </a:r>
            <a:r>
              <a:rPr lang="pl-PL" sz="2000" dirty="0" err="1">
                <a:latin typeface="+mj-lt"/>
              </a:rPr>
              <a:t>literacy</a:t>
            </a:r>
            <a:r>
              <a:rPr lang="pl-PL" sz="2000" dirty="0">
                <a:latin typeface="+mj-lt"/>
              </a:rPr>
              <a:t>), </a:t>
            </a:r>
          </a:p>
          <a:p>
            <a:pPr marL="514350" indent="-514350" algn="just">
              <a:buAutoNum type="alphaLcParenR"/>
            </a:pPr>
            <a:r>
              <a:rPr lang="pl-PL" sz="2000" dirty="0">
                <a:latin typeface="+mj-lt"/>
              </a:rPr>
              <a:t>kreatywność, </a:t>
            </a:r>
          </a:p>
          <a:p>
            <a:pPr marL="514350" indent="-514350" algn="just">
              <a:buAutoNum type="alphaLcParenR"/>
            </a:pPr>
            <a:r>
              <a:rPr lang="pl-PL" sz="2000" dirty="0">
                <a:latin typeface="+mj-lt"/>
              </a:rPr>
              <a:t>innowacyjność, </a:t>
            </a:r>
          </a:p>
          <a:p>
            <a:pPr marL="514350" indent="-514350" algn="just">
              <a:buAutoNum type="alphaLcParenR"/>
            </a:pPr>
            <a:r>
              <a:rPr lang="pl-PL" sz="2000" dirty="0">
                <a:latin typeface="+mj-lt"/>
              </a:rPr>
              <a:t>przedsiębiorczość, </a:t>
            </a:r>
          </a:p>
          <a:p>
            <a:pPr marL="514350" indent="-514350" algn="just">
              <a:buAutoNum type="alphaLcParenR"/>
            </a:pPr>
            <a:r>
              <a:rPr lang="pl-PL" sz="2000" dirty="0">
                <a:latin typeface="+mj-lt"/>
              </a:rPr>
              <a:t>krytyczne myślenie, </a:t>
            </a:r>
          </a:p>
          <a:p>
            <a:pPr marL="514350" indent="-514350" algn="just">
              <a:buAutoNum type="alphaLcParenR"/>
            </a:pPr>
            <a:r>
              <a:rPr lang="pl-PL" sz="2000" dirty="0">
                <a:latin typeface="+mj-lt"/>
              </a:rPr>
              <a:t>rozwiązywanie problemów, </a:t>
            </a:r>
          </a:p>
          <a:p>
            <a:pPr marL="514350" indent="-514350" algn="just">
              <a:buAutoNum type="alphaLcParenR"/>
            </a:pPr>
            <a:r>
              <a:rPr lang="pl-PL" sz="2000" dirty="0">
                <a:latin typeface="+mj-lt"/>
              </a:rPr>
              <a:t>umiejętność uczenia się, </a:t>
            </a:r>
          </a:p>
          <a:p>
            <a:pPr marL="514350" indent="-514350" algn="just">
              <a:buAutoNum type="alphaLcParenR"/>
            </a:pPr>
            <a:r>
              <a:rPr lang="pl-PL" sz="2000" dirty="0">
                <a:latin typeface="+mj-lt"/>
              </a:rPr>
              <a:t>umiejętność pracy zespołowej w kontekście środowiska pracy.</a:t>
            </a:r>
            <a:endParaRPr lang="pl-PL" sz="3000" dirty="0">
              <a:latin typeface="+mj-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fontScale="47500" lnSpcReduction="20000"/>
          </a:bodyPr>
          <a:lstStyle/>
          <a:p>
            <a:pPr marL="0" indent="0">
              <a:buNone/>
            </a:pPr>
            <a:endParaRPr lang="pl-PL" sz="1600" b="1" i="1" u="sng" dirty="0"/>
          </a:p>
          <a:p>
            <a:endParaRPr lang="pl-PL" sz="1600" b="1" i="1" dirty="0"/>
          </a:p>
          <a:p>
            <a:endParaRPr lang="pl-PL" sz="1600" dirty="0">
              <a:latin typeface="+mn-lt"/>
            </a:endParaRPr>
          </a:p>
          <a:p>
            <a:pPr lvl="0" algn="just"/>
            <a:endParaRPr lang="pl-PL" sz="3000" dirty="0">
              <a:latin typeface="+mn-lt"/>
            </a:endParaRPr>
          </a:p>
          <a:p>
            <a:pPr lvl="0" algn="just"/>
            <a:r>
              <a:rPr lang="pl-PL" sz="3400" u="sng" dirty="0">
                <a:latin typeface="+mn-lt"/>
              </a:rPr>
              <a:t>Formy wsparcia czyli co można realizować?</a:t>
            </a:r>
          </a:p>
          <a:p>
            <a:pPr lvl="0" algn="just"/>
            <a:endParaRPr lang="pl-PL" sz="3400" u="sng" dirty="0">
              <a:latin typeface="+mn-lt"/>
            </a:endParaRPr>
          </a:p>
          <a:p>
            <a:pPr marL="514350" indent="-514350" algn="just">
              <a:buAutoNum type="alphaLcParenR"/>
            </a:pPr>
            <a:r>
              <a:rPr lang="pl-PL" sz="3400" b="1" dirty="0">
                <a:latin typeface="+mn-lt"/>
              </a:rPr>
              <a:t>projekty edukacyjne</a:t>
            </a:r>
            <a:r>
              <a:rPr lang="pl-PL" sz="3400" dirty="0">
                <a:latin typeface="+mn-lt"/>
              </a:rPr>
              <a:t>;</a:t>
            </a:r>
          </a:p>
          <a:p>
            <a:pPr marL="514350" indent="-514350" algn="just">
              <a:buAutoNum type="alphaLcParenR"/>
            </a:pPr>
            <a:r>
              <a:rPr lang="pl-PL" sz="3400" b="1" dirty="0">
                <a:latin typeface="+mn-lt"/>
              </a:rPr>
              <a:t>dodatkowe</a:t>
            </a:r>
            <a:r>
              <a:rPr lang="pl-PL" sz="3400" dirty="0">
                <a:latin typeface="+mn-lt"/>
              </a:rPr>
              <a:t> </a:t>
            </a:r>
            <a:r>
              <a:rPr lang="pl-PL" sz="3400" b="1" dirty="0">
                <a:latin typeface="+mn-lt"/>
              </a:rPr>
              <a:t>zajęcia dydaktyczno-wyrównawczych </a:t>
            </a:r>
            <a:r>
              <a:rPr lang="pl-PL" sz="3400" dirty="0">
                <a:latin typeface="+mn-lt"/>
              </a:rPr>
              <a:t>dla uczniów mających trudności w spełnianiu wymagań edukacyjnych, wynikających z podstawy programowej;</a:t>
            </a:r>
          </a:p>
          <a:p>
            <a:pPr marL="514350" indent="-514350" algn="just">
              <a:buAutoNum type="alphaLcParenR"/>
            </a:pPr>
            <a:r>
              <a:rPr lang="pl-PL" sz="3400" dirty="0">
                <a:latin typeface="+mn-lt"/>
              </a:rPr>
              <a:t>różne </a:t>
            </a:r>
            <a:r>
              <a:rPr lang="pl-PL" sz="3400" b="1" dirty="0">
                <a:latin typeface="+mn-lt"/>
              </a:rPr>
              <a:t>formy zajęć rozwijających uzdolnienia</a:t>
            </a:r>
            <a:r>
              <a:rPr lang="pl-PL" sz="3400" dirty="0">
                <a:latin typeface="+mn-lt"/>
              </a:rPr>
              <a:t>; </a:t>
            </a:r>
          </a:p>
          <a:p>
            <a:pPr marL="514350" indent="-514350" algn="just">
              <a:buAutoNum type="alphaLcParenR"/>
            </a:pPr>
            <a:r>
              <a:rPr lang="pl-PL" sz="3400" dirty="0">
                <a:latin typeface="+mn-lt"/>
              </a:rPr>
              <a:t>nowe formy i programy nauczania; </a:t>
            </a:r>
          </a:p>
          <a:p>
            <a:pPr marL="514350" indent="-514350" algn="just">
              <a:buAutoNum type="alphaLcParenR"/>
            </a:pPr>
            <a:r>
              <a:rPr lang="pl-PL" sz="3400" b="1" dirty="0">
                <a:latin typeface="+mn-lt"/>
              </a:rPr>
              <a:t>zajęcia w klasach o nowatorskich rozwiązaniach </a:t>
            </a:r>
            <a:r>
              <a:rPr lang="pl-PL" sz="3400" dirty="0">
                <a:latin typeface="+mn-lt"/>
              </a:rPr>
              <a:t>programowych, organizacyjnych lub metodycznych; </a:t>
            </a:r>
          </a:p>
          <a:p>
            <a:pPr marL="514350" indent="-514350" algn="just">
              <a:buAutoNum type="alphaLcParenR"/>
            </a:pPr>
            <a:r>
              <a:rPr lang="pl-PL" sz="3400" b="1" dirty="0">
                <a:latin typeface="+mn-lt"/>
              </a:rPr>
              <a:t>kółka</a:t>
            </a:r>
            <a:r>
              <a:rPr lang="pl-PL" sz="3400" dirty="0">
                <a:latin typeface="+mn-lt"/>
              </a:rPr>
              <a:t> zainteresowań, </a:t>
            </a:r>
            <a:r>
              <a:rPr lang="pl-PL" sz="3400" b="1" dirty="0">
                <a:latin typeface="+mn-lt"/>
              </a:rPr>
              <a:t>warsztaty, laboratoria</a:t>
            </a:r>
            <a:r>
              <a:rPr lang="pl-PL" sz="3400" dirty="0">
                <a:latin typeface="+mn-lt"/>
              </a:rPr>
              <a:t>; </a:t>
            </a:r>
          </a:p>
          <a:p>
            <a:pPr marL="514350" indent="-514350" algn="just">
              <a:buAutoNum type="alphaLcParenR"/>
            </a:pPr>
            <a:r>
              <a:rPr lang="pl-PL" sz="3400" dirty="0">
                <a:latin typeface="+mn-lt"/>
              </a:rPr>
              <a:t>nawiązywać </a:t>
            </a:r>
            <a:r>
              <a:rPr lang="pl-PL" sz="3400" b="1" dirty="0">
                <a:latin typeface="+mn-lt"/>
              </a:rPr>
              <a:t>współpracę</a:t>
            </a:r>
            <a:r>
              <a:rPr lang="pl-PL" sz="3400" dirty="0">
                <a:latin typeface="+mn-lt"/>
              </a:rPr>
              <a:t> z otoczeniem społeczno-gospodarczym szkoły w celu osiągnięcia założonych celów edukacyjnych; </a:t>
            </a:r>
          </a:p>
          <a:p>
            <a:pPr marL="514350" indent="-514350" algn="just">
              <a:buAutoNum type="alphaLcParenR"/>
            </a:pPr>
            <a:r>
              <a:rPr lang="pl-PL" sz="3400" b="1" dirty="0">
                <a:latin typeface="+mn-lt"/>
              </a:rPr>
              <a:t>wykorzystywać narzędzia, metody lub formy pracy </a:t>
            </a:r>
            <a:r>
              <a:rPr lang="pl-PL" sz="3400" dirty="0">
                <a:latin typeface="+mn-lt"/>
              </a:rPr>
              <a:t>wypracowane w ramach projektów, w tym pozytywnie </a:t>
            </a:r>
            <a:r>
              <a:rPr lang="pl-PL" sz="3400" dirty="0" err="1">
                <a:latin typeface="+mn-lt"/>
              </a:rPr>
              <a:t>zwalidowanych</a:t>
            </a:r>
            <a:r>
              <a:rPr lang="pl-PL" sz="3400" dirty="0">
                <a:latin typeface="+mn-lt"/>
              </a:rPr>
              <a:t> produktów projektów innowacyjnych, zrealizowanych w latach 2007-2013 w ramach PO KL oraz w latach 2014-2020 w ramach PO WER; </a:t>
            </a:r>
          </a:p>
          <a:p>
            <a:pPr marL="514350" indent="-514350" algn="just">
              <a:buAutoNum type="alphaLcParenR"/>
            </a:pPr>
            <a:r>
              <a:rPr lang="pl-PL" sz="3400" b="1" dirty="0">
                <a:latin typeface="+mn-lt"/>
              </a:rPr>
              <a:t>zajęcia pozalekcyjne </a:t>
            </a:r>
            <a:r>
              <a:rPr lang="pl-PL" sz="3400" dirty="0">
                <a:latin typeface="+mn-lt"/>
              </a:rPr>
              <a:t>lub </a:t>
            </a:r>
            <a:r>
              <a:rPr lang="pl-PL" sz="3400" b="1" dirty="0">
                <a:latin typeface="+mn-lt"/>
              </a:rPr>
              <a:t>pozaszkolne</a:t>
            </a:r>
            <a:r>
              <a:rPr lang="pl-PL" sz="3400" dirty="0">
                <a:latin typeface="+mn-lt"/>
              </a:rPr>
              <a:t>; </a:t>
            </a:r>
          </a:p>
          <a:p>
            <a:pPr marL="514350" indent="-514350" algn="just">
              <a:buAutoNum type="alphaLcParenR"/>
            </a:pPr>
            <a:r>
              <a:rPr lang="pl-PL" sz="3400" b="1" dirty="0">
                <a:latin typeface="+mn-lt"/>
              </a:rPr>
              <a:t>zakup</a:t>
            </a:r>
            <a:r>
              <a:rPr lang="pl-PL" sz="3400" dirty="0">
                <a:latin typeface="+mn-lt"/>
              </a:rPr>
              <a:t> wyposażenia: </a:t>
            </a:r>
            <a:r>
              <a:rPr lang="pl-PL" sz="3400" b="1" dirty="0">
                <a:latin typeface="+mn-lt"/>
              </a:rPr>
              <a:t>pomocy dydaktycznych, narzędzi TIK, infrastruktury sieciowo-usługowej </a:t>
            </a:r>
            <a:r>
              <a:rPr lang="pl-PL" sz="3400" dirty="0">
                <a:latin typeface="+mn-lt"/>
              </a:rPr>
              <a:t>niezbędnej do realizacji programów nauczania;</a:t>
            </a:r>
          </a:p>
          <a:p>
            <a:pPr marL="514350" indent="-514350" algn="just">
              <a:buAutoNum type="alphaLcParenR"/>
            </a:pPr>
            <a:r>
              <a:rPr lang="pl-PL" sz="3400" dirty="0">
                <a:latin typeface="+mn-lt"/>
              </a:rPr>
              <a:t>kształtowanie kompetencji cyfrowych.</a:t>
            </a: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 – wyposażenie w TIK</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48</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lnSpcReduction="10000"/>
          </a:bodyPr>
          <a:lstStyle/>
          <a:p>
            <a:pPr marL="0" indent="0">
              <a:buNone/>
            </a:pPr>
            <a:endParaRPr lang="pl-PL" sz="1600" b="1" i="1" u="sng" dirty="0"/>
          </a:p>
          <a:p>
            <a:pPr algn="just"/>
            <a:r>
              <a:rPr lang="pl-PL" sz="1600" b="1" dirty="0">
                <a:latin typeface="+mn-lt"/>
              </a:rPr>
              <a:t>Wyposażenie w pomoce dydaktyczne, narzędzia TIK, infrastrukturę sieciowo-usługową </a:t>
            </a:r>
            <a:r>
              <a:rPr lang="pl-PL" sz="1600" dirty="0">
                <a:latin typeface="+mn-lt"/>
              </a:rPr>
              <a:t>niezbędne do realizacji programów nauczania:</a:t>
            </a:r>
          </a:p>
          <a:p>
            <a:pPr algn="just"/>
            <a:endParaRPr lang="pl-PL" sz="1600" dirty="0">
              <a:latin typeface="+mn-lt"/>
            </a:endParaRPr>
          </a:p>
          <a:p>
            <a:pPr lvl="1" algn="just">
              <a:buFont typeface="Arial" pitchFamily="34" charset="0"/>
              <a:buChar char="•"/>
            </a:pPr>
            <a:r>
              <a:rPr lang="pl-PL" sz="1600" dirty="0">
                <a:latin typeface="+mn-lt"/>
              </a:rPr>
              <a:t>może być realizowane </a:t>
            </a:r>
            <a:r>
              <a:rPr lang="pl-PL" sz="1600" b="1" dirty="0">
                <a:latin typeface="+mn-lt"/>
              </a:rPr>
              <a:t>jedynie jako wsparcie uzupełniające </a:t>
            </a:r>
            <a:r>
              <a:rPr lang="pl-PL" sz="1600" dirty="0">
                <a:latin typeface="+mn-lt"/>
              </a:rPr>
              <a:t>do działań skierowanych do uczniów;</a:t>
            </a:r>
          </a:p>
          <a:p>
            <a:pPr algn="just"/>
            <a:endParaRPr lang="pl-PL" sz="1600" dirty="0">
              <a:latin typeface="+mn-lt"/>
            </a:endParaRPr>
          </a:p>
          <a:p>
            <a:pPr lvl="1" algn="just">
              <a:buFont typeface="Arial" pitchFamily="34" charset="0"/>
              <a:buChar char="•"/>
            </a:pPr>
            <a:r>
              <a:rPr lang="pl-PL" sz="1600" dirty="0">
                <a:latin typeface="+mn-lt"/>
              </a:rPr>
              <a:t>można korzystać z </a:t>
            </a:r>
            <a:r>
              <a:rPr lang="pl-PL" sz="1600" b="1" dirty="0">
                <a:latin typeface="+mn-lt"/>
              </a:rPr>
              <a:t>katalogu</a:t>
            </a:r>
            <a:r>
              <a:rPr lang="pl-PL" sz="1600" dirty="0">
                <a:latin typeface="+mn-lt"/>
              </a:rPr>
              <a:t> pt. „Wykaz pomocy dydaktycznych, narzędzi TIK oraz urządzeń sieciowych” ze strony: </a:t>
            </a:r>
            <a:r>
              <a:rPr lang="pl-PL" sz="1600" u="sng" dirty="0">
                <a:latin typeface="+mn-lt"/>
                <a:hlinkClick r:id="rId4"/>
              </a:rPr>
              <a:t>http://efs.men.gov.pl</a:t>
            </a:r>
            <a:r>
              <a:rPr lang="pl-PL" sz="1600" dirty="0">
                <a:latin typeface="+mn-lt"/>
                <a:hlinkClick r:id="rId4"/>
              </a:rPr>
              <a:t>/</a:t>
            </a:r>
            <a:r>
              <a:rPr lang="pl-PL" sz="1600" dirty="0">
                <a:latin typeface="+mn-lt"/>
              </a:rPr>
              <a:t> (katalog ma charakter otwarty i pomocniczy);</a:t>
            </a:r>
          </a:p>
          <a:p>
            <a:pPr algn="just"/>
            <a:endParaRPr lang="pl-PL" sz="1600" dirty="0">
              <a:latin typeface="+mn-lt"/>
            </a:endParaRPr>
          </a:p>
          <a:p>
            <a:pPr lvl="1" algn="just">
              <a:buFont typeface="Arial" pitchFamily="34" charset="0"/>
              <a:buChar char="•"/>
            </a:pPr>
            <a:r>
              <a:rPr lang="pl-PL" sz="1600" dirty="0">
                <a:latin typeface="+mn-lt"/>
              </a:rPr>
              <a:t>można zakwalifikować koszty związane z </a:t>
            </a:r>
            <a:r>
              <a:rPr lang="pl-PL" sz="1600" b="1" dirty="0">
                <a:latin typeface="+mn-lt"/>
              </a:rPr>
              <a:t>dostosowaniem</a:t>
            </a:r>
            <a:r>
              <a:rPr lang="pl-PL" sz="1600" dirty="0">
                <a:latin typeface="+mn-lt"/>
              </a:rPr>
              <a:t> lub adaptacją </a:t>
            </a:r>
            <a:r>
              <a:rPr lang="pl-PL" sz="1600" b="1" dirty="0">
                <a:latin typeface="+mn-lt"/>
              </a:rPr>
              <a:t>pomieszczeń</a:t>
            </a:r>
            <a:r>
              <a:rPr lang="pl-PL" sz="1600" dirty="0">
                <a:latin typeface="+mn-lt"/>
              </a:rPr>
              <a:t> na potrzeby </a:t>
            </a:r>
            <a:r>
              <a:rPr lang="pl-PL" sz="1600" b="1" dirty="0">
                <a:latin typeface="+mn-lt"/>
              </a:rPr>
              <a:t>pracowni szkolnych</a:t>
            </a:r>
            <a:r>
              <a:rPr lang="pl-PL" sz="1600" dirty="0">
                <a:latin typeface="+mn-lt"/>
              </a:rPr>
              <a:t>, wynikających m. in. z konieczności montażu zakupionego wyposażenia oraz zagwarantowania bezpiecznego ich użytkowania; </a:t>
            </a:r>
          </a:p>
          <a:p>
            <a:pPr lvl="0" algn="just"/>
            <a:endParaRPr lang="pl-PL" sz="1600" dirty="0">
              <a:latin typeface="+mn-lt"/>
            </a:endParaRPr>
          </a:p>
          <a:p>
            <a:pPr lvl="1" algn="just">
              <a:buFont typeface="Arial" pitchFamily="34" charset="0"/>
              <a:buChar char="•"/>
            </a:pPr>
            <a:r>
              <a:rPr lang="pl-PL" sz="1600" dirty="0">
                <a:latin typeface="+mn-lt"/>
              </a:rPr>
              <a:t>maksymalna wartość wydatków na zakup pomocy dydaktycznych, narzędzi TIK, urządzeń sieciowych może wynosić maksymalnie:</a:t>
            </a:r>
          </a:p>
          <a:p>
            <a:pPr algn="just"/>
            <a:r>
              <a:rPr lang="pl-PL" sz="1600" dirty="0">
                <a:latin typeface="+mn-lt"/>
              </a:rPr>
              <a:t>	a) dla szkół lub placówek systemu oświaty </a:t>
            </a:r>
            <a:r>
              <a:rPr lang="pl-PL" sz="1600" b="1" dirty="0">
                <a:latin typeface="+mn-lt"/>
              </a:rPr>
              <a:t>do 300 uczniów – 140 000 zł</a:t>
            </a:r>
          </a:p>
          <a:p>
            <a:pPr algn="just"/>
            <a:r>
              <a:rPr lang="pl-PL" sz="1600" dirty="0">
                <a:latin typeface="+mn-lt"/>
              </a:rPr>
              <a:t>	b) dla szkół lub placówek systemu oświaty </a:t>
            </a:r>
            <a:r>
              <a:rPr lang="pl-PL" sz="1600" b="1" dirty="0">
                <a:latin typeface="+mn-lt"/>
              </a:rPr>
              <a:t>od 301 uczniów – 200 000 zł</a:t>
            </a:r>
          </a:p>
          <a:p>
            <a:endParaRPr lang="pl-PL" sz="1200" dirty="0"/>
          </a:p>
          <a:p>
            <a:pPr algn="just"/>
            <a:endParaRPr lang="pl-PL" sz="1200" dirty="0">
              <a:latin typeface="+mn-lt"/>
            </a:endParaRPr>
          </a:p>
          <a:p>
            <a:pPr lvl="0" algn="just"/>
            <a:endParaRPr lang="pl-PL" sz="2500" b="1" dirty="0">
              <a:latin typeface="+mn-lt"/>
            </a:endParaRPr>
          </a:p>
          <a:p>
            <a:pPr lvl="0" algn="just"/>
            <a:endParaRPr lang="pl-PL" sz="2500"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 – warunki wyposażania w TIK</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49</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6" cy="4464496"/>
          </a:xfrm>
          <a:prstGeom prst="rect">
            <a:avLst/>
          </a:prstGeom>
          <a:noFill/>
        </p:spPr>
        <p:txBody>
          <a:bodyPr wrap="square" rtlCol="0">
            <a:normAutofit fontScale="92500" lnSpcReduction="10000"/>
          </a:bodyPr>
          <a:lstStyle/>
          <a:p>
            <a:pPr marL="0" indent="0">
              <a:buNone/>
            </a:pPr>
            <a:endParaRPr lang="pl-PL" sz="1600" b="1" i="1" u="sng" dirty="0"/>
          </a:p>
          <a:p>
            <a:pPr algn="just"/>
            <a:r>
              <a:rPr lang="pl-PL" sz="1600" dirty="0">
                <a:latin typeface="+mn-lt"/>
              </a:rPr>
              <a:t>Przy planowaniu wyposażenia szkoły w pomoce dydaktyczne, narzędzia TIK, infrastrukturę sieciowo-usługową, </a:t>
            </a:r>
            <a:r>
              <a:rPr lang="pl-PL" sz="1600" b="1" dirty="0">
                <a:latin typeface="+mn-lt"/>
              </a:rPr>
              <a:t>należy oświadczyć we wniosku o dofinansowanie, że szkoła osiągnie wszystkie funkcjonalności, o których mowa w Załączniku nr 4:</a:t>
            </a:r>
            <a:endParaRPr lang="pl-PL" sz="1600" dirty="0">
              <a:latin typeface="+mn-lt"/>
            </a:endParaRPr>
          </a:p>
          <a:p>
            <a:pPr algn="just"/>
            <a:r>
              <a:rPr lang="pl-PL" sz="1600" dirty="0">
                <a:latin typeface="+mn-lt"/>
              </a:rPr>
              <a:t>(do 6 </a:t>
            </a:r>
            <a:r>
              <a:rPr lang="pl-PL" sz="1600" dirty="0" err="1">
                <a:latin typeface="+mn-lt"/>
              </a:rPr>
              <a:t>mcy</a:t>
            </a:r>
            <a:r>
              <a:rPr lang="pl-PL" sz="1600" dirty="0">
                <a:latin typeface="+mn-lt"/>
              </a:rPr>
              <a:t> od zakończenia realizacji projektu):</a:t>
            </a:r>
          </a:p>
          <a:p>
            <a:pPr algn="just"/>
            <a:endParaRPr lang="pl-PL" sz="1600" dirty="0">
              <a:latin typeface="+mn-lt"/>
            </a:endParaRPr>
          </a:p>
          <a:p>
            <a:pPr lvl="1" algn="just">
              <a:buFont typeface="Arial" pitchFamily="34" charset="0"/>
              <a:buChar char="•"/>
            </a:pPr>
            <a:r>
              <a:rPr lang="pl-PL" sz="1600" dirty="0">
                <a:latin typeface="+mn-lt"/>
              </a:rPr>
              <a:t>jeden lub dwa zestawy komputerów (stacjonarnych, przenośnych lub innych urządzeń mobilnych o funkcjach komputera) + w przypadku zestawów mobilnych: urządzenia do ładowania i zarządzania sprzętem mobilnym + system operacyjny + oprogramowanie biurowe + oprogramowanie antywirusowe + oprogramowanie antykradzieżowe + oprogramowanie zabezpieczające urządzenia sieciowe;</a:t>
            </a:r>
          </a:p>
          <a:p>
            <a:pPr lvl="1" algn="just">
              <a:buFont typeface="Arial" pitchFamily="34" charset="0"/>
              <a:buChar char="•"/>
            </a:pPr>
            <a:r>
              <a:rPr lang="pl-PL" sz="1600" dirty="0">
                <a:latin typeface="+mn-lt"/>
              </a:rPr>
              <a:t>wydzielone miejsce (jedno lub dwa) do potrzeb funkcjonowania zestawów komputerowych z bezprzewodowym dostępem do Internetu;</a:t>
            </a:r>
          </a:p>
          <a:p>
            <a:pPr lvl="1" algn="just">
              <a:buFont typeface="Arial" pitchFamily="34" charset="0"/>
              <a:buChar char="•"/>
            </a:pPr>
            <a:r>
              <a:rPr lang="pl-PL" sz="1600" dirty="0">
                <a:latin typeface="+mn-lt"/>
              </a:rPr>
              <a:t>co najmniej jedno miejsce, w którym uczniowie mogą korzystać z Internetu pomiędzy lekcjami lub w czasie wolnym;</a:t>
            </a:r>
          </a:p>
          <a:p>
            <a:pPr lvl="1" algn="just">
              <a:buFont typeface="Arial" pitchFamily="34" charset="0"/>
              <a:buChar char="•"/>
            </a:pPr>
            <a:r>
              <a:rPr lang="pl-PL" sz="1600" dirty="0">
                <a:latin typeface="+mn-lt"/>
              </a:rPr>
              <a:t>stały dostęp do Internetu;</a:t>
            </a:r>
          </a:p>
          <a:p>
            <a:pPr lvl="1" algn="just">
              <a:buFont typeface="Arial" pitchFamily="34" charset="0"/>
              <a:buChar char="•"/>
            </a:pPr>
            <a:r>
              <a:rPr lang="pl-PL" sz="1600" dirty="0">
                <a:latin typeface="+mn-lt"/>
              </a:rPr>
              <a:t>w miejscach korzystania ze sprzętu komputerowego jest możliwość prezentowania treści za pomocą urządzeń do projekcji obrazu i dźwięku bez konieczności każdorazowego dostosowywania układu ławek;</a:t>
            </a:r>
          </a:p>
          <a:p>
            <a:pPr lvl="1" algn="just">
              <a:buFont typeface="Arial" pitchFamily="34" charset="0"/>
              <a:buChar char="•"/>
            </a:pPr>
            <a:r>
              <a:rPr lang="pl-PL" sz="1600" dirty="0">
                <a:latin typeface="+mn-lt"/>
              </a:rPr>
              <a:t>sprzęt komputerowy może być wykorzystywany indywidualnie przez nauczycieli do prowadzenia zajęć edukacyjnych z wykorzystaniem TIK;</a:t>
            </a:r>
          </a:p>
          <a:p>
            <a:pPr algn="just"/>
            <a:endParaRPr lang="pl-PL" sz="1600" dirty="0">
              <a:latin typeface="+mn-lt"/>
            </a:endParaRPr>
          </a:p>
          <a:p>
            <a:endParaRPr lang="pl-PL" sz="1200" dirty="0"/>
          </a:p>
          <a:p>
            <a:pPr algn="just"/>
            <a:endParaRPr lang="pl-PL" sz="1200" dirty="0">
              <a:latin typeface="+mn-lt"/>
            </a:endParaRPr>
          </a:p>
          <a:p>
            <a:pPr lvl="0" algn="just"/>
            <a:endParaRPr lang="pl-PL" sz="2500" b="1" dirty="0">
              <a:latin typeface="+mn-lt"/>
            </a:endParaRPr>
          </a:p>
          <a:p>
            <a:pPr lvl="0" algn="just"/>
            <a:endParaRPr lang="pl-PL" sz="2500"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8064896" cy="4464496"/>
          </a:xfrm>
          <a:prstGeom prst="rect">
            <a:avLst/>
          </a:prstGeom>
          <a:noFill/>
        </p:spPr>
        <p:txBody>
          <a:bodyPr wrap="square" rtlCol="0">
            <a:normAutofit fontScale="47500" lnSpcReduction="20000"/>
          </a:bodyPr>
          <a:lstStyle/>
          <a:p>
            <a:pPr algn="just"/>
            <a:endParaRPr lang="pl-PL" sz="2900" b="1" dirty="0">
              <a:latin typeface="+mn-lt"/>
              <a:cs typeface="Arial" pitchFamily="34" charset="0"/>
            </a:endParaRPr>
          </a:p>
          <a:p>
            <a:r>
              <a:rPr lang="pl-PL" sz="4200" b="1" dirty="0">
                <a:latin typeface="+mn-lt"/>
              </a:rPr>
              <a:t>Kto może być Wnioskodawcą/Beneficjentem?</a:t>
            </a:r>
          </a:p>
          <a:p>
            <a:pPr lvl="0">
              <a:buFont typeface="Arial" pitchFamily="34" charset="0"/>
              <a:buChar char="•"/>
            </a:pPr>
            <a:r>
              <a:rPr lang="pl-PL" sz="4200" dirty="0">
                <a:latin typeface="+mn-lt"/>
              </a:rPr>
              <a:t>jednostki samorządu terytorialnego, ich związki i stowarzyszenia; </a:t>
            </a:r>
          </a:p>
          <a:p>
            <a:pPr lvl="0">
              <a:buFont typeface="Arial" pitchFamily="34" charset="0"/>
              <a:buChar char="•"/>
            </a:pPr>
            <a:r>
              <a:rPr lang="pl-PL" sz="4200" dirty="0">
                <a:latin typeface="+mn-lt"/>
              </a:rPr>
              <a:t>jednostki organizacyjne </a:t>
            </a:r>
            <a:r>
              <a:rPr lang="pl-PL" sz="4200" dirty="0" err="1">
                <a:latin typeface="+mn-lt"/>
              </a:rPr>
              <a:t>jst</a:t>
            </a:r>
            <a:r>
              <a:rPr lang="pl-PL" sz="4200" dirty="0">
                <a:latin typeface="+mn-lt"/>
              </a:rPr>
              <a:t>*; </a:t>
            </a:r>
          </a:p>
          <a:p>
            <a:pPr lvl="0">
              <a:buFont typeface="Arial" pitchFamily="34" charset="0"/>
              <a:buChar char="•"/>
            </a:pPr>
            <a:r>
              <a:rPr lang="pl-PL" sz="4200" dirty="0">
                <a:latin typeface="+mn-lt"/>
              </a:rPr>
              <a:t>organizacje pozarządowe; </a:t>
            </a:r>
          </a:p>
          <a:p>
            <a:pPr lvl="0">
              <a:buFont typeface="Arial" pitchFamily="34" charset="0"/>
              <a:buChar char="•"/>
            </a:pPr>
            <a:r>
              <a:rPr lang="pl-PL" sz="4200" dirty="0">
                <a:latin typeface="+mn-lt"/>
              </a:rPr>
              <a:t>organy prowadzące* publiczne i niepubliczne szkoły podstawowe, gimnazjalne i </a:t>
            </a:r>
            <a:r>
              <a:rPr lang="pl-PL" sz="4200" dirty="0" err="1">
                <a:latin typeface="+mn-lt"/>
              </a:rPr>
              <a:t>ponadgimnazjalne</a:t>
            </a:r>
            <a:r>
              <a:rPr lang="pl-PL" sz="4200" dirty="0">
                <a:latin typeface="+mn-lt"/>
              </a:rPr>
              <a:t>;</a:t>
            </a:r>
          </a:p>
          <a:p>
            <a:pPr lvl="0"/>
            <a:endParaRPr lang="pl-PL" sz="2900" dirty="0">
              <a:latin typeface="+mn-lt"/>
            </a:endParaRPr>
          </a:p>
          <a:p>
            <a:pPr lvl="0" algn="just"/>
            <a:r>
              <a:rPr lang="pl-PL" sz="2900" dirty="0">
                <a:latin typeface="+mn-lt"/>
              </a:rPr>
              <a:t>*Wnioskodawca musi posiadać </a:t>
            </a:r>
            <a:r>
              <a:rPr lang="pl-PL" sz="2900" u="sng" dirty="0">
                <a:latin typeface="+mn-lt"/>
              </a:rPr>
              <a:t>osobowość prawną</a:t>
            </a:r>
            <a:r>
              <a:rPr lang="pl-PL" sz="2900" dirty="0">
                <a:latin typeface="+mn-lt"/>
              </a:rPr>
              <a:t>. Jeżeli placówka systemu oświaty prowadząca kształcenie ogólne (np. młodzieżowy ośrodek wychowawczy, młodzieżowy ośrodek socjoterapii, specjalny ośrodek szkolno-wychowawczy, specjalny ośrodek wychowawczy), szkoła lub poradnia psychologiczno-pedagogiczna jest jednostką organizacyjną </a:t>
            </a:r>
            <a:r>
              <a:rPr lang="pl-PL" sz="2900" dirty="0" err="1">
                <a:latin typeface="+mn-lt"/>
              </a:rPr>
              <a:t>jst</a:t>
            </a:r>
            <a:r>
              <a:rPr lang="pl-PL" sz="2900" dirty="0">
                <a:latin typeface="+mn-lt"/>
              </a:rPr>
              <a:t> posiadającą osobowość prawną to może być Wnioskodawcą. Jeżeli jednostki organizacyjne nie posiadają osobowości prawnej to Wnioskodawcą jest właściwa jednostka samorządu terytorialnego (np. Gmina, Powiat). Wówczas szkoła, poradnia itp. stanowi tzw. </a:t>
            </a:r>
            <a:r>
              <a:rPr lang="pl-PL" sz="2900" b="1" dirty="0">
                <a:latin typeface="+mn-lt"/>
              </a:rPr>
              <a:t>„Inny podmiot zaangażowany w realizację projektu”</a:t>
            </a:r>
            <a:r>
              <a:rPr lang="pl-PL" sz="2900" dirty="0">
                <a:latin typeface="+mn-lt"/>
              </a:rPr>
              <a:t> czyli realizatora projektu. Dane jednostki organizacyjnej podajemy wówczas w punkcie 2.11 Wniosku o dofinansowanie.</a:t>
            </a:r>
          </a:p>
          <a:p>
            <a:pPr lvl="0" algn="just"/>
            <a:endParaRPr lang="pl-PL" sz="2900" dirty="0">
              <a:latin typeface="+mn-lt"/>
            </a:endParaRPr>
          </a:p>
          <a:p>
            <a:pPr lvl="0" algn="just"/>
            <a:r>
              <a:rPr lang="pl-PL" sz="2900" dirty="0">
                <a:latin typeface="+mn-lt"/>
              </a:rPr>
              <a:t>*organ prowadzący - minister, jednostka samorządu terytorialnego, inne osoby prawne i fizyczne</a:t>
            </a:r>
          </a:p>
          <a:p>
            <a:pPr marL="285750" indent="-285750"/>
            <a:endParaRPr lang="pl-PL" sz="2900" dirty="0">
              <a:latin typeface="+mn-lt"/>
              <a:cs typeface="Arial" pitchFamily="34" charset="0"/>
            </a:endParaRPr>
          </a:p>
          <a:p>
            <a:pPr marL="285750" indent="-285750"/>
            <a:endParaRPr lang="pl-PL" sz="1600" b="1" dirty="0"/>
          </a:p>
          <a:p>
            <a:pPr marL="285750" indent="-285750"/>
            <a:endParaRPr lang="pl-PL" sz="1600" b="1" dirty="0"/>
          </a:p>
          <a:p>
            <a:pPr marL="285750" indent="-285750"/>
            <a:endParaRPr lang="pl-PL" sz="1600" dirty="0">
              <a:latin typeface="+mn-lt"/>
              <a:cs typeface="Arial" pitchFamily="34" charset="0"/>
            </a:endParaRPr>
          </a:p>
          <a:p>
            <a:endParaRPr lang="pl-PL" dirty="0">
              <a:latin typeface="Arial" pitchFamily="34" charset="0"/>
              <a:cs typeface="Arial" pitchFamily="34" charset="0"/>
            </a:endParaRPr>
          </a:p>
          <a:p>
            <a:endParaRPr lang="pl-PL" b="1" dirty="0"/>
          </a:p>
        </p:txBody>
      </p:sp>
      <p:sp>
        <p:nvSpPr>
          <p:cNvPr id="9" name="Prostokąt 8"/>
          <p:cNvSpPr/>
          <p:nvPr/>
        </p:nvSpPr>
        <p:spPr>
          <a:xfrm>
            <a:off x="0" y="1268760"/>
            <a:ext cx="9144000" cy="523220"/>
          </a:xfrm>
          <a:prstGeom prst="rect">
            <a:avLst/>
          </a:prstGeom>
        </p:spPr>
        <p:txBody>
          <a:bodyPr wrap="square">
            <a:spAutoFit/>
          </a:bodyPr>
          <a:lstStyle/>
          <a:p>
            <a:pPr algn="ctr" eaLnBrk="1" hangingPunct="1"/>
            <a:r>
              <a:rPr lang="pl-PL" altLang="pl-PL" sz="2800" b="1" dirty="0">
                <a:latin typeface="+mn-lt"/>
                <a:cs typeface="Arial" pitchFamily="34" charset="0"/>
              </a:rPr>
              <a:t>Wnioskodawcy w Działaniu 10.2</a:t>
            </a:r>
          </a:p>
        </p:txBody>
      </p:sp>
    </p:spTree>
    <p:extLst>
      <p:ext uri="{BB962C8B-B14F-4D97-AF65-F5344CB8AC3E}">
        <p14:creationId xmlns:p14="http://schemas.microsoft.com/office/powerpoint/2010/main" val="2125708592"/>
      </p:ext>
    </p:extLst>
  </p:cSld>
  <p:clrMapOvr>
    <a:masterClrMapping/>
  </p:clrMapOvr>
  <p:transition spd="med">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 – sieci komputerowe lub bezprzewodowe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50</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just"/>
            <a:r>
              <a:rPr lang="pl-PL" dirty="0">
                <a:latin typeface="+mn-lt"/>
              </a:rPr>
              <a:t>Tworzenie wewnątrzszkolnych sieci komputerowych lub bezprzewodowych może obejmować:</a:t>
            </a:r>
          </a:p>
          <a:p>
            <a:pPr algn="just"/>
            <a:endParaRPr lang="pl-PL" dirty="0">
              <a:latin typeface="+mn-lt"/>
            </a:endParaRPr>
          </a:p>
          <a:p>
            <a:pPr lvl="1" algn="just">
              <a:buFont typeface="Arial" pitchFamily="34" charset="0"/>
              <a:buChar char="•"/>
            </a:pPr>
            <a:r>
              <a:rPr lang="pl-PL" b="1" dirty="0">
                <a:latin typeface="+mn-lt"/>
              </a:rPr>
              <a:t>projekty techniczne </a:t>
            </a:r>
            <a:r>
              <a:rPr lang="pl-PL" dirty="0">
                <a:latin typeface="+mn-lt"/>
              </a:rPr>
              <a:t>w zakresie instalacji sieci i urządzeń niezbędnych do stworzenia wewnątrzszkolnych sieci komputerowych lub bezprzewodowych;  </a:t>
            </a:r>
          </a:p>
          <a:p>
            <a:pPr lvl="1" algn="just">
              <a:buFont typeface="Arial" pitchFamily="34" charset="0"/>
              <a:buChar char="•"/>
            </a:pPr>
            <a:endParaRPr lang="pl-PL" dirty="0">
              <a:latin typeface="+mn-lt"/>
            </a:endParaRPr>
          </a:p>
          <a:p>
            <a:pPr lvl="1" algn="just">
              <a:buFont typeface="Arial" pitchFamily="34" charset="0"/>
              <a:buChar char="•"/>
            </a:pPr>
            <a:r>
              <a:rPr lang="pl-PL" b="1" dirty="0">
                <a:latin typeface="+mn-lt"/>
              </a:rPr>
              <a:t>zakup urządzeń sieciowych </a:t>
            </a:r>
            <a:r>
              <a:rPr lang="pl-PL" dirty="0">
                <a:latin typeface="+mn-lt"/>
              </a:rPr>
              <a:t>w ramach infrastruktury sieciowo-usługowej i </a:t>
            </a:r>
            <a:r>
              <a:rPr lang="pl-PL" b="1" dirty="0">
                <a:latin typeface="+mn-lt"/>
              </a:rPr>
              <a:t>wykonanie instalacji</a:t>
            </a:r>
            <a:r>
              <a:rPr lang="pl-PL" dirty="0">
                <a:latin typeface="+mn-lt"/>
              </a:rPr>
              <a:t> sieci zgodnie z opracowaną dokumentacją; </a:t>
            </a:r>
          </a:p>
          <a:p>
            <a:pPr lvl="1" algn="just">
              <a:buFont typeface="Arial" pitchFamily="34" charset="0"/>
              <a:buChar char="•"/>
            </a:pPr>
            <a:endParaRPr lang="pl-PL" dirty="0">
              <a:latin typeface="+mn-lt"/>
            </a:endParaRPr>
          </a:p>
          <a:p>
            <a:pPr lvl="1" algn="just">
              <a:buFont typeface="Arial" pitchFamily="34" charset="0"/>
              <a:buChar char="•"/>
            </a:pPr>
            <a:r>
              <a:rPr lang="pl-PL" b="1" dirty="0">
                <a:latin typeface="+mn-lt"/>
              </a:rPr>
              <a:t>usługi administrowania </a:t>
            </a:r>
            <a:r>
              <a:rPr lang="pl-PL" dirty="0">
                <a:latin typeface="+mn-lt"/>
              </a:rPr>
              <a:t>zakupionym w ramach projektu sprzętem i urządzeniami przez okres nie dłuższy niż okres trwania projektu.</a:t>
            </a:r>
          </a:p>
          <a:p>
            <a:pPr algn="just"/>
            <a:endParaRPr lang="pl-PL" sz="1600" dirty="0">
              <a:latin typeface="+mn-lt"/>
            </a:endParaRPr>
          </a:p>
          <a:p>
            <a:endParaRPr lang="pl-PL" sz="1200" dirty="0"/>
          </a:p>
          <a:p>
            <a:pPr algn="just"/>
            <a:endParaRPr lang="pl-PL" sz="1200" dirty="0">
              <a:latin typeface="+mn-lt"/>
            </a:endParaRPr>
          </a:p>
          <a:p>
            <a:pPr lvl="0" algn="just"/>
            <a:endParaRPr lang="pl-PL" sz="2500" b="1" dirty="0">
              <a:latin typeface="+mn-lt"/>
            </a:endParaRPr>
          </a:p>
          <a:p>
            <a:pPr lvl="0" algn="just"/>
            <a:endParaRPr lang="pl-PL" sz="2500"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 – wsparcie w zakresie TIK a OSE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a:bodyPr>
          <a:lstStyle/>
          <a:p>
            <a:pPr marL="0" indent="0">
              <a:buNone/>
            </a:pPr>
            <a:endParaRPr lang="pl-PL" sz="1600" b="1" i="1" u="sng" dirty="0"/>
          </a:p>
          <a:p>
            <a:pPr algn="just"/>
            <a:r>
              <a:rPr lang="pl-PL" dirty="0">
                <a:latin typeface="+mn-lt"/>
              </a:rPr>
              <a:t>Rekomendacja IOK:</a:t>
            </a:r>
          </a:p>
          <a:p>
            <a:pPr algn="just"/>
            <a:endParaRPr lang="pl-PL" dirty="0">
              <a:latin typeface="+mn-lt"/>
            </a:endParaRPr>
          </a:p>
          <a:p>
            <a:pPr marL="285750" indent="-285750" algn="just">
              <a:buFontTx/>
              <a:buChar char="-"/>
            </a:pPr>
            <a:r>
              <a:rPr lang="pl-PL" dirty="0">
                <a:latin typeface="+mn-lt"/>
              </a:rPr>
              <a:t>wspierać szkoły lub placówki, które zostały objęte wsparciem w ramach Programu Operacyjnego Polska Cyfrowa lub mają przepustowość umożliwiającą funkcjonowanie w ramach Ogólnopolskiej Sieci Edukacyjnej</a:t>
            </a:r>
          </a:p>
          <a:p>
            <a:pPr marL="285750" indent="-285750" algn="just">
              <a:buFontTx/>
              <a:buChar char="-"/>
            </a:pPr>
            <a:endParaRPr lang="pl-PL" dirty="0">
              <a:latin typeface="+mn-lt"/>
            </a:endParaRPr>
          </a:p>
          <a:p>
            <a:pPr marL="285750" indent="-285750" algn="just">
              <a:buFontTx/>
              <a:buChar char="-"/>
            </a:pPr>
            <a:r>
              <a:rPr lang="pl-PL" dirty="0">
                <a:latin typeface="+mn-lt"/>
              </a:rPr>
              <a:t>celem zakupów narzędzi TIK oraz działań w zakresie kształtowania kompetencji cyfrowych uczniów/nauczycieli powinno być włączenie szkoły lub placówki w system OSE</a:t>
            </a:r>
          </a:p>
          <a:p>
            <a:pPr algn="just"/>
            <a:endParaRPr lang="pl-PL" sz="1600" dirty="0">
              <a:latin typeface="+mn-lt"/>
            </a:endParaRPr>
          </a:p>
          <a:p>
            <a:endParaRPr lang="pl-PL" sz="1200" dirty="0"/>
          </a:p>
          <a:p>
            <a:pPr algn="just"/>
            <a:endParaRPr lang="pl-PL" sz="1200" dirty="0">
              <a:latin typeface="+mn-lt"/>
            </a:endParaRPr>
          </a:p>
          <a:p>
            <a:pPr lvl="0" algn="just"/>
            <a:endParaRPr lang="pl-PL" sz="2500" b="1" dirty="0">
              <a:latin typeface="+mn-lt"/>
            </a:endParaRPr>
          </a:p>
          <a:p>
            <a:pPr lvl="0" algn="just"/>
            <a:endParaRPr lang="pl-PL" sz="2500"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1713361168"/>
      </p:ext>
    </p:extLst>
  </p:cSld>
  <p:clrMapOvr>
    <a:masterClrMapping/>
  </p:clrMapOvr>
  <p:transition spd="med">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10.2.B – Nauczanie eksperymentalne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endParaRPr lang="pl-PL" sz="1600" b="1" i="1" dirty="0"/>
          </a:p>
          <a:p>
            <a:endParaRPr lang="pl-PL" sz="1600" dirty="0">
              <a:latin typeface="+mn-lt"/>
            </a:endParaRPr>
          </a:p>
          <a:p>
            <a:pPr lvl="0" algn="just"/>
            <a:r>
              <a:rPr lang="pl-PL" sz="2200" b="1" dirty="0">
                <a:latin typeface="+mn-lt"/>
              </a:rPr>
              <a:t>10.2.B. </a:t>
            </a:r>
            <a:r>
              <a:rPr lang="pl-PL" sz="2200" dirty="0">
                <a:latin typeface="+mn-lt"/>
              </a:rPr>
              <a:t>Tworzenie w szkołach warunków do </a:t>
            </a:r>
            <a:r>
              <a:rPr lang="pl-PL" sz="2200" b="1" dirty="0">
                <a:latin typeface="+mn-lt"/>
              </a:rPr>
              <a:t>nauczania eksperymentalnego</a:t>
            </a:r>
            <a:r>
              <a:rPr lang="pl-PL" sz="2200" dirty="0">
                <a:latin typeface="+mn-lt"/>
              </a:rPr>
              <a:t> poprzez</a:t>
            </a:r>
            <a:r>
              <a:rPr lang="pl-PL" sz="2200" b="1" dirty="0">
                <a:latin typeface="+mn-lt"/>
              </a:rPr>
              <a:t>:</a:t>
            </a:r>
          </a:p>
          <a:p>
            <a:pPr lvl="0" algn="just"/>
            <a:endParaRPr lang="pl-PL" sz="2200" dirty="0">
              <a:latin typeface="+mn-lt"/>
            </a:endParaRPr>
          </a:p>
          <a:p>
            <a:r>
              <a:rPr lang="pl-PL" sz="2200" b="1" dirty="0">
                <a:latin typeface="+mn-lt"/>
              </a:rPr>
              <a:t>	</a:t>
            </a:r>
            <a:r>
              <a:rPr lang="pl-PL" sz="2200" dirty="0">
                <a:latin typeface="+mn-lt"/>
              </a:rPr>
              <a:t>a) wyposażenie szkolnych pracowni w narzędzia do 	nauczania kompetencji matematyczno-przyrodniczych;</a:t>
            </a:r>
          </a:p>
          <a:p>
            <a:endParaRPr lang="pl-PL" sz="2200" dirty="0">
              <a:latin typeface="+mn-lt"/>
            </a:endParaRPr>
          </a:p>
          <a:p>
            <a:r>
              <a:rPr lang="pl-PL" sz="2200" dirty="0">
                <a:latin typeface="+mn-lt"/>
              </a:rPr>
              <a:t>	b) kształtowanie i rozwijanie kompetencji matematyczno-	przyrodniczych</a:t>
            </a:r>
          </a:p>
          <a:p>
            <a:endParaRPr lang="pl-PL" sz="2200" b="1" dirty="0">
              <a:latin typeface="+mn-lt"/>
            </a:endParaRP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10.2.B – Nauczanie eksperymentalne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a:bodyPr>
          <a:lstStyle/>
          <a:p>
            <a:pPr marL="0" indent="0">
              <a:buNone/>
            </a:pPr>
            <a:endParaRPr lang="pl-PL" sz="1600" b="1" i="1" u="sng" dirty="0"/>
          </a:p>
          <a:p>
            <a:pPr lvl="0" algn="just"/>
            <a:r>
              <a:rPr lang="pl-PL" sz="2200" dirty="0">
                <a:latin typeface="+mn-lt"/>
              </a:rPr>
              <a:t>Warunki realizacji:</a:t>
            </a:r>
          </a:p>
          <a:p>
            <a:pPr marL="800100" lvl="1" indent="-342900" algn="just">
              <a:buFont typeface="Arial" panose="020B0604020202020204" pitchFamily="34" charset="0"/>
              <a:buChar char="•"/>
            </a:pPr>
            <a:r>
              <a:rPr lang="pl-PL" sz="2200" dirty="0">
                <a:latin typeface="+mn-lt"/>
              </a:rPr>
              <a:t>zajęcia dla uczniów + wyposażenie pracowni</a:t>
            </a:r>
          </a:p>
          <a:p>
            <a:pPr marL="800100" lvl="1" indent="-342900" algn="just">
              <a:buFont typeface="Arial" panose="020B0604020202020204" pitchFamily="34" charset="0"/>
              <a:buChar char="•"/>
            </a:pPr>
            <a:endParaRPr lang="pl-PL" sz="2200" dirty="0">
              <a:latin typeface="+mn-lt"/>
            </a:endParaRPr>
          </a:p>
          <a:p>
            <a:pPr marL="800100" lvl="1" indent="-342900" algn="just">
              <a:buFont typeface="Arial" panose="020B0604020202020204" pitchFamily="34" charset="0"/>
              <a:buChar char="•"/>
            </a:pPr>
            <a:r>
              <a:rPr lang="pl-PL" sz="2200" dirty="0">
                <a:latin typeface="+mn-lt"/>
              </a:rPr>
              <a:t>wyposażenie + doskonalenie nauczycieli (forma wsparcia z typu projektu 10.2.G)</a:t>
            </a:r>
          </a:p>
          <a:p>
            <a:pPr marL="800100" lvl="1" indent="-342900" algn="just">
              <a:buFont typeface="Arial" panose="020B0604020202020204" pitchFamily="34" charset="0"/>
              <a:buChar char="•"/>
            </a:pPr>
            <a:endParaRPr lang="pl-PL" sz="2200" dirty="0">
              <a:latin typeface="+mn-lt"/>
            </a:endParaRPr>
          </a:p>
          <a:p>
            <a:pPr marL="800100" lvl="1" indent="-342900" algn="just">
              <a:buFont typeface="Arial" panose="020B0604020202020204" pitchFamily="34" charset="0"/>
              <a:buChar char="•"/>
            </a:pPr>
            <a:r>
              <a:rPr lang="pl-PL" sz="2200" dirty="0">
                <a:latin typeface="+mn-lt"/>
              </a:rPr>
              <a:t>wyposażenie + oświadczenie, że zajęcia będą realizowane poza projektem</a:t>
            </a:r>
          </a:p>
          <a:p>
            <a:pPr marL="800100" lvl="1" indent="-342900" algn="just">
              <a:buFont typeface="Arial" panose="020B0604020202020204" pitchFamily="34" charset="0"/>
              <a:buChar char="•"/>
            </a:pPr>
            <a:endParaRPr lang="pl-PL" sz="2200" dirty="0">
              <a:latin typeface="+mn-lt"/>
            </a:endParaRPr>
          </a:p>
          <a:p>
            <a:pPr marL="800100" lvl="1" indent="-342900" algn="just">
              <a:buFont typeface="Arial" panose="020B0604020202020204" pitchFamily="34" charset="0"/>
              <a:buChar char="•"/>
            </a:pPr>
            <a:r>
              <a:rPr lang="pl-PL" sz="2200" dirty="0">
                <a:latin typeface="+mn-lt"/>
              </a:rPr>
              <a:t>wyposażenie + oświadczenie, że doskonalenie nauczycieli zostanie zrealizowane poza projektem (bądź nauczyciele są już przeszkoleni)</a:t>
            </a:r>
          </a:p>
          <a:p>
            <a:pPr lvl="1" algn="just">
              <a:buFont typeface="Arial" pitchFamily="34" charset="0"/>
              <a:buChar char="•"/>
            </a:pPr>
            <a:endParaRPr lang="pl-PL" sz="2200" dirty="0">
              <a:latin typeface="+mn-lt"/>
            </a:endParaRPr>
          </a:p>
          <a:p>
            <a:pPr lvl="1" algn="just">
              <a:buFont typeface="Arial" pitchFamily="34" charset="0"/>
              <a:buChar char="•"/>
            </a:pPr>
            <a:endParaRPr lang="pl-PL" sz="2200" dirty="0">
              <a:latin typeface="+mn-lt"/>
            </a:endParaRPr>
          </a:p>
          <a:p>
            <a:pPr lvl="0" algn="just">
              <a:buFont typeface="Arial" pitchFamily="34" charset="0"/>
              <a:buChar char="•"/>
            </a:pPr>
            <a:endParaRPr lang="pl-PL" sz="2200" b="1" dirty="0">
              <a:latin typeface="+mn-lt"/>
            </a:endParaRPr>
          </a:p>
          <a:p>
            <a:endParaRPr lang="pl-PL" sz="2200" b="1" dirty="0">
              <a:latin typeface="+mn-lt"/>
            </a:endParaRP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10.2.B – Wyposażenie pracowni przyrodniczych</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marL="457200" lvl="0" indent="-457200" algn="just">
              <a:buAutoNum type="alphaLcParenR"/>
            </a:pPr>
            <a:endParaRPr lang="pl-PL" sz="1900" dirty="0">
              <a:latin typeface="+mn-lt"/>
            </a:endParaRPr>
          </a:p>
          <a:p>
            <a:pPr marL="457200" lvl="0" indent="-457200" algn="just"/>
            <a:endParaRPr lang="pl-PL" sz="1900" dirty="0">
              <a:latin typeface="+mn-lt"/>
            </a:endParaRPr>
          </a:p>
          <a:p>
            <a:pPr marL="457200" lvl="0" indent="-457200" algn="just">
              <a:buFont typeface="Wingdings" pitchFamily="2" charset="2"/>
              <a:buChar char="ü"/>
            </a:pPr>
            <a:r>
              <a:rPr lang="pl-PL" sz="1900" b="1" u="sng" dirty="0">
                <a:latin typeface="+mn-lt"/>
              </a:rPr>
              <a:t>może być </a:t>
            </a:r>
            <a:r>
              <a:rPr lang="pl-PL" sz="1900" dirty="0">
                <a:latin typeface="+mn-lt"/>
              </a:rPr>
              <a:t>zgodne z </a:t>
            </a:r>
            <a:r>
              <a:rPr lang="pl-PL" sz="1900" b="1" dirty="0">
                <a:latin typeface="+mn-lt"/>
              </a:rPr>
              <a:t>katalogiem wyposażenia pracowni przyrodniczych </a:t>
            </a:r>
            <a:r>
              <a:rPr lang="pl-PL" sz="1900" dirty="0">
                <a:latin typeface="+mn-lt"/>
              </a:rPr>
              <a:t>opracowanym przez MEN na stronie: </a:t>
            </a:r>
            <a:r>
              <a:rPr lang="pl-PL" sz="1900" dirty="0">
                <a:latin typeface="+mn-lt"/>
                <a:hlinkClick r:id="rId4"/>
              </a:rPr>
              <a:t>http://efs.men.gov.pl</a:t>
            </a:r>
            <a:r>
              <a:rPr lang="pl-PL" sz="1900" dirty="0">
                <a:latin typeface="+mn-lt"/>
              </a:rPr>
              <a:t>;</a:t>
            </a:r>
          </a:p>
          <a:p>
            <a:pPr marL="457200" lvl="0" indent="-457200" algn="just">
              <a:buFont typeface="Wingdings" pitchFamily="2" charset="2"/>
              <a:buChar char="ü"/>
            </a:pPr>
            <a:endParaRPr lang="pl-PL" sz="1900" dirty="0">
              <a:latin typeface="+mn-lt"/>
            </a:endParaRPr>
          </a:p>
          <a:p>
            <a:pPr marL="457200" lvl="0" indent="-457200" algn="just">
              <a:buFont typeface="Wingdings" pitchFamily="2" charset="2"/>
              <a:buChar char="ü"/>
            </a:pPr>
            <a:r>
              <a:rPr lang="pl-PL" sz="1900" b="1" dirty="0">
                <a:latin typeface="+mn-lt"/>
              </a:rPr>
              <a:t>katalog ma charakter otwarty i pomocniczy</a:t>
            </a:r>
            <a:r>
              <a:rPr lang="pl-PL" sz="1900" dirty="0">
                <a:latin typeface="+mn-lt"/>
              </a:rPr>
              <a:t>;</a:t>
            </a:r>
          </a:p>
          <a:p>
            <a:pPr marL="457200" lvl="0" indent="-457200" algn="just">
              <a:buFont typeface="Wingdings" pitchFamily="2" charset="2"/>
              <a:buChar char="ü"/>
            </a:pPr>
            <a:endParaRPr lang="pl-PL" sz="1900" dirty="0">
              <a:latin typeface="+mn-lt"/>
            </a:endParaRPr>
          </a:p>
          <a:p>
            <a:pPr marL="457200" indent="-457200" algn="just">
              <a:buFont typeface="Wingdings" pitchFamily="2" charset="2"/>
              <a:buChar char="ü"/>
            </a:pPr>
            <a:r>
              <a:rPr lang="pl-PL" sz="1900" dirty="0">
                <a:latin typeface="+mn-lt"/>
              </a:rPr>
              <a:t>zakupione wyposażenie powinno być dostosowane do </a:t>
            </a:r>
            <a:r>
              <a:rPr lang="pl-PL" sz="1900" b="1" dirty="0">
                <a:latin typeface="+mn-lt"/>
              </a:rPr>
              <a:t>odpowiedniego etapu edukacyjnego</a:t>
            </a:r>
            <a:r>
              <a:rPr lang="pl-PL" sz="1900" dirty="0">
                <a:latin typeface="+mn-lt"/>
              </a:rPr>
              <a:t> i w przypadku szkół ponadgimnazjalnych i ponadpodstawowych </a:t>
            </a:r>
            <a:r>
              <a:rPr lang="pl-PL" sz="1900" b="1" dirty="0">
                <a:latin typeface="+mn-lt"/>
              </a:rPr>
              <a:t>do zakresu realizacji podstawy programowej kształcenia ogólnego w poszczególnych typach szkół </a:t>
            </a:r>
            <a:r>
              <a:rPr lang="pl-PL" sz="1900" dirty="0">
                <a:latin typeface="+mn-lt"/>
              </a:rPr>
              <a:t>(podstawowego lub rozszerzonego).</a:t>
            </a:r>
          </a:p>
          <a:p>
            <a:pPr marL="457200" lvl="0" indent="-457200" algn="just">
              <a:buFont typeface="Wingdings" pitchFamily="2" charset="2"/>
              <a:buChar char="ü"/>
            </a:pPr>
            <a:endParaRPr lang="pl-PL" sz="1900" dirty="0">
              <a:latin typeface="+mn-lt"/>
            </a:endParaRPr>
          </a:p>
          <a:p>
            <a:pPr lvl="0" algn="just"/>
            <a:endParaRPr lang="pl-PL" sz="2200" dirty="0">
              <a:latin typeface="+mn-lt"/>
            </a:endParaRPr>
          </a:p>
          <a:p>
            <a:pPr lvl="0" algn="just">
              <a:buFont typeface="Arial" pitchFamily="34" charset="0"/>
              <a:buChar char="•"/>
            </a:pPr>
            <a:endParaRPr lang="pl-PL" sz="2200" b="1" dirty="0">
              <a:latin typeface="+mn-lt"/>
            </a:endParaRPr>
          </a:p>
          <a:p>
            <a:endParaRPr lang="pl-PL" sz="2200" b="1" dirty="0">
              <a:latin typeface="+mn-lt"/>
            </a:endParaRP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10.2.B – Kompetencje uczniów</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fontScale="32500" lnSpcReduction="20000"/>
          </a:bodyPr>
          <a:lstStyle/>
          <a:p>
            <a:pPr marL="0" indent="0">
              <a:buNone/>
            </a:pPr>
            <a:endParaRPr lang="pl-PL" sz="3500" b="1" i="1" u="sng" dirty="0">
              <a:latin typeface="+mn-lt"/>
            </a:endParaRPr>
          </a:p>
          <a:p>
            <a:pPr lvl="0" algn="just"/>
            <a:endParaRPr lang="pl-PL" sz="4800" b="1" dirty="0">
              <a:latin typeface="+mn-lt"/>
            </a:endParaRPr>
          </a:p>
          <a:p>
            <a:pPr lvl="0" algn="just"/>
            <a:r>
              <a:rPr lang="pl-PL" sz="4800" dirty="0">
                <a:latin typeface="+mn-lt"/>
              </a:rPr>
              <a:t>Formy wsparcia w ramach kształtowania i rozwijanie kompetencji matematyczno-przyrodniczych uczniów:</a:t>
            </a:r>
          </a:p>
          <a:p>
            <a:pPr lvl="0" algn="just"/>
            <a:endParaRPr lang="pl-PL" sz="4800" dirty="0">
              <a:latin typeface="+mn-lt"/>
            </a:endParaRPr>
          </a:p>
          <a:p>
            <a:pPr marL="514350" indent="-514350" algn="just">
              <a:buAutoNum type="alphaLcParenR"/>
            </a:pPr>
            <a:r>
              <a:rPr lang="pl-PL" sz="4800" b="1" dirty="0">
                <a:latin typeface="+mn-lt"/>
              </a:rPr>
              <a:t>projekty edukacyjne</a:t>
            </a:r>
            <a:r>
              <a:rPr lang="pl-PL" sz="4800" dirty="0">
                <a:latin typeface="+mn-lt"/>
              </a:rPr>
              <a:t>;</a:t>
            </a:r>
          </a:p>
          <a:p>
            <a:pPr marL="514350" indent="-514350" algn="just">
              <a:buAutoNum type="alphaLcParenR"/>
            </a:pPr>
            <a:r>
              <a:rPr lang="pl-PL" sz="4800" b="1" dirty="0">
                <a:latin typeface="+mn-lt"/>
              </a:rPr>
              <a:t>dodatkowe</a:t>
            </a:r>
            <a:r>
              <a:rPr lang="pl-PL" sz="4800" dirty="0">
                <a:latin typeface="+mn-lt"/>
              </a:rPr>
              <a:t> </a:t>
            </a:r>
            <a:r>
              <a:rPr lang="pl-PL" sz="4800" b="1" dirty="0">
                <a:latin typeface="+mn-lt"/>
              </a:rPr>
              <a:t>zajęcia dydaktyczno-wyrównawczych </a:t>
            </a:r>
            <a:r>
              <a:rPr lang="pl-PL" sz="4800" dirty="0">
                <a:latin typeface="+mn-lt"/>
              </a:rPr>
              <a:t>dla uczniów mających trudności w spełnianiu wymagań edukacyjnych, wynikających z podstawy programowej;</a:t>
            </a:r>
          </a:p>
          <a:p>
            <a:pPr marL="514350" indent="-514350" algn="just">
              <a:buAutoNum type="alphaLcParenR"/>
            </a:pPr>
            <a:r>
              <a:rPr lang="pl-PL" sz="4800" dirty="0">
                <a:latin typeface="+mn-lt"/>
              </a:rPr>
              <a:t>różne </a:t>
            </a:r>
            <a:r>
              <a:rPr lang="pl-PL" sz="4800" b="1" dirty="0">
                <a:latin typeface="+mn-lt"/>
              </a:rPr>
              <a:t>formy zajęć rozwijających uzdolnienia</a:t>
            </a:r>
            <a:r>
              <a:rPr lang="pl-PL" sz="4800" dirty="0">
                <a:latin typeface="+mn-lt"/>
              </a:rPr>
              <a:t>; </a:t>
            </a:r>
          </a:p>
          <a:p>
            <a:pPr marL="514350" indent="-514350" algn="just">
              <a:buAutoNum type="alphaLcParenR"/>
            </a:pPr>
            <a:r>
              <a:rPr lang="pl-PL" sz="4800" dirty="0">
                <a:latin typeface="+mn-lt"/>
              </a:rPr>
              <a:t>nowe formy i programy nauczania; </a:t>
            </a:r>
          </a:p>
          <a:p>
            <a:pPr marL="514350" indent="-514350" algn="just">
              <a:buAutoNum type="alphaLcParenR"/>
            </a:pPr>
            <a:r>
              <a:rPr lang="pl-PL" sz="4800" b="1" dirty="0">
                <a:latin typeface="+mn-lt"/>
              </a:rPr>
              <a:t>zajęcia w klasach o nowatorskich rozwiązaniach </a:t>
            </a:r>
            <a:r>
              <a:rPr lang="pl-PL" sz="4800" dirty="0">
                <a:latin typeface="+mn-lt"/>
              </a:rPr>
              <a:t>programowych, organizacyjnych lub metodycznych; </a:t>
            </a:r>
          </a:p>
          <a:p>
            <a:pPr marL="514350" indent="-514350" algn="just">
              <a:buAutoNum type="alphaLcParenR"/>
            </a:pPr>
            <a:r>
              <a:rPr lang="pl-PL" sz="4800" b="1" dirty="0">
                <a:latin typeface="+mn-lt"/>
              </a:rPr>
              <a:t>kółka</a:t>
            </a:r>
            <a:r>
              <a:rPr lang="pl-PL" sz="4800" dirty="0">
                <a:latin typeface="+mn-lt"/>
              </a:rPr>
              <a:t> zainteresowań, </a:t>
            </a:r>
            <a:r>
              <a:rPr lang="pl-PL" sz="4800" b="1" dirty="0">
                <a:latin typeface="+mn-lt"/>
              </a:rPr>
              <a:t>warsztaty</a:t>
            </a:r>
            <a:r>
              <a:rPr lang="pl-PL" sz="4800" dirty="0">
                <a:latin typeface="+mn-lt"/>
              </a:rPr>
              <a:t>, l</a:t>
            </a:r>
            <a:r>
              <a:rPr lang="pl-PL" sz="4800" b="1" dirty="0">
                <a:latin typeface="+mn-lt"/>
              </a:rPr>
              <a:t>aboratoria</a:t>
            </a:r>
            <a:r>
              <a:rPr lang="pl-PL" sz="4800" dirty="0">
                <a:latin typeface="+mn-lt"/>
              </a:rPr>
              <a:t>; </a:t>
            </a:r>
          </a:p>
          <a:p>
            <a:pPr marL="514350" indent="-514350" algn="just">
              <a:buAutoNum type="alphaLcParenR"/>
            </a:pPr>
            <a:r>
              <a:rPr lang="pl-PL" sz="4800" dirty="0">
                <a:latin typeface="+mn-lt"/>
              </a:rPr>
              <a:t>nawiązywać </a:t>
            </a:r>
            <a:r>
              <a:rPr lang="pl-PL" sz="4800" b="1" dirty="0">
                <a:latin typeface="+mn-lt"/>
              </a:rPr>
              <a:t>współpracę</a:t>
            </a:r>
            <a:r>
              <a:rPr lang="pl-PL" sz="4800" dirty="0">
                <a:latin typeface="+mn-lt"/>
              </a:rPr>
              <a:t> z otoczeniem społeczno-gospodarczym szkoły w celu osiągnięcia założonych celów edukacyjnych; </a:t>
            </a:r>
          </a:p>
          <a:p>
            <a:pPr marL="514350" indent="-514350" algn="just">
              <a:buAutoNum type="alphaLcParenR"/>
            </a:pPr>
            <a:r>
              <a:rPr lang="pl-PL" sz="4800" b="1" dirty="0">
                <a:latin typeface="+mn-lt"/>
              </a:rPr>
              <a:t>wykorzystywać narzędzia, metody lub formy pracy </a:t>
            </a:r>
            <a:r>
              <a:rPr lang="pl-PL" sz="4800" dirty="0">
                <a:latin typeface="+mn-lt"/>
              </a:rPr>
              <a:t>wypracowane w ramach projektów, w tym pozytywnie </a:t>
            </a:r>
            <a:r>
              <a:rPr lang="pl-PL" sz="4800" dirty="0" err="1">
                <a:latin typeface="+mn-lt"/>
              </a:rPr>
              <a:t>zwalidowanych</a:t>
            </a:r>
            <a:r>
              <a:rPr lang="pl-PL" sz="4800" dirty="0">
                <a:latin typeface="+mn-lt"/>
              </a:rPr>
              <a:t> produktów projektów innowacyjnych, zrealizowanych w latach 2007-2013 w ramach PO KL </a:t>
            </a:r>
            <a:r>
              <a:rPr lang="pl-PL" sz="4800" dirty="0" err="1">
                <a:latin typeface="+mn-lt"/>
              </a:rPr>
              <a:t>lu</a:t>
            </a:r>
            <a:r>
              <a:rPr lang="pl-PL" sz="4800" dirty="0">
                <a:latin typeface="+mn-lt"/>
              </a:rPr>
              <a:t> w latach 2014-2020 w ramach PO WER; </a:t>
            </a:r>
          </a:p>
          <a:p>
            <a:pPr marL="514350" indent="-514350" algn="just">
              <a:buAutoNum type="alphaLcParenR"/>
            </a:pPr>
            <a:r>
              <a:rPr lang="pl-PL" sz="4800" b="1" dirty="0">
                <a:latin typeface="+mn-lt"/>
              </a:rPr>
              <a:t>zajęcia pozalekcyjne </a:t>
            </a:r>
            <a:r>
              <a:rPr lang="pl-PL" sz="4800" dirty="0">
                <a:latin typeface="+mn-lt"/>
              </a:rPr>
              <a:t>lub </a:t>
            </a:r>
            <a:r>
              <a:rPr lang="pl-PL" sz="4800" b="1" dirty="0">
                <a:latin typeface="+mn-lt"/>
              </a:rPr>
              <a:t>pozaszkolne</a:t>
            </a:r>
            <a:r>
              <a:rPr lang="pl-PL" sz="4800" dirty="0">
                <a:latin typeface="+mn-lt"/>
              </a:rPr>
              <a:t>; </a:t>
            </a:r>
          </a:p>
          <a:p>
            <a:pPr marL="457200" lvl="0" indent="-457200" algn="just">
              <a:buAutoNum type="alphaLcParenR"/>
            </a:pPr>
            <a:endParaRPr lang="pl-PL" sz="4800" dirty="0">
              <a:latin typeface="+mn-lt"/>
            </a:endParaRPr>
          </a:p>
          <a:p>
            <a:pPr marL="457200" lvl="0" indent="-457200" algn="just"/>
            <a:endParaRPr lang="pl-PL" sz="4800" dirty="0">
              <a:latin typeface="+mn-lt"/>
            </a:endParaRPr>
          </a:p>
          <a:p>
            <a:pPr marL="457200" lvl="0" indent="-457200" algn="just"/>
            <a:r>
              <a:rPr lang="pl-PL" sz="4800" dirty="0">
                <a:latin typeface="+mn-lt"/>
              </a:rPr>
              <a:t>	</a:t>
            </a:r>
          </a:p>
          <a:p>
            <a:pPr lvl="0" algn="just"/>
            <a:endParaRPr lang="pl-PL" sz="2200" dirty="0">
              <a:latin typeface="+mn-lt"/>
            </a:endParaRPr>
          </a:p>
          <a:p>
            <a:pPr lvl="0" algn="just">
              <a:buFont typeface="Arial" pitchFamily="34" charset="0"/>
              <a:buChar char="•"/>
            </a:pPr>
            <a:endParaRPr lang="pl-PL" sz="2200" b="1" dirty="0">
              <a:latin typeface="+mn-lt"/>
            </a:endParaRPr>
          </a:p>
          <a:p>
            <a:endParaRPr lang="pl-PL" sz="2200" b="1" dirty="0">
              <a:latin typeface="+mn-lt"/>
            </a:endParaRP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10.2.C – Pomoc stypendialna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a:bodyPr>
          <a:lstStyle/>
          <a:p>
            <a:pPr marL="0" indent="0">
              <a:buNone/>
            </a:pPr>
            <a:endParaRPr lang="pl-PL" sz="1600" b="1" i="1" u="sng" dirty="0"/>
          </a:p>
          <a:p>
            <a:endParaRPr lang="pl-PL" sz="1600" b="1" i="1" dirty="0"/>
          </a:p>
          <a:p>
            <a:endParaRPr lang="pl-PL" sz="1600" dirty="0">
              <a:latin typeface="+mn-lt"/>
            </a:endParaRPr>
          </a:p>
          <a:p>
            <a:pPr algn="just"/>
            <a:r>
              <a:rPr lang="pl-PL" sz="2400" b="1" dirty="0">
                <a:latin typeface="+mn-lt"/>
              </a:rPr>
              <a:t>10.2.C.</a:t>
            </a:r>
            <a:r>
              <a:rPr lang="pl-PL" sz="2400" dirty="0">
                <a:latin typeface="+mn-lt"/>
              </a:rPr>
              <a:t> </a:t>
            </a:r>
          </a:p>
          <a:p>
            <a:pPr algn="just"/>
            <a:r>
              <a:rPr lang="pl-PL" sz="2400" dirty="0">
                <a:latin typeface="+mn-lt"/>
              </a:rPr>
              <a:t>Realizacja </a:t>
            </a:r>
            <a:r>
              <a:rPr lang="pl-PL" sz="2400" b="1" dirty="0">
                <a:latin typeface="+mn-lt"/>
              </a:rPr>
              <a:t>programów pomocy stypendialnej </a:t>
            </a:r>
            <a:r>
              <a:rPr lang="pl-PL" sz="2400" dirty="0">
                <a:latin typeface="+mn-lt"/>
              </a:rPr>
              <a:t>dla uczniów </a:t>
            </a:r>
            <a:r>
              <a:rPr lang="pl-PL" sz="2400" b="1" dirty="0">
                <a:latin typeface="+mn-lt"/>
              </a:rPr>
              <a:t>szczególnie uzdolnionych</a:t>
            </a:r>
            <a:r>
              <a:rPr lang="pl-PL" sz="2400" dirty="0">
                <a:latin typeface="+mn-lt"/>
              </a:rPr>
              <a:t>, ze szczególnym uwzględnieniem uczniów o specjalnych potrzebach edukacyjnych i rozwojowych (m.in. uczniowie z </a:t>
            </a:r>
            <a:r>
              <a:rPr lang="pl-PL" sz="2400" dirty="0" err="1">
                <a:latin typeface="+mn-lt"/>
              </a:rPr>
              <a:t>niepełnosprawnościami</a:t>
            </a:r>
            <a:r>
              <a:rPr lang="pl-PL" sz="2400" dirty="0">
                <a:latin typeface="+mn-lt"/>
              </a:rPr>
              <a:t>, uczniowie zagrożeni przedwczesnym kończeniem nauki).</a:t>
            </a: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10.2.C – Regulamin pomocy stypendialnej</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a:bodyPr>
          <a:lstStyle/>
          <a:p>
            <a:pPr marL="0" indent="0">
              <a:buNone/>
            </a:pPr>
            <a:endParaRPr lang="pl-PL" sz="1600" b="1" i="1" u="sng" dirty="0"/>
          </a:p>
          <a:p>
            <a:endParaRPr lang="pl-PL" sz="1600" b="1" i="1" dirty="0"/>
          </a:p>
          <a:p>
            <a:endParaRPr lang="pl-PL" sz="1600" dirty="0">
              <a:latin typeface="+mn-lt"/>
            </a:endParaRPr>
          </a:p>
          <a:p>
            <a:pPr algn="just">
              <a:buFont typeface="Arial" pitchFamily="34" charset="0"/>
              <a:buChar char="•"/>
            </a:pPr>
            <a:r>
              <a:rPr lang="pl-PL" sz="2400" dirty="0">
                <a:latin typeface="+mn-lt"/>
              </a:rPr>
              <a:t>pomoc stypendialna jest udzielana przez szkołę lub placówkę systemu oświaty albo przez organ prowadzący</a:t>
            </a:r>
          </a:p>
          <a:p>
            <a:pPr algn="just"/>
            <a:endParaRPr lang="pl-PL" sz="2400" dirty="0">
              <a:latin typeface="+mn-lt"/>
            </a:endParaRPr>
          </a:p>
          <a:p>
            <a:pPr algn="just">
              <a:buFont typeface="Arial" pitchFamily="34" charset="0"/>
              <a:buChar char="•"/>
            </a:pPr>
            <a:r>
              <a:rPr lang="pl-PL" sz="2400" dirty="0">
                <a:latin typeface="+mn-lt"/>
              </a:rPr>
              <a:t>szkoła/placówka albo organ opracowuje </a:t>
            </a:r>
            <a:r>
              <a:rPr lang="pl-PL" sz="2400" b="1" dirty="0">
                <a:latin typeface="+mn-lt"/>
              </a:rPr>
              <a:t>Regulamin pomocy stypendialnej</a:t>
            </a:r>
          </a:p>
          <a:p>
            <a:pPr algn="just"/>
            <a:endParaRPr lang="pl-PL" sz="2400" dirty="0">
              <a:latin typeface="+mn-lt"/>
            </a:endParaRPr>
          </a:p>
          <a:p>
            <a:pPr algn="just">
              <a:buFont typeface="Arial" pitchFamily="34" charset="0"/>
              <a:buChar char="•"/>
            </a:pPr>
            <a:r>
              <a:rPr lang="pl-PL" sz="2400" dirty="0">
                <a:latin typeface="+mn-lt"/>
              </a:rPr>
              <a:t>w Regulaminie pomocy stypendialnej powinny być określone </a:t>
            </a:r>
            <a:r>
              <a:rPr lang="pl-PL" sz="2400" b="1" dirty="0">
                <a:latin typeface="+mn-lt"/>
              </a:rPr>
              <a:t>szczegółowe kryteria naboru uczniów</a:t>
            </a:r>
            <a:endParaRPr lang="pl-PL" sz="2200" b="1"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10.2.C – Uczeń szczególnie uzdolniony</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58</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a:bodyPr>
          <a:lstStyle/>
          <a:p>
            <a:pPr marL="0" indent="0">
              <a:buNone/>
            </a:pPr>
            <a:endParaRPr lang="pl-PL" sz="1600" b="1" i="1" u="sng" dirty="0"/>
          </a:p>
          <a:p>
            <a:pPr algn="just"/>
            <a:r>
              <a:rPr lang="pl-PL" sz="2400" dirty="0">
                <a:latin typeface="+mn-lt"/>
              </a:rPr>
              <a:t>Kryterium szczególnie uzdolnionych uczniów powinno obejmować </a:t>
            </a:r>
            <a:r>
              <a:rPr lang="pl-PL" sz="2400" b="1" dirty="0">
                <a:latin typeface="+mn-lt"/>
              </a:rPr>
              <a:t>co najmniej oceny klasyfikacyjne </a:t>
            </a:r>
            <a:r>
              <a:rPr lang="pl-PL" sz="2400" dirty="0">
                <a:latin typeface="+mn-lt"/>
              </a:rPr>
              <a:t>uzyskane przez uczniów z przynajmniej jednego </a:t>
            </a:r>
            <a:r>
              <a:rPr lang="pl-PL" sz="2400" b="1" u="sng" dirty="0">
                <a:latin typeface="+mn-lt"/>
              </a:rPr>
              <a:t>spośród nauczanych przedmiotów szkolnych, rozwijających kompetencje kluczowe. </a:t>
            </a:r>
          </a:p>
          <a:p>
            <a:pPr algn="just"/>
            <a:endParaRPr lang="pl-PL" sz="2400" b="1" u="sng" dirty="0">
              <a:latin typeface="+mn-lt"/>
            </a:endParaRPr>
          </a:p>
          <a:p>
            <a:pPr algn="just"/>
            <a:r>
              <a:rPr lang="pl-PL" sz="2400" dirty="0">
                <a:latin typeface="+mn-lt"/>
              </a:rPr>
              <a:t>Osiągnięcia w olimpiadach, konkursach lub turniejach mogą stanowić </a:t>
            </a:r>
            <a:r>
              <a:rPr lang="pl-PL" sz="2400" b="1" dirty="0">
                <a:latin typeface="+mn-lt"/>
              </a:rPr>
              <a:t>dodatkowe kryterium premiujące</a:t>
            </a:r>
            <a:r>
              <a:rPr lang="pl-PL" sz="2400" dirty="0">
                <a:latin typeface="+mn-lt"/>
              </a:rPr>
              <a:t>. </a:t>
            </a:r>
          </a:p>
          <a:p>
            <a:pPr algn="just"/>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10.2.C – Zasady pomocy stypendialnej</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59</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just">
              <a:buFont typeface="Arial" pitchFamily="34" charset="0"/>
              <a:buChar char="•"/>
            </a:pPr>
            <a:r>
              <a:rPr lang="pl-PL" sz="2400" dirty="0" err="1">
                <a:latin typeface="+mn-lt"/>
              </a:rPr>
              <a:t>max</a:t>
            </a:r>
            <a:r>
              <a:rPr lang="pl-PL" sz="2400" dirty="0">
                <a:latin typeface="+mn-lt"/>
              </a:rPr>
              <a:t>. </a:t>
            </a:r>
            <a:r>
              <a:rPr lang="pl-PL" sz="2400" b="1" dirty="0">
                <a:latin typeface="+mn-lt"/>
              </a:rPr>
              <a:t>1000 zł brutto </a:t>
            </a:r>
            <a:r>
              <a:rPr lang="pl-PL" sz="2400" dirty="0">
                <a:latin typeface="+mn-lt"/>
              </a:rPr>
              <a:t>miesięcznie na jednego ucznia;</a:t>
            </a:r>
          </a:p>
          <a:p>
            <a:pPr algn="just">
              <a:buFont typeface="Arial" pitchFamily="34" charset="0"/>
              <a:buChar char="•"/>
            </a:pPr>
            <a:r>
              <a:rPr lang="pl-PL" sz="2400" dirty="0">
                <a:latin typeface="+mn-lt"/>
              </a:rPr>
              <a:t>minimalny okres na jaki jest przyznawana pomoc stypendialna - </a:t>
            </a:r>
            <a:r>
              <a:rPr lang="pl-PL" sz="2400" b="1" dirty="0">
                <a:latin typeface="+mn-lt"/>
              </a:rPr>
              <a:t>10 miesięcy;</a:t>
            </a:r>
          </a:p>
          <a:p>
            <a:pPr algn="just">
              <a:buFont typeface="Arial" pitchFamily="34" charset="0"/>
              <a:buChar char="•"/>
            </a:pPr>
            <a:r>
              <a:rPr lang="pl-PL" sz="2400" dirty="0">
                <a:latin typeface="+mn-lt"/>
              </a:rPr>
              <a:t>uczeń objęty stypendium musi podlegać </a:t>
            </a:r>
            <a:r>
              <a:rPr lang="pl-PL" sz="2400" b="1" dirty="0">
                <a:latin typeface="+mn-lt"/>
              </a:rPr>
              <a:t>opiece dydaktycznej </a:t>
            </a:r>
            <a:r>
              <a:rPr lang="pl-PL" sz="2400" dirty="0">
                <a:latin typeface="+mn-lt"/>
              </a:rPr>
              <a:t>nauczyciela, pedagoga szkolnego albo doradcy zawodowego zatrudnionego w szkole lub placówce systemu oświaty ucznia.</a:t>
            </a:r>
          </a:p>
          <a:p>
            <a:pPr algn="just">
              <a:buFont typeface="Arial" pitchFamily="34" charset="0"/>
              <a:buChar char="•"/>
            </a:pPr>
            <a:endParaRPr lang="pl-PL" sz="2400" dirty="0">
              <a:latin typeface="+mn-lt"/>
            </a:endParaRPr>
          </a:p>
          <a:p>
            <a:pPr algn="just"/>
            <a:r>
              <a:rPr lang="pl-PL" sz="2400" b="1" dirty="0">
                <a:latin typeface="+mn-lt"/>
              </a:rPr>
              <a:t>Uwaga! W treści wniosku wskazać wprost, że będzie zapewniona opieka dydaktyczna ucznia objętego stypendium.</a:t>
            </a:r>
          </a:p>
          <a:p>
            <a:pPr algn="just"/>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7632848" cy="4464496"/>
          </a:xfrm>
          <a:prstGeom prst="rect">
            <a:avLst/>
          </a:prstGeom>
          <a:noFill/>
        </p:spPr>
        <p:txBody>
          <a:bodyPr wrap="square" rtlCol="0">
            <a:normAutofit/>
          </a:bodyPr>
          <a:lstStyle/>
          <a:p>
            <a:pPr algn="just"/>
            <a:endParaRPr lang="pl-PL" sz="2900" b="1" dirty="0">
              <a:latin typeface="+mn-lt"/>
              <a:cs typeface="Arial" pitchFamily="34" charset="0"/>
            </a:endParaRPr>
          </a:p>
          <a:p>
            <a:endParaRPr lang="pl-PL" sz="2900" dirty="0">
              <a:latin typeface="+mn-lt"/>
            </a:endParaRPr>
          </a:p>
          <a:p>
            <a:pPr marL="285750" indent="-285750"/>
            <a:endParaRPr lang="pl-PL" sz="2900" dirty="0">
              <a:latin typeface="+mn-lt"/>
              <a:cs typeface="Arial" pitchFamily="34" charset="0"/>
            </a:endParaRPr>
          </a:p>
          <a:p>
            <a:pPr marL="285750" indent="-285750" algn="just"/>
            <a:r>
              <a:rPr lang="pl-PL" sz="3400" b="1" dirty="0">
                <a:latin typeface="+mn-lt"/>
              </a:rPr>
              <a:t>Kto może być Partnerem?</a:t>
            </a:r>
          </a:p>
          <a:p>
            <a:pPr marL="285750" indent="-285750" algn="just"/>
            <a:endParaRPr lang="pl-PL" sz="3400" b="1" dirty="0">
              <a:latin typeface="+mn-lt"/>
            </a:endParaRPr>
          </a:p>
          <a:p>
            <a:pPr marL="285750" indent="-285750" algn="ctr"/>
            <a:r>
              <a:rPr lang="pl-PL" sz="3400" dirty="0">
                <a:latin typeface="+mn-lt"/>
              </a:rPr>
              <a:t>Każdy podmiot posiadający osobowość prawną, również spoza katalogu Beneficjentów.</a:t>
            </a:r>
          </a:p>
          <a:p>
            <a:pPr marL="285750" indent="-285750"/>
            <a:endParaRPr lang="pl-PL" sz="1600" b="1" dirty="0"/>
          </a:p>
          <a:p>
            <a:pPr marL="285750" indent="-285750"/>
            <a:endParaRPr lang="pl-PL" sz="1600" b="1" dirty="0"/>
          </a:p>
          <a:p>
            <a:pPr marL="285750" indent="-285750"/>
            <a:endParaRPr lang="pl-PL" sz="1600" dirty="0">
              <a:latin typeface="+mn-lt"/>
              <a:cs typeface="Arial" pitchFamily="34" charset="0"/>
            </a:endParaRPr>
          </a:p>
          <a:p>
            <a:endParaRPr lang="pl-PL" dirty="0">
              <a:latin typeface="Arial" pitchFamily="34" charset="0"/>
              <a:cs typeface="Arial" pitchFamily="34" charset="0"/>
            </a:endParaRPr>
          </a:p>
          <a:p>
            <a:endParaRPr lang="pl-PL" b="1" dirty="0"/>
          </a:p>
        </p:txBody>
      </p:sp>
      <p:sp>
        <p:nvSpPr>
          <p:cNvPr id="9" name="Prostokąt 8"/>
          <p:cNvSpPr/>
          <p:nvPr/>
        </p:nvSpPr>
        <p:spPr>
          <a:xfrm>
            <a:off x="0" y="1268760"/>
            <a:ext cx="9144000" cy="523220"/>
          </a:xfrm>
          <a:prstGeom prst="rect">
            <a:avLst/>
          </a:prstGeom>
        </p:spPr>
        <p:txBody>
          <a:bodyPr wrap="square">
            <a:spAutoFit/>
          </a:bodyPr>
          <a:lstStyle/>
          <a:p>
            <a:pPr algn="ctr" eaLnBrk="1" hangingPunct="1"/>
            <a:r>
              <a:rPr lang="pl-PL" altLang="pl-PL" sz="2800" b="1" dirty="0">
                <a:latin typeface="+mn-lt"/>
                <a:cs typeface="Arial" pitchFamily="34" charset="0"/>
              </a:rPr>
              <a:t>Partnerzy w Działaniu 10.2</a:t>
            </a:r>
          </a:p>
        </p:txBody>
      </p:sp>
    </p:spTree>
    <p:extLst>
      <p:ext uri="{BB962C8B-B14F-4D97-AF65-F5344CB8AC3E}">
        <p14:creationId xmlns:p14="http://schemas.microsoft.com/office/powerpoint/2010/main" val="2125708592"/>
      </p:ext>
    </p:extLst>
  </p:cSld>
  <p:clrMapOvr>
    <a:masterClrMapping/>
  </p:clrMapOvr>
  <p:transition spd="med">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Indywidualizacja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60</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a:bodyPr>
          <a:lstStyle/>
          <a:p>
            <a:pPr marL="0" indent="0">
              <a:buNone/>
            </a:pPr>
            <a:endParaRPr lang="pl-PL" sz="1600" b="1" i="1" u="sng" dirty="0"/>
          </a:p>
          <a:p>
            <a:endParaRPr lang="pl-PL" sz="1600" b="1" i="1" dirty="0"/>
          </a:p>
          <a:p>
            <a:endParaRPr lang="pl-PL" sz="1600" dirty="0">
              <a:latin typeface="+mn-lt"/>
            </a:endParaRPr>
          </a:p>
          <a:p>
            <a:pPr algn="just"/>
            <a:r>
              <a:rPr lang="pl-PL" sz="2100" b="1" dirty="0">
                <a:latin typeface="+mn-lt"/>
              </a:rPr>
              <a:t>10.2.D. </a:t>
            </a:r>
            <a:r>
              <a:rPr lang="pl-PL" sz="2100" dirty="0">
                <a:latin typeface="+mn-lt"/>
              </a:rPr>
              <a:t>Wsparcie w zakresie </a:t>
            </a:r>
            <a:r>
              <a:rPr lang="pl-PL" sz="2100" b="1" dirty="0">
                <a:latin typeface="+mn-lt"/>
              </a:rPr>
              <a:t>indywidualizacji pracy z uczniem ze specjalnymi potrzebami rozwojowymi i edukacyjnymi</a:t>
            </a:r>
            <a:r>
              <a:rPr lang="pl-PL" sz="2100" dirty="0">
                <a:latin typeface="+mn-lt"/>
              </a:rPr>
              <a:t>, w tym wsparcie ucznia młodszego przy jego przechodzeniu na kolejny etap kształcenia.</a:t>
            </a:r>
          </a:p>
          <a:p>
            <a:pPr algn="just"/>
            <a:endParaRPr lang="pl-PL" sz="21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formy wsparcia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fontScale="77500" lnSpcReduction="20000"/>
          </a:bodyPr>
          <a:lstStyle/>
          <a:p>
            <a:pPr marL="0" indent="0">
              <a:buNone/>
            </a:pPr>
            <a:endParaRPr lang="pl-PL" sz="1600" b="1" i="1" u="sng" dirty="0"/>
          </a:p>
          <a:p>
            <a:pPr algn="just"/>
            <a:endParaRPr lang="pl-PL" sz="1600" i="1" dirty="0">
              <a:latin typeface="+mn-lt"/>
            </a:endParaRPr>
          </a:p>
          <a:p>
            <a:pPr marL="514350" indent="-514350" algn="just">
              <a:buAutoNum type="alphaLcParenR"/>
            </a:pPr>
            <a:r>
              <a:rPr lang="pl-PL" sz="3200" b="1" dirty="0">
                <a:latin typeface="+mn-lt"/>
              </a:rPr>
              <a:t>doposażenie</a:t>
            </a:r>
            <a:r>
              <a:rPr lang="pl-PL" sz="3200" dirty="0">
                <a:latin typeface="+mn-lt"/>
              </a:rPr>
              <a:t> szkół lub placówek systemu oświaty </a:t>
            </a:r>
            <a:r>
              <a:rPr lang="pl-PL" sz="3200" b="1" dirty="0">
                <a:latin typeface="+mn-lt"/>
              </a:rPr>
              <a:t>w pomoce dydaktyczne</a:t>
            </a:r>
            <a:r>
              <a:rPr lang="pl-PL" sz="3200" dirty="0">
                <a:latin typeface="+mn-lt"/>
              </a:rPr>
              <a:t> oraz </a:t>
            </a:r>
            <a:r>
              <a:rPr lang="pl-PL" sz="3200" b="1" dirty="0">
                <a:latin typeface="+mn-lt"/>
              </a:rPr>
              <a:t>specjalistyczny sprzęt </a:t>
            </a:r>
            <a:r>
              <a:rPr lang="pl-PL" sz="3200" dirty="0">
                <a:latin typeface="+mn-lt"/>
              </a:rPr>
              <a:t>do rozpoznawania potrzeb rozwojowych, edukacyjnych i możliwości psychofizycznych, kształcenia oraz wspomagania rozwoju i prowadzenia terapii uczniów ze specjalnymi potrzebami edukacyjnymi i rozwojowymi</a:t>
            </a:r>
            <a:r>
              <a:rPr lang="pl-PL" sz="3200" b="1" dirty="0">
                <a:latin typeface="+mn-lt"/>
              </a:rPr>
              <a:t>,</a:t>
            </a:r>
            <a:r>
              <a:rPr lang="pl-PL" sz="3200" dirty="0">
                <a:latin typeface="+mn-lt"/>
              </a:rPr>
              <a:t> a także </a:t>
            </a:r>
            <a:r>
              <a:rPr lang="pl-PL" sz="3200" b="1" dirty="0">
                <a:latin typeface="+mn-lt"/>
              </a:rPr>
              <a:t>podręczniki szkolne i materiały dydaktyczne </a:t>
            </a:r>
            <a:r>
              <a:rPr lang="pl-PL" sz="3200" dirty="0">
                <a:latin typeface="+mn-lt"/>
              </a:rPr>
              <a:t>dostosowane do potrzeb </a:t>
            </a:r>
            <a:r>
              <a:rPr lang="pl-PL" sz="3200" b="1" dirty="0">
                <a:latin typeface="+mn-lt"/>
              </a:rPr>
              <a:t>uczniów z niepełnosprawnością</a:t>
            </a:r>
            <a:r>
              <a:rPr lang="pl-PL" sz="3200" dirty="0">
                <a:latin typeface="+mn-lt"/>
              </a:rPr>
              <a:t>, </a:t>
            </a:r>
          </a:p>
          <a:p>
            <a:pPr marL="514350" indent="-514350" algn="just">
              <a:buAutoNum type="alphaLcParenR"/>
            </a:pPr>
            <a:r>
              <a:rPr lang="pl-PL" sz="3200" dirty="0">
                <a:latin typeface="+mn-lt"/>
              </a:rPr>
              <a:t>wsparcie uczniów ze specjalnymi potrzebami rozwojowymi i edukacyjnymi, w tym uczniów młodszych w ramach </a:t>
            </a:r>
            <a:r>
              <a:rPr lang="pl-PL" sz="3200" b="1" dirty="0">
                <a:latin typeface="+mn-lt"/>
              </a:rPr>
              <a:t>zajęć uzupełniających ofertę szkoły </a:t>
            </a:r>
            <a:r>
              <a:rPr lang="pl-PL" sz="3200" dirty="0">
                <a:latin typeface="+mn-lt"/>
              </a:rPr>
              <a:t>lub placówki systemu oświaty.</a:t>
            </a: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warunek zakupu doposażenia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62</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r>
              <a:rPr lang="pl-PL" sz="2800" dirty="0">
                <a:latin typeface="+mn-lt"/>
              </a:rPr>
              <a:t>Doposażenie </a:t>
            </a:r>
          </a:p>
          <a:p>
            <a:pPr marL="514350" indent="-514350" algn="ctr"/>
            <a:r>
              <a:rPr lang="pl-PL" sz="2800" dirty="0">
                <a:latin typeface="+mn-lt"/>
              </a:rPr>
              <a:t>(</a:t>
            </a:r>
            <a:r>
              <a:rPr lang="pl-PL" sz="2800" i="1" dirty="0">
                <a:latin typeface="+mn-lt"/>
              </a:rPr>
              <a:t>pomoce dydaktyczne, specjalistyczny sprzęt, podręczniki szkolne, materiały dydaktyczne</a:t>
            </a:r>
            <a:r>
              <a:rPr lang="pl-PL" sz="2800" dirty="0">
                <a:latin typeface="+mn-lt"/>
              </a:rPr>
              <a:t>)  </a:t>
            </a:r>
          </a:p>
          <a:p>
            <a:pPr marL="514350" indent="-514350" algn="ctr"/>
            <a:r>
              <a:rPr lang="pl-PL" sz="2800" dirty="0">
                <a:latin typeface="+mn-lt"/>
              </a:rPr>
              <a:t>może być </a:t>
            </a:r>
          </a:p>
          <a:p>
            <a:pPr marL="514350" indent="-514350" algn="ctr"/>
            <a:r>
              <a:rPr lang="pl-PL" sz="2800" dirty="0">
                <a:latin typeface="+mn-lt"/>
              </a:rPr>
              <a:t>wsparciem uzupełniającym dla </a:t>
            </a:r>
          </a:p>
          <a:p>
            <a:pPr marL="514350" indent="-514350" algn="ctr"/>
            <a:r>
              <a:rPr lang="pl-PL" sz="2800" dirty="0">
                <a:latin typeface="+mn-lt"/>
              </a:rPr>
              <a:t>wsparcia skierowanego bezpośrednio do uczniów</a:t>
            </a:r>
          </a:p>
          <a:p>
            <a:pPr marL="514350" indent="-514350" algn="ctr"/>
            <a:endParaRPr lang="pl-PL" sz="2800" dirty="0">
              <a:latin typeface="+mn-lt"/>
            </a:endParaRPr>
          </a:p>
          <a:p>
            <a:pPr marL="514350" indent="-514350" algn="ctr"/>
            <a:r>
              <a:rPr lang="pl-PL" sz="2800" b="1" dirty="0">
                <a:latin typeface="+mn-lt"/>
              </a:rPr>
              <a:t>zajęcia dla uczniów + doposażenie</a:t>
            </a: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doposażenie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63</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dirty="0">
                <a:solidFill>
                  <a:schemeClr val="tx1"/>
                </a:solidFill>
              </a:rPr>
              <a:t>Wydatki kwalifikowalne m.in.:</a:t>
            </a:r>
          </a:p>
          <a:p>
            <a:pPr marL="342900" indent="-342900" algn="just">
              <a:buFont typeface="Arial" panose="020B0604020202020204" pitchFamily="34" charset="0"/>
              <a:buChar char="•"/>
            </a:pPr>
            <a:r>
              <a:rPr lang="pl-PL" sz="2000" b="1" dirty="0">
                <a:solidFill>
                  <a:schemeClr val="tx1"/>
                </a:solidFill>
              </a:rPr>
              <a:t>materiały do prowadzenia diagnozy </a:t>
            </a:r>
            <a:r>
              <a:rPr lang="pl-PL" sz="2000" dirty="0">
                <a:solidFill>
                  <a:schemeClr val="tx1"/>
                </a:solidFill>
              </a:rPr>
              <a:t>oraz działań ukierunkowanych na wspieranie edukacji włączającej, rozwijanie potencjału rozwojowego uczniów oraz poprawę funkcjonowania uczniów, w szczególności w zakresie komunikowania się z innymi, uczenia się oraz kompetencji emocjonalno-społecznych;</a:t>
            </a:r>
          </a:p>
          <a:p>
            <a:pPr marL="342900" indent="-342900" algn="just">
              <a:buFont typeface="Arial" panose="020B0604020202020204" pitchFamily="34" charset="0"/>
              <a:buChar char="•"/>
            </a:pPr>
            <a:r>
              <a:rPr lang="pl-PL" sz="2000" b="1" dirty="0">
                <a:solidFill>
                  <a:schemeClr val="tx1"/>
                </a:solidFill>
              </a:rPr>
              <a:t>specjalistyczny sprzęt</a:t>
            </a:r>
            <a:r>
              <a:rPr lang="pl-PL" sz="2000" dirty="0">
                <a:solidFill>
                  <a:schemeClr val="tx1"/>
                </a:solidFill>
              </a:rPr>
              <a:t>, wspierający funkcjonowanie uczniów z niepełnosprawnością;</a:t>
            </a:r>
          </a:p>
          <a:p>
            <a:pPr marL="342900" indent="-342900" algn="just">
              <a:buFont typeface="Arial" panose="020B0604020202020204" pitchFamily="34" charset="0"/>
              <a:buChar char="•"/>
            </a:pPr>
            <a:r>
              <a:rPr lang="pl-PL" sz="2000" b="1" dirty="0">
                <a:solidFill>
                  <a:schemeClr val="tx1"/>
                </a:solidFill>
              </a:rPr>
              <a:t>specjalistyczne oprogramowanie</a:t>
            </a:r>
            <a:r>
              <a:rPr lang="pl-PL" sz="2000" dirty="0">
                <a:solidFill>
                  <a:schemeClr val="tx1"/>
                </a:solidFill>
              </a:rPr>
              <a:t>;</a:t>
            </a:r>
          </a:p>
          <a:p>
            <a:pPr marL="342900" indent="-342900" algn="just">
              <a:buFont typeface="Arial" panose="020B0604020202020204" pitchFamily="34" charset="0"/>
              <a:buChar char="•"/>
            </a:pPr>
            <a:r>
              <a:rPr lang="pl-PL" sz="2000" b="1" dirty="0">
                <a:solidFill>
                  <a:schemeClr val="tx1"/>
                </a:solidFill>
              </a:rPr>
              <a:t>podręczniki szkolne i materiały dydaktyczne </a:t>
            </a:r>
            <a:r>
              <a:rPr lang="pl-PL" sz="2000" dirty="0">
                <a:solidFill>
                  <a:schemeClr val="tx1"/>
                </a:solidFill>
              </a:rPr>
              <a:t>dostosowane do potrzeb uczniów z niepełnosprawnością; </a:t>
            </a:r>
          </a:p>
          <a:p>
            <a:pPr marL="457200" indent="-457200" algn="just">
              <a:buAutoNum type="alphaLcParenR"/>
            </a:pPr>
            <a:endParaRPr lang="pl-PL" sz="2000" dirty="0">
              <a:solidFill>
                <a:schemeClr val="tx1"/>
              </a:solidFill>
              <a:cs typeface="Arial" pitchFamily="34" charset="0"/>
            </a:endParaRPr>
          </a:p>
        </p:txBody>
      </p:sp>
      <p:sp>
        <p:nvSpPr>
          <p:cNvPr id="8" name="pole tekstowe 7"/>
          <p:cNvSpPr txBox="1"/>
          <p:nvPr/>
        </p:nvSpPr>
        <p:spPr>
          <a:xfrm>
            <a:off x="489133" y="5812821"/>
            <a:ext cx="554475" cy="344401"/>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sposoby realizacji indywidualizacji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64</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pl-PL" sz="2400" dirty="0">
                <a:solidFill>
                  <a:schemeClr val="tx1"/>
                </a:solidFill>
                <a:cs typeface="Arial" pitchFamily="34" charset="0"/>
              </a:rPr>
              <a:t>Wsparcie w zakresie indywidualizacji pracy może być realizowane na dwa sposoby:</a:t>
            </a:r>
          </a:p>
          <a:p>
            <a:pPr marL="342900" indent="-342900" algn="ctr">
              <a:buAutoNum type="arabicPeriod"/>
            </a:pPr>
            <a:r>
              <a:rPr lang="pl-PL" sz="2400" dirty="0">
                <a:solidFill>
                  <a:schemeClr val="tx1"/>
                </a:solidFill>
                <a:cs typeface="Arial" pitchFamily="34" charset="0"/>
              </a:rPr>
              <a:t>Jako </a:t>
            </a:r>
            <a:r>
              <a:rPr lang="pl-PL" sz="2400" b="1" dirty="0">
                <a:solidFill>
                  <a:schemeClr val="tx1"/>
                </a:solidFill>
                <a:cs typeface="Arial" pitchFamily="34" charset="0"/>
              </a:rPr>
              <a:t>kompleksowe programy wspomagania szkół </a:t>
            </a:r>
          </a:p>
          <a:p>
            <a:pPr marL="342900" indent="-342900" algn="ctr"/>
            <a:r>
              <a:rPr lang="pl-PL" sz="2400" b="1" dirty="0">
                <a:solidFill>
                  <a:schemeClr val="tx1"/>
                </a:solidFill>
                <a:cs typeface="Arial" pitchFamily="34" charset="0"/>
              </a:rPr>
              <a:t>dla klas IV-VIII szkoły podstawowej (wyjątek: PWS dla uczniów z niepełnosprawnością – na każdym etapie)</a:t>
            </a:r>
          </a:p>
          <a:p>
            <a:pPr algn="just"/>
            <a:r>
              <a:rPr lang="pl-PL" sz="1600" b="1" dirty="0">
                <a:solidFill>
                  <a:schemeClr val="tx1"/>
                </a:solidFill>
                <a:cs typeface="Arial" pitchFamily="34" charset="0"/>
              </a:rPr>
              <a:t>3 formy wsparcia</a:t>
            </a:r>
            <a:r>
              <a:rPr lang="pl-PL" sz="1600" dirty="0">
                <a:solidFill>
                  <a:schemeClr val="tx1"/>
                </a:solidFill>
                <a:cs typeface="Arial" pitchFamily="34" charset="0"/>
              </a:rPr>
              <a:t>:</a:t>
            </a:r>
          </a:p>
          <a:p>
            <a:pPr marL="457200" indent="-457200" algn="just">
              <a:buAutoNum type="alphaLcParenR"/>
            </a:pPr>
            <a:r>
              <a:rPr lang="pl-PL" sz="1600" dirty="0">
                <a:solidFill>
                  <a:schemeClr val="tx1"/>
                </a:solidFill>
                <a:cs typeface="Arial" pitchFamily="34" charset="0"/>
              </a:rPr>
              <a:t>doposażenie</a:t>
            </a:r>
          </a:p>
          <a:p>
            <a:pPr marL="457200" indent="-457200" algn="just">
              <a:buAutoNum type="alphaLcParenR"/>
            </a:pPr>
            <a:r>
              <a:rPr lang="pl-PL" sz="1600" dirty="0">
                <a:solidFill>
                  <a:schemeClr val="tx1"/>
                </a:solidFill>
                <a:cs typeface="Arial" pitchFamily="34" charset="0"/>
              </a:rPr>
              <a:t>wsparcie uczniów</a:t>
            </a:r>
          </a:p>
          <a:p>
            <a:pPr marL="457200" indent="-457200" algn="just">
              <a:buAutoNum type="alphaLcParenR"/>
            </a:pPr>
            <a:r>
              <a:rPr lang="pl-PL" sz="1600" dirty="0">
                <a:solidFill>
                  <a:schemeClr val="tx1"/>
                </a:solidFill>
              </a:rPr>
              <a:t>przygotowanie nauczycieli do prowadzenia procesu indywidualizacji pracy z uczniem (forma wsparcia z typu projektu 10.2.G)</a:t>
            </a:r>
            <a:endParaRPr lang="pl-PL" sz="2400" b="1" dirty="0">
              <a:solidFill>
                <a:schemeClr val="tx1"/>
              </a:solidFill>
              <a:cs typeface="Arial" pitchFamily="34" charset="0"/>
            </a:endParaRPr>
          </a:p>
          <a:p>
            <a:pPr marL="342900" indent="-342900" algn="ctr"/>
            <a:r>
              <a:rPr lang="pl-PL" sz="2400" dirty="0">
                <a:solidFill>
                  <a:schemeClr val="tx1"/>
                </a:solidFill>
                <a:cs typeface="Arial" pitchFamily="34" charset="0"/>
              </a:rPr>
              <a:t>2. Jako </a:t>
            </a:r>
            <a:r>
              <a:rPr lang="pl-PL" sz="2400" b="1" dirty="0">
                <a:solidFill>
                  <a:schemeClr val="tx1"/>
                </a:solidFill>
                <a:cs typeface="Arial" pitchFamily="34" charset="0"/>
              </a:rPr>
              <a:t>zajęcia uzupełniające ofertę szkoły </a:t>
            </a:r>
            <a:br>
              <a:rPr lang="pl-PL" sz="2400" dirty="0">
                <a:solidFill>
                  <a:schemeClr val="tx1"/>
                </a:solidFill>
                <a:cs typeface="Arial" pitchFamily="34" charset="0"/>
              </a:rPr>
            </a:br>
            <a:r>
              <a:rPr lang="pl-PL" sz="2400" dirty="0">
                <a:solidFill>
                  <a:schemeClr val="tx1"/>
                </a:solidFill>
                <a:cs typeface="Arial" pitchFamily="34" charset="0"/>
              </a:rPr>
              <a:t>(</a:t>
            </a:r>
            <a:r>
              <a:rPr lang="pl-PL" sz="2400" b="1" dirty="0">
                <a:solidFill>
                  <a:schemeClr val="tx1"/>
                </a:solidFill>
                <a:cs typeface="Arial" pitchFamily="34" charset="0"/>
              </a:rPr>
              <a:t>bezpośrednie wsparcie uczniów</a:t>
            </a:r>
            <a:r>
              <a:rPr lang="pl-PL" sz="2400" dirty="0">
                <a:solidFill>
                  <a:schemeClr val="tx1"/>
                </a:solidFill>
                <a:cs typeface="Arial" pitchFamily="34" charset="0"/>
              </a:rPr>
              <a:t>) </a:t>
            </a:r>
          </a:p>
          <a:p>
            <a:pPr marL="342900" indent="-342900" algn="ctr"/>
            <a:r>
              <a:rPr lang="pl-PL" sz="2400" b="1" dirty="0">
                <a:solidFill>
                  <a:schemeClr val="tx1"/>
                </a:solidFill>
                <a:cs typeface="Arial" pitchFamily="34" charset="0"/>
              </a:rPr>
              <a:t>na każdym etapie edukacyjnym</a:t>
            </a:r>
          </a:p>
        </p:txBody>
      </p:sp>
      <p:sp>
        <p:nvSpPr>
          <p:cNvPr id="8" name="pole tekstowe 7"/>
          <p:cNvSpPr txBox="1"/>
          <p:nvPr/>
        </p:nvSpPr>
        <p:spPr>
          <a:xfrm>
            <a:off x="7596335" y="5301207"/>
            <a:ext cx="525645" cy="856015"/>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zajęcia uzupełniające ofertę</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65</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buFont typeface="Arial" pitchFamily="34" charset="0"/>
              <a:buChar char="•"/>
            </a:pPr>
            <a:r>
              <a:rPr lang="pl-PL" sz="2000" dirty="0">
                <a:solidFill>
                  <a:schemeClr val="tx1"/>
                </a:solidFill>
              </a:rPr>
              <a:t>zajęcia specjalistyczne: </a:t>
            </a:r>
            <a:r>
              <a:rPr lang="pl-PL" sz="2000" dirty="0" err="1">
                <a:solidFill>
                  <a:schemeClr val="tx1"/>
                </a:solidFill>
              </a:rPr>
              <a:t>korekcyjno</a:t>
            </a:r>
            <a:r>
              <a:rPr lang="pl-PL" sz="2000" dirty="0">
                <a:solidFill>
                  <a:schemeClr val="tx1"/>
                </a:solidFill>
              </a:rPr>
              <a:t>–kompensacyjne, logopedyczne, socjoterapeutyczne i </a:t>
            </a:r>
            <a:r>
              <a:rPr lang="pl-PL" sz="2000" dirty="0" err="1">
                <a:solidFill>
                  <a:schemeClr val="tx1"/>
                </a:solidFill>
              </a:rPr>
              <a:t>psychoedukacyjne</a:t>
            </a:r>
            <a:r>
              <a:rPr lang="pl-PL" sz="2000" dirty="0">
                <a:solidFill>
                  <a:schemeClr val="tx1"/>
                </a:solidFill>
              </a:rPr>
              <a:t> oraz inne zajęcia o charakterze terapeutycznym; </a:t>
            </a:r>
          </a:p>
          <a:p>
            <a:pPr algn="just">
              <a:buFont typeface="Arial" pitchFamily="34" charset="0"/>
              <a:buChar char="•"/>
            </a:pPr>
            <a:r>
              <a:rPr lang="pl-PL" sz="2000" dirty="0">
                <a:solidFill>
                  <a:schemeClr val="tx1"/>
                </a:solidFill>
              </a:rPr>
              <a:t>zajęcia dydaktyczno – wyrównawcze;</a:t>
            </a:r>
          </a:p>
          <a:p>
            <a:pPr algn="just">
              <a:buFont typeface="Arial" pitchFamily="34" charset="0"/>
              <a:buChar char="•"/>
            </a:pPr>
            <a:r>
              <a:rPr lang="pl-PL" sz="2000" dirty="0">
                <a:solidFill>
                  <a:schemeClr val="tx1"/>
                </a:solidFill>
              </a:rPr>
              <a:t>warsztaty; </a:t>
            </a:r>
          </a:p>
          <a:p>
            <a:pPr algn="just">
              <a:buFont typeface="Arial" pitchFamily="34" charset="0"/>
              <a:buChar char="•"/>
            </a:pPr>
            <a:r>
              <a:rPr lang="pl-PL" sz="2000" dirty="0">
                <a:solidFill>
                  <a:schemeClr val="tx1"/>
                </a:solidFill>
              </a:rPr>
              <a:t>porady i konsultacje; </a:t>
            </a:r>
          </a:p>
          <a:p>
            <a:pPr algn="just">
              <a:buFont typeface="Arial" pitchFamily="34" charset="0"/>
              <a:buChar char="•"/>
            </a:pPr>
            <a:endParaRPr lang="pl-PL" sz="2000" dirty="0">
              <a:solidFill>
                <a:schemeClr val="tx1"/>
              </a:solidFill>
            </a:endParaRPr>
          </a:p>
          <a:p>
            <a:pPr algn="ctr"/>
            <a:r>
              <a:rPr lang="pl-PL" sz="2000" dirty="0">
                <a:solidFill>
                  <a:schemeClr val="tx1"/>
                </a:solidFill>
              </a:rPr>
              <a:t>Powyższe formy wsparcia powinny być realizowane </a:t>
            </a:r>
          </a:p>
          <a:p>
            <a:pPr algn="ctr"/>
            <a:r>
              <a:rPr lang="pl-PL" sz="2000" b="1" dirty="0">
                <a:solidFill>
                  <a:schemeClr val="tx1"/>
                </a:solidFill>
              </a:rPr>
              <a:t>we współpracy z rodzicami.</a:t>
            </a:r>
          </a:p>
          <a:p>
            <a:pPr algn="ctr"/>
            <a:endParaRPr lang="pl-PL" sz="2000" b="1" dirty="0">
              <a:solidFill>
                <a:schemeClr val="tx1"/>
              </a:solidFill>
            </a:endParaRPr>
          </a:p>
          <a:p>
            <a:pPr algn="ctr"/>
            <a:r>
              <a:rPr lang="pl-PL" sz="2000" dirty="0">
                <a:solidFill>
                  <a:schemeClr val="tx1"/>
                </a:solidFill>
              </a:rPr>
              <a:t>Zajęcia uzupełniające ofertę mogą być realizowane na każdym etapie edukacyjnym.</a:t>
            </a:r>
          </a:p>
          <a:p>
            <a:pPr marL="457200" indent="-457200" algn="just">
              <a:buAutoNum type="alphaLcParenR"/>
            </a:pPr>
            <a:endParaRPr lang="pl-PL" sz="2400" dirty="0">
              <a:solidFill>
                <a:schemeClr val="tx1"/>
              </a:solidFill>
              <a:cs typeface="Arial" pitchFamily="34" charset="0"/>
            </a:endParaRPr>
          </a:p>
        </p:txBody>
      </p:sp>
      <p:sp>
        <p:nvSpPr>
          <p:cNvPr id="8" name="pole tekstowe 7"/>
          <p:cNvSpPr txBox="1"/>
          <p:nvPr/>
        </p:nvSpPr>
        <p:spPr>
          <a:xfrm>
            <a:off x="7668343" y="5812821"/>
            <a:ext cx="453637" cy="344402"/>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400" b="1" dirty="0"/>
              <a:t>TYP 10.2.E – Doradztwo i opieka psychologiczno-pedagogiczna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66</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b="1" dirty="0">
                <a:solidFill>
                  <a:schemeClr val="tx1"/>
                </a:solidFill>
              </a:rPr>
              <a:t>10.2.E. </a:t>
            </a:r>
            <a:endParaRPr lang="pl-PL" sz="2000" dirty="0">
              <a:solidFill>
                <a:schemeClr val="tx1"/>
              </a:solidFill>
            </a:endParaRPr>
          </a:p>
          <a:p>
            <a:pPr algn="just"/>
            <a:r>
              <a:rPr lang="pl-PL" sz="2000" b="1" dirty="0">
                <a:solidFill>
                  <a:schemeClr val="tx1"/>
                </a:solidFill>
              </a:rPr>
              <a:t>Doradztwo i opieka psychologiczno-pedagogiczna dla uczniów</a:t>
            </a:r>
            <a:r>
              <a:rPr lang="pl-PL" sz="2000" dirty="0">
                <a:solidFill>
                  <a:schemeClr val="tx1"/>
                </a:solidFill>
              </a:rPr>
              <a:t>, ze szczególnym uwzględnieniem problematyki ucznia o specjalnych potrzebach rozwojowych i edukacyjnych (m.in. uczniowie z </a:t>
            </a:r>
            <a:r>
              <a:rPr lang="pl-PL" sz="2000" dirty="0" err="1">
                <a:solidFill>
                  <a:schemeClr val="tx1"/>
                </a:solidFill>
              </a:rPr>
              <a:t>niepełnosprawnościami</a:t>
            </a:r>
            <a:r>
              <a:rPr lang="pl-PL" sz="2000" dirty="0">
                <a:solidFill>
                  <a:schemeClr val="tx1"/>
                </a:solidFill>
              </a:rPr>
              <a:t>, uczniowie uzdolnieni, zagrożeni przedwczesnym kończeniem nauki).</a:t>
            </a:r>
          </a:p>
          <a:p>
            <a:pPr algn="just"/>
            <a:endParaRPr lang="pl-PL" sz="2000" dirty="0">
              <a:solidFill>
                <a:schemeClr val="tx1"/>
              </a:solidFill>
            </a:endParaRPr>
          </a:p>
          <a:p>
            <a:pPr algn="just"/>
            <a:r>
              <a:rPr lang="pl-PL" sz="2000" dirty="0">
                <a:solidFill>
                  <a:schemeClr val="tx1"/>
                </a:solidFill>
              </a:rPr>
              <a:t>Pomoc psychologiczno-pedagogiczna powinna być realizowana zgodnie z Rozporządzeniami Ministra Edukacji Narodowej z 2013 r. i z 2017 r. w sprawie zasad udzielania i organizacji pomocy psychologiczno-pedagogicznej w publicznych przedszkolach, szkołach i placówkach.</a:t>
            </a:r>
          </a:p>
          <a:p>
            <a:pPr marL="457200" indent="-457200" algn="just">
              <a:buAutoNum type="alphaLcParenR"/>
            </a:pPr>
            <a:endParaRPr lang="pl-PL" sz="2400" dirty="0">
              <a:solidFill>
                <a:schemeClr val="tx1"/>
              </a:solidFill>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400" b="1" dirty="0"/>
              <a:t>TYP 10.2.D i 10.2.E a uczniowie uzdolnieni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67</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lgn="just"/>
            <a:r>
              <a:rPr lang="pl-PL" sz="2000" dirty="0">
                <a:solidFill>
                  <a:schemeClr val="tx1"/>
                </a:solidFill>
              </a:rPr>
              <a:t>	wsparcie uczniów zdolnych może odbywać się </a:t>
            </a:r>
            <a:r>
              <a:rPr lang="pl-PL" sz="2000" b="1" dirty="0">
                <a:solidFill>
                  <a:schemeClr val="tx1"/>
                </a:solidFill>
              </a:rPr>
              <a:t>wyłącznie w celu kształtowania i rozwijania ich kompetencji kluczowych i umiejętności uniwersalnych </a:t>
            </a:r>
            <a:r>
              <a:rPr lang="pl-PL" sz="2000" dirty="0">
                <a:solidFill>
                  <a:schemeClr val="tx1"/>
                </a:solidFill>
              </a:rPr>
              <a:t>niezbędnych na rynku pracy</a:t>
            </a:r>
          </a:p>
          <a:p>
            <a:pPr marL="457200" indent="-457200" algn="just"/>
            <a:endParaRPr lang="pl-PL" sz="2000" b="1" dirty="0">
              <a:solidFill>
                <a:schemeClr val="tx1"/>
              </a:solidFill>
            </a:endParaRPr>
          </a:p>
          <a:p>
            <a:pPr marL="457200" indent="-457200" algn="just"/>
            <a:r>
              <a:rPr lang="pl-PL" sz="2000" b="1" dirty="0">
                <a:solidFill>
                  <a:schemeClr val="tx1"/>
                </a:solidFill>
              </a:rPr>
              <a:t>	</a:t>
            </a:r>
            <a:r>
              <a:rPr lang="pl-PL" sz="2000" dirty="0">
                <a:solidFill>
                  <a:schemeClr val="tx1"/>
                </a:solidFill>
              </a:rPr>
              <a:t>wsparcie uczniów zdolnych powinno być realizowane na zasadach określonych przy opisie form wsparcia w ramach typu </a:t>
            </a:r>
            <a:r>
              <a:rPr lang="pl-PL" sz="2000" b="1" dirty="0">
                <a:solidFill>
                  <a:schemeClr val="tx1"/>
                </a:solidFill>
              </a:rPr>
              <a:t>10.2.A </a:t>
            </a:r>
            <a:br>
              <a:rPr lang="pl-PL" sz="2000" b="1" dirty="0">
                <a:solidFill>
                  <a:schemeClr val="tx1"/>
                </a:solidFill>
              </a:rPr>
            </a:br>
            <a:r>
              <a:rPr lang="pl-PL" sz="2000" b="1" dirty="0">
                <a:solidFill>
                  <a:schemeClr val="tx1"/>
                </a:solidFill>
              </a:rPr>
              <a:t>lub w ramach pomocy stypendialnej </a:t>
            </a:r>
            <a:r>
              <a:rPr lang="pl-PL" sz="2000" dirty="0">
                <a:solidFill>
                  <a:schemeClr val="tx1"/>
                </a:solidFill>
              </a:rPr>
              <a:t>w typie projektu </a:t>
            </a:r>
            <a:r>
              <a:rPr lang="pl-PL" sz="2000" b="1" dirty="0">
                <a:solidFill>
                  <a:schemeClr val="tx1"/>
                </a:solidFill>
              </a:rPr>
              <a:t>10.2.C</a:t>
            </a:r>
            <a:endParaRPr lang="pl-PL" sz="2000" dirty="0">
              <a:solidFill>
                <a:schemeClr val="tx1"/>
              </a:solidFill>
            </a:endParaRPr>
          </a:p>
          <a:p>
            <a:pPr marL="457200" indent="-457200" algn="just">
              <a:buAutoNum type="alphaLcParenR"/>
            </a:pPr>
            <a:endParaRPr lang="pl-PL" sz="2400" dirty="0">
              <a:solidFill>
                <a:schemeClr val="tx1"/>
              </a:solidFill>
              <a:cs typeface="Arial" pitchFamily="34" charset="0"/>
            </a:endParaRPr>
          </a:p>
        </p:txBody>
      </p:sp>
      <p:sp>
        <p:nvSpPr>
          <p:cNvPr id="8" name="pole tekstowe 7"/>
          <p:cNvSpPr txBox="1"/>
          <p:nvPr/>
        </p:nvSpPr>
        <p:spPr>
          <a:xfrm>
            <a:off x="489133" y="5517231"/>
            <a:ext cx="626483" cy="639991"/>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10.2.F – doradztwo edukacyjno-zawodowe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68</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lgn="just">
              <a:buAutoNum type="alphaLcParenR"/>
            </a:pPr>
            <a:endParaRPr lang="pl-PL" sz="2400" dirty="0">
              <a:solidFill>
                <a:schemeClr val="tx1"/>
              </a:solidFill>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algn="just"/>
            <a:endParaRPr lang="pl-PL" sz="2800" b="1" dirty="0">
              <a:latin typeface="+mn-lt"/>
            </a:endParaRPr>
          </a:p>
          <a:p>
            <a:pPr algn="just"/>
            <a:endParaRPr lang="pl-PL" sz="2800" b="1" dirty="0">
              <a:latin typeface="+mn-lt"/>
            </a:endParaRPr>
          </a:p>
          <a:p>
            <a:pPr algn="just"/>
            <a:r>
              <a:rPr lang="pl-PL" sz="2800" b="1" dirty="0">
                <a:latin typeface="+mn-lt"/>
              </a:rPr>
              <a:t>10.2.F. </a:t>
            </a:r>
          </a:p>
          <a:p>
            <a:pPr algn="just"/>
            <a:r>
              <a:rPr lang="pl-PL" sz="2800" b="1" dirty="0">
                <a:latin typeface="+mn-lt"/>
              </a:rPr>
              <a:t>Rozszerzenie oferty </a:t>
            </a:r>
            <a:r>
              <a:rPr lang="pl-PL" sz="2800" dirty="0">
                <a:latin typeface="+mn-lt"/>
              </a:rPr>
              <a:t>szkół o zagadnienia związane z </a:t>
            </a:r>
            <a:r>
              <a:rPr lang="pl-PL" sz="2800" b="1" dirty="0">
                <a:latin typeface="+mn-lt"/>
              </a:rPr>
              <a:t>poradnictwem i doradztwem edukacyjno-zawodowym.</a:t>
            </a: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10.2.F – doradztwo edukacyjno-zawodowe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69</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lgn="just">
              <a:buAutoNum type="alphaLcParenR"/>
            </a:pPr>
            <a:endParaRPr lang="pl-PL" sz="2400" dirty="0">
              <a:solidFill>
                <a:schemeClr val="tx1"/>
              </a:solidFill>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fontScale="70000" lnSpcReduction="20000"/>
          </a:bodyPr>
          <a:lstStyle/>
          <a:p>
            <a:pPr marL="0" indent="0">
              <a:buNone/>
            </a:pPr>
            <a:endParaRPr lang="pl-PL" sz="3200" b="1" i="1" u="sng" dirty="0">
              <a:latin typeface="+mn-lt"/>
            </a:endParaRPr>
          </a:p>
          <a:p>
            <a:pPr marL="514350" indent="-514350" algn="ctr"/>
            <a:endParaRPr lang="pl-PL" sz="3200" dirty="0">
              <a:latin typeface="+mn-lt"/>
            </a:endParaRPr>
          </a:p>
          <a:p>
            <a:pPr algn="just"/>
            <a:r>
              <a:rPr lang="pl-PL" sz="3200" dirty="0">
                <a:latin typeface="+mn-lt"/>
              </a:rPr>
              <a:t>Wsparcie może obejmować:</a:t>
            </a:r>
          </a:p>
          <a:p>
            <a:pPr algn="just"/>
            <a:endParaRPr lang="pl-PL" sz="3200" dirty="0">
              <a:latin typeface="+mn-lt"/>
            </a:endParaRPr>
          </a:p>
          <a:p>
            <a:pPr algn="just"/>
            <a:r>
              <a:rPr lang="pl-PL" sz="3200" dirty="0">
                <a:latin typeface="+mn-lt"/>
              </a:rPr>
              <a:t>a) </a:t>
            </a:r>
            <a:r>
              <a:rPr lang="pl-PL" sz="3200" b="1" dirty="0">
                <a:latin typeface="+mn-lt"/>
              </a:rPr>
              <a:t>uzyskiwanie kwalifikacji doradców </a:t>
            </a:r>
            <a:r>
              <a:rPr lang="pl-PL" sz="3200" b="1" dirty="0" err="1">
                <a:latin typeface="+mn-lt"/>
              </a:rPr>
              <a:t>edukacyjno</a:t>
            </a:r>
            <a:r>
              <a:rPr lang="pl-PL" sz="3200" b="1" dirty="0">
                <a:latin typeface="+mn-lt"/>
              </a:rPr>
              <a:t> - zawodowych </a:t>
            </a:r>
            <a:r>
              <a:rPr lang="pl-PL" sz="3200" dirty="0">
                <a:latin typeface="+mn-lt"/>
              </a:rPr>
              <a:t>przez osoby realizujące zadania z zakresu doradztwa zawodowego w szkołach i placówkach, które nie posiadają kwalifikacji z tego zakresu oraz </a:t>
            </a:r>
            <a:r>
              <a:rPr lang="pl-PL" sz="3200" b="1" dirty="0">
                <a:latin typeface="+mn-lt"/>
              </a:rPr>
              <a:t>podnoszenie kwalifikacji doradców edukacyjno-zawodowych</a:t>
            </a:r>
            <a:r>
              <a:rPr lang="pl-PL" sz="3200" dirty="0">
                <a:latin typeface="+mn-lt"/>
              </a:rPr>
              <a:t>, realizujących zadania z zakresu doradztwa zawodowego w szkołach; </a:t>
            </a:r>
          </a:p>
          <a:p>
            <a:pPr algn="just"/>
            <a:endParaRPr lang="pl-PL" sz="3200" dirty="0">
              <a:latin typeface="+mn-lt"/>
            </a:endParaRPr>
          </a:p>
          <a:p>
            <a:pPr algn="just"/>
            <a:r>
              <a:rPr lang="pl-PL" sz="3200" dirty="0">
                <a:latin typeface="+mn-lt"/>
              </a:rPr>
              <a:t>b) Tworzenie Punktów Informacji i Kariery (</a:t>
            </a:r>
            <a:r>
              <a:rPr lang="pl-PL" sz="3200" b="1" dirty="0">
                <a:latin typeface="+mn-lt"/>
              </a:rPr>
              <a:t>PIK</a:t>
            </a:r>
            <a:r>
              <a:rPr lang="pl-PL" sz="3200" dirty="0">
                <a:latin typeface="+mn-lt"/>
              </a:rPr>
              <a:t>); </a:t>
            </a:r>
          </a:p>
          <a:p>
            <a:pPr algn="just"/>
            <a:endParaRPr lang="pl-PL" sz="3200" dirty="0">
              <a:latin typeface="+mn-lt"/>
            </a:endParaRPr>
          </a:p>
          <a:p>
            <a:pPr algn="just"/>
            <a:r>
              <a:rPr lang="pl-PL" sz="3200" dirty="0">
                <a:latin typeface="+mn-lt"/>
              </a:rPr>
              <a:t>c) </a:t>
            </a:r>
            <a:r>
              <a:rPr lang="pl-PL" sz="3200" b="1" dirty="0">
                <a:latin typeface="+mn-lt"/>
              </a:rPr>
              <a:t>zewnętrzne wsparcie szkół </a:t>
            </a:r>
            <a:r>
              <a:rPr lang="pl-PL" sz="3200" dirty="0">
                <a:latin typeface="+mn-lt"/>
              </a:rPr>
              <a:t>w obszarze doradztwa edukacyjno- zawodowego. </a:t>
            </a: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8064896" cy="4464496"/>
          </a:xfrm>
          <a:prstGeom prst="rect">
            <a:avLst/>
          </a:prstGeom>
          <a:noFill/>
        </p:spPr>
        <p:txBody>
          <a:bodyPr wrap="square" rtlCol="0">
            <a:normAutofit fontScale="92500"/>
          </a:bodyPr>
          <a:lstStyle/>
          <a:p>
            <a:pPr algn="ctr"/>
            <a:endParaRPr lang="pl-PL" sz="2000" b="1" dirty="0">
              <a:latin typeface="+mn-lt"/>
              <a:cs typeface="Arial" pitchFamily="34" charset="0"/>
            </a:endParaRPr>
          </a:p>
          <a:p>
            <a:pPr algn="just"/>
            <a:endParaRPr lang="pl-PL" sz="2000" b="1" dirty="0">
              <a:latin typeface="+mn-lt"/>
            </a:endParaRPr>
          </a:p>
          <a:p>
            <a:pPr algn="just"/>
            <a:r>
              <a:rPr lang="pl-PL" sz="2100" b="1" dirty="0">
                <a:latin typeface="+mn-lt"/>
              </a:rPr>
              <a:t>Uczestnikami projektów 10.2 czyli grupą docelową, do której może być skierowane wsparcie w projekcie mogą być:</a:t>
            </a:r>
          </a:p>
          <a:p>
            <a:pPr algn="just">
              <a:buFont typeface="Arial" pitchFamily="34" charset="0"/>
              <a:buChar char="•"/>
            </a:pPr>
            <a:r>
              <a:rPr lang="pl-PL" sz="2100" dirty="0">
                <a:latin typeface="+mn-lt"/>
              </a:rPr>
              <a:t>uczniowie i wychowankowie szkół i placówek prowadzących kształcenie ogólne </a:t>
            </a:r>
          </a:p>
          <a:p>
            <a:pPr algn="just"/>
            <a:r>
              <a:rPr lang="pl-PL" sz="2100" dirty="0">
                <a:latin typeface="+mn-lt"/>
              </a:rPr>
              <a:t>(</a:t>
            </a:r>
            <a:r>
              <a:rPr lang="pl-PL" sz="2100" b="1" dirty="0">
                <a:latin typeface="+mn-lt"/>
              </a:rPr>
              <a:t>z wyłączeniem słuchaczy szkół dla dorosłych</a:t>
            </a:r>
            <a:r>
              <a:rPr lang="pl-PL" sz="2100" dirty="0">
                <a:latin typeface="+mn-lt"/>
              </a:rPr>
              <a:t>);</a:t>
            </a:r>
          </a:p>
          <a:p>
            <a:pPr lvl="0">
              <a:buFont typeface="Arial" pitchFamily="34" charset="0"/>
              <a:buChar char="•"/>
            </a:pPr>
            <a:r>
              <a:rPr lang="pl-PL" sz="2100" dirty="0">
                <a:latin typeface="+mn-lt"/>
              </a:rPr>
              <a:t>rodzice/opiekunowie prawni uczniów;</a:t>
            </a:r>
          </a:p>
          <a:p>
            <a:pPr lvl="0">
              <a:buFont typeface="Arial" pitchFamily="34" charset="0"/>
              <a:buChar char="•"/>
            </a:pPr>
            <a:r>
              <a:rPr lang="pl-PL" sz="2100" dirty="0">
                <a:latin typeface="+mn-lt"/>
              </a:rPr>
              <a:t>publiczne i niepubliczne szkoły podstawowe, gimnazjalne, </a:t>
            </a:r>
            <a:r>
              <a:rPr lang="pl-PL" sz="2100" dirty="0" err="1">
                <a:latin typeface="+mn-lt"/>
              </a:rPr>
              <a:t>ponadgimnazjalne</a:t>
            </a:r>
            <a:r>
              <a:rPr lang="pl-PL" sz="2100" dirty="0">
                <a:latin typeface="+mn-lt"/>
              </a:rPr>
              <a:t> lub placówki systemu oświaty prowadzące kształcenie ogólne;</a:t>
            </a:r>
          </a:p>
          <a:p>
            <a:pPr lvl="0">
              <a:buFont typeface="Arial" pitchFamily="34" charset="0"/>
              <a:buChar char="•"/>
            </a:pPr>
            <a:r>
              <a:rPr lang="pl-PL" sz="2100" dirty="0">
                <a:latin typeface="+mn-lt"/>
              </a:rPr>
              <a:t>nauczyciele i pracownicy pedagogiczni szkół i placówek oświatowych; </a:t>
            </a:r>
          </a:p>
          <a:p>
            <a:pPr lvl="0">
              <a:buFont typeface="Arial" pitchFamily="34" charset="0"/>
              <a:buChar char="•"/>
            </a:pPr>
            <a:r>
              <a:rPr lang="pl-PL" sz="2100" dirty="0">
                <a:latin typeface="+mn-lt"/>
              </a:rPr>
              <a:t>osoby, które przedwcześnie opuściły system oświaty;</a:t>
            </a:r>
          </a:p>
          <a:p>
            <a:pPr lvl="0"/>
            <a:endParaRPr lang="pl-PL" sz="1400" dirty="0">
              <a:latin typeface="+mn-lt"/>
            </a:endParaRPr>
          </a:p>
          <a:p>
            <a:pPr algn="just"/>
            <a:endParaRPr lang="pl-PL" dirty="0">
              <a:latin typeface="+mn-lt"/>
            </a:endParaRPr>
          </a:p>
          <a:p>
            <a:pPr algn="just"/>
            <a:r>
              <a:rPr lang="pl-PL" dirty="0">
                <a:latin typeface="+mn-lt"/>
              </a:rPr>
              <a:t>UWAGA! </a:t>
            </a:r>
            <a:r>
              <a:rPr lang="pl-PL" b="1" dirty="0">
                <a:latin typeface="+mn-lt"/>
              </a:rPr>
              <a:t>Projekt niespełniający tego wymogu, tzn. przewidujący wsparcie grupy docelowej niewpisującej się we wskazane powyżej, zostanie odrzucony. </a:t>
            </a:r>
            <a:endParaRPr lang="pl-PL" dirty="0">
              <a:latin typeface="+mn-lt"/>
            </a:endParaRPr>
          </a:p>
          <a:p>
            <a:pPr algn="ctr"/>
            <a:endParaRPr lang="pl-PL" sz="2000" b="1" dirty="0">
              <a:latin typeface="+mn-lt"/>
              <a:cs typeface="Arial" pitchFamily="34" charset="0"/>
            </a:endParaRPr>
          </a:p>
          <a:p>
            <a:endParaRPr lang="pl-PL" b="1" dirty="0"/>
          </a:p>
        </p:txBody>
      </p:sp>
      <p:sp>
        <p:nvSpPr>
          <p:cNvPr id="9" name="Prostokąt 8"/>
          <p:cNvSpPr/>
          <p:nvPr/>
        </p:nvSpPr>
        <p:spPr>
          <a:xfrm>
            <a:off x="1371168" y="1268760"/>
            <a:ext cx="5640518" cy="523220"/>
          </a:xfrm>
          <a:prstGeom prst="rect">
            <a:avLst/>
          </a:prstGeom>
        </p:spPr>
        <p:txBody>
          <a:bodyPr wrap="none">
            <a:spAutoFit/>
          </a:bodyPr>
          <a:lstStyle/>
          <a:p>
            <a:pPr algn="ctr" eaLnBrk="1" hangingPunct="1"/>
            <a:r>
              <a:rPr lang="pl-PL" altLang="pl-PL" sz="2800" b="1" dirty="0">
                <a:latin typeface="+mn-lt"/>
                <a:cs typeface="Arial" pitchFamily="34" charset="0"/>
              </a:rPr>
              <a:t>Uczestnicy projektu w Działaniu 10.2</a:t>
            </a:r>
          </a:p>
        </p:txBody>
      </p:sp>
    </p:spTree>
    <p:extLst>
      <p:ext uri="{BB962C8B-B14F-4D97-AF65-F5344CB8AC3E}">
        <p14:creationId xmlns:p14="http://schemas.microsoft.com/office/powerpoint/2010/main" val="2125708592"/>
      </p:ext>
    </p:extLst>
  </p:cSld>
  <p:clrMapOvr>
    <a:masterClrMapping/>
  </p:clrMapOvr>
  <p:transition spd="med">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10.2.G – doskonalenie nauczycieli </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70</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2000" dirty="0">
              <a:solidFill>
                <a:schemeClr val="tx1"/>
              </a:solidFill>
              <a:cs typeface="Arial" pitchFamily="34" charset="0"/>
            </a:endParaRPr>
          </a:p>
        </p:txBody>
      </p:sp>
      <p:sp>
        <p:nvSpPr>
          <p:cNvPr id="8" name="pole tekstowe 7"/>
          <p:cNvSpPr txBox="1"/>
          <p:nvPr/>
        </p:nvSpPr>
        <p:spPr>
          <a:xfrm>
            <a:off x="457200" y="1692727"/>
            <a:ext cx="7787208" cy="4464496"/>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r>
              <a:rPr lang="pl-PL" b="1" dirty="0"/>
              <a:t>	</a:t>
            </a:r>
            <a:r>
              <a:rPr lang="pl-PL" sz="2400" b="1" dirty="0">
                <a:latin typeface="+mn-lt"/>
              </a:rPr>
              <a:t>10.2.G. </a:t>
            </a:r>
          </a:p>
          <a:p>
            <a:pPr marL="514350" indent="-514350" algn="just"/>
            <a:r>
              <a:rPr lang="pl-PL" sz="2400" dirty="0">
                <a:latin typeface="+mn-lt"/>
              </a:rPr>
              <a:t>	Doskonalenie umiejętności, kompetencji lub kwalifikacji nauczycieli i pracowników pedagogicznych </a:t>
            </a:r>
            <a:r>
              <a:rPr lang="pl-PL" sz="2400" b="1" dirty="0">
                <a:latin typeface="+mn-lt"/>
              </a:rPr>
              <a:t>pod kątem kompetencji kluczowych i umiejętności uniwersalnych</a:t>
            </a:r>
            <a:r>
              <a:rPr lang="pl-PL" sz="2400" dirty="0">
                <a:latin typeface="+mn-lt"/>
              </a:rPr>
              <a:t> niezbędnych na rynku pracy uczniów, </a:t>
            </a:r>
            <a:r>
              <a:rPr lang="pl-PL" sz="2400" b="1" dirty="0">
                <a:latin typeface="+mn-lt"/>
              </a:rPr>
              <a:t>nauczania eksperymentalnego</a:t>
            </a:r>
            <a:r>
              <a:rPr lang="pl-PL" sz="2400" dirty="0">
                <a:latin typeface="+mn-lt"/>
              </a:rPr>
              <a:t> oraz </a:t>
            </a:r>
            <a:r>
              <a:rPr lang="pl-PL" sz="2400" b="1" dirty="0">
                <a:latin typeface="+mn-lt"/>
              </a:rPr>
              <a:t>metod zindywidualizowanego podejścia</a:t>
            </a:r>
            <a:r>
              <a:rPr lang="pl-PL" sz="2400" dirty="0">
                <a:latin typeface="+mn-lt"/>
              </a:rPr>
              <a:t> do ucznia. </a:t>
            </a:r>
            <a:endParaRPr lang="pl-PL" sz="2400" dirty="0">
              <a:latin typeface="+mn-lt"/>
              <a:cs typeface="Arial" pitchFamily="34" charset="0"/>
            </a:endParaRPr>
          </a:p>
          <a:p>
            <a:pPr marL="514350" indent="-514350" algn="just"/>
            <a:endParaRPr lang="pl-PL" sz="24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565337392"/>
      </p:ext>
    </p:extLst>
  </p:cSld>
  <p:clrMapOvr>
    <a:masterClrMapping/>
  </p:clrMapOvr>
  <p:transition spd="med">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10.2.G – kompetencje cyfrowe nauczycieli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71</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dirty="0">
                <a:solidFill>
                  <a:schemeClr val="tx1"/>
                </a:solidFill>
              </a:rPr>
              <a:t> </a:t>
            </a:r>
            <a:endParaRPr lang="pl-PL" sz="2000" dirty="0">
              <a:solidFill>
                <a:schemeClr val="tx1"/>
              </a:solidFill>
              <a:cs typeface="Arial" pitchFamily="34" charset="0"/>
            </a:endParaRPr>
          </a:p>
        </p:txBody>
      </p:sp>
      <p:sp>
        <p:nvSpPr>
          <p:cNvPr id="8" name="pole tekstowe 7"/>
          <p:cNvSpPr txBox="1"/>
          <p:nvPr/>
        </p:nvSpPr>
        <p:spPr>
          <a:xfrm>
            <a:off x="457200" y="1692727"/>
            <a:ext cx="8229600" cy="4464496"/>
          </a:xfrm>
          <a:prstGeom prst="rect">
            <a:avLst/>
          </a:prstGeom>
          <a:noFill/>
        </p:spPr>
        <p:txBody>
          <a:bodyPr wrap="square" rtlCol="0">
            <a:normAutofit/>
          </a:bodyPr>
          <a:lstStyle/>
          <a:p>
            <a:pPr marL="514350" indent="-514350" algn="ctr"/>
            <a:endParaRPr lang="pl-PL" sz="2800" dirty="0">
              <a:latin typeface="+mn-lt"/>
            </a:endParaRPr>
          </a:p>
          <a:p>
            <a:pPr algn="just"/>
            <a:r>
              <a:rPr lang="pl-PL" sz="2000" dirty="0">
                <a:latin typeface="+mn-lt"/>
              </a:rPr>
              <a:t>Podnoszenie kompetencji cyfrowych powinno obejmować:</a:t>
            </a:r>
          </a:p>
          <a:p>
            <a:pPr algn="just"/>
            <a:r>
              <a:rPr lang="pl-PL" sz="2000" dirty="0">
                <a:latin typeface="+mn-lt"/>
              </a:rPr>
              <a:t>a) </a:t>
            </a:r>
            <a:r>
              <a:rPr lang="pl-PL" sz="2000" b="1" dirty="0">
                <a:latin typeface="+mn-lt"/>
              </a:rPr>
              <a:t>obsługę urządzeń </a:t>
            </a:r>
            <a:r>
              <a:rPr lang="pl-PL" sz="2000" dirty="0">
                <a:latin typeface="+mn-lt"/>
              </a:rPr>
              <a:t>cyfrowych oraz sprzętu informatycznego zakupionego do szkół w ramach wsparcia EFS; </a:t>
            </a:r>
          </a:p>
          <a:p>
            <a:pPr algn="just"/>
            <a:r>
              <a:rPr lang="pl-PL" sz="2000" dirty="0">
                <a:latin typeface="+mn-lt"/>
              </a:rPr>
              <a:t>b) </a:t>
            </a:r>
            <a:r>
              <a:rPr lang="pl-PL" sz="2000" b="1" dirty="0">
                <a:latin typeface="+mn-lt"/>
              </a:rPr>
              <a:t>wykorzystanie</a:t>
            </a:r>
            <a:r>
              <a:rPr lang="pl-PL" sz="2000" dirty="0">
                <a:latin typeface="+mn-lt"/>
              </a:rPr>
              <a:t> narzędzi cyfrowych </a:t>
            </a:r>
            <a:r>
              <a:rPr lang="pl-PL" sz="2000" b="1" dirty="0">
                <a:latin typeface="+mn-lt"/>
              </a:rPr>
              <a:t>w nauczaniu przedmiotowym</a:t>
            </a:r>
            <a:r>
              <a:rPr lang="pl-PL" sz="2000" dirty="0">
                <a:latin typeface="+mn-lt"/>
              </a:rPr>
              <a:t>, w tym wykorzystanie cyfrowych programów i aplikacji wspomagających nauczanie oraz dydaktycznych serwisów internetowych, również w trakcie zajęć prowadzonych z uczniami z niepełnosprawnościami oraz w kształceniu informatycznym; </a:t>
            </a:r>
          </a:p>
          <a:p>
            <a:pPr algn="just"/>
            <a:r>
              <a:rPr lang="pl-PL" sz="2000" dirty="0">
                <a:latin typeface="+mn-lt"/>
              </a:rPr>
              <a:t>c) </a:t>
            </a:r>
            <a:r>
              <a:rPr lang="pl-PL" sz="2000" b="1" dirty="0">
                <a:latin typeface="+mn-lt"/>
              </a:rPr>
              <a:t>nowe metody kształcenia</a:t>
            </a:r>
            <a:r>
              <a:rPr lang="pl-PL" sz="2000" dirty="0">
                <a:latin typeface="+mn-lt"/>
              </a:rPr>
              <a:t> z wykorzystaniem narzędzi cyfrowych; </a:t>
            </a:r>
          </a:p>
          <a:p>
            <a:pPr algn="just"/>
            <a:r>
              <a:rPr lang="pl-PL" sz="2000" dirty="0">
                <a:latin typeface="+mn-lt"/>
              </a:rPr>
              <a:t>d) edukację w zakresie </a:t>
            </a:r>
            <a:r>
              <a:rPr lang="pl-PL" sz="2000" b="1" dirty="0">
                <a:latin typeface="+mn-lt"/>
              </a:rPr>
              <a:t>bezpieczeństwa w cyberprzestrzeni </a:t>
            </a:r>
            <a:r>
              <a:rPr lang="pl-PL" sz="2000" dirty="0">
                <a:latin typeface="+mn-lt"/>
              </a:rPr>
              <a:t>oraz bezpiecznego korzystania ze sprzętu komputerowego;</a:t>
            </a: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1202301153"/>
      </p:ext>
    </p:extLst>
  </p:cSld>
  <p:clrMapOvr>
    <a:masterClrMapping/>
  </p:clrMapOvr>
  <p:transition spd="med">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10.2.G – kompetencje cyfrowe nauczycieli cd.</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72</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dirty="0">
                <a:solidFill>
                  <a:schemeClr val="tx1"/>
                </a:solidFill>
              </a:rPr>
              <a:t> </a:t>
            </a:r>
            <a:endParaRPr lang="pl-PL" sz="2000" dirty="0">
              <a:solidFill>
                <a:schemeClr val="tx1"/>
              </a:solidFill>
              <a:cs typeface="Arial" pitchFamily="34" charset="0"/>
            </a:endParaRPr>
          </a:p>
        </p:txBody>
      </p:sp>
      <p:sp>
        <p:nvSpPr>
          <p:cNvPr id="8" name="pole tekstowe 7"/>
          <p:cNvSpPr txBox="1"/>
          <p:nvPr/>
        </p:nvSpPr>
        <p:spPr>
          <a:xfrm>
            <a:off x="457200" y="1692727"/>
            <a:ext cx="8229600" cy="4464496"/>
          </a:xfrm>
          <a:prstGeom prst="rect">
            <a:avLst/>
          </a:prstGeom>
          <a:noFill/>
        </p:spPr>
        <p:txBody>
          <a:bodyPr wrap="square" rtlCol="0">
            <a:normAutofit/>
          </a:bodyPr>
          <a:lstStyle/>
          <a:p>
            <a:pPr marL="514350" indent="-514350" algn="ctr"/>
            <a:endParaRPr lang="pl-PL" sz="2800" dirty="0">
              <a:latin typeface="+mn-lt"/>
            </a:endParaRPr>
          </a:p>
          <a:p>
            <a:pPr algn="just"/>
            <a:br>
              <a:rPr lang="pl-PL" dirty="0"/>
            </a:br>
            <a:r>
              <a:rPr lang="pl-PL" sz="2400" dirty="0">
                <a:latin typeface="+mn-lt"/>
              </a:rPr>
              <a:t>e) </a:t>
            </a:r>
            <a:r>
              <a:rPr lang="pl-PL" sz="2400" b="1" dirty="0">
                <a:latin typeface="+mn-lt"/>
              </a:rPr>
              <a:t>wykorzystanie zasobów </a:t>
            </a:r>
            <a:r>
              <a:rPr lang="pl-PL" sz="2400" dirty="0">
                <a:latin typeface="+mn-lt"/>
              </a:rPr>
              <a:t>dydaktycznych dostępnych </a:t>
            </a:r>
            <a:r>
              <a:rPr lang="pl-PL" sz="2400" b="1" dirty="0">
                <a:latin typeface="+mn-lt"/>
              </a:rPr>
              <a:t>w Internecie</a:t>
            </a:r>
            <a:r>
              <a:rPr lang="pl-PL" sz="2400" dirty="0">
                <a:latin typeface="+mn-lt"/>
              </a:rPr>
              <a:t>; </a:t>
            </a:r>
          </a:p>
          <a:p>
            <a:pPr algn="just"/>
            <a:r>
              <a:rPr lang="pl-PL" sz="2400" dirty="0">
                <a:latin typeface="+mn-lt"/>
              </a:rPr>
              <a:t>f) </a:t>
            </a:r>
            <a:r>
              <a:rPr lang="pl-PL" sz="2400" b="1" dirty="0">
                <a:latin typeface="+mn-lt"/>
              </a:rPr>
              <a:t>administrację</a:t>
            </a:r>
            <a:r>
              <a:rPr lang="pl-PL" sz="2400" dirty="0">
                <a:latin typeface="+mn-lt"/>
              </a:rPr>
              <a:t> wewnętrzną </a:t>
            </a:r>
            <a:r>
              <a:rPr lang="pl-PL" sz="2400" b="1" dirty="0">
                <a:latin typeface="+mn-lt"/>
              </a:rPr>
              <a:t>infrastrukturą sieciowo-usługową </a:t>
            </a:r>
            <a:r>
              <a:rPr lang="pl-PL" sz="2400" dirty="0">
                <a:latin typeface="+mn-lt"/>
              </a:rPr>
              <a:t>szkoły lub placówki systemu oświaty (komputerową i bezprzewodową); </a:t>
            </a:r>
          </a:p>
          <a:p>
            <a:pPr algn="just"/>
            <a:r>
              <a:rPr lang="pl-PL" sz="2400" dirty="0">
                <a:latin typeface="+mn-lt"/>
              </a:rPr>
              <a:t>g) </a:t>
            </a:r>
            <a:r>
              <a:rPr lang="pl-PL" sz="2400" b="1" dirty="0">
                <a:latin typeface="+mn-lt"/>
              </a:rPr>
              <a:t>wykorzystanie</a:t>
            </a:r>
            <a:r>
              <a:rPr lang="pl-PL" sz="2400" dirty="0">
                <a:latin typeface="+mn-lt"/>
              </a:rPr>
              <a:t> w nauczaniu </a:t>
            </a:r>
            <a:r>
              <a:rPr lang="pl-PL" sz="2400" b="1" dirty="0">
                <a:latin typeface="+mn-lt"/>
              </a:rPr>
              <a:t>e-podręczników</a:t>
            </a:r>
            <a:r>
              <a:rPr lang="pl-PL" sz="2400" dirty="0">
                <a:latin typeface="+mn-lt"/>
              </a:rPr>
              <a:t> bądź </a:t>
            </a:r>
            <a:r>
              <a:rPr lang="pl-PL" sz="2400" b="1" dirty="0">
                <a:latin typeface="+mn-lt"/>
              </a:rPr>
              <a:t>e-zasobów/e-materiałów </a:t>
            </a:r>
            <a:r>
              <a:rPr lang="pl-PL" sz="2400" dirty="0">
                <a:latin typeface="+mn-lt"/>
              </a:rPr>
              <a:t>dydaktycznych;</a:t>
            </a:r>
          </a:p>
          <a:p>
            <a:pPr algn="just"/>
            <a:endParaRPr lang="pl-PL" sz="2800" b="1"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3612610904"/>
      </p:ext>
    </p:extLst>
  </p:cSld>
  <p:clrMapOvr>
    <a:masterClrMapping/>
  </p:clrMapOvr>
  <p:transition spd="med">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10.2.G – kompetencje z indywidualizacji nauczania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73</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dirty="0">
                <a:solidFill>
                  <a:schemeClr val="tx1"/>
                </a:solidFill>
              </a:rPr>
              <a:t> </a:t>
            </a:r>
            <a:endParaRPr lang="pl-PL" sz="2000" dirty="0">
              <a:solidFill>
                <a:schemeClr val="tx1"/>
              </a:solidFill>
              <a:cs typeface="Arial" pitchFamily="34" charset="0"/>
            </a:endParaRPr>
          </a:p>
        </p:txBody>
      </p:sp>
      <p:sp>
        <p:nvSpPr>
          <p:cNvPr id="8" name="pole tekstowe 7"/>
          <p:cNvSpPr txBox="1"/>
          <p:nvPr/>
        </p:nvSpPr>
        <p:spPr>
          <a:xfrm>
            <a:off x="457200" y="1692727"/>
            <a:ext cx="8229600" cy="4464496"/>
          </a:xfrm>
          <a:prstGeom prst="rect">
            <a:avLst/>
          </a:prstGeom>
          <a:noFill/>
        </p:spPr>
        <p:txBody>
          <a:bodyPr wrap="square" rtlCol="0">
            <a:normAutofit/>
          </a:bodyPr>
          <a:lstStyle/>
          <a:p>
            <a:pPr marL="514350" indent="-514350" algn="ctr"/>
            <a:endParaRPr lang="pl-PL" sz="2800" dirty="0">
              <a:latin typeface="+mn-lt"/>
            </a:endParaRPr>
          </a:p>
          <a:p>
            <a:pPr algn="just"/>
            <a:br>
              <a:rPr lang="pl-PL" dirty="0"/>
            </a:br>
            <a:r>
              <a:rPr lang="pl-PL" sz="2800" dirty="0">
                <a:latin typeface="+mn-lt"/>
              </a:rPr>
              <a:t>Przygotowanie nauczycieli do prowadzenia procesu indywidualizacji powinno:</a:t>
            </a:r>
          </a:p>
          <a:p>
            <a:pPr marL="457200" indent="-457200" algn="just">
              <a:buFont typeface="Arial" panose="020B0604020202020204" pitchFamily="34" charset="0"/>
              <a:buChar char="•"/>
            </a:pPr>
            <a:r>
              <a:rPr lang="pl-PL" sz="2800" dirty="0">
                <a:latin typeface="+mn-lt"/>
              </a:rPr>
              <a:t>przyczyniać się do </a:t>
            </a:r>
            <a:r>
              <a:rPr lang="pl-PL" sz="2800" b="1" dirty="0">
                <a:latin typeface="+mn-lt"/>
              </a:rPr>
              <a:t>poprawy kompetencji wychowawczych nauczycieli</a:t>
            </a:r>
            <a:r>
              <a:rPr lang="pl-PL" sz="2800" dirty="0">
                <a:latin typeface="+mn-lt"/>
              </a:rPr>
              <a:t>;</a:t>
            </a:r>
          </a:p>
          <a:p>
            <a:pPr marL="457200" indent="-457200" algn="just">
              <a:buFont typeface="Arial" panose="020B0604020202020204" pitchFamily="34" charset="0"/>
              <a:buChar char="•"/>
            </a:pPr>
            <a:r>
              <a:rPr lang="pl-PL" sz="2800" dirty="0">
                <a:latin typeface="+mn-lt"/>
              </a:rPr>
              <a:t>uwzględniać </a:t>
            </a:r>
            <a:r>
              <a:rPr lang="pl-PL" sz="2800" b="1" dirty="0">
                <a:latin typeface="+mn-lt"/>
              </a:rPr>
              <a:t>współpracę z rodzicami</a:t>
            </a:r>
            <a:r>
              <a:rPr lang="pl-PL" sz="2800" dirty="0">
                <a:latin typeface="+mn-lt"/>
              </a:rPr>
              <a:t>.</a:t>
            </a:r>
          </a:p>
          <a:p>
            <a:pPr algn="just"/>
            <a:endParaRPr lang="pl-PL" sz="2800" b="1"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3520734700"/>
      </p:ext>
    </p:extLst>
  </p:cSld>
  <p:clrMapOvr>
    <a:masterClrMapping/>
  </p:clrMapOvr>
  <p:transition spd="med">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10.2.H – doskonalenie nauczycieli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74</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2000" dirty="0">
              <a:solidFill>
                <a:schemeClr val="tx1"/>
              </a:solidFill>
              <a:cs typeface="Arial" pitchFamily="34" charset="0"/>
            </a:endParaRPr>
          </a:p>
        </p:txBody>
      </p:sp>
      <p:sp>
        <p:nvSpPr>
          <p:cNvPr id="8" name="pole tekstowe 7"/>
          <p:cNvSpPr txBox="1"/>
          <p:nvPr/>
        </p:nvSpPr>
        <p:spPr>
          <a:xfrm>
            <a:off x="457200" y="1692727"/>
            <a:ext cx="7787208" cy="4464496"/>
          </a:xfrm>
          <a:prstGeom prst="rect">
            <a:avLst/>
          </a:prstGeom>
          <a:noFill/>
        </p:spPr>
        <p:txBody>
          <a:bodyPr wrap="square" rtlCol="0">
            <a:normAutofit lnSpcReduction="10000"/>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r>
              <a:rPr lang="pl-PL" sz="2000" b="1" dirty="0">
                <a:latin typeface="+mn-lt"/>
              </a:rPr>
              <a:t>10.2.H. </a:t>
            </a:r>
          </a:p>
          <a:p>
            <a:pPr algn="just"/>
            <a:r>
              <a:rPr lang="pl-PL" sz="2000" dirty="0">
                <a:latin typeface="+mn-lt"/>
              </a:rPr>
              <a:t>Doskonalenie umiejętności, kompetencji lub kwalifikacji nauczycieli i pracowników pedagogicznych </a:t>
            </a:r>
            <a:r>
              <a:rPr lang="pl-PL" sz="2000" b="1" dirty="0">
                <a:latin typeface="+mn-lt"/>
              </a:rPr>
              <a:t>pod kątem wykorzystania narzędzi wspierających pomoc psychologiczno-pedagogiczną </a:t>
            </a:r>
            <a:r>
              <a:rPr lang="pl-PL" sz="2000" dirty="0">
                <a:latin typeface="+mn-lt"/>
              </a:rPr>
              <a:t>na każdym etapie edukacyjnym, ze szczególnym uwzględnieniem problematyki ucznia </a:t>
            </a:r>
            <a:br>
              <a:rPr lang="pl-PL" sz="2000" dirty="0">
                <a:latin typeface="+mn-lt"/>
              </a:rPr>
            </a:br>
            <a:r>
              <a:rPr lang="pl-PL" sz="2000" dirty="0">
                <a:latin typeface="+mn-lt"/>
              </a:rPr>
              <a:t>o szczególnych potrzebach rozwojowych i edukacyjnych (m.in. uczniów z niepełnosprawnościami, uczniów uzdolnionych, zagrożonych przedwczesnym kończeniem nauki).</a:t>
            </a:r>
          </a:p>
          <a:p>
            <a:pPr algn="just"/>
            <a:endParaRPr lang="pl-PL" sz="2000" dirty="0">
              <a:latin typeface="+mn-lt"/>
            </a:endParaRPr>
          </a:p>
          <a:p>
            <a:pPr algn="just"/>
            <a:r>
              <a:rPr lang="pl-PL" sz="2000" dirty="0">
                <a:latin typeface="+mn-lt"/>
              </a:rPr>
              <a:t>Wsparcie powinno uwzględniać </a:t>
            </a:r>
            <a:r>
              <a:rPr lang="pl-PL" sz="2000" b="1" dirty="0">
                <a:latin typeface="+mn-lt"/>
              </a:rPr>
              <a:t>współpracę z rodzicami.</a:t>
            </a:r>
          </a:p>
          <a:p>
            <a:r>
              <a:rPr lang="pl-PL" dirty="0"/>
              <a:t> </a:t>
            </a:r>
          </a:p>
          <a:p>
            <a:pPr marL="514350" indent="-514350" algn="just"/>
            <a:endParaRPr lang="pl-PL" dirty="0"/>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472817975"/>
      </p:ext>
    </p:extLst>
  </p:cSld>
  <p:clrMapOvr>
    <a:masterClrMapping/>
  </p:clrMapOvr>
  <p:transition spd="med">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10.2.G i H – formy wsparcia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75</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dirty="0">
                <a:solidFill>
                  <a:schemeClr val="tx1"/>
                </a:solidFill>
              </a:rPr>
              <a:t> </a:t>
            </a:r>
            <a:endParaRPr lang="pl-PL" sz="2000" dirty="0">
              <a:solidFill>
                <a:schemeClr val="tx1"/>
              </a:solidFill>
              <a:cs typeface="Arial" pitchFamily="34" charset="0"/>
            </a:endParaRPr>
          </a:p>
        </p:txBody>
      </p:sp>
      <p:sp>
        <p:nvSpPr>
          <p:cNvPr id="8" name="pole tekstowe 7"/>
          <p:cNvSpPr txBox="1"/>
          <p:nvPr/>
        </p:nvSpPr>
        <p:spPr>
          <a:xfrm>
            <a:off x="457200" y="1692727"/>
            <a:ext cx="8229600" cy="4464496"/>
          </a:xfrm>
          <a:prstGeom prst="rect">
            <a:avLst/>
          </a:prstGeom>
          <a:noFill/>
        </p:spPr>
        <p:txBody>
          <a:bodyPr wrap="square" rtlCol="0">
            <a:normAutofit/>
          </a:bodyPr>
          <a:lstStyle/>
          <a:p>
            <a:pPr marL="0" indent="0">
              <a:buNone/>
            </a:pPr>
            <a:endParaRPr lang="pl-PL" sz="1600" b="1" i="1" u="sng" dirty="0"/>
          </a:p>
          <a:p>
            <a:pPr algn="just"/>
            <a:r>
              <a:rPr lang="pl-PL" sz="2400" dirty="0">
                <a:latin typeface="+mn-lt"/>
              </a:rPr>
              <a:t>a) </a:t>
            </a:r>
            <a:r>
              <a:rPr lang="pl-PL" sz="2400" b="1" dirty="0">
                <a:latin typeface="+mn-lt"/>
              </a:rPr>
              <a:t>kursy i szkolenia </a:t>
            </a:r>
            <a:r>
              <a:rPr lang="pl-PL" sz="2400" dirty="0">
                <a:latin typeface="+mn-lt"/>
              </a:rPr>
              <a:t>doskonalące, </a:t>
            </a:r>
            <a:r>
              <a:rPr lang="pl-PL" sz="2400" b="1" dirty="0">
                <a:latin typeface="+mn-lt"/>
              </a:rPr>
              <a:t>studia podyplomowe</a:t>
            </a:r>
            <a:r>
              <a:rPr lang="pl-PL" sz="2400" dirty="0">
                <a:latin typeface="+mn-lt"/>
              </a:rPr>
              <a:t>;</a:t>
            </a:r>
          </a:p>
          <a:p>
            <a:pPr algn="just"/>
            <a:r>
              <a:rPr lang="pl-PL" sz="2400" dirty="0">
                <a:latin typeface="+mn-lt"/>
              </a:rPr>
              <a:t>b) wspieranie istniejących, budowanie nowych i moderowanie </a:t>
            </a:r>
            <a:r>
              <a:rPr lang="pl-PL" sz="2400" b="1" dirty="0">
                <a:latin typeface="+mn-lt"/>
              </a:rPr>
              <a:t>sieci współpracy i samokształcenia </a:t>
            </a:r>
            <a:r>
              <a:rPr lang="pl-PL" sz="2400" dirty="0">
                <a:latin typeface="+mn-lt"/>
              </a:rPr>
              <a:t>nauczycieli;</a:t>
            </a:r>
          </a:p>
          <a:p>
            <a:pPr algn="just"/>
            <a:r>
              <a:rPr lang="pl-PL" sz="2400" dirty="0">
                <a:latin typeface="+mn-lt"/>
              </a:rPr>
              <a:t>c) realizacja </a:t>
            </a:r>
            <a:r>
              <a:rPr lang="pl-PL" sz="2400" b="1" dirty="0">
                <a:latin typeface="+mn-lt"/>
              </a:rPr>
              <a:t>programów wspomagania</a:t>
            </a:r>
            <a:r>
              <a:rPr lang="pl-PL" sz="2400" dirty="0">
                <a:latin typeface="+mn-lt"/>
              </a:rPr>
              <a:t>;</a:t>
            </a:r>
          </a:p>
          <a:p>
            <a:pPr algn="just"/>
            <a:r>
              <a:rPr lang="pl-PL" sz="2400" dirty="0">
                <a:latin typeface="+mn-lt"/>
              </a:rPr>
              <a:t>d) </a:t>
            </a:r>
            <a:r>
              <a:rPr lang="pl-PL" sz="2400" b="1" dirty="0">
                <a:latin typeface="+mn-lt"/>
              </a:rPr>
              <a:t>staże i praktyki </a:t>
            </a:r>
            <a:r>
              <a:rPr lang="pl-PL" sz="2400" dirty="0">
                <a:latin typeface="+mn-lt"/>
              </a:rPr>
              <a:t>nauczycieli realizowane we współpracy z podmiotami z otoczenia szkoły lub placówki systemu oświaty;</a:t>
            </a:r>
          </a:p>
          <a:p>
            <a:pPr algn="just"/>
            <a:r>
              <a:rPr lang="pl-PL" sz="2400" dirty="0">
                <a:latin typeface="+mn-lt"/>
              </a:rPr>
              <a:t>e) wykorzystanie narzędzi, metod lub form pracy wypracowanych w ramach projektów, w tym pozytywnie </a:t>
            </a:r>
            <a:r>
              <a:rPr lang="pl-PL" sz="2400" dirty="0" err="1">
                <a:latin typeface="+mn-lt"/>
              </a:rPr>
              <a:t>zwalidowanych</a:t>
            </a:r>
            <a:r>
              <a:rPr lang="pl-PL" sz="2400" dirty="0">
                <a:latin typeface="+mn-lt"/>
              </a:rPr>
              <a:t> produktów projektów innowacyjnych, zrealizowanych </a:t>
            </a:r>
            <a:br>
              <a:rPr lang="pl-PL" sz="2400" dirty="0">
                <a:latin typeface="+mn-lt"/>
              </a:rPr>
            </a:br>
            <a:r>
              <a:rPr lang="pl-PL" sz="2400" dirty="0">
                <a:latin typeface="+mn-lt"/>
              </a:rPr>
              <a:t>w latach 2007-2013 w ramach PO KL lub w latach 2014-2020 w ramach PO WER;</a:t>
            </a:r>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866962503"/>
      </p:ext>
    </p:extLst>
  </p:cSld>
  <p:clrMapOvr>
    <a:masterClrMapping/>
  </p:clrMapOvr>
  <p:transition spd="med">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err="1"/>
              <a:t>Cross-financing</a:t>
            </a:r>
            <a:r>
              <a:rPr lang="pl-PL" sz="2800" b="1" dirty="0"/>
              <a:t> i zakup środków trwałych</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lnSpcReduction="10000"/>
          </a:bodyPr>
          <a:lstStyle/>
          <a:p>
            <a:pPr marL="0" indent="0">
              <a:buNone/>
            </a:pPr>
            <a:endParaRPr lang="pl-PL" sz="1700" b="1" i="1" u="sng" dirty="0">
              <a:latin typeface="+mn-lt"/>
            </a:endParaRPr>
          </a:p>
          <a:p>
            <a:endParaRPr lang="pl-PL" sz="1700" b="1" i="1" dirty="0">
              <a:latin typeface="+mn-lt"/>
            </a:endParaRPr>
          </a:p>
          <a:p>
            <a:pPr algn="just"/>
            <a:r>
              <a:rPr lang="pl-PL" sz="1700" b="1" dirty="0" err="1">
                <a:latin typeface="+mn-lt"/>
              </a:rPr>
              <a:t>Cross-financing</a:t>
            </a:r>
            <a:r>
              <a:rPr lang="pl-PL" sz="1700" i="1" dirty="0">
                <a:latin typeface="+mn-lt"/>
              </a:rPr>
              <a:t> </a:t>
            </a:r>
            <a:r>
              <a:rPr lang="pl-PL" sz="1700" dirty="0">
                <a:latin typeface="+mn-lt"/>
              </a:rPr>
              <a:t>może dotyczyć wyłącznie takich kategorii </a:t>
            </a:r>
            <a:r>
              <a:rPr lang="pl-PL" sz="1700" b="1" dirty="0">
                <a:latin typeface="+mn-lt"/>
              </a:rPr>
              <a:t>wydatków,</a:t>
            </a:r>
            <a:r>
              <a:rPr lang="pl-PL" sz="1700" dirty="0">
                <a:latin typeface="+mn-lt"/>
              </a:rPr>
              <a:t> </a:t>
            </a:r>
            <a:r>
              <a:rPr lang="pl-PL" sz="1700" b="1" dirty="0">
                <a:latin typeface="+mn-lt"/>
              </a:rPr>
              <a:t>bez których realizacja projektu nie byłaby możliwa,</a:t>
            </a:r>
            <a:r>
              <a:rPr lang="pl-PL" sz="1700" dirty="0">
                <a:latin typeface="+mn-lt"/>
              </a:rPr>
              <a:t> w szczególności w związku z zapewnieniem realizacji zasady równości szans, a zwłaszcza potrzeb osób z </a:t>
            </a:r>
            <a:r>
              <a:rPr lang="pl-PL" sz="1700" dirty="0" err="1">
                <a:latin typeface="+mn-lt"/>
              </a:rPr>
              <a:t>niepełnosprawnościami</a:t>
            </a:r>
            <a:r>
              <a:rPr lang="pl-PL" sz="1700" dirty="0">
                <a:latin typeface="+mn-lt"/>
              </a:rPr>
              <a:t>. </a:t>
            </a:r>
          </a:p>
          <a:p>
            <a:pPr algn="just"/>
            <a:endParaRPr lang="pl-PL" sz="1700" dirty="0">
              <a:latin typeface="+mn-lt"/>
            </a:endParaRPr>
          </a:p>
          <a:p>
            <a:pPr algn="just"/>
            <a:r>
              <a:rPr lang="pl-PL" sz="1700" dirty="0">
                <a:latin typeface="+mn-lt"/>
              </a:rPr>
              <a:t>Wydatki powinny </a:t>
            </a:r>
            <a:r>
              <a:rPr lang="pl-PL" sz="1700" b="1" dirty="0">
                <a:latin typeface="+mn-lt"/>
              </a:rPr>
              <a:t>wynikać z potrzeby realizacji danego projektu </a:t>
            </a:r>
            <a:r>
              <a:rPr lang="pl-PL" sz="1700" dirty="0">
                <a:latin typeface="+mn-lt"/>
              </a:rPr>
              <a:t>i stanowić logiczne uzupełnienie działań. </a:t>
            </a:r>
            <a:r>
              <a:rPr lang="pl-PL" sz="1700" dirty="0" err="1">
                <a:latin typeface="+mn-lt"/>
              </a:rPr>
              <a:t>Cross-financing</a:t>
            </a:r>
            <a:r>
              <a:rPr lang="pl-PL" sz="1700" dirty="0">
                <a:latin typeface="+mn-lt"/>
              </a:rPr>
              <a:t> powinien być </a:t>
            </a:r>
            <a:r>
              <a:rPr lang="pl-PL" sz="1700" b="1" dirty="0">
                <a:latin typeface="+mn-lt"/>
              </a:rPr>
              <a:t>bezpośrednio powiązany z głównymi zadaniami </a:t>
            </a:r>
            <a:r>
              <a:rPr lang="pl-PL" sz="1700" dirty="0">
                <a:latin typeface="+mn-lt"/>
              </a:rPr>
              <a:t>realizowanymi w ramach danego projektu. </a:t>
            </a:r>
          </a:p>
          <a:p>
            <a:pPr algn="just"/>
            <a:r>
              <a:rPr lang="pl-PL" sz="1700" dirty="0">
                <a:latin typeface="+mn-lt"/>
              </a:rPr>
              <a:t> </a:t>
            </a:r>
          </a:p>
          <a:p>
            <a:pPr algn="just"/>
            <a:r>
              <a:rPr lang="pl-PL" sz="1700" dirty="0">
                <a:latin typeface="+mn-lt"/>
              </a:rPr>
              <a:t>W przypadku projektów współfinansowanych z EFS </a:t>
            </a:r>
            <a:r>
              <a:rPr lang="pl-PL" sz="1700" dirty="0" err="1">
                <a:latin typeface="+mn-lt"/>
              </a:rPr>
              <a:t>cross-financing</a:t>
            </a:r>
            <a:r>
              <a:rPr lang="pl-PL" sz="1700" dirty="0">
                <a:latin typeface="+mn-lt"/>
              </a:rPr>
              <a:t> może dotyczyć wyłącznie:</a:t>
            </a:r>
          </a:p>
          <a:p>
            <a:pPr algn="just"/>
            <a:r>
              <a:rPr lang="pl-PL" sz="1700" dirty="0">
                <a:latin typeface="+mn-lt"/>
              </a:rPr>
              <a:t>a) </a:t>
            </a:r>
            <a:r>
              <a:rPr lang="pl-PL" sz="1700" b="1" dirty="0">
                <a:latin typeface="+mn-lt"/>
              </a:rPr>
              <a:t>zakupu nieruchomości</a:t>
            </a:r>
            <a:r>
              <a:rPr lang="pl-PL" sz="1700" dirty="0">
                <a:latin typeface="+mn-lt"/>
              </a:rPr>
              <a:t>;</a:t>
            </a:r>
          </a:p>
          <a:p>
            <a:pPr algn="just"/>
            <a:r>
              <a:rPr lang="pl-PL" sz="1700" dirty="0">
                <a:latin typeface="+mn-lt"/>
              </a:rPr>
              <a:t>b) </a:t>
            </a:r>
            <a:r>
              <a:rPr lang="pl-PL" sz="1700" b="1" dirty="0">
                <a:latin typeface="+mn-lt"/>
              </a:rPr>
              <a:t>zakupu infrastruktury</a:t>
            </a:r>
            <a:r>
              <a:rPr lang="pl-PL" sz="1700" dirty="0">
                <a:latin typeface="+mn-lt"/>
              </a:rPr>
              <a:t>, przy czym poprzez infrastrukturę rozumie się </a:t>
            </a:r>
            <a:r>
              <a:rPr lang="pl-PL" sz="1700" b="1" dirty="0">
                <a:latin typeface="+mn-lt"/>
              </a:rPr>
              <a:t>elementy nieprzenośne</a:t>
            </a:r>
            <a:r>
              <a:rPr lang="pl-PL" sz="1700" dirty="0">
                <a:latin typeface="+mn-lt"/>
              </a:rPr>
              <a:t>, na stałe przytwierdzone do nieruchomości, np. wykonanie podjazdu do budynku, zainstalowanie windy w budynku;</a:t>
            </a:r>
          </a:p>
          <a:p>
            <a:pPr algn="just"/>
            <a:r>
              <a:rPr lang="pl-PL" sz="1700" dirty="0">
                <a:latin typeface="+mn-lt"/>
              </a:rPr>
              <a:t>c) dostosowania lub adaptacji (</a:t>
            </a:r>
            <a:r>
              <a:rPr lang="pl-PL" sz="1700" b="1" dirty="0">
                <a:latin typeface="+mn-lt"/>
              </a:rPr>
              <a:t>prace remontowo-wykończeniowe</a:t>
            </a:r>
            <a:r>
              <a:rPr lang="pl-PL" sz="1700" dirty="0">
                <a:latin typeface="+mn-lt"/>
              </a:rPr>
              <a:t>) budynków i pomieszczeń.</a:t>
            </a:r>
          </a:p>
          <a:p>
            <a:pPr algn="just"/>
            <a:endParaRPr lang="pl-PL" sz="1700" b="1" dirty="0">
              <a:latin typeface="+mn-lt"/>
              <a:cs typeface="Arial" pitchFamily="34" charset="0"/>
            </a:endParaRPr>
          </a:p>
          <a:p>
            <a:pPr algn="just"/>
            <a:endParaRPr lang="pl-PL" sz="1700" b="1" i="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Limity</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7971299" cy="4464496"/>
          </a:xfrm>
          <a:prstGeom prst="rect">
            <a:avLst/>
          </a:prstGeom>
          <a:noFill/>
        </p:spPr>
        <p:txBody>
          <a:bodyPr wrap="square" rtlCol="0">
            <a:normAutofit/>
          </a:bodyPr>
          <a:lstStyle/>
          <a:p>
            <a:pPr marL="0" indent="0">
              <a:buNone/>
            </a:pPr>
            <a:endParaRPr lang="pl-PL" sz="1700" b="1" i="1" u="sng" dirty="0">
              <a:latin typeface="+mn-lt"/>
            </a:endParaRPr>
          </a:p>
          <a:p>
            <a:endParaRPr lang="pl-PL" sz="1700" b="1" i="1" dirty="0">
              <a:latin typeface="+mn-lt"/>
            </a:endParaRPr>
          </a:p>
          <a:p>
            <a:pPr algn="just"/>
            <a:endParaRPr lang="pl-PL" sz="1700" i="1" dirty="0">
              <a:latin typeface="+mn-lt"/>
            </a:endParaRPr>
          </a:p>
          <a:p>
            <a:pPr algn="just">
              <a:buFont typeface="Arial" pitchFamily="34" charset="0"/>
              <a:buChar char="•"/>
            </a:pPr>
            <a:r>
              <a:rPr lang="pl-PL" sz="1700" dirty="0">
                <a:latin typeface="+mn-lt"/>
              </a:rPr>
              <a:t>Wartość wydatków w ramach </a:t>
            </a:r>
            <a:r>
              <a:rPr lang="pl-PL" sz="1700" b="1" dirty="0">
                <a:latin typeface="+mn-lt"/>
              </a:rPr>
              <a:t>cross-</a:t>
            </a:r>
            <a:r>
              <a:rPr lang="pl-PL" sz="1700" b="1" dirty="0" err="1">
                <a:latin typeface="+mn-lt"/>
              </a:rPr>
              <a:t>financingu</a:t>
            </a:r>
            <a:r>
              <a:rPr lang="pl-PL" sz="1700" dirty="0">
                <a:latin typeface="+mn-lt"/>
              </a:rPr>
              <a:t> nie może stanowić więcej </a:t>
            </a:r>
            <a:r>
              <a:rPr lang="pl-PL" sz="1700" b="1" dirty="0">
                <a:latin typeface="+mn-lt"/>
              </a:rPr>
              <a:t>niż </a:t>
            </a:r>
            <a:r>
              <a:rPr lang="pl-PL" sz="1700" b="1" dirty="0">
                <a:solidFill>
                  <a:srgbClr val="FF0000"/>
                </a:solidFill>
                <a:latin typeface="+mn-lt"/>
              </a:rPr>
              <a:t>10% finansowania unijnego na poziomie projektu</a:t>
            </a:r>
            <a:r>
              <a:rPr lang="pl-PL" sz="1700" b="1" dirty="0">
                <a:latin typeface="+mn-lt"/>
              </a:rPr>
              <a:t>. </a:t>
            </a:r>
          </a:p>
          <a:p>
            <a:pPr algn="just"/>
            <a:endParaRPr lang="pl-PL" sz="1700" b="1" dirty="0">
              <a:latin typeface="+mn-lt"/>
            </a:endParaRPr>
          </a:p>
          <a:p>
            <a:pPr algn="just">
              <a:buFont typeface="Arial" pitchFamily="34" charset="0"/>
              <a:buChar char="•"/>
            </a:pPr>
            <a:r>
              <a:rPr lang="pl-PL" sz="1700" dirty="0">
                <a:latin typeface="+mn-lt"/>
              </a:rPr>
              <a:t>Wartość wydatków poniesionych na </a:t>
            </a:r>
            <a:r>
              <a:rPr lang="pl-PL" sz="1700" b="1" dirty="0">
                <a:latin typeface="+mn-lt"/>
              </a:rPr>
              <a:t>zakup środków trwałych o wartości jednostkowej wyższej niż 10 000 PLN netto</a:t>
            </a:r>
            <a:r>
              <a:rPr lang="pl-PL" sz="1700" dirty="0">
                <a:latin typeface="+mn-lt"/>
              </a:rPr>
              <a:t> w ramach kosztów bezpośrednich projektu </a:t>
            </a:r>
            <a:r>
              <a:rPr lang="pl-PL" sz="1700" b="1" dirty="0">
                <a:latin typeface="+mn-lt"/>
              </a:rPr>
              <a:t>oraz</a:t>
            </a:r>
            <a:r>
              <a:rPr lang="pl-PL" sz="1700" dirty="0">
                <a:latin typeface="+mn-lt"/>
              </a:rPr>
              <a:t> wydatków w ramach </a:t>
            </a:r>
            <a:r>
              <a:rPr lang="pl-PL" sz="1700" b="1" dirty="0">
                <a:latin typeface="+mn-lt"/>
              </a:rPr>
              <a:t>cross-</a:t>
            </a:r>
            <a:r>
              <a:rPr lang="pl-PL" sz="1700" b="1" dirty="0" err="1">
                <a:latin typeface="+mn-lt"/>
              </a:rPr>
              <a:t>financingu</a:t>
            </a:r>
            <a:r>
              <a:rPr lang="pl-PL" sz="1700" b="1" dirty="0">
                <a:latin typeface="+mn-lt"/>
              </a:rPr>
              <a:t> </a:t>
            </a:r>
            <a:r>
              <a:rPr lang="pl-PL" sz="1700" dirty="0">
                <a:latin typeface="+mn-lt"/>
              </a:rPr>
              <a:t>nie może łącznie przekroczyć </a:t>
            </a:r>
            <a:r>
              <a:rPr lang="pl-PL" sz="1700" b="1" dirty="0">
                <a:solidFill>
                  <a:srgbClr val="FF0000"/>
                </a:solidFill>
                <a:latin typeface="+mn-lt"/>
              </a:rPr>
              <a:t>10% wydatków projektu. </a:t>
            </a:r>
          </a:p>
          <a:p>
            <a:pPr algn="just"/>
            <a:endParaRPr lang="pl-PL" sz="1700" b="1" dirty="0">
              <a:latin typeface="+mn-lt"/>
            </a:endParaRPr>
          </a:p>
          <a:p>
            <a:pPr algn="just">
              <a:buFont typeface="Arial" pitchFamily="34" charset="0"/>
              <a:buChar char="•"/>
            </a:pPr>
            <a:r>
              <a:rPr lang="pl-PL" sz="1700" dirty="0">
                <a:latin typeface="+mn-lt"/>
              </a:rPr>
              <a:t>W przypadku projektów, w których planuje się </a:t>
            </a:r>
            <a:r>
              <a:rPr lang="pl-PL" sz="1700" b="1" dirty="0">
                <a:latin typeface="+mn-lt"/>
              </a:rPr>
              <a:t>wyposażenie pracowni TIK oraz pracowni przedmiotowych</a:t>
            </a:r>
            <a:r>
              <a:rPr lang="pl-PL" sz="1700" dirty="0">
                <a:latin typeface="+mn-lt"/>
              </a:rPr>
              <a:t>, łączny </a:t>
            </a:r>
            <a:r>
              <a:rPr lang="pl-PL" sz="1700" b="1" dirty="0">
                <a:latin typeface="+mn-lt"/>
              </a:rPr>
              <a:t>limit wydatków związanych z zakupem środków trwałych oraz wydatków w ramach cross-</a:t>
            </a:r>
            <a:r>
              <a:rPr lang="pl-PL" sz="1700" b="1" dirty="0" err="1">
                <a:latin typeface="+mn-lt"/>
              </a:rPr>
              <a:t>financingu</a:t>
            </a:r>
            <a:r>
              <a:rPr lang="pl-PL" sz="1700" b="1" dirty="0">
                <a:latin typeface="+mn-lt"/>
              </a:rPr>
              <a:t> nie może przekroczyć </a:t>
            </a:r>
            <a:r>
              <a:rPr lang="pl-PL" sz="1700" b="1" dirty="0">
                <a:solidFill>
                  <a:srgbClr val="FF0000"/>
                </a:solidFill>
                <a:latin typeface="+mn-lt"/>
              </a:rPr>
              <a:t>30% wydatków projektu.</a:t>
            </a:r>
          </a:p>
          <a:p>
            <a:pPr algn="ctr"/>
            <a:endParaRPr lang="pl-PL" sz="2000" b="1" dirty="0">
              <a:latin typeface="+mn-lt"/>
              <a:cs typeface="Arial" pitchFamily="34" charset="0"/>
            </a:endParaRPr>
          </a:p>
        </p:txBody>
      </p:sp>
    </p:spTree>
    <p:extLst>
      <p:ext uri="{BB962C8B-B14F-4D97-AF65-F5344CB8AC3E}">
        <p14:creationId xmlns:p14="http://schemas.microsoft.com/office/powerpoint/2010/main" val="2915601984"/>
      </p:ext>
    </p:extLst>
  </p:cSld>
  <p:clrMapOvr>
    <a:masterClrMapping/>
  </p:clrMapOvr>
  <p:transition spd="med">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78</a:t>
            </a:fld>
            <a:endParaRPr lang="pl-PL" altLang="pl-PL"/>
          </a:p>
        </p:txBody>
      </p:sp>
      <p:graphicFrame>
        <p:nvGraphicFramePr>
          <p:cNvPr id="6" name="Diagram 5"/>
          <p:cNvGraphicFramePr/>
          <p:nvPr>
            <p:extLst>
              <p:ext uri="{D42A27DB-BD31-4B8C-83A1-F6EECF244321}">
                <p14:modId xmlns:p14="http://schemas.microsoft.com/office/powerpoint/2010/main" val="2827704459"/>
              </p:ext>
            </p:extLst>
          </p:nvPr>
        </p:nvGraphicFramePr>
        <p:xfrm>
          <a:off x="0" y="980728"/>
          <a:ext cx="9144000" cy="58772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2476897"/>
      </p:ext>
    </p:extLst>
  </p:cSld>
  <p:clrMapOvr>
    <a:masterClrMapping/>
  </p:clrMapOvr>
  <p:transition spd="med">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79</a:t>
            </a:fld>
            <a:endParaRPr lang="pl-PL" altLang="pl-PL"/>
          </a:p>
        </p:txBody>
      </p:sp>
      <p:sp>
        <p:nvSpPr>
          <p:cNvPr id="7" name="Prostokąt zaokrąglony 6"/>
          <p:cNvSpPr/>
          <p:nvPr/>
        </p:nvSpPr>
        <p:spPr>
          <a:xfrm>
            <a:off x="323528" y="1772816"/>
            <a:ext cx="8569772"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pl-PL" sz="1600" dirty="0"/>
          </a:p>
          <a:p>
            <a:pPr algn="just">
              <a:buFont typeface="Arial" pitchFamily="34" charset="0"/>
              <a:buChar char="•"/>
            </a:pPr>
            <a:r>
              <a:rPr lang="pl-PL" sz="2800" b="1" dirty="0">
                <a:solidFill>
                  <a:schemeClr val="tx1"/>
                </a:solidFill>
              </a:rPr>
              <a:t>listopad 2020 roku</a:t>
            </a:r>
            <a:r>
              <a:rPr lang="pl-PL" sz="2800" dirty="0">
                <a:solidFill>
                  <a:schemeClr val="tx1"/>
                </a:solidFill>
              </a:rPr>
              <a:t>, w przypadku gdy ocenie podlegać będzie </a:t>
            </a:r>
            <a:r>
              <a:rPr lang="pl-PL" sz="2800" b="1" dirty="0">
                <a:solidFill>
                  <a:schemeClr val="tx1"/>
                </a:solidFill>
              </a:rPr>
              <a:t>do 100 </a:t>
            </a:r>
            <a:r>
              <a:rPr lang="pl-PL" sz="2800" dirty="0">
                <a:solidFill>
                  <a:schemeClr val="tx1"/>
                </a:solidFill>
              </a:rPr>
              <a:t>wniosków, </a:t>
            </a:r>
          </a:p>
          <a:p>
            <a:pPr algn="just"/>
            <a:endParaRPr lang="pl-PL" sz="2800" dirty="0">
              <a:solidFill>
                <a:schemeClr val="tx1"/>
              </a:solidFill>
            </a:endParaRPr>
          </a:p>
          <a:p>
            <a:pPr algn="just">
              <a:buFont typeface="Arial" pitchFamily="34" charset="0"/>
              <a:buChar char="•"/>
            </a:pPr>
            <a:r>
              <a:rPr lang="pl-PL" sz="2800" b="1" dirty="0">
                <a:solidFill>
                  <a:schemeClr val="tx1"/>
                </a:solidFill>
              </a:rPr>
              <a:t>grudzień 2020 roku</a:t>
            </a:r>
            <a:r>
              <a:rPr lang="pl-PL" sz="2800" dirty="0">
                <a:solidFill>
                  <a:schemeClr val="tx1"/>
                </a:solidFill>
              </a:rPr>
              <a:t>, w przypadku gdy ocenie podlegać będzie </a:t>
            </a:r>
            <a:r>
              <a:rPr lang="pl-PL" sz="2800" b="1" dirty="0">
                <a:solidFill>
                  <a:schemeClr val="tx1"/>
                </a:solidFill>
              </a:rPr>
              <a:t>powyżej 100 wniosków. </a:t>
            </a:r>
          </a:p>
          <a:p>
            <a:pPr algn="just"/>
            <a:endParaRPr lang="pl-PL" sz="1600" b="1" u="sng" dirty="0">
              <a:solidFill>
                <a:schemeClr val="tx1"/>
              </a:solidFill>
            </a:endParaRPr>
          </a:p>
          <a:p>
            <a:pPr algn="just"/>
            <a:endParaRPr lang="pl-PL" sz="1600" dirty="0">
              <a:solidFill>
                <a:prstClr val="black"/>
              </a:solidFill>
            </a:endParaRPr>
          </a:p>
          <a:p>
            <a:pPr marL="285750" indent="-285750" algn="just">
              <a:buFontTx/>
              <a:buChar char="-"/>
            </a:pPr>
            <a:endParaRPr lang="pl-PL" sz="1600" dirty="0">
              <a:solidFill>
                <a:prstClr val="black"/>
              </a:solidFill>
            </a:endParaRPr>
          </a:p>
          <a:p>
            <a:pPr marL="285750" indent="-285750" algn="just">
              <a:buFontTx/>
              <a:buChar char="-"/>
            </a:pPr>
            <a:endParaRPr lang="pl-PL" sz="1600" dirty="0">
              <a:solidFill>
                <a:prstClr val="black"/>
              </a:solidFill>
            </a:endParaRPr>
          </a:p>
        </p:txBody>
      </p:sp>
      <p:sp>
        <p:nvSpPr>
          <p:cNvPr id="8" name="Prostokąt 7"/>
          <p:cNvSpPr/>
          <p:nvPr/>
        </p:nvSpPr>
        <p:spPr>
          <a:xfrm>
            <a:off x="323528" y="1196752"/>
            <a:ext cx="8496944" cy="523220"/>
          </a:xfrm>
          <a:prstGeom prst="rect">
            <a:avLst/>
          </a:prstGeom>
        </p:spPr>
        <p:txBody>
          <a:bodyPr wrap="square">
            <a:spAutoFit/>
          </a:bodyPr>
          <a:lstStyle/>
          <a:p>
            <a:pPr algn="ctr"/>
            <a:r>
              <a:rPr lang="pl-PL" sz="2800" b="1" dirty="0">
                <a:solidFill>
                  <a:prstClr val="black"/>
                </a:solidFill>
                <a:latin typeface="+mn-lt"/>
              </a:rPr>
              <a:t>Orientacyjny termin rozstrzygnięcia konkursu</a:t>
            </a:r>
          </a:p>
        </p:txBody>
      </p:sp>
      <p:sp>
        <p:nvSpPr>
          <p:cNvPr id="9" name="Rectangle 1"/>
          <p:cNvSpPr>
            <a:spLocks noChangeArrowheads="1"/>
          </p:cNvSpPr>
          <p:nvPr/>
        </p:nvSpPr>
        <p:spPr bwMode="auto">
          <a:xfrm>
            <a:off x="539552" y="2852936"/>
            <a:ext cx="8280920" cy="2057862"/>
          </a:xfrm>
          <a:prstGeom prst="rect">
            <a:avLst/>
          </a:prstGeom>
          <a:noFill/>
          <a:ln w="9525">
            <a:noFill/>
            <a:miter lim="800000"/>
            <a:headEnd/>
            <a:tailEnd/>
          </a:ln>
          <a:effectLst/>
        </p:spPr>
        <p:txBody>
          <a:bodyPr vert="horz" wrap="square" lIns="91440" tIns="72000" rIns="91440" bIns="45720" numCol="1" anchor="ctr" anchorCtr="0" compatLnSpc="1">
            <a:prstTxWarp prst="textNoShape">
              <a:avLst/>
            </a:prstTxWarp>
            <a:spAutoFit/>
          </a:bodyPr>
          <a:lstStyle/>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algn="just"/>
            <a:r>
              <a:rPr lang="pl-PL" dirty="0">
                <a:solidFill>
                  <a:prstClr val="black"/>
                </a:solidFill>
                <a:latin typeface="Calibri"/>
              </a:rPr>
              <a:t> </a:t>
            </a:r>
          </a:p>
        </p:txBody>
      </p:sp>
    </p:spTree>
    <p:extLst>
      <p:ext uri="{BB962C8B-B14F-4D97-AF65-F5344CB8AC3E}">
        <p14:creationId xmlns:p14="http://schemas.microsoft.com/office/powerpoint/2010/main" val="1204935927"/>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6 kryteriów dostępu</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8064896" cy="4464496"/>
          </a:xfrm>
          <a:prstGeom prst="rect">
            <a:avLst/>
          </a:prstGeom>
          <a:noFill/>
        </p:spPr>
        <p:txBody>
          <a:bodyPr wrap="square" rtlCol="0">
            <a:normAutofit/>
          </a:bodyPr>
          <a:lstStyle/>
          <a:p>
            <a:pPr algn="ctr"/>
            <a:endParaRPr lang="pl-PL" sz="2000" b="1" dirty="0">
              <a:latin typeface="+mn-lt"/>
              <a:cs typeface="Arial" pitchFamily="34" charset="0"/>
            </a:endParaRPr>
          </a:p>
          <a:p>
            <a:pPr marL="342900" indent="-342900"/>
            <a:r>
              <a:rPr lang="pl-PL" sz="1600" b="1" dirty="0">
                <a:latin typeface="+mn-lt"/>
              </a:rPr>
              <a:t>1. Kryterium liczby wniosków</a:t>
            </a:r>
          </a:p>
          <a:p>
            <a:endParaRPr lang="pl-PL" sz="1600" b="1" dirty="0">
              <a:latin typeface="+mn-lt"/>
            </a:endParaRPr>
          </a:p>
          <a:p>
            <a:r>
              <a:rPr lang="pl-PL" sz="1600" b="1" dirty="0">
                <a:latin typeface="+mj-lt"/>
              </a:rPr>
              <a:t>Czy dany podmiot występuje </a:t>
            </a:r>
            <a:r>
              <a:rPr lang="pl-PL" sz="1600" b="1" dirty="0">
                <a:solidFill>
                  <a:srgbClr val="FF0000"/>
                </a:solidFill>
                <a:latin typeface="+mj-lt"/>
              </a:rPr>
              <a:t>maksymalnie w 4 projektach </a:t>
            </a:r>
            <a:r>
              <a:rPr lang="pl-PL" sz="1600" b="1" dirty="0">
                <a:latin typeface="+mj-lt"/>
              </a:rPr>
              <a:t>złożonych w danym naborze jako samodzielny Wnioskodawca, lider i Partner w projekcie?</a:t>
            </a:r>
          </a:p>
          <a:p>
            <a:pPr algn="just"/>
            <a:endParaRPr lang="pl-PL" sz="1600" b="1" dirty="0">
              <a:latin typeface="+mn-lt"/>
            </a:endParaRPr>
          </a:p>
          <a:p>
            <a:pPr algn="just"/>
            <a:r>
              <a:rPr lang="pl-PL" sz="1600" dirty="0">
                <a:latin typeface="+mj-lt"/>
              </a:rPr>
              <a:t>Zadaniem kryterium jest wyeliminowanie ryzyka powielania się wsparcia skierowanego do tej samej grupy docelowej. Kryterium zostanie zweryfikowane na podstawie rejestru złożonych wniosków prowadzonego przez Instytucję Organizującą Konkurs. W przypadku występowania danego podmiotu jako Wnioskodawca, lider i Partner w więcej niż czterech projektach złożonych w danym naborze, Instytucja Organizująca Konkurs odrzuca wszystkie złożone projekty w odpowiedzi na konkurs, w związku z niespełnieniem przez Wnioskodawcę lub Partnera kryterium. W przypadku wycofania projektu przed zakończeniem naboru Wnioskodawca ma prawo złożyć kolejny.</a:t>
            </a:r>
            <a:endParaRPr lang="pl-PL" sz="1600" b="1" dirty="0">
              <a:latin typeface="+mj-lt"/>
            </a:endParaRPr>
          </a:p>
          <a:p>
            <a:pPr algn="just"/>
            <a:endParaRPr lang="pl-PL" sz="1600" dirty="0">
              <a:latin typeface="+mn-lt"/>
            </a:endParaRPr>
          </a:p>
          <a:p>
            <a:pPr algn="just"/>
            <a:r>
              <a:rPr lang="pl-PL" sz="1600" dirty="0">
                <a:latin typeface="+mn-lt"/>
              </a:rPr>
              <a:t>Tak/Nie (odrzucenie wniosku)</a:t>
            </a:r>
            <a:endParaRPr lang="pl-PL" sz="1600" b="1" dirty="0">
              <a:latin typeface="+mn-lt"/>
            </a:endParaRPr>
          </a:p>
          <a:p>
            <a:pPr algn="ctr"/>
            <a:endParaRPr lang="pl-PL" sz="2000" b="1" dirty="0">
              <a:latin typeface="+mn-lt"/>
            </a:endParaRPr>
          </a:p>
          <a:p>
            <a:pPr lvl="0"/>
            <a:endParaRPr lang="pl-PL" sz="1600" dirty="0">
              <a:latin typeface="+mn-lt"/>
            </a:endParaRP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80</a:t>
            </a:fld>
            <a:endParaRPr lang="pl-PL" altLang="pl-PL"/>
          </a:p>
        </p:txBody>
      </p:sp>
      <p:sp>
        <p:nvSpPr>
          <p:cNvPr id="7" name="Prostokąt zaokrąglony 6"/>
          <p:cNvSpPr/>
          <p:nvPr/>
        </p:nvSpPr>
        <p:spPr>
          <a:xfrm>
            <a:off x="323528" y="1772816"/>
            <a:ext cx="8569772"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600" dirty="0">
              <a:solidFill>
                <a:prstClr val="black"/>
              </a:solidFill>
            </a:endParaRPr>
          </a:p>
          <a:p>
            <a:pPr marL="285750" indent="-285750" algn="ctr"/>
            <a:r>
              <a:rPr lang="pl-PL" sz="3200" dirty="0" err="1">
                <a:solidFill>
                  <a:prstClr val="black"/>
                </a:solidFill>
                <a:hlinkClick r:id="rId4"/>
              </a:rPr>
              <a:t>pife@dolnyslask.pl</a:t>
            </a:r>
            <a:endParaRPr lang="pl-PL" sz="3200" dirty="0">
              <a:solidFill>
                <a:prstClr val="black"/>
              </a:solidFill>
            </a:endParaRPr>
          </a:p>
          <a:p>
            <a:pPr marL="285750" indent="-285750" algn="ctr">
              <a:buFontTx/>
              <a:buChar char="-"/>
            </a:pPr>
            <a:endParaRPr lang="pl-PL" sz="3200" dirty="0">
              <a:solidFill>
                <a:prstClr val="black"/>
              </a:solidFill>
            </a:endParaRPr>
          </a:p>
          <a:p>
            <a:pPr marL="285750" indent="-285750" algn="ctr">
              <a:buFontTx/>
              <a:buChar char="-"/>
            </a:pPr>
            <a:endParaRPr lang="pl-PL" sz="3200" dirty="0">
              <a:solidFill>
                <a:prstClr val="black"/>
              </a:solidFill>
            </a:endParaRPr>
          </a:p>
          <a:p>
            <a:pPr algn="ctr"/>
            <a:r>
              <a:rPr lang="pl-PL" sz="3200" dirty="0">
                <a:solidFill>
                  <a:prstClr val="black"/>
                </a:solidFill>
              </a:rPr>
              <a:t>Odpowiedzi na najczęściej zadawane pytania będą zamieszczane na stronie: </a:t>
            </a:r>
            <a:r>
              <a:rPr lang="pl-PL" sz="3200" dirty="0" err="1">
                <a:solidFill>
                  <a:prstClr val="black"/>
                </a:solidFill>
                <a:hlinkClick r:id="rId5"/>
              </a:rPr>
              <a:t>www.rpo.dolnyslask.pl</a:t>
            </a:r>
            <a:endParaRPr lang="pl-PL" sz="3200" dirty="0">
              <a:solidFill>
                <a:prstClr val="black"/>
              </a:solidFill>
            </a:endParaRPr>
          </a:p>
          <a:p>
            <a:pPr algn="just"/>
            <a:endParaRPr lang="pl-PL" sz="1600" dirty="0">
              <a:solidFill>
                <a:prstClr val="black"/>
              </a:solidFill>
            </a:endParaRPr>
          </a:p>
          <a:p>
            <a:pPr marL="285750" indent="-285750" algn="just"/>
            <a:endParaRPr lang="pl-PL" sz="1600" dirty="0">
              <a:solidFill>
                <a:prstClr val="black"/>
              </a:solidFill>
            </a:endParaRPr>
          </a:p>
        </p:txBody>
      </p:sp>
      <p:sp>
        <p:nvSpPr>
          <p:cNvPr id="8" name="Prostokąt 7"/>
          <p:cNvSpPr/>
          <p:nvPr/>
        </p:nvSpPr>
        <p:spPr>
          <a:xfrm>
            <a:off x="467544" y="980728"/>
            <a:ext cx="8425756" cy="707886"/>
          </a:xfrm>
          <a:prstGeom prst="rect">
            <a:avLst/>
          </a:prstGeom>
        </p:spPr>
        <p:txBody>
          <a:bodyPr wrap="square">
            <a:spAutoFit/>
          </a:bodyPr>
          <a:lstStyle/>
          <a:p>
            <a:pPr algn="ctr"/>
            <a:r>
              <a:rPr lang="pl-PL" sz="2000" b="1" dirty="0">
                <a:solidFill>
                  <a:prstClr val="black"/>
                </a:solidFill>
                <a:latin typeface="+mn-lt"/>
              </a:rPr>
              <a:t>IOK udziela wyjaśnień w kwestiach dotyczących konkursów i odpowiedzi </a:t>
            </a:r>
            <a:br>
              <a:rPr lang="pl-PL" sz="2000" b="1" dirty="0">
                <a:solidFill>
                  <a:prstClr val="black"/>
                </a:solidFill>
                <a:latin typeface="+mn-lt"/>
              </a:rPr>
            </a:br>
            <a:r>
              <a:rPr lang="pl-PL" sz="2000" b="1" dirty="0">
                <a:solidFill>
                  <a:prstClr val="black"/>
                </a:solidFill>
                <a:latin typeface="+mn-lt"/>
              </a:rPr>
              <a:t>na zapytania indywidualne kierowane na adres poczty elektronicznej:</a:t>
            </a:r>
          </a:p>
        </p:txBody>
      </p:sp>
      <p:sp>
        <p:nvSpPr>
          <p:cNvPr id="9" name="Rectangle 1"/>
          <p:cNvSpPr>
            <a:spLocks noChangeArrowheads="1"/>
          </p:cNvSpPr>
          <p:nvPr/>
        </p:nvSpPr>
        <p:spPr bwMode="auto">
          <a:xfrm>
            <a:off x="467544" y="2197117"/>
            <a:ext cx="8280920" cy="2057862"/>
          </a:xfrm>
          <a:prstGeom prst="rect">
            <a:avLst/>
          </a:prstGeom>
          <a:noFill/>
          <a:ln w="9525">
            <a:noFill/>
            <a:miter lim="800000"/>
            <a:headEnd/>
            <a:tailEnd/>
          </a:ln>
          <a:effectLst/>
        </p:spPr>
        <p:txBody>
          <a:bodyPr vert="horz" wrap="square" lIns="91440" tIns="72000" rIns="91440" bIns="45720" numCol="1" anchor="ctr" anchorCtr="0" compatLnSpc="1">
            <a:prstTxWarp prst="textNoShape">
              <a:avLst/>
            </a:prstTxWarp>
            <a:spAutoFit/>
          </a:bodyPr>
          <a:lstStyle/>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algn="just"/>
            <a:r>
              <a:rPr lang="pl-PL" dirty="0">
                <a:solidFill>
                  <a:prstClr val="black"/>
                </a:solidFill>
                <a:latin typeface="Calibri"/>
              </a:rPr>
              <a:t> </a:t>
            </a:r>
          </a:p>
        </p:txBody>
      </p:sp>
    </p:spTree>
    <p:extLst>
      <p:ext uri="{BB962C8B-B14F-4D97-AF65-F5344CB8AC3E}">
        <p14:creationId xmlns:p14="http://schemas.microsoft.com/office/powerpoint/2010/main" val="4125677417"/>
      </p:ext>
    </p:extLst>
  </p:cSld>
  <p:clrMapOvr>
    <a:masterClrMapping/>
  </p:clrMapOvr>
  <p:transition spd="med">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81</a:t>
            </a:fld>
            <a:endParaRPr lang="pl-PL" altLang="pl-PL"/>
          </a:p>
        </p:txBody>
      </p:sp>
      <p:sp>
        <p:nvSpPr>
          <p:cNvPr id="8" name="Text Box 3"/>
          <p:cNvSpPr txBox="1">
            <a:spLocks noChangeArrowheads="1"/>
          </p:cNvSpPr>
          <p:nvPr/>
        </p:nvSpPr>
        <p:spPr bwMode="auto">
          <a:xfrm>
            <a:off x="323528" y="1196752"/>
            <a:ext cx="8280400" cy="4372608"/>
          </a:xfrm>
          <a:prstGeom prst="rect">
            <a:avLst/>
          </a:prstGeom>
          <a:noFill/>
          <a:ln w="36000">
            <a:noFill/>
            <a:round/>
            <a:headEnd/>
            <a:tailEnd/>
          </a:ln>
        </p:spPr>
        <p:txBody>
          <a:bodyPr lIns="90000" tIns="46800" rIns="90000" bIns="46800">
            <a:spAutoFit/>
          </a:bodyP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Urząd Marszałkowski Województwa Dolnośląskiego</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Departament Funduszy Europejskich</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Wydziała Zarządzania RPO</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rgbClr val="000000"/>
              </a:solidFill>
            </a:endParaRP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rgbClr val="000000"/>
              </a:solidFill>
            </a:endParaRP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dirty="0"/>
              <a:t>www.rpo.dolnyslask.pl      </a:t>
            </a:r>
            <a:endParaRPr lang="pl-PL" sz="2000" b="1" dirty="0">
              <a:solidFill>
                <a:srgbClr val="000000"/>
              </a:solidFill>
            </a:endParaRPr>
          </a:p>
          <a:p>
            <a:pPr algn="r">
              <a:spcAft>
                <a:spcPts val="12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3200" b="1" i="1" dirty="0">
              <a:solidFill>
                <a:srgbClr val="000000"/>
              </a:solidFill>
            </a:endParaRPr>
          </a:p>
          <a:p>
            <a:pPr algn="ctr">
              <a:spcAft>
                <a:spcPts val="12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200" b="1" i="1" dirty="0">
                <a:solidFill>
                  <a:srgbClr val="000000"/>
                </a:solidFill>
              </a:rPr>
              <a:t>Dziękuję za uwagę</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i="1" dirty="0">
              <a:solidFill>
                <a:srgbClr val="000000"/>
              </a:solidFill>
            </a:endParaRP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i="1" dirty="0">
                <a:solidFill>
                  <a:srgbClr val="000000"/>
                </a:solidFill>
              </a:rPr>
              <a:t> </a:t>
            </a: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400" dirty="0">
              <a:solidFill>
                <a:srgbClr val="000000"/>
              </a:solidFill>
            </a:endParaRP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400" dirty="0">
              <a:solidFill>
                <a:srgbClr val="000000"/>
              </a:solidFill>
            </a:endParaRP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400" dirty="0">
              <a:solidFill>
                <a:srgbClr val="000000"/>
              </a:solidFill>
            </a:endParaRP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br>
              <a:rPr lang="pl-PL" sz="1200" dirty="0">
                <a:solidFill>
                  <a:srgbClr val="000000"/>
                </a:solidFill>
              </a:rPr>
            </a:br>
            <a:endParaRPr lang="pl-PL" sz="1200" dirty="0">
              <a:solidFill>
                <a:srgbClr val="000000"/>
              </a:solidFill>
            </a:endParaRPr>
          </a:p>
        </p:txBody>
      </p:sp>
    </p:spTree>
    <p:extLst>
      <p:ext uri="{BB962C8B-B14F-4D97-AF65-F5344CB8AC3E}">
        <p14:creationId xmlns:p14="http://schemas.microsoft.com/office/powerpoint/2010/main" val="574052897"/>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6 kryteriów dostępu</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9</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7992888" cy="4464496"/>
          </a:xfrm>
          <a:prstGeom prst="rect">
            <a:avLst/>
          </a:prstGeom>
          <a:noFill/>
        </p:spPr>
        <p:txBody>
          <a:bodyPr wrap="square" rtlCol="0">
            <a:normAutofit fontScale="92500" lnSpcReduction="20000"/>
          </a:bodyPr>
          <a:lstStyle/>
          <a:p>
            <a:pPr algn="ctr"/>
            <a:endParaRPr lang="pl-PL" sz="2000" b="1" dirty="0">
              <a:latin typeface="+mn-lt"/>
              <a:cs typeface="Arial" pitchFamily="34" charset="0"/>
            </a:endParaRPr>
          </a:p>
          <a:p>
            <a:pPr marL="342900" indent="-342900"/>
            <a:r>
              <a:rPr lang="pl-PL" sz="1600" b="1" dirty="0">
                <a:latin typeface="+mn-lt"/>
              </a:rPr>
              <a:t>2. Kryterium biura projektu</a:t>
            </a:r>
          </a:p>
          <a:p>
            <a:endParaRPr lang="pl-PL" sz="1600" b="1" dirty="0">
              <a:latin typeface="+mn-lt"/>
            </a:endParaRPr>
          </a:p>
          <a:p>
            <a:r>
              <a:rPr lang="pl-PL" sz="1600" dirty="0">
                <a:latin typeface="+mn-lt"/>
              </a:rPr>
              <a:t>Czy </a:t>
            </a:r>
            <a:r>
              <a:rPr lang="pl-PL" sz="1600" b="1" dirty="0">
                <a:latin typeface="+mn-lt"/>
              </a:rPr>
              <a:t>Wnioskodawca</a:t>
            </a:r>
            <a:r>
              <a:rPr lang="pl-PL" sz="1600" dirty="0">
                <a:latin typeface="+mn-lt"/>
              </a:rPr>
              <a:t> (lider) w okresie realizacji projektu </a:t>
            </a:r>
            <a:r>
              <a:rPr lang="pl-PL" sz="1600" b="1" dirty="0">
                <a:latin typeface="+mn-lt"/>
              </a:rPr>
              <a:t>posiada siedzibę </a:t>
            </a:r>
            <a:r>
              <a:rPr lang="pl-PL" sz="1600" dirty="0">
                <a:latin typeface="+mn-lt"/>
              </a:rPr>
              <a:t>lub </a:t>
            </a:r>
            <a:r>
              <a:rPr lang="pl-PL" sz="1600" b="1" dirty="0">
                <a:latin typeface="+mn-lt"/>
              </a:rPr>
              <a:t>będzie prowadził biuro projektu na terenie województwa dolnośląskiego</a:t>
            </a:r>
            <a:r>
              <a:rPr lang="pl-PL" sz="1600" dirty="0">
                <a:latin typeface="+mn-lt"/>
              </a:rPr>
              <a:t>? </a:t>
            </a:r>
          </a:p>
          <a:p>
            <a:pPr algn="just"/>
            <a:endParaRPr lang="pl-PL" sz="1600" b="1" dirty="0">
              <a:latin typeface="+mn-lt"/>
            </a:endParaRPr>
          </a:p>
          <a:p>
            <a:pPr algn="just"/>
            <a:r>
              <a:rPr lang="pl-PL" sz="1600" dirty="0">
                <a:latin typeface="+mn-lt"/>
              </a:rPr>
              <a:t>Realizacja projektu przez beneficjentów prowadzących działalność na terenie województwa dolnośląskiego lub posiadających biuro projektu na terenie województwa dolnośląskiego jest uzasadniona regionalnym/lokalnym charakterem wsparcia oraz pozytywnie wpłynie na efektywność realizacji projektu. Posiadanie biura projektu na terenie województwa dolnośląskiego ma na celu umożliwienie dostępu do pełnej dokumentacji wdrażanego projektu oraz zapewnienie uczestnikom projektu możliwości osobistego kontaktu z kadrą projektu.  Kryterium zostanie zweryfikowane na podstawie zapisów we wniosku o dofinansowanie projektu. </a:t>
            </a:r>
            <a:r>
              <a:rPr lang="pl-PL" sz="1600" u="sng" dirty="0">
                <a:latin typeface="+mn-lt"/>
              </a:rPr>
              <a:t>Fakt posiadania siedziby na terenie województwa dolnośląskiego zostanie zweryfikowany na podstawie części 2.8 wniosku o dofinansowanie. </a:t>
            </a:r>
            <a:r>
              <a:rPr lang="pl-PL" sz="1600" dirty="0">
                <a:latin typeface="+mn-lt"/>
              </a:rPr>
              <a:t>W przypadku braku posiadania przez Wnioskodawcę (lidera) siedziby na terenie woj. dolnośląskiego, Wnioskodawca jest zobowiązany wpisać do treści wniosku </a:t>
            </a:r>
            <a:r>
              <a:rPr lang="pl-PL" sz="1600" u="sng" dirty="0">
                <a:latin typeface="+mn-lt"/>
              </a:rPr>
              <a:t>oświadczenie, że będzie prowadził biuro projektu na terenie województwa dolnośląskiego. </a:t>
            </a:r>
            <a:r>
              <a:rPr lang="pl-PL" sz="1600" dirty="0">
                <a:latin typeface="+mn-lt"/>
              </a:rPr>
              <a:t>Brak w/</a:t>
            </a:r>
            <a:r>
              <a:rPr lang="pl-PL" sz="1600" dirty="0" err="1">
                <a:latin typeface="+mn-lt"/>
              </a:rPr>
              <a:t>w</a:t>
            </a:r>
            <a:r>
              <a:rPr lang="pl-PL" sz="1600" dirty="0">
                <a:latin typeface="+mn-lt"/>
              </a:rPr>
              <a:t> oświadczenia skutkować będzie niespełnieniem kryterium.</a:t>
            </a:r>
          </a:p>
          <a:p>
            <a:pPr algn="just"/>
            <a:endParaRPr lang="pl-PL" sz="1600" b="1" dirty="0">
              <a:latin typeface="+mn-lt"/>
            </a:endParaRPr>
          </a:p>
          <a:p>
            <a:pPr algn="just"/>
            <a:r>
              <a:rPr lang="pl-PL" sz="1600" dirty="0">
                <a:latin typeface="+mn-lt"/>
              </a:rPr>
              <a:t>Tak/Nie (odrzucenie wniosku)</a:t>
            </a:r>
            <a:endParaRPr lang="pl-PL" sz="1600" dirty="0"/>
          </a:p>
          <a:p>
            <a:pPr algn="just"/>
            <a:r>
              <a:rPr lang="pl-PL" sz="1600" dirty="0">
                <a:latin typeface="+mj-lt"/>
              </a:rPr>
              <a:t>Dopuszcza się jednokrotne skierowanie projektu do poprawy/uzupełnienia w zakresie skutkującym jego spełnieniem. Niespełnienie kryterium po wezwaniu do uzupełnienia/ poprawy skutkuje jego odrzuceniem.</a:t>
            </a:r>
            <a:endParaRPr lang="pl-PL" sz="1600" b="1" dirty="0">
              <a:latin typeface="+mj-lt"/>
            </a:endParaRPr>
          </a:p>
          <a:p>
            <a:pPr algn="ctr"/>
            <a:endParaRPr lang="pl-PL" sz="2000" b="1" dirty="0">
              <a:latin typeface="+mn-lt"/>
            </a:endParaRPr>
          </a:p>
          <a:p>
            <a:pPr lvl="0"/>
            <a:endParaRPr lang="pl-PL" sz="1600" dirty="0">
              <a:latin typeface="+mn-lt"/>
            </a:endParaRP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theme/theme1.xml><?xml version="1.0" encoding="utf-8"?>
<a:theme xmlns:a="http://schemas.openxmlformats.org/drawingml/2006/main" name="plik">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normAutofit/>
      </a:bodyPr>
      <a:lstStyle>
        <a:defPPr>
          <a:defRPr b="1" dirty="0" smtClean="0"/>
        </a:defPPr>
      </a:lstStyle>
    </a:txDef>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plik</Template>
  <TotalTime>10525</TotalTime>
  <Words>8352</Words>
  <Application>Microsoft Office PowerPoint</Application>
  <PresentationFormat>Pokaz na ekranie (4:3)</PresentationFormat>
  <Paragraphs>1205</Paragraphs>
  <Slides>81</Slides>
  <Notes>81</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81</vt:i4>
      </vt:variant>
    </vt:vector>
  </HeadingPairs>
  <TitlesOfParts>
    <vt:vector size="85" baseType="lpstr">
      <vt:lpstr>Arial</vt:lpstr>
      <vt:lpstr>Calibri</vt:lpstr>
      <vt:lpstr>Wingdings</vt:lpstr>
      <vt:lpstr>plik</vt:lpstr>
      <vt:lpstr>Prezentacja programu PowerPoint</vt:lpstr>
      <vt:lpstr>Prezentacja programu PowerPoint</vt:lpstr>
      <vt:lpstr>Prezentacja programu PowerPoint</vt:lpstr>
      <vt:lpstr>Kwota środków europejskich przeznaczona na konkurs</vt:lpstr>
      <vt:lpstr>Prezentacja programu PowerPoint</vt:lpstr>
      <vt:lpstr>Prezentacja programu PowerPoint</vt:lpstr>
      <vt:lpstr>Prezentacja programu PowerPoint</vt:lpstr>
      <vt:lpstr>6 kryteriów dostępu</vt:lpstr>
      <vt:lpstr>6 kryteriów dostępu</vt:lpstr>
      <vt:lpstr>6 kryteriów dostępu</vt:lpstr>
      <vt:lpstr>6 kryteriów dostępu</vt:lpstr>
      <vt:lpstr>6 kryteriów dostępu</vt:lpstr>
      <vt:lpstr>6 kryteriów dostępu</vt:lpstr>
      <vt:lpstr>Diagnoza potrzeb edukacyjnych</vt:lpstr>
      <vt:lpstr>3 kryteria formalne specyficzne</vt:lpstr>
      <vt:lpstr>8 kryteriów formalnych</vt:lpstr>
      <vt:lpstr>8 kryteriów formalnych</vt:lpstr>
      <vt:lpstr>8 kryteriów formalnych</vt:lpstr>
      <vt:lpstr>8 kryteriów formalnych</vt:lpstr>
      <vt:lpstr>8 kryteriów formalnych</vt:lpstr>
      <vt:lpstr>8 kryteriów formalnych</vt:lpstr>
      <vt:lpstr>1 kryterium merytoryczne specyficzne</vt:lpstr>
      <vt:lpstr>7 kryteriów merytorycznych</vt:lpstr>
      <vt:lpstr>7 kryteriów merytorycznych</vt:lpstr>
      <vt:lpstr>7 kryteriów merytorycznych</vt:lpstr>
      <vt:lpstr>7 kryteriów merytorycznych</vt:lpstr>
      <vt:lpstr>7 kryteriów merytorycznych</vt:lpstr>
      <vt:lpstr>7 kryteriów merytorycznych</vt:lpstr>
      <vt:lpstr>7 kryteriów merytorycznych</vt:lpstr>
      <vt:lpstr>4 Kryteria horyzontalne</vt:lpstr>
      <vt:lpstr>Kryterium negocjacji</vt:lpstr>
      <vt:lpstr>Wskaźniki w ramach Działania 10.2</vt:lpstr>
      <vt:lpstr>Wskaźniki programowe – 6 wskaźników produktu</vt:lpstr>
      <vt:lpstr>Wskaźniki programowe – 6 wskaźników produktu cd.</vt:lpstr>
      <vt:lpstr>Wskaźniki programowe – 6 wskaźników produktu cd.</vt:lpstr>
      <vt:lpstr>Wskaźniki programowe – 4 wskaźniki rezultatu bezpośredniego</vt:lpstr>
      <vt:lpstr>Wskaźniki programowe – 4 wskaźniki rezultatu bezpośredniego cd.</vt:lpstr>
      <vt:lpstr>Wskaźniki horyzontalne – 4 wskaźniki horyzontalne</vt:lpstr>
      <vt:lpstr>Wskaźniki horyzontalne – 4 wskaźniki horyzontalne cd.</vt:lpstr>
      <vt:lpstr>Wskaźniki horyzontalne – 4 wskaźniki horyzontalne cd.</vt:lpstr>
      <vt:lpstr>Wskaźniki projektowe</vt:lpstr>
      <vt:lpstr>Przedmiot konkursu</vt:lpstr>
      <vt:lpstr>Przedmiot konkursu cd.</vt:lpstr>
      <vt:lpstr>Przedmiot konkursu – Załącznik nr 4  Standardy realizacji form wsparcia</vt:lpstr>
      <vt:lpstr>Przedmiot konkursu – Załącznik nr 4  Standardy realizacji form wsparcia</vt:lpstr>
      <vt:lpstr>TYP 10.2.A – Kompetencje kluczowe</vt:lpstr>
      <vt:lpstr>TYP 10.2.A</vt:lpstr>
      <vt:lpstr>TYP 10.2.A – wyposażenie w TIK</vt:lpstr>
      <vt:lpstr>TYP 10.2.A – warunki wyposażania w TIK</vt:lpstr>
      <vt:lpstr>TYP 10.2.A – sieci komputerowe lub bezprzewodowe</vt:lpstr>
      <vt:lpstr>TYP 10.2.A – wsparcie w zakresie TIK a OSE</vt:lpstr>
      <vt:lpstr>TYP 10.2.B – Nauczanie eksperymentalne</vt:lpstr>
      <vt:lpstr>TYP 10.2.B – Nauczanie eksperymentalne</vt:lpstr>
      <vt:lpstr>TYP 10.2.B – Wyposażenie pracowni przyrodniczych</vt:lpstr>
      <vt:lpstr>TYP 10.2.B – Kompetencje uczniów</vt:lpstr>
      <vt:lpstr>TYP 10.2.C – Pomoc stypendialna</vt:lpstr>
      <vt:lpstr>TYP 10.2.C – Regulamin pomocy stypendialnej</vt:lpstr>
      <vt:lpstr>TYP 10.2.C – Uczeń szczególnie uzdolniony</vt:lpstr>
      <vt:lpstr>TYP 10.2.C – Zasady pomocy stypendialnej</vt:lpstr>
      <vt:lpstr>TYP 10.2.D – Indywidualizacja</vt:lpstr>
      <vt:lpstr>TYP 10.2.D – formy wsparcia</vt:lpstr>
      <vt:lpstr>TYP 10.2.D – warunek zakupu doposażenia</vt:lpstr>
      <vt:lpstr>TYP 10.2.D – doposażenie</vt:lpstr>
      <vt:lpstr>TYP 10.2.D – sposoby realizacji indywidualizacji</vt:lpstr>
      <vt:lpstr>TYP 10.2.D – zajęcia uzupełniające ofertę</vt:lpstr>
      <vt:lpstr>TYP 10.2.E – Doradztwo i opieka psychologiczno-pedagogiczna</vt:lpstr>
      <vt:lpstr>TYP 10.2.D i 10.2.E a uczniowie uzdolnieni</vt:lpstr>
      <vt:lpstr>TYP 10.2.F – doradztwo edukacyjno-zawodowe</vt:lpstr>
      <vt:lpstr>TYP 10.2.F – doradztwo edukacyjno-zawodowe</vt:lpstr>
      <vt:lpstr>TYP 10.2.G – doskonalenie nauczycieli </vt:lpstr>
      <vt:lpstr>TYP 10.2.G – kompetencje cyfrowe nauczycieli</vt:lpstr>
      <vt:lpstr>TYP 10.2.G – kompetencje cyfrowe nauczycieli cd.</vt:lpstr>
      <vt:lpstr>TYP 10.2.G – kompetencje z indywidualizacji nauczania</vt:lpstr>
      <vt:lpstr>TYP 10.2.H – doskonalenie nauczycieli</vt:lpstr>
      <vt:lpstr>TYP 10.2.G i H – formy wsparcia</vt:lpstr>
      <vt:lpstr>Cross-financing i zakup środków trwałych</vt:lpstr>
      <vt:lpstr>Limity</vt:lpstr>
      <vt:lpstr>Prezentacja programu PowerPoint</vt:lpstr>
      <vt:lpstr>Prezentacja programu PowerPoint</vt:lpstr>
      <vt:lpstr>Prezentacja programu PowerPoint</vt:lpstr>
      <vt:lpstr>Prezentacja programu PowerPoint</vt:lpstr>
    </vt:vector>
  </TitlesOfParts>
  <Company>SONIK &amp; SONIK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jkowalczyk</dc:creator>
  <cp:lastModifiedBy>Dorota Szafko-Kocowska</cp:lastModifiedBy>
  <cp:revision>1002</cp:revision>
  <cp:lastPrinted>2015-09-17T13:52:11Z</cp:lastPrinted>
  <dcterms:created xsi:type="dcterms:W3CDTF">2010-12-31T07:04:34Z</dcterms:created>
  <dcterms:modified xsi:type="dcterms:W3CDTF">2020-03-03T07:01:26Z</dcterms:modified>
</cp:coreProperties>
</file>