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83" r:id="rId2"/>
    <p:sldId id="340" r:id="rId3"/>
    <p:sldId id="332" r:id="rId4"/>
    <p:sldId id="376" r:id="rId5"/>
    <p:sldId id="341" r:id="rId6"/>
    <p:sldId id="342" r:id="rId7"/>
    <p:sldId id="371" r:id="rId8"/>
    <p:sldId id="346" r:id="rId9"/>
    <p:sldId id="347" r:id="rId10"/>
    <p:sldId id="348" r:id="rId11"/>
    <p:sldId id="349" r:id="rId12"/>
    <p:sldId id="351" r:id="rId13"/>
    <p:sldId id="352" r:id="rId14"/>
    <p:sldId id="353" r:id="rId15"/>
    <p:sldId id="385" r:id="rId16"/>
    <p:sldId id="354" r:id="rId17"/>
    <p:sldId id="372" r:id="rId18"/>
    <p:sldId id="386" r:id="rId19"/>
    <p:sldId id="387" r:id="rId20"/>
    <p:sldId id="358" r:id="rId21"/>
    <p:sldId id="359" r:id="rId22"/>
    <p:sldId id="360" r:id="rId23"/>
    <p:sldId id="361" r:id="rId24"/>
    <p:sldId id="373" r:id="rId25"/>
    <p:sldId id="362" r:id="rId26"/>
    <p:sldId id="363" r:id="rId27"/>
    <p:sldId id="364" r:id="rId28"/>
    <p:sldId id="365" r:id="rId29"/>
    <p:sldId id="367" r:id="rId30"/>
    <p:sldId id="368" r:id="rId31"/>
    <p:sldId id="369" r:id="rId32"/>
    <p:sldId id="370" r:id="rId33"/>
    <p:sldId id="374" r:id="rId34"/>
    <p:sldId id="338" r:id="rId35"/>
    <p:sldId id="267" r:id="rId36"/>
    <p:sldId id="381" r:id="rId37"/>
    <p:sldId id="382" r:id="rId38"/>
    <p:sldId id="268" r:id="rId39"/>
    <p:sldId id="316" r:id="rId40"/>
    <p:sldId id="288" r:id="rId41"/>
    <p:sldId id="317" r:id="rId42"/>
    <p:sldId id="328" r:id="rId43"/>
    <p:sldId id="329" r:id="rId44"/>
    <p:sldId id="330" r:id="rId45"/>
    <p:sldId id="289" r:id="rId46"/>
    <p:sldId id="331" r:id="rId47"/>
    <p:sldId id="307" r:id="rId48"/>
    <p:sldId id="320" r:id="rId49"/>
    <p:sldId id="308" r:id="rId50"/>
    <p:sldId id="333" r:id="rId51"/>
    <p:sldId id="334" r:id="rId52"/>
    <p:sldId id="335" r:id="rId53"/>
    <p:sldId id="388" r:id="rId54"/>
    <p:sldId id="336" r:id="rId55"/>
    <p:sldId id="389" r:id="rId56"/>
    <p:sldId id="337" r:id="rId57"/>
    <p:sldId id="312" r:id="rId58"/>
    <p:sldId id="339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czmarek" initials="e" lastIdx="1" clrIdx="0"/>
  <p:cmAuthor id="1" name="jcyrzan" initials="j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466E0"/>
    <a:srgbClr val="9966FF"/>
    <a:srgbClr val="D6CDE1"/>
    <a:srgbClr val="8EFA93"/>
    <a:srgbClr val="CABED8"/>
    <a:srgbClr val="D7BCEE"/>
    <a:srgbClr val="CCCCFF"/>
    <a:srgbClr val="339933"/>
    <a:srgbClr val="FAD9F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1C86F-1FE8-4687-BEAF-3708933C3E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34DECBA-81BF-4180-BCFC-386E33215C4C}">
      <dgm:prSet phldrT="[Tekst]" custT="1"/>
      <dgm:spPr/>
      <dgm:t>
        <a:bodyPr/>
        <a:lstStyle/>
        <a:p>
          <a:pPr algn="ctr"/>
          <a:r>
            <a:rPr lang="pl-PL" sz="1700" dirty="0" smtClean="0"/>
            <a:t>Wnioskodawcy przysługuje prawo do wycofania złożonego wniosku na każdym etapie oceny.</a:t>
          </a:r>
        </a:p>
        <a:p>
          <a:pPr algn="ctr"/>
          <a:r>
            <a:rPr lang="pl-PL" sz="1700" dirty="0" smtClean="0"/>
            <a:t>Dopuszcza się jedynie </a:t>
          </a:r>
          <a:r>
            <a:rPr lang="pl-PL" sz="1700" smtClean="0"/>
            <a:t>formę pisemną.</a:t>
          </a:r>
          <a:endParaRPr lang="pl-PL" sz="1700" dirty="0"/>
        </a:p>
      </dgm:t>
    </dgm:pt>
    <dgm:pt modelId="{7DB05B48-D8C4-49A9-B89E-5012DDB1496C}" type="parTrans" cxnId="{268D9DDF-7978-48E2-A6F7-AA38C1503D00}">
      <dgm:prSet/>
      <dgm:spPr/>
      <dgm:t>
        <a:bodyPr/>
        <a:lstStyle/>
        <a:p>
          <a:endParaRPr lang="pl-PL"/>
        </a:p>
      </dgm:t>
    </dgm:pt>
    <dgm:pt modelId="{63588958-9E96-4458-AE82-6257DDE60039}" type="sibTrans" cxnId="{268D9DDF-7978-48E2-A6F7-AA38C1503D00}">
      <dgm:prSet/>
      <dgm:spPr/>
      <dgm:t>
        <a:bodyPr/>
        <a:lstStyle/>
        <a:p>
          <a:endParaRPr lang="pl-PL"/>
        </a:p>
      </dgm:t>
    </dgm:pt>
    <dgm:pt modelId="{FF22F916-0224-4698-B743-FFD1575EFC59}">
      <dgm:prSet custT="1"/>
      <dgm:spPr/>
      <dgm:t>
        <a:bodyPr/>
        <a:lstStyle/>
        <a:p>
          <a:pPr algn="ctr"/>
          <a:r>
            <a:rPr lang="pl-PL" sz="1700" dirty="0" smtClean="0"/>
            <a:t>Wnioski o dofinansowanie powinny być wypełnione za pomocą generatora wniosków o dofinansowanie EFS dostępnego pod adresem </a:t>
          </a:r>
          <a:r>
            <a:rPr lang="pl-PL" sz="1700" b="1" dirty="0" smtClean="0"/>
            <a:t>(http://www.gwnd.dolnyslask.pl</a:t>
          </a:r>
          <a:r>
            <a:rPr lang="pl-PL" sz="1700" dirty="0" smtClean="0"/>
            <a:t>)</a:t>
          </a:r>
          <a:endParaRPr lang="pl-PL" sz="1700" dirty="0"/>
        </a:p>
      </dgm:t>
    </dgm:pt>
    <dgm:pt modelId="{BEA52EE2-F9AB-4C54-8A62-C57DBBAB583E}" type="parTrans" cxnId="{698B592F-CE96-4F88-84B7-65914EDF9B65}">
      <dgm:prSet/>
      <dgm:spPr/>
      <dgm:t>
        <a:bodyPr/>
        <a:lstStyle/>
        <a:p>
          <a:endParaRPr lang="pl-PL"/>
        </a:p>
      </dgm:t>
    </dgm:pt>
    <dgm:pt modelId="{3D902AEA-E139-4CB3-9259-0404A6A6B8F1}" type="sibTrans" cxnId="{698B592F-CE96-4F88-84B7-65914EDF9B65}">
      <dgm:prSet/>
      <dgm:spPr/>
      <dgm:t>
        <a:bodyPr/>
        <a:lstStyle/>
        <a:p>
          <a:endParaRPr lang="pl-PL"/>
        </a:p>
      </dgm:t>
    </dgm:pt>
    <dgm:pt modelId="{75104ECE-4866-4DE5-AB37-B25A1442308B}">
      <dgm:prSet custT="1"/>
      <dgm:spPr/>
      <dgm:t>
        <a:bodyPr/>
        <a:lstStyle/>
        <a:p>
          <a:pPr algn="ctr"/>
          <a:r>
            <a:rPr lang="pl-PL" sz="1700" dirty="0" smtClean="0"/>
            <a:t>System umożliwia tworzenie, edycję oraz wydruk wniosków o dofinansowanie, a także zapewnia możliwość ich złożenia </a:t>
          </a:r>
          <a:br>
            <a:rPr lang="pl-PL" sz="1700" dirty="0" smtClean="0"/>
          </a:br>
          <a:r>
            <a:rPr lang="pl-PL" sz="1700" dirty="0" smtClean="0"/>
            <a:t>i przekazania za pomocą </a:t>
          </a:r>
          <a:r>
            <a:rPr lang="pl-PL" sz="1700" dirty="0" err="1" smtClean="0"/>
            <a:t>ePUAP</a:t>
          </a:r>
          <a:endParaRPr lang="pl-PL" sz="1700" dirty="0"/>
        </a:p>
      </dgm:t>
    </dgm:pt>
    <dgm:pt modelId="{CB3E70A9-C765-4C2A-9912-3A6490BD82EE}" type="parTrans" cxnId="{6D99CFC1-8F57-483A-A240-F158179A0548}">
      <dgm:prSet/>
      <dgm:spPr/>
      <dgm:t>
        <a:bodyPr/>
        <a:lstStyle/>
        <a:p>
          <a:endParaRPr lang="pl-PL"/>
        </a:p>
      </dgm:t>
    </dgm:pt>
    <dgm:pt modelId="{78AF468E-CCC0-44EE-9CD8-37D65865776D}" type="sibTrans" cxnId="{6D99CFC1-8F57-483A-A240-F158179A0548}">
      <dgm:prSet/>
      <dgm:spPr/>
      <dgm:t>
        <a:bodyPr/>
        <a:lstStyle/>
        <a:p>
          <a:endParaRPr lang="pl-PL"/>
        </a:p>
      </dgm:t>
    </dgm:pt>
    <dgm:pt modelId="{454D2429-98D7-42ED-8813-54A7F2FDF0FE}" type="pres">
      <dgm:prSet presAssocID="{EC31C86F-1FE8-4687-BEAF-3708933C3E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2FBEF3-861E-418D-996C-C394D0D5F6F4}" type="pres">
      <dgm:prSet presAssocID="{FF22F916-0224-4698-B743-FFD1575EFC59}" presName="parentLin" presStyleCnt="0"/>
      <dgm:spPr/>
    </dgm:pt>
    <dgm:pt modelId="{D0869D40-1256-4F23-9D67-87EB16904558}" type="pres">
      <dgm:prSet presAssocID="{FF22F916-0224-4698-B743-FFD1575EFC59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29C33C9B-B064-41BB-B17F-FC757FEAE840}" type="pres">
      <dgm:prSet presAssocID="{FF22F916-0224-4698-B743-FFD1575EFC59}" presName="parentText" presStyleLbl="node1" presStyleIdx="0" presStyleCnt="3" custScaleY="4230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3CF668-59FB-44E9-ACF0-DF00A7CE3A17}" type="pres">
      <dgm:prSet presAssocID="{FF22F916-0224-4698-B743-FFD1575EFC59}" presName="negativeSpace" presStyleCnt="0"/>
      <dgm:spPr/>
    </dgm:pt>
    <dgm:pt modelId="{C866F3E7-8324-43B5-9C73-E723C66EC8E2}" type="pres">
      <dgm:prSet presAssocID="{FF22F916-0224-4698-B743-FFD1575EFC59}" presName="childText" presStyleLbl="conFgAcc1" presStyleIdx="0" presStyleCnt="3">
        <dgm:presLayoutVars>
          <dgm:bulletEnabled val="1"/>
        </dgm:presLayoutVars>
      </dgm:prSet>
      <dgm:spPr/>
    </dgm:pt>
    <dgm:pt modelId="{A3C717C2-9089-49E1-827C-05C2E3A0E3A0}" type="pres">
      <dgm:prSet presAssocID="{3D902AEA-E139-4CB3-9259-0404A6A6B8F1}" presName="spaceBetweenRectangles" presStyleCnt="0"/>
      <dgm:spPr/>
    </dgm:pt>
    <dgm:pt modelId="{2E193EA9-B9EF-4D66-837F-215764652219}" type="pres">
      <dgm:prSet presAssocID="{75104ECE-4866-4DE5-AB37-B25A1442308B}" presName="parentLin" presStyleCnt="0"/>
      <dgm:spPr/>
    </dgm:pt>
    <dgm:pt modelId="{9C55911F-1D7F-4277-882C-948D54268516}" type="pres">
      <dgm:prSet presAssocID="{75104ECE-4866-4DE5-AB37-B25A1442308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77858FA-1DBF-4430-82AC-2B3EC18A587E}" type="pres">
      <dgm:prSet presAssocID="{75104ECE-4866-4DE5-AB37-B25A1442308B}" presName="parentText" presStyleLbl="node1" presStyleIdx="1" presStyleCnt="3" custScaleY="314273" custLinFactNeighborX="2664" custLinFactNeighborY="-79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F5B3A9-9882-4BA3-AED8-DA626DE3FEC7}" type="pres">
      <dgm:prSet presAssocID="{75104ECE-4866-4DE5-AB37-B25A1442308B}" presName="negativeSpace" presStyleCnt="0"/>
      <dgm:spPr/>
    </dgm:pt>
    <dgm:pt modelId="{E7F4D85F-E994-42F0-A0C2-F5C17380A152}" type="pres">
      <dgm:prSet presAssocID="{75104ECE-4866-4DE5-AB37-B25A1442308B}" presName="childText" presStyleLbl="conFgAcc1" presStyleIdx="1" presStyleCnt="3">
        <dgm:presLayoutVars>
          <dgm:bulletEnabled val="1"/>
        </dgm:presLayoutVars>
      </dgm:prSet>
      <dgm:spPr/>
    </dgm:pt>
    <dgm:pt modelId="{71431975-68BB-4B59-A1E5-E211ED8BFB38}" type="pres">
      <dgm:prSet presAssocID="{78AF468E-CCC0-44EE-9CD8-37D65865776D}" presName="spaceBetweenRectangles" presStyleCnt="0"/>
      <dgm:spPr/>
    </dgm:pt>
    <dgm:pt modelId="{AEB3F3A4-117F-4DDB-BB00-1AFFE5005F0B}" type="pres">
      <dgm:prSet presAssocID="{C34DECBA-81BF-4180-BCFC-386E33215C4C}" presName="parentLin" presStyleCnt="0"/>
      <dgm:spPr/>
    </dgm:pt>
    <dgm:pt modelId="{6E01F5DA-5ED9-4CE6-8E09-050258BA8167}" type="pres">
      <dgm:prSet presAssocID="{C34DECBA-81BF-4180-BCFC-386E33215C4C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61CF9D31-D2D1-4718-BD96-CC3553BA8D4C}" type="pres">
      <dgm:prSet presAssocID="{C34DECBA-81BF-4180-BCFC-386E33215C4C}" presName="parentText" presStyleLbl="node1" presStyleIdx="2" presStyleCnt="3" custScaleY="2710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9A3F2F-D2C7-4FC1-AC57-3DF14E78DFB5}" type="pres">
      <dgm:prSet presAssocID="{C34DECBA-81BF-4180-BCFC-386E33215C4C}" presName="negativeSpace" presStyleCnt="0"/>
      <dgm:spPr/>
    </dgm:pt>
    <dgm:pt modelId="{AB88E781-D677-44E2-A13D-9755F140C1E2}" type="pres">
      <dgm:prSet presAssocID="{C34DECBA-81BF-4180-BCFC-386E33215C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7FB95D-18D7-430F-B6DE-238AD6F0E14C}" type="presOf" srcId="{75104ECE-4866-4DE5-AB37-B25A1442308B}" destId="{177858FA-1DBF-4430-82AC-2B3EC18A587E}" srcOrd="1" destOrd="0" presId="urn:microsoft.com/office/officeart/2005/8/layout/list1"/>
    <dgm:cxn modelId="{5B7DCC84-075E-47E0-B017-7509FC82D1B3}" type="presOf" srcId="{FF22F916-0224-4698-B743-FFD1575EFC59}" destId="{29C33C9B-B064-41BB-B17F-FC757FEAE840}" srcOrd="1" destOrd="0" presId="urn:microsoft.com/office/officeart/2005/8/layout/list1"/>
    <dgm:cxn modelId="{268D9DDF-7978-48E2-A6F7-AA38C1503D00}" srcId="{EC31C86F-1FE8-4687-BEAF-3708933C3EC6}" destId="{C34DECBA-81BF-4180-BCFC-386E33215C4C}" srcOrd="2" destOrd="0" parTransId="{7DB05B48-D8C4-49A9-B89E-5012DDB1496C}" sibTransId="{63588958-9E96-4458-AE82-6257DDE60039}"/>
    <dgm:cxn modelId="{5A00D98E-AD67-4AA5-903B-589763A39F34}" type="presOf" srcId="{75104ECE-4866-4DE5-AB37-B25A1442308B}" destId="{9C55911F-1D7F-4277-882C-948D54268516}" srcOrd="0" destOrd="0" presId="urn:microsoft.com/office/officeart/2005/8/layout/list1"/>
    <dgm:cxn modelId="{382D58E2-00EB-4316-A69E-F9550EC29193}" type="presOf" srcId="{FF22F916-0224-4698-B743-FFD1575EFC59}" destId="{D0869D40-1256-4F23-9D67-87EB16904558}" srcOrd="0" destOrd="0" presId="urn:microsoft.com/office/officeart/2005/8/layout/list1"/>
    <dgm:cxn modelId="{31614D05-47C1-422B-BEA0-13A0B1F4969A}" type="presOf" srcId="{C34DECBA-81BF-4180-BCFC-386E33215C4C}" destId="{6E01F5DA-5ED9-4CE6-8E09-050258BA8167}" srcOrd="0" destOrd="0" presId="urn:microsoft.com/office/officeart/2005/8/layout/list1"/>
    <dgm:cxn modelId="{698B592F-CE96-4F88-84B7-65914EDF9B65}" srcId="{EC31C86F-1FE8-4687-BEAF-3708933C3EC6}" destId="{FF22F916-0224-4698-B743-FFD1575EFC59}" srcOrd="0" destOrd="0" parTransId="{BEA52EE2-F9AB-4C54-8A62-C57DBBAB583E}" sibTransId="{3D902AEA-E139-4CB3-9259-0404A6A6B8F1}"/>
    <dgm:cxn modelId="{6D99CFC1-8F57-483A-A240-F158179A0548}" srcId="{EC31C86F-1FE8-4687-BEAF-3708933C3EC6}" destId="{75104ECE-4866-4DE5-AB37-B25A1442308B}" srcOrd="1" destOrd="0" parTransId="{CB3E70A9-C765-4C2A-9912-3A6490BD82EE}" sibTransId="{78AF468E-CCC0-44EE-9CD8-37D65865776D}"/>
    <dgm:cxn modelId="{BB0E34A8-BAD5-4B14-9B02-FFA20ACF2D7E}" type="presOf" srcId="{EC31C86F-1FE8-4687-BEAF-3708933C3EC6}" destId="{454D2429-98D7-42ED-8813-54A7F2FDF0FE}" srcOrd="0" destOrd="0" presId="urn:microsoft.com/office/officeart/2005/8/layout/list1"/>
    <dgm:cxn modelId="{D22EA32C-ACE3-4165-A34A-72CD2E74020C}" type="presOf" srcId="{C34DECBA-81BF-4180-BCFC-386E33215C4C}" destId="{61CF9D31-D2D1-4718-BD96-CC3553BA8D4C}" srcOrd="1" destOrd="0" presId="urn:microsoft.com/office/officeart/2005/8/layout/list1"/>
    <dgm:cxn modelId="{F8CD622C-9F09-4C9B-A821-93B1E2CD6B80}" type="presParOf" srcId="{454D2429-98D7-42ED-8813-54A7F2FDF0FE}" destId="{FD2FBEF3-861E-418D-996C-C394D0D5F6F4}" srcOrd="0" destOrd="0" presId="urn:microsoft.com/office/officeart/2005/8/layout/list1"/>
    <dgm:cxn modelId="{A1AC9A0D-ED5C-4A21-A47D-F332972E021F}" type="presParOf" srcId="{FD2FBEF3-861E-418D-996C-C394D0D5F6F4}" destId="{D0869D40-1256-4F23-9D67-87EB16904558}" srcOrd="0" destOrd="0" presId="urn:microsoft.com/office/officeart/2005/8/layout/list1"/>
    <dgm:cxn modelId="{AD01D3B6-A47B-4AC7-9C02-C431422F953C}" type="presParOf" srcId="{FD2FBEF3-861E-418D-996C-C394D0D5F6F4}" destId="{29C33C9B-B064-41BB-B17F-FC757FEAE840}" srcOrd="1" destOrd="0" presId="urn:microsoft.com/office/officeart/2005/8/layout/list1"/>
    <dgm:cxn modelId="{D2AF1BD2-5E17-4CDA-B7C6-6994904B1886}" type="presParOf" srcId="{454D2429-98D7-42ED-8813-54A7F2FDF0FE}" destId="{6B3CF668-59FB-44E9-ACF0-DF00A7CE3A17}" srcOrd="1" destOrd="0" presId="urn:microsoft.com/office/officeart/2005/8/layout/list1"/>
    <dgm:cxn modelId="{D105A85B-51DD-4C01-BC1F-AEB5EA275D01}" type="presParOf" srcId="{454D2429-98D7-42ED-8813-54A7F2FDF0FE}" destId="{C866F3E7-8324-43B5-9C73-E723C66EC8E2}" srcOrd="2" destOrd="0" presId="urn:microsoft.com/office/officeart/2005/8/layout/list1"/>
    <dgm:cxn modelId="{88139F61-44BF-4366-AA4B-9906082AB895}" type="presParOf" srcId="{454D2429-98D7-42ED-8813-54A7F2FDF0FE}" destId="{A3C717C2-9089-49E1-827C-05C2E3A0E3A0}" srcOrd="3" destOrd="0" presId="urn:microsoft.com/office/officeart/2005/8/layout/list1"/>
    <dgm:cxn modelId="{75FF1EBC-75CF-49F3-A9B0-722F9C344251}" type="presParOf" srcId="{454D2429-98D7-42ED-8813-54A7F2FDF0FE}" destId="{2E193EA9-B9EF-4D66-837F-215764652219}" srcOrd="4" destOrd="0" presId="urn:microsoft.com/office/officeart/2005/8/layout/list1"/>
    <dgm:cxn modelId="{B64D6F99-C4BC-475F-BF6D-733F79D81DB1}" type="presParOf" srcId="{2E193EA9-B9EF-4D66-837F-215764652219}" destId="{9C55911F-1D7F-4277-882C-948D54268516}" srcOrd="0" destOrd="0" presId="urn:microsoft.com/office/officeart/2005/8/layout/list1"/>
    <dgm:cxn modelId="{762FA517-6DED-4307-A190-ECFBE145B468}" type="presParOf" srcId="{2E193EA9-B9EF-4D66-837F-215764652219}" destId="{177858FA-1DBF-4430-82AC-2B3EC18A587E}" srcOrd="1" destOrd="0" presId="urn:microsoft.com/office/officeart/2005/8/layout/list1"/>
    <dgm:cxn modelId="{F4EAD214-4E3D-456E-8736-62F1E96FECB4}" type="presParOf" srcId="{454D2429-98D7-42ED-8813-54A7F2FDF0FE}" destId="{D7F5B3A9-9882-4BA3-AED8-DA626DE3FEC7}" srcOrd="5" destOrd="0" presId="urn:microsoft.com/office/officeart/2005/8/layout/list1"/>
    <dgm:cxn modelId="{8AF4BF0E-75B3-48A4-958C-9F329F597ABF}" type="presParOf" srcId="{454D2429-98D7-42ED-8813-54A7F2FDF0FE}" destId="{E7F4D85F-E994-42F0-A0C2-F5C17380A152}" srcOrd="6" destOrd="0" presId="urn:microsoft.com/office/officeart/2005/8/layout/list1"/>
    <dgm:cxn modelId="{18AD4D7B-9C29-4C26-B01A-FDA3AB8C4955}" type="presParOf" srcId="{454D2429-98D7-42ED-8813-54A7F2FDF0FE}" destId="{71431975-68BB-4B59-A1E5-E211ED8BFB38}" srcOrd="7" destOrd="0" presId="urn:microsoft.com/office/officeart/2005/8/layout/list1"/>
    <dgm:cxn modelId="{8D6CE185-C135-4D59-866E-A60900B31236}" type="presParOf" srcId="{454D2429-98D7-42ED-8813-54A7F2FDF0FE}" destId="{AEB3F3A4-117F-4DDB-BB00-1AFFE5005F0B}" srcOrd="8" destOrd="0" presId="urn:microsoft.com/office/officeart/2005/8/layout/list1"/>
    <dgm:cxn modelId="{46C9FCFD-12EF-4B84-BCD9-6956FAE8864B}" type="presParOf" srcId="{AEB3F3A4-117F-4DDB-BB00-1AFFE5005F0B}" destId="{6E01F5DA-5ED9-4CE6-8E09-050258BA8167}" srcOrd="0" destOrd="0" presId="urn:microsoft.com/office/officeart/2005/8/layout/list1"/>
    <dgm:cxn modelId="{F1946B42-730C-4DEA-A269-07AA8052E19F}" type="presParOf" srcId="{AEB3F3A4-117F-4DDB-BB00-1AFFE5005F0B}" destId="{61CF9D31-D2D1-4718-BD96-CC3553BA8D4C}" srcOrd="1" destOrd="0" presId="urn:microsoft.com/office/officeart/2005/8/layout/list1"/>
    <dgm:cxn modelId="{4F94D268-9EAA-4A23-B9E2-C03171247BB9}" type="presParOf" srcId="{454D2429-98D7-42ED-8813-54A7F2FDF0FE}" destId="{7F9A3F2F-D2C7-4FC1-AC57-3DF14E78DFB5}" srcOrd="9" destOrd="0" presId="urn:microsoft.com/office/officeart/2005/8/layout/list1"/>
    <dgm:cxn modelId="{07998B3F-D8C0-4F2D-96AF-4D9E471975B3}" type="presParOf" srcId="{454D2429-98D7-42ED-8813-54A7F2FDF0FE}" destId="{AB88E781-D677-44E2-A13D-9755F140C1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B1D29A-B642-414C-9CE0-E1C8646755C4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2EC26671-F640-4D57-93A9-84AE2C9E2EF4}">
      <dgm:prSet phldrT="[Tekst]" custT="1"/>
      <dgm:spPr/>
      <dgm:t>
        <a:bodyPr/>
        <a:lstStyle/>
        <a:p>
          <a:pPr algn="just"/>
          <a:r>
            <a:rPr lang="pl-PL" sz="2000" b="0" dirty="0" smtClean="0">
              <a:solidFill>
                <a:schemeClr val="tx1"/>
              </a:solidFill>
            </a:rPr>
            <a:t>Wartość wydatków poniesionych na zakup środków trwałych                    o wartości jednostkowej równej i wyższej niż 350 PLN netto,           w ramach kosztów bezpośrednich projektu oraz wydatków                 w ramach cross–financingu, nie może przekroczyć łącznie </a:t>
          </a:r>
          <a:r>
            <a:rPr lang="pl-PL" sz="2000" b="1" dirty="0" smtClean="0">
              <a:solidFill>
                <a:schemeClr val="tx1"/>
              </a:solidFill>
            </a:rPr>
            <a:t>10% </a:t>
          </a:r>
          <a:r>
            <a:rPr lang="pl-PL" sz="2000" b="0" dirty="0" smtClean="0">
              <a:solidFill>
                <a:schemeClr val="tx1"/>
              </a:solidFill>
            </a:rPr>
            <a:t>wydatków projektu.</a:t>
          </a:r>
          <a:endParaRPr lang="pl-PL" sz="2000" b="0" dirty="0">
            <a:solidFill>
              <a:srgbClr val="FF0000"/>
            </a:solidFill>
          </a:endParaRPr>
        </a:p>
      </dgm:t>
    </dgm:pt>
    <dgm:pt modelId="{87D569E0-AF8F-4E15-8AC4-C0888EFEB5A6}" type="parTrans" cxnId="{CA741607-CD24-4DB2-B637-20AE11FC44E1}">
      <dgm:prSet/>
      <dgm:spPr/>
      <dgm:t>
        <a:bodyPr/>
        <a:lstStyle/>
        <a:p>
          <a:endParaRPr lang="pl-PL"/>
        </a:p>
      </dgm:t>
    </dgm:pt>
    <dgm:pt modelId="{E2783F7B-94B2-41E4-A7FB-0E65D5E1DA23}" type="sibTrans" cxnId="{CA741607-CD24-4DB2-B637-20AE11FC44E1}">
      <dgm:prSet/>
      <dgm:spPr/>
      <dgm:t>
        <a:bodyPr/>
        <a:lstStyle/>
        <a:p>
          <a:endParaRPr lang="pl-PL"/>
        </a:p>
      </dgm:t>
    </dgm:pt>
    <dgm:pt modelId="{10466539-8DA2-454F-A003-811A55D0F135}">
      <dgm:prSet phldrT="[Tekst]"/>
      <dgm:spPr/>
      <dgm:t>
        <a:bodyPr/>
        <a:lstStyle/>
        <a:p>
          <a:endParaRPr lang="pl-PL" dirty="0"/>
        </a:p>
      </dgm:t>
    </dgm:pt>
    <dgm:pt modelId="{2DA4EA26-1CD1-4694-A992-CA7CDA22E9DE}" type="parTrans" cxnId="{AD8EE32A-E523-4CAF-8A31-61CEA29A8090}">
      <dgm:prSet/>
      <dgm:spPr/>
      <dgm:t>
        <a:bodyPr/>
        <a:lstStyle/>
        <a:p>
          <a:endParaRPr lang="pl-PL"/>
        </a:p>
      </dgm:t>
    </dgm:pt>
    <dgm:pt modelId="{2B31EF82-E6E8-4B81-AEF7-B839DC5EC5B4}" type="sibTrans" cxnId="{AD8EE32A-E523-4CAF-8A31-61CEA29A8090}">
      <dgm:prSet/>
      <dgm:spPr/>
      <dgm:t>
        <a:bodyPr/>
        <a:lstStyle/>
        <a:p>
          <a:endParaRPr lang="pl-PL"/>
        </a:p>
      </dgm:t>
    </dgm:pt>
    <dgm:pt modelId="{2503C851-BC4F-44FB-9AA5-2434F5010226}">
      <dgm:prSet phldrT="[Tekst]" custT="1"/>
      <dgm:spPr/>
      <dgm:t>
        <a:bodyPr/>
        <a:lstStyle/>
        <a:p>
          <a:pPr algn="just"/>
          <a:r>
            <a:rPr lang="pl-PL" sz="2000" dirty="0" smtClean="0">
              <a:solidFill>
                <a:schemeClr val="tx1"/>
              </a:solidFill>
            </a:rPr>
            <a:t>Wydatki ponoszone na zakup środków trwałych oraz cross–financing powyżej dopuszczalnej kwoty, określonej                                   w zatwierdzonym wniosku o dofinansowanie projektu,                             są niekwalifikowalne, z wyjątkiem doposażenia szkół i placówek kształcenia zawodowego w sprzęt niezbędny do realizacji kształcenia zawodowego, gdzie łączny limit wydatków związanych z zakupem sprzętu nie przekroczy </a:t>
          </a:r>
          <a:r>
            <a:rPr lang="pl-PL" sz="2000" b="1" dirty="0" smtClean="0">
              <a:solidFill>
                <a:schemeClr val="tx1"/>
              </a:solidFill>
            </a:rPr>
            <a:t>20%</a:t>
          </a:r>
          <a:r>
            <a:rPr lang="pl-PL" sz="2000" dirty="0" smtClean="0">
              <a:solidFill>
                <a:schemeClr val="tx1"/>
              </a:solidFill>
            </a:rPr>
            <a:t> wartości projektu (włączając cross–financing).</a:t>
          </a:r>
          <a:endParaRPr lang="pl-PL" sz="2000" dirty="0">
            <a:solidFill>
              <a:schemeClr val="tx1"/>
            </a:solidFill>
          </a:endParaRPr>
        </a:p>
      </dgm:t>
    </dgm:pt>
    <dgm:pt modelId="{CEF53257-BEC4-447F-93B5-CC7CBA0F45EF}" type="parTrans" cxnId="{118C3D93-E5DE-41C0-8F77-DB215198E585}">
      <dgm:prSet/>
      <dgm:spPr/>
      <dgm:t>
        <a:bodyPr/>
        <a:lstStyle/>
        <a:p>
          <a:endParaRPr lang="pl-PL"/>
        </a:p>
      </dgm:t>
    </dgm:pt>
    <dgm:pt modelId="{42C444BB-EF4C-459C-9034-1E5C0BB58AB2}" type="sibTrans" cxnId="{118C3D93-E5DE-41C0-8F77-DB215198E585}">
      <dgm:prSet/>
      <dgm:spPr/>
      <dgm:t>
        <a:bodyPr/>
        <a:lstStyle/>
        <a:p>
          <a:endParaRPr lang="pl-PL"/>
        </a:p>
      </dgm:t>
    </dgm:pt>
    <dgm:pt modelId="{C6E52BB1-0BEE-40B2-93C1-ED91BD116B61}">
      <dgm:prSet phldrT="[Tekst]"/>
      <dgm:spPr/>
      <dgm:t>
        <a:bodyPr/>
        <a:lstStyle/>
        <a:p>
          <a:endParaRPr lang="pl-PL" dirty="0"/>
        </a:p>
      </dgm:t>
    </dgm:pt>
    <dgm:pt modelId="{B5C6D6D8-37C9-4694-ADDC-1DC7EAF01B04}" type="sibTrans" cxnId="{01D6CCC0-53F0-4189-B53C-4084DF76DBE3}">
      <dgm:prSet/>
      <dgm:spPr/>
      <dgm:t>
        <a:bodyPr/>
        <a:lstStyle/>
        <a:p>
          <a:endParaRPr lang="pl-PL"/>
        </a:p>
      </dgm:t>
    </dgm:pt>
    <dgm:pt modelId="{475D4195-E0E8-4313-AA05-BDA1655DE18A}" type="parTrans" cxnId="{01D6CCC0-53F0-4189-B53C-4084DF76DBE3}">
      <dgm:prSet/>
      <dgm:spPr/>
      <dgm:t>
        <a:bodyPr/>
        <a:lstStyle/>
        <a:p>
          <a:endParaRPr lang="pl-PL"/>
        </a:p>
      </dgm:t>
    </dgm:pt>
    <dgm:pt modelId="{132587AB-189D-4345-BF9B-946B764E3F8B}">
      <dgm:prSet phldrT="[Tekst]" custT="1"/>
      <dgm:spPr/>
      <dgm:t>
        <a:bodyPr/>
        <a:lstStyle/>
        <a:p>
          <a:pPr algn="just"/>
          <a:endParaRPr lang="pl-PL" sz="2000" dirty="0">
            <a:solidFill>
              <a:schemeClr val="tx1"/>
            </a:solidFill>
          </a:endParaRPr>
        </a:p>
      </dgm:t>
    </dgm:pt>
    <dgm:pt modelId="{9BC665F5-04E6-4342-9281-414DEAFDE9FC}" type="parTrans" cxnId="{790A89A5-20ED-42DD-AAED-98D9A7B07DCE}">
      <dgm:prSet/>
      <dgm:spPr/>
      <dgm:t>
        <a:bodyPr/>
        <a:lstStyle/>
        <a:p>
          <a:endParaRPr lang="pl-PL"/>
        </a:p>
      </dgm:t>
    </dgm:pt>
    <dgm:pt modelId="{417F32BA-7BE9-4533-B3B1-E4A0AD18A0D1}" type="sibTrans" cxnId="{790A89A5-20ED-42DD-AAED-98D9A7B07DCE}">
      <dgm:prSet/>
      <dgm:spPr/>
      <dgm:t>
        <a:bodyPr/>
        <a:lstStyle/>
        <a:p>
          <a:endParaRPr lang="pl-PL"/>
        </a:p>
      </dgm:t>
    </dgm:pt>
    <dgm:pt modelId="{45AC6F19-726A-4BCD-8D97-CC4AF4B52BB7}">
      <dgm:prSet phldrT="[Tekst]" custT="1"/>
      <dgm:spPr/>
      <dgm:t>
        <a:bodyPr/>
        <a:lstStyle/>
        <a:p>
          <a:pPr algn="just"/>
          <a:endParaRPr lang="pl-PL" sz="2000" dirty="0">
            <a:solidFill>
              <a:schemeClr val="tx1"/>
            </a:solidFill>
          </a:endParaRPr>
        </a:p>
      </dgm:t>
    </dgm:pt>
    <dgm:pt modelId="{0CCF70CE-5C04-45DA-8C90-C8C9BF1E3FC4}" type="parTrans" cxnId="{697E3EEE-E58B-4C58-B857-8D6AE8F761DB}">
      <dgm:prSet/>
      <dgm:spPr/>
    </dgm:pt>
    <dgm:pt modelId="{A936DD9A-BA9E-4B1D-A3DE-03CC36475DCF}" type="sibTrans" cxnId="{697E3EEE-E58B-4C58-B857-8D6AE8F761DB}">
      <dgm:prSet/>
      <dgm:spPr/>
    </dgm:pt>
    <dgm:pt modelId="{AB6B6B2B-2C75-4ACA-BC11-FA5105E102FC}" type="pres">
      <dgm:prSet presAssocID="{ECB1D29A-B642-414C-9CE0-E1C8646755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D1BA41-6230-4F34-B764-015EAC8E189A}" type="pres">
      <dgm:prSet presAssocID="{C6E52BB1-0BEE-40B2-93C1-ED91BD116B61}" presName="composite" presStyleCnt="0"/>
      <dgm:spPr/>
    </dgm:pt>
    <dgm:pt modelId="{564853C5-913F-4F40-B02E-5A19A3890C88}" type="pres">
      <dgm:prSet presAssocID="{C6E52BB1-0BEE-40B2-93C1-ED91BD116B6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596A2B-69A6-4D7E-9E89-E0FAD5559B2E}" type="pres">
      <dgm:prSet presAssocID="{C6E52BB1-0BEE-40B2-93C1-ED91BD116B61}" presName="descendantText" presStyleLbl="alignAcc1" presStyleIdx="0" presStyleCnt="2" custScaleY="10630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870F47-EA79-441E-B65E-1B73329874B8}" type="pres">
      <dgm:prSet presAssocID="{B5C6D6D8-37C9-4694-ADDC-1DC7EAF01B04}" presName="sp" presStyleCnt="0"/>
      <dgm:spPr/>
    </dgm:pt>
    <dgm:pt modelId="{A07A0F78-72FA-4DCF-83AD-F530EACE659B}" type="pres">
      <dgm:prSet presAssocID="{10466539-8DA2-454F-A003-811A55D0F135}" presName="composite" presStyleCnt="0"/>
      <dgm:spPr/>
    </dgm:pt>
    <dgm:pt modelId="{113BCC6C-881D-4598-83E2-04F1F85B7D6E}" type="pres">
      <dgm:prSet presAssocID="{10466539-8DA2-454F-A003-811A55D0F1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039699-D70E-4C66-801A-F384E15421DF}" type="pres">
      <dgm:prSet presAssocID="{10466539-8DA2-454F-A003-811A55D0F135}" presName="descendantText" presStyleLbl="alignAcc1" presStyleIdx="1" presStyleCnt="2" custScaleY="155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0A89A5-20ED-42DD-AAED-98D9A7B07DCE}" srcId="{10466539-8DA2-454F-A003-811A55D0F135}" destId="{132587AB-189D-4345-BF9B-946B764E3F8B}" srcOrd="2" destOrd="0" parTransId="{9BC665F5-04E6-4342-9281-414DEAFDE9FC}" sibTransId="{417F32BA-7BE9-4533-B3B1-E4A0AD18A0D1}"/>
    <dgm:cxn modelId="{BAEAF503-74A7-436A-8D5D-6737F44BE173}" type="presOf" srcId="{ECB1D29A-B642-414C-9CE0-E1C8646755C4}" destId="{AB6B6B2B-2C75-4ACA-BC11-FA5105E102FC}" srcOrd="0" destOrd="0" presId="urn:microsoft.com/office/officeart/2005/8/layout/chevron2"/>
    <dgm:cxn modelId="{697E3EEE-E58B-4C58-B857-8D6AE8F761DB}" srcId="{10466539-8DA2-454F-A003-811A55D0F135}" destId="{45AC6F19-726A-4BCD-8D97-CC4AF4B52BB7}" srcOrd="0" destOrd="0" parTransId="{0CCF70CE-5C04-45DA-8C90-C8C9BF1E3FC4}" sibTransId="{A936DD9A-BA9E-4B1D-A3DE-03CC36475DCF}"/>
    <dgm:cxn modelId="{AD8EE32A-E523-4CAF-8A31-61CEA29A8090}" srcId="{ECB1D29A-B642-414C-9CE0-E1C8646755C4}" destId="{10466539-8DA2-454F-A003-811A55D0F135}" srcOrd="1" destOrd="0" parTransId="{2DA4EA26-1CD1-4694-A992-CA7CDA22E9DE}" sibTransId="{2B31EF82-E6E8-4B81-AEF7-B839DC5EC5B4}"/>
    <dgm:cxn modelId="{118C3D93-E5DE-41C0-8F77-DB215198E585}" srcId="{10466539-8DA2-454F-A003-811A55D0F135}" destId="{2503C851-BC4F-44FB-9AA5-2434F5010226}" srcOrd="1" destOrd="0" parTransId="{CEF53257-BEC4-447F-93B5-CC7CBA0F45EF}" sibTransId="{42C444BB-EF4C-459C-9034-1E5C0BB58AB2}"/>
    <dgm:cxn modelId="{38299824-70EF-4D43-9EE8-9542F8AA6573}" type="presOf" srcId="{10466539-8DA2-454F-A003-811A55D0F135}" destId="{113BCC6C-881D-4598-83E2-04F1F85B7D6E}" srcOrd="0" destOrd="0" presId="urn:microsoft.com/office/officeart/2005/8/layout/chevron2"/>
    <dgm:cxn modelId="{328B7F14-32D2-4013-AE64-2118FC186171}" type="presOf" srcId="{C6E52BB1-0BEE-40B2-93C1-ED91BD116B61}" destId="{564853C5-913F-4F40-B02E-5A19A3890C88}" srcOrd="0" destOrd="0" presId="urn:microsoft.com/office/officeart/2005/8/layout/chevron2"/>
    <dgm:cxn modelId="{20CE6A0D-C8E7-4B71-8BB1-44DD3EA6B287}" type="presOf" srcId="{2503C851-BC4F-44FB-9AA5-2434F5010226}" destId="{3E039699-D70E-4C66-801A-F384E15421DF}" srcOrd="0" destOrd="1" presId="urn:microsoft.com/office/officeart/2005/8/layout/chevron2"/>
    <dgm:cxn modelId="{CA741607-CD24-4DB2-B637-20AE11FC44E1}" srcId="{C6E52BB1-0BEE-40B2-93C1-ED91BD116B61}" destId="{2EC26671-F640-4D57-93A9-84AE2C9E2EF4}" srcOrd="0" destOrd="0" parTransId="{87D569E0-AF8F-4E15-8AC4-C0888EFEB5A6}" sibTransId="{E2783F7B-94B2-41E4-A7FB-0E65D5E1DA23}"/>
    <dgm:cxn modelId="{E4933AA0-990C-4A7D-A2E7-722E32E4321F}" type="presOf" srcId="{132587AB-189D-4345-BF9B-946B764E3F8B}" destId="{3E039699-D70E-4C66-801A-F384E15421DF}" srcOrd="0" destOrd="2" presId="urn:microsoft.com/office/officeart/2005/8/layout/chevron2"/>
    <dgm:cxn modelId="{01D6CCC0-53F0-4189-B53C-4084DF76DBE3}" srcId="{ECB1D29A-B642-414C-9CE0-E1C8646755C4}" destId="{C6E52BB1-0BEE-40B2-93C1-ED91BD116B61}" srcOrd="0" destOrd="0" parTransId="{475D4195-E0E8-4313-AA05-BDA1655DE18A}" sibTransId="{B5C6D6D8-37C9-4694-ADDC-1DC7EAF01B04}"/>
    <dgm:cxn modelId="{09C6442E-E5C1-4C1F-BD88-0860E0E88A66}" type="presOf" srcId="{45AC6F19-726A-4BCD-8D97-CC4AF4B52BB7}" destId="{3E039699-D70E-4C66-801A-F384E15421DF}" srcOrd="0" destOrd="0" presId="urn:microsoft.com/office/officeart/2005/8/layout/chevron2"/>
    <dgm:cxn modelId="{4A614393-6C84-47FA-B5F8-28EDFE5690D3}" type="presOf" srcId="{2EC26671-F640-4D57-93A9-84AE2C9E2EF4}" destId="{93596A2B-69A6-4D7E-9E89-E0FAD5559B2E}" srcOrd="0" destOrd="0" presId="urn:microsoft.com/office/officeart/2005/8/layout/chevron2"/>
    <dgm:cxn modelId="{9DFBD6E0-AAF6-4C09-9962-5227E368DA2A}" type="presParOf" srcId="{AB6B6B2B-2C75-4ACA-BC11-FA5105E102FC}" destId="{BAD1BA41-6230-4F34-B764-015EAC8E189A}" srcOrd="0" destOrd="0" presId="urn:microsoft.com/office/officeart/2005/8/layout/chevron2"/>
    <dgm:cxn modelId="{687B2B32-AC9C-40EC-862A-7A10AE490114}" type="presParOf" srcId="{BAD1BA41-6230-4F34-B764-015EAC8E189A}" destId="{564853C5-913F-4F40-B02E-5A19A3890C88}" srcOrd="0" destOrd="0" presId="urn:microsoft.com/office/officeart/2005/8/layout/chevron2"/>
    <dgm:cxn modelId="{0910C105-5D85-46C1-8803-FB0FE7616780}" type="presParOf" srcId="{BAD1BA41-6230-4F34-B764-015EAC8E189A}" destId="{93596A2B-69A6-4D7E-9E89-E0FAD5559B2E}" srcOrd="1" destOrd="0" presId="urn:microsoft.com/office/officeart/2005/8/layout/chevron2"/>
    <dgm:cxn modelId="{84B441FD-46C9-4C35-9147-7AB598EE3ED7}" type="presParOf" srcId="{AB6B6B2B-2C75-4ACA-BC11-FA5105E102FC}" destId="{F0870F47-EA79-441E-B65E-1B73329874B8}" srcOrd="1" destOrd="0" presId="urn:microsoft.com/office/officeart/2005/8/layout/chevron2"/>
    <dgm:cxn modelId="{AB464BD3-4017-4043-8510-0831AD83424C}" type="presParOf" srcId="{AB6B6B2B-2C75-4ACA-BC11-FA5105E102FC}" destId="{A07A0F78-72FA-4DCF-83AD-F530EACE659B}" srcOrd="2" destOrd="0" presId="urn:microsoft.com/office/officeart/2005/8/layout/chevron2"/>
    <dgm:cxn modelId="{6F75F67E-B92F-4230-91E8-45C1E52C072E}" type="presParOf" srcId="{A07A0F78-72FA-4DCF-83AD-F530EACE659B}" destId="{113BCC6C-881D-4598-83E2-04F1F85B7D6E}" srcOrd="0" destOrd="0" presId="urn:microsoft.com/office/officeart/2005/8/layout/chevron2"/>
    <dgm:cxn modelId="{5E5A091F-83B1-47E8-A00C-DE3C0F9A83F4}" type="presParOf" srcId="{A07A0F78-72FA-4DCF-83AD-F530EACE659B}" destId="{3E039699-D70E-4C66-801A-F384E15421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CC5106-3880-4FA6-83DE-573A20643BE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00D936-8921-4F59-8B46-768B660D4654}">
      <dgm:prSet phldrT="[Tekst]"/>
      <dgm:spPr/>
      <dgm:t>
        <a:bodyPr/>
        <a:lstStyle/>
        <a:p>
          <a:r>
            <a:rPr lang="pl-PL" dirty="0" smtClean="0"/>
            <a:t>Weryfikacja techniczna wniosku</a:t>
          </a:r>
          <a:endParaRPr lang="pl-PL" dirty="0"/>
        </a:p>
      </dgm:t>
    </dgm:pt>
    <dgm:pt modelId="{5F441A0D-4A5C-4591-A7E2-58BCD4DF1986}" type="parTrans" cxnId="{2412B177-19A5-48D9-BE1C-44FCF4A89AA5}">
      <dgm:prSet/>
      <dgm:spPr/>
      <dgm:t>
        <a:bodyPr/>
        <a:lstStyle/>
        <a:p>
          <a:endParaRPr lang="pl-PL"/>
        </a:p>
      </dgm:t>
    </dgm:pt>
    <dgm:pt modelId="{1A3AE35B-E420-4AE8-ACBA-01E537E73E8D}" type="sibTrans" cxnId="{2412B177-19A5-48D9-BE1C-44FCF4A89AA5}">
      <dgm:prSet/>
      <dgm:spPr/>
      <dgm:t>
        <a:bodyPr/>
        <a:lstStyle/>
        <a:p>
          <a:endParaRPr lang="pl-PL" dirty="0"/>
        </a:p>
      </dgm:t>
    </dgm:pt>
    <dgm:pt modelId="{AD84162B-2113-42E1-9B3E-0595D905F66D}">
      <dgm:prSet phldrT="[Tekst]"/>
      <dgm:spPr/>
      <dgm:t>
        <a:bodyPr/>
        <a:lstStyle/>
        <a:p>
          <a:r>
            <a:rPr lang="pl-PL" dirty="0" smtClean="0"/>
            <a:t>Ocena zgodności projektu ze strategią ZIT</a:t>
          </a:r>
          <a:endParaRPr lang="pl-PL" dirty="0"/>
        </a:p>
      </dgm:t>
    </dgm:pt>
    <dgm:pt modelId="{857C79F2-9B3C-4C29-9683-649ABA29BCFA}" type="parTrans" cxnId="{0BF37EB6-C653-46F3-944E-9E0030407DA7}">
      <dgm:prSet/>
      <dgm:spPr/>
      <dgm:t>
        <a:bodyPr/>
        <a:lstStyle/>
        <a:p>
          <a:endParaRPr lang="pl-PL"/>
        </a:p>
      </dgm:t>
    </dgm:pt>
    <dgm:pt modelId="{AB69CB71-7325-4B09-8270-DF859E28D352}" type="sibTrans" cxnId="{0BF37EB6-C653-46F3-944E-9E0030407DA7}">
      <dgm:prSet/>
      <dgm:spPr/>
      <dgm:t>
        <a:bodyPr/>
        <a:lstStyle/>
        <a:p>
          <a:endParaRPr lang="pl-PL" dirty="0"/>
        </a:p>
      </dgm:t>
    </dgm:pt>
    <dgm:pt modelId="{7AC4D07E-349D-4255-86CA-2649AB6B9E25}">
      <dgm:prSet phldrT="[Tekst]"/>
      <dgm:spPr/>
      <dgm:t>
        <a:bodyPr/>
        <a:lstStyle/>
        <a:p>
          <a:r>
            <a:rPr lang="pl-PL" dirty="0" smtClean="0"/>
            <a:t>Ocena formalno – merytoryczna (w tym negocjacje)</a:t>
          </a:r>
          <a:endParaRPr lang="pl-PL" b="1" dirty="0">
            <a:solidFill>
              <a:srgbClr val="FF0000"/>
            </a:solidFill>
          </a:endParaRPr>
        </a:p>
      </dgm:t>
    </dgm:pt>
    <dgm:pt modelId="{B7478F7F-C787-4586-ADFC-D19654549D87}" type="parTrans" cxnId="{9872C2A3-D71E-436A-84F6-F0402229D2AA}">
      <dgm:prSet/>
      <dgm:spPr/>
      <dgm:t>
        <a:bodyPr/>
        <a:lstStyle/>
        <a:p>
          <a:endParaRPr lang="pl-PL"/>
        </a:p>
      </dgm:t>
    </dgm:pt>
    <dgm:pt modelId="{395BF5C7-3A93-4449-A54F-CA5F79295518}" type="sibTrans" cxnId="{9872C2A3-D71E-436A-84F6-F0402229D2AA}">
      <dgm:prSet/>
      <dgm:spPr/>
      <dgm:t>
        <a:bodyPr/>
        <a:lstStyle/>
        <a:p>
          <a:endParaRPr lang="pl-PL" dirty="0"/>
        </a:p>
      </dgm:t>
    </dgm:pt>
    <dgm:pt modelId="{1BE4402B-9EA1-4E78-9F55-463810356FFC}">
      <dgm:prSet/>
      <dgm:spPr/>
      <dgm:t>
        <a:bodyPr/>
        <a:lstStyle/>
        <a:p>
          <a:r>
            <a:rPr lang="pl-PL" dirty="0" smtClean="0"/>
            <a:t>Podpisanie umowy </a:t>
          </a:r>
          <a:br>
            <a:rPr lang="pl-PL" dirty="0" smtClean="0"/>
          </a:br>
          <a:r>
            <a:rPr lang="pl-PL" dirty="0" smtClean="0"/>
            <a:t>o dofinansowanie</a:t>
          </a:r>
          <a:endParaRPr lang="pl-PL" dirty="0"/>
        </a:p>
      </dgm:t>
    </dgm:pt>
    <dgm:pt modelId="{0661D11F-F854-4DDD-974D-58B92D952222}" type="parTrans" cxnId="{689B7698-9020-496A-8709-349393ABEE7A}">
      <dgm:prSet/>
      <dgm:spPr/>
      <dgm:t>
        <a:bodyPr/>
        <a:lstStyle/>
        <a:p>
          <a:endParaRPr lang="pl-PL"/>
        </a:p>
      </dgm:t>
    </dgm:pt>
    <dgm:pt modelId="{C37170ED-1939-480F-B5AF-42D7794BB873}" type="sibTrans" cxnId="{689B7698-9020-496A-8709-349393ABEE7A}">
      <dgm:prSet/>
      <dgm:spPr/>
      <dgm:t>
        <a:bodyPr/>
        <a:lstStyle/>
        <a:p>
          <a:endParaRPr lang="pl-PL"/>
        </a:p>
      </dgm:t>
    </dgm:pt>
    <dgm:pt modelId="{F74006A1-AA13-47D1-9027-00CBBEB8C44B}" type="pres">
      <dgm:prSet presAssocID="{6BCC5106-3880-4FA6-83DE-573A20643BE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C90F15-0013-46CC-B03C-E7CFE02898F7}" type="pres">
      <dgm:prSet presAssocID="{6BCC5106-3880-4FA6-83DE-573A20643BE5}" presName="dummyMaxCanvas" presStyleCnt="0">
        <dgm:presLayoutVars/>
      </dgm:prSet>
      <dgm:spPr/>
    </dgm:pt>
    <dgm:pt modelId="{93153AD1-1E44-49ED-9EDE-5D0E2A29A7CD}" type="pres">
      <dgm:prSet presAssocID="{6BCC5106-3880-4FA6-83DE-573A20643BE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AA5700-958E-4F31-9A4A-2741BB40CB76}" type="pres">
      <dgm:prSet presAssocID="{6BCC5106-3880-4FA6-83DE-573A20643BE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1A480-6879-4EA7-A947-97AFC67E118A}" type="pres">
      <dgm:prSet presAssocID="{6BCC5106-3880-4FA6-83DE-573A20643BE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470CFE3-82BD-47F5-8F7D-7CDA5FD9AB8B}" type="pres">
      <dgm:prSet presAssocID="{6BCC5106-3880-4FA6-83DE-573A20643BE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5934EB-E3C9-48F3-908A-46AFAE87464B}" type="pres">
      <dgm:prSet presAssocID="{6BCC5106-3880-4FA6-83DE-573A20643BE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6B1689-7292-47E6-ADBB-F254DB41BEF4}" type="pres">
      <dgm:prSet presAssocID="{6BCC5106-3880-4FA6-83DE-573A20643BE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C84764-10BC-4344-B2BC-ABF4A687E368}" type="pres">
      <dgm:prSet presAssocID="{6BCC5106-3880-4FA6-83DE-573A20643BE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85A65E-9443-44B5-AE26-A203AE081EFC}" type="pres">
      <dgm:prSet presAssocID="{6BCC5106-3880-4FA6-83DE-573A20643BE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F4369F-73A1-4977-A302-3028CDC95770}" type="pres">
      <dgm:prSet presAssocID="{6BCC5106-3880-4FA6-83DE-573A20643BE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5AB6BD-E290-46F0-9DAC-4137C6C967B0}" type="pres">
      <dgm:prSet presAssocID="{6BCC5106-3880-4FA6-83DE-573A20643BE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EEAF63-2514-45EF-B176-457108A6A7E4}" type="pres">
      <dgm:prSet presAssocID="{6BCC5106-3880-4FA6-83DE-573A20643BE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0CB9D3F-4E5D-4008-9EFB-E1C16386EA04}" type="presOf" srcId="{AB69CB71-7325-4B09-8270-DF859E28D352}" destId="{0A6B1689-7292-47E6-ADBB-F254DB41BEF4}" srcOrd="0" destOrd="0" presId="urn:microsoft.com/office/officeart/2005/8/layout/vProcess5"/>
    <dgm:cxn modelId="{78A8A24D-8151-409F-AB19-7F6C48D746FF}" type="presOf" srcId="{AD84162B-2113-42E1-9B3E-0595D905F66D}" destId="{F0AA5700-958E-4F31-9A4A-2741BB40CB76}" srcOrd="0" destOrd="0" presId="urn:microsoft.com/office/officeart/2005/8/layout/vProcess5"/>
    <dgm:cxn modelId="{7AB2751A-0012-4478-8FBC-0413634AB8F2}" type="presOf" srcId="{1BE4402B-9EA1-4E78-9F55-463810356FFC}" destId="{7470CFE3-82BD-47F5-8F7D-7CDA5FD9AB8B}" srcOrd="0" destOrd="0" presId="urn:microsoft.com/office/officeart/2005/8/layout/vProcess5"/>
    <dgm:cxn modelId="{916ADDCA-0078-477B-A246-7026FE6776D6}" type="presOf" srcId="{7AC4D07E-349D-4255-86CA-2649AB6B9E25}" destId="{FB5AB6BD-E290-46F0-9DAC-4137C6C967B0}" srcOrd="1" destOrd="0" presId="urn:microsoft.com/office/officeart/2005/8/layout/vProcess5"/>
    <dgm:cxn modelId="{0BF37EB6-C653-46F3-944E-9E0030407DA7}" srcId="{6BCC5106-3880-4FA6-83DE-573A20643BE5}" destId="{AD84162B-2113-42E1-9B3E-0595D905F66D}" srcOrd="1" destOrd="0" parTransId="{857C79F2-9B3C-4C29-9683-649ABA29BCFA}" sibTransId="{AB69CB71-7325-4B09-8270-DF859E28D352}"/>
    <dgm:cxn modelId="{47FA3C64-3D31-4599-96C7-C034D77594D4}" type="presOf" srcId="{1A3AE35B-E420-4AE8-ACBA-01E537E73E8D}" destId="{5D5934EB-E3C9-48F3-908A-46AFAE87464B}" srcOrd="0" destOrd="0" presId="urn:microsoft.com/office/officeart/2005/8/layout/vProcess5"/>
    <dgm:cxn modelId="{C85A9A35-5E67-434F-B748-FAEC01116B0B}" type="presOf" srcId="{7AC4D07E-349D-4255-86CA-2649AB6B9E25}" destId="{ECB1A480-6879-4EA7-A947-97AFC67E118A}" srcOrd="0" destOrd="0" presId="urn:microsoft.com/office/officeart/2005/8/layout/vProcess5"/>
    <dgm:cxn modelId="{9872C2A3-D71E-436A-84F6-F0402229D2AA}" srcId="{6BCC5106-3880-4FA6-83DE-573A20643BE5}" destId="{7AC4D07E-349D-4255-86CA-2649AB6B9E25}" srcOrd="2" destOrd="0" parTransId="{B7478F7F-C787-4586-ADFC-D19654549D87}" sibTransId="{395BF5C7-3A93-4449-A54F-CA5F79295518}"/>
    <dgm:cxn modelId="{805D8944-C43A-4D55-9953-88A1C67EA6E3}" type="presOf" srcId="{395BF5C7-3A93-4449-A54F-CA5F79295518}" destId="{79C84764-10BC-4344-B2BC-ABF4A687E368}" srcOrd="0" destOrd="0" presId="urn:microsoft.com/office/officeart/2005/8/layout/vProcess5"/>
    <dgm:cxn modelId="{2412B177-19A5-48D9-BE1C-44FCF4A89AA5}" srcId="{6BCC5106-3880-4FA6-83DE-573A20643BE5}" destId="{0300D936-8921-4F59-8B46-768B660D4654}" srcOrd="0" destOrd="0" parTransId="{5F441A0D-4A5C-4591-A7E2-58BCD4DF1986}" sibTransId="{1A3AE35B-E420-4AE8-ACBA-01E537E73E8D}"/>
    <dgm:cxn modelId="{11756977-41D6-4AAD-9026-FB50342F4FC1}" type="presOf" srcId="{6BCC5106-3880-4FA6-83DE-573A20643BE5}" destId="{F74006A1-AA13-47D1-9027-00CBBEB8C44B}" srcOrd="0" destOrd="0" presId="urn:microsoft.com/office/officeart/2005/8/layout/vProcess5"/>
    <dgm:cxn modelId="{06A16E4C-B65A-4D83-8A3A-94781148C43F}" type="presOf" srcId="{0300D936-8921-4F59-8B46-768B660D4654}" destId="{3785A65E-9443-44B5-AE26-A203AE081EFC}" srcOrd="1" destOrd="0" presId="urn:microsoft.com/office/officeart/2005/8/layout/vProcess5"/>
    <dgm:cxn modelId="{689B7698-9020-496A-8709-349393ABEE7A}" srcId="{6BCC5106-3880-4FA6-83DE-573A20643BE5}" destId="{1BE4402B-9EA1-4E78-9F55-463810356FFC}" srcOrd="3" destOrd="0" parTransId="{0661D11F-F854-4DDD-974D-58B92D952222}" sibTransId="{C37170ED-1939-480F-B5AF-42D7794BB873}"/>
    <dgm:cxn modelId="{6A0B74B7-13DF-43AC-B935-79A4E4904448}" type="presOf" srcId="{AD84162B-2113-42E1-9B3E-0595D905F66D}" destId="{BFF4369F-73A1-4977-A302-3028CDC95770}" srcOrd="1" destOrd="0" presId="urn:microsoft.com/office/officeart/2005/8/layout/vProcess5"/>
    <dgm:cxn modelId="{8D614845-BC3D-49E8-B644-D737FC0DF3E1}" type="presOf" srcId="{1BE4402B-9EA1-4E78-9F55-463810356FFC}" destId="{ADEEAF63-2514-45EF-B176-457108A6A7E4}" srcOrd="1" destOrd="0" presId="urn:microsoft.com/office/officeart/2005/8/layout/vProcess5"/>
    <dgm:cxn modelId="{DE224A4D-3BBB-4BFC-BE02-2B4B300F7035}" type="presOf" srcId="{0300D936-8921-4F59-8B46-768B660D4654}" destId="{93153AD1-1E44-49ED-9EDE-5D0E2A29A7CD}" srcOrd="0" destOrd="0" presId="urn:microsoft.com/office/officeart/2005/8/layout/vProcess5"/>
    <dgm:cxn modelId="{E4558DF4-AD75-4A9D-8789-D5BB4C4480FB}" type="presParOf" srcId="{F74006A1-AA13-47D1-9027-00CBBEB8C44B}" destId="{A9C90F15-0013-46CC-B03C-E7CFE02898F7}" srcOrd="0" destOrd="0" presId="urn:microsoft.com/office/officeart/2005/8/layout/vProcess5"/>
    <dgm:cxn modelId="{83E248B5-F727-4F84-A013-406A249FF93F}" type="presParOf" srcId="{F74006A1-AA13-47D1-9027-00CBBEB8C44B}" destId="{93153AD1-1E44-49ED-9EDE-5D0E2A29A7CD}" srcOrd="1" destOrd="0" presId="urn:microsoft.com/office/officeart/2005/8/layout/vProcess5"/>
    <dgm:cxn modelId="{80E2AB1A-CC81-4367-B733-DB050A46FC6D}" type="presParOf" srcId="{F74006A1-AA13-47D1-9027-00CBBEB8C44B}" destId="{F0AA5700-958E-4F31-9A4A-2741BB40CB76}" srcOrd="2" destOrd="0" presId="urn:microsoft.com/office/officeart/2005/8/layout/vProcess5"/>
    <dgm:cxn modelId="{C686FCE0-A97F-4FCF-91D0-0574095E1D90}" type="presParOf" srcId="{F74006A1-AA13-47D1-9027-00CBBEB8C44B}" destId="{ECB1A480-6879-4EA7-A947-97AFC67E118A}" srcOrd="3" destOrd="0" presId="urn:microsoft.com/office/officeart/2005/8/layout/vProcess5"/>
    <dgm:cxn modelId="{F8B8123B-47A4-42E3-AF75-82EF43F9BFFB}" type="presParOf" srcId="{F74006A1-AA13-47D1-9027-00CBBEB8C44B}" destId="{7470CFE3-82BD-47F5-8F7D-7CDA5FD9AB8B}" srcOrd="4" destOrd="0" presId="urn:microsoft.com/office/officeart/2005/8/layout/vProcess5"/>
    <dgm:cxn modelId="{B5650990-2D90-4802-8CAA-AAF3270F45BC}" type="presParOf" srcId="{F74006A1-AA13-47D1-9027-00CBBEB8C44B}" destId="{5D5934EB-E3C9-48F3-908A-46AFAE87464B}" srcOrd="5" destOrd="0" presId="urn:microsoft.com/office/officeart/2005/8/layout/vProcess5"/>
    <dgm:cxn modelId="{FE0CE46D-0407-4200-B2E5-0613F44F67BE}" type="presParOf" srcId="{F74006A1-AA13-47D1-9027-00CBBEB8C44B}" destId="{0A6B1689-7292-47E6-ADBB-F254DB41BEF4}" srcOrd="6" destOrd="0" presId="urn:microsoft.com/office/officeart/2005/8/layout/vProcess5"/>
    <dgm:cxn modelId="{BD03B039-BFFD-4AAC-A0ED-49998C80A05F}" type="presParOf" srcId="{F74006A1-AA13-47D1-9027-00CBBEB8C44B}" destId="{79C84764-10BC-4344-B2BC-ABF4A687E368}" srcOrd="7" destOrd="0" presId="urn:microsoft.com/office/officeart/2005/8/layout/vProcess5"/>
    <dgm:cxn modelId="{0E98F359-889C-4EC9-8F08-BA5B780D673B}" type="presParOf" srcId="{F74006A1-AA13-47D1-9027-00CBBEB8C44B}" destId="{3785A65E-9443-44B5-AE26-A203AE081EFC}" srcOrd="8" destOrd="0" presId="urn:microsoft.com/office/officeart/2005/8/layout/vProcess5"/>
    <dgm:cxn modelId="{39DB733F-F60A-43B9-B7F8-A9308EB1DB5E}" type="presParOf" srcId="{F74006A1-AA13-47D1-9027-00CBBEB8C44B}" destId="{BFF4369F-73A1-4977-A302-3028CDC95770}" srcOrd="9" destOrd="0" presId="urn:microsoft.com/office/officeart/2005/8/layout/vProcess5"/>
    <dgm:cxn modelId="{9DE83CB9-1B65-4D73-9B43-853B1BCB55D2}" type="presParOf" srcId="{F74006A1-AA13-47D1-9027-00CBBEB8C44B}" destId="{FB5AB6BD-E290-46F0-9DAC-4137C6C967B0}" srcOrd="10" destOrd="0" presId="urn:microsoft.com/office/officeart/2005/8/layout/vProcess5"/>
    <dgm:cxn modelId="{A87FC65B-48D8-458F-9C81-BEFB203003F2}" type="presParOf" srcId="{F74006A1-AA13-47D1-9027-00CBBEB8C44B}" destId="{ADEEAF63-2514-45EF-B176-457108A6A7E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AE49AC-5F1A-4B8A-B394-3B16FB24365E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8643D466-DB57-4DB1-8E1B-9FCC997B20AD}">
      <dgm:prSet phldrT="[Tekst]"/>
      <dgm:spPr/>
      <dgm:t>
        <a:bodyPr/>
        <a:lstStyle/>
        <a:p>
          <a:endParaRPr lang="pl-PL" dirty="0"/>
        </a:p>
      </dgm:t>
    </dgm:pt>
    <dgm:pt modelId="{47A9CFC3-B08B-4149-BF8B-982BCB892B9C}" type="parTrans" cxnId="{91751B3E-AEF0-4950-8275-E83A71A80D74}">
      <dgm:prSet/>
      <dgm:spPr/>
      <dgm:t>
        <a:bodyPr/>
        <a:lstStyle/>
        <a:p>
          <a:endParaRPr lang="pl-PL"/>
        </a:p>
      </dgm:t>
    </dgm:pt>
    <dgm:pt modelId="{46F2A432-1BAA-48E2-93C5-BAB293CA7CAD}" type="sibTrans" cxnId="{91751B3E-AEF0-4950-8275-E83A71A80D74}">
      <dgm:prSet/>
      <dgm:spPr/>
      <dgm:t>
        <a:bodyPr/>
        <a:lstStyle/>
        <a:p>
          <a:endParaRPr lang="pl-PL"/>
        </a:p>
      </dgm:t>
    </dgm:pt>
    <dgm:pt modelId="{A1C75FB1-4187-4DB0-A870-DC60A34B2E8A}">
      <dgm:prSet phldrT="[Tekst]" custT="1"/>
      <dgm:spPr/>
      <dgm:t>
        <a:bodyPr/>
        <a:lstStyle/>
        <a:p>
          <a:r>
            <a:rPr lang="pl-PL" sz="2400" dirty="0" smtClean="0"/>
            <a:t>Ocenie podlegają kryteria obligatoryjne i punktowe</a:t>
          </a:r>
          <a:endParaRPr lang="pl-PL" sz="2400" dirty="0"/>
        </a:p>
      </dgm:t>
    </dgm:pt>
    <dgm:pt modelId="{ADD80049-B420-407F-9DC9-D298CD12A8D7}" type="parTrans" cxnId="{AA66767A-8326-4A8A-A06A-FF15BA245B45}">
      <dgm:prSet/>
      <dgm:spPr/>
      <dgm:t>
        <a:bodyPr/>
        <a:lstStyle/>
        <a:p>
          <a:endParaRPr lang="pl-PL"/>
        </a:p>
      </dgm:t>
    </dgm:pt>
    <dgm:pt modelId="{295AD954-F2CA-49CF-8DB2-A99B225DFAA4}" type="sibTrans" cxnId="{AA66767A-8326-4A8A-A06A-FF15BA245B45}">
      <dgm:prSet/>
      <dgm:spPr/>
      <dgm:t>
        <a:bodyPr/>
        <a:lstStyle/>
        <a:p>
          <a:endParaRPr lang="pl-PL"/>
        </a:p>
      </dgm:t>
    </dgm:pt>
    <dgm:pt modelId="{24EEBD3E-16B6-4199-A6FC-BCC59300C2F6}">
      <dgm:prSet phldrT="[Tekst]"/>
      <dgm:spPr/>
      <dgm:t>
        <a:bodyPr/>
        <a:lstStyle/>
        <a:p>
          <a:endParaRPr lang="pl-PL" dirty="0"/>
        </a:p>
      </dgm:t>
    </dgm:pt>
    <dgm:pt modelId="{AC55A2EC-92D7-4E0D-AD4E-2AC1B6458AA2}" type="parTrans" cxnId="{E37DDCCF-FEE9-4270-AB21-CC80D7703F8A}">
      <dgm:prSet/>
      <dgm:spPr/>
      <dgm:t>
        <a:bodyPr/>
        <a:lstStyle/>
        <a:p>
          <a:endParaRPr lang="pl-PL"/>
        </a:p>
      </dgm:t>
    </dgm:pt>
    <dgm:pt modelId="{B1C00747-489A-44C8-91EA-7E4A353C8022}" type="sibTrans" cxnId="{E37DDCCF-FEE9-4270-AB21-CC80D7703F8A}">
      <dgm:prSet/>
      <dgm:spPr/>
      <dgm:t>
        <a:bodyPr/>
        <a:lstStyle/>
        <a:p>
          <a:endParaRPr lang="pl-PL"/>
        </a:p>
      </dgm:t>
    </dgm:pt>
    <dgm:pt modelId="{BF777ACB-1D9A-40E3-BD1C-CCA06ECB5155}">
      <dgm:prSet phldrT="[Tekst]" custT="1"/>
      <dgm:spPr/>
      <dgm:t>
        <a:bodyPr/>
        <a:lstStyle/>
        <a:p>
          <a:pPr algn="just"/>
          <a:r>
            <a:rPr lang="pl-PL" sz="2400" dirty="0" smtClean="0"/>
            <a:t>Ocena w ramach Komisji Oceny Projektów ds. strategii ZIT (pracownicy ZIT oraz eksperci)</a:t>
          </a:r>
          <a:endParaRPr lang="pl-PL" sz="2400" dirty="0"/>
        </a:p>
      </dgm:t>
    </dgm:pt>
    <dgm:pt modelId="{B2654C0D-3EA8-4E40-BF85-75DD1A963717}" type="parTrans" cxnId="{F0A2B4F1-910E-4C9A-842A-B5D745CD95FA}">
      <dgm:prSet/>
      <dgm:spPr/>
      <dgm:t>
        <a:bodyPr/>
        <a:lstStyle/>
        <a:p>
          <a:endParaRPr lang="pl-PL"/>
        </a:p>
      </dgm:t>
    </dgm:pt>
    <dgm:pt modelId="{54B738FF-BE19-4297-BCEF-8CB7C7CCE4E1}" type="sibTrans" cxnId="{F0A2B4F1-910E-4C9A-842A-B5D745CD95FA}">
      <dgm:prSet/>
      <dgm:spPr/>
      <dgm:t>
        <a:bodyPr/>
        <a:lstStyle/>
        <a:p>
          <a:endParaRPr lang="pl-PL"/>
        </a:p>
      </dgm:t>
    </dgm:pt>
    <dgm:pt modelId="{95105249-1A1F-40F0-972E-9EEE1D35DDC1}">
      <dgm:prSet phldrT="[Tekst]"/>
      <dgm:spPr/>
      <dgm:t>
        <a:bodyPr/>
        <a:lstStyle/>
        <a:p>
          <a:endParaRPr lang="pl-PL" dirty="0"/>
        </a:p>
      </dgm:t>
    </dgm:pt>
    <dgm:pt modelId="{33C3E521-A7C0-4645-A857-BCA686284706}" type="parTrans" cxnId="{0F987E6A-64AC-4D65-ACFF-E851A7489AFA}">
      <dgm:prSet/>
      <dgm:spPr/>
      <dgm:t>
        <a:bodyPr/>
        <a:lstStyle/>
        <a:p>
          <a:endParaRPr lang="pl-PL"/>
        </a:p>
      </dgm:t>
    </dgm:pt>
    <dgm:pt modelId="{3FF860E1-40EC-40A9-9D7D-4F896F86C961}" type="sibTrans" cxnId="{0F987E6A-64AC-4D65-ACFF-E851A7489AFA}">
      <dgm:prSet/>
      <dgm:spPr/>
      <dgm:t>
        <a:bodyPr/>
        <a:lstStyle/>
        <a:p>
          <a:endParaRPr lang="pl-PL"/>
        </a:p>
      </dgm:t>
    </dgm:pt>
    <dgm:pt modelId="{39C06BFA-6D99-4E3E-BC7F-FABA068A3EB8}">
      <dgm:prSet phldrT="[Tekst]" custT="1"/>
      <dgm:spPr/>
      <dgm:t>
        <a:bodyPr/>
        <a:lstStyle/>
        <a:p>
          <a:r>
            <a:rPr lang="pl-PL" sz="2400" dirty="0" smtClean="0"/>
            <a:t>Możliwość złożenia protestu  </a:t>
          </a:r>
          <a:endParaRPr lang="pl-PL" sz="2400" dirty="0"/>
        </a:p>
      </dgm:t>
    </dgm:pt>
    <dgm:pt modelId="{A20DAEA6-5460-46A4-97DE-8E146B181F49}" type="parTrans" cxnId="{D4F61C32-1C28-45E5-9783-4A70789A3F98}">
      <dgm:prSet/>
      <dgm:spPr/>
      <dgm:t>
        <a:bodyPr/>
        <a:lstStyle/>
        <a:p>
          <a:endParaRPr lang="pl-PL"/>
        </a:p>
      </dgm:t>
    </dgm:pt>
    <dgm:pt modelId="{E6657B8F-1EF2-4E81-B07A-3577E208D72F}" type="sibTrans" cxnId="{D4F61C32-1C28-45E5-9783-4A70789A3F98}">
      <dgm:prSet/>
      <dgm:spPr/>
      <dgm:t>
        <a:bodyPr/>
        <a:lstStyle/>
        <a:p>
          <a:endParaRPr lang="pl-PL"/>
        </a:p>
      </dgm:t>
    </dgm:pt>
    <dgm:pt modelId="{3D072755-498C-4A33-AB2A-FC4EAC8EFAFB}" type="pres">
      <dgm:prSet presAssocID="{8CAE49AC-5F1A-4B8A-B394-3B16FB243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10C1C5-C596-4DBB-935E-330F9D37B71E}" type="pres">
      <dgm:prSet presAssocID="{8643D466-DB57-4DB1-8E1B-9FCC997B20AD}" presName="composite" presStyleCnt="0"/>
      <dgm:spPr/>
    </dgm:pt>
    <dgm:pt modelId="{B95ABC78-388E-400B-AC4F-D9015CEF06C5}" type="pres">
      <dgm:prSet presAssocID="{8643D466-DB57-4DB1-8E1B-9FCC997B20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65C7CE-2DF5-410E-B1C8-8A8623A7F02C}" type="pres">
      <dgm:prSet presAssocID="{8643D466-DB57-4DB1-8E1B-9FCC997B20AD}" presName="descendantText" presStyleLbl="alignAcc1" presStyleIdx="0" presStyleCnt="3" custScaleY="1596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09755-743E-404D-9142-6CFCC621981B}" type="pres">
      <dgm:prSet presAssocID="{46F2A432-1BAA-48E2-93C5-BAB293CA7CAD}" presName="sp" presStyleCnt="0"/>
      <dgm:spPr/>
    </dgm:pt>
    <dgm:pt modelId="{F290588D-8617-4E9E-8283-1AED1A17B59F}" type="pres">
      <dgm:prSet presAssocID="{24EEBD3E-16B6-4199-A6FC-BCC59300C2F6}" presName="composite" presStyleCnt="0"/>
      <dgm:spPr/>
    </dgm:pt>
    <dgm:pt modelId="{E52859C0-1B40-4D32-8D40-8C0F0A7DF932}" type="pres">
      <dgm:prSet presAssocID="{24EEBD3E-16B6-4199-A6FC-BCC59300C2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97195-E1F9-4CCD-8D80-3268231DDB86}" type="pres">
      <dgm:prSet presAssocID="{24EEBD3E-16B6-4199-A6FC-BCC59300C2F6}" presName="descendantText" presStyleLbl="alignAcc1" presStyleIdx="1" presStyleCnt="3" custScaleY="1694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57AE7-EB24-433F-95D2-7C0C764F2F78}" type="pres">
      <dgm:prSet presAssocID="{B1C00747-489A-44C8-91EA-7E4A353C8022}" presName="sp" presStyleCnt="0"/>
      <dgm:spPr/>
    </dgm:pt>
    <dgm:pt modelId="{EA9408E1-5EEB-4979-93B8-9DC0B5F6C167}" type="pres">
      <dgm:prSet presAssocID="{95105249-1A1F-40F0-972E-9EEE1D35DDC1}" presName="composite" presStyleCnt="0"/>
      <dgm:spPr/>
    </dgm:pt>
    <dgm:pt modelId="{06E13A47-2C81-4F03-8B40-C6AEC0021DA5}" type="pres">
      <dgm:prSet presAssocID="{95105249-1A1F-40F0-972E-9EEE1D35DD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D12D7-E808-4429-BB41-F0E25963B04E}" type="pres">
      <dgm:prSet presAssocID="{95105249-1A1F-40F0-972E-9EEE1D35DDC1}" presName="descendantText" presStyleLbl="alignAcc1" presStyleIdx="2" presStyleCnt="3" custScaleY="191560" custLinFactNeighborX="-301" custLinFactNeighborY="1691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751B3E-AEF0-4950-8275-E83A71A80D74}" srcId="{8CAE49AC-5F1A-4B8A-B394-3B16FB24365E}" destId="{8643D466-DB57-4DB1-8E1B-9FCC997B20AD}" srcOrd="0" destOrd="0" parTransId="{47A9CFC3-B08B-4149-BF8B-982BCB892B9C}" sibTransId="{46F2A432-1BAA-48E2-93C5-BAB293CA7CAD}"/>
    <dgm:cxn modelId="{07C0E03D-D04A-4AB7-90CC-15F617D28679}" type="presOf" srcId="{8643D466-DB57-4DB1-8E1B-9FCC997B20AD}" destId="{B95ABC78-388E-400B-AC4F-D9015CEF06C5}" srcOrd="0" destOrd="0" presId="urn:microsoft.com/office/officeart/2005/8/layout/chevron2"/>
    <dgm:cxn modelId="{E37DDCCF-FEE9-4270-AB21-CC80D7703F8A}" srcId="{8CAE49AC-5F1A-4B8A-B394-3B16FB24365E}" destId="{24EEBD3E-16B6-4199-A6FC-BCC59300C2F6}" srcOrd="1" destOrd="0" parTransId="{AC55A2EC-92D7-4E0D-AD4E-2AC1B6458AA2}" sibTransId="{B1C00747-489A-44C8-91EA-7E4A353C8022}"/>
    <dgm:cxn modelId="{B05C14B6-776F-4F3A-A713-F832E8310A12}" type="presOf" srcId="{24EEBD3E-16B6-4199-A6FC-BCC59300C2F6}" destId="{E52859C0-1B40-4D32-8D40-8C0F0A7DF932}" srcOrd="0" destOrd="0" presId="urn:microsoft.com/office/officeart/2005/8/layout/chevron2"/>
    <dgm:cxn modelId="{80D2CDB5-506B-4885-AA32-52B1BBEE6AC0}" type="presOf" srcId="{BF777ACB-1D9A-40E3-BD1C-CCA06ECB5155}" destId="{D0397195-E1F9-4CCD-8D80-3268231DDB86}" srcOrd="0" destOrd="0" presId="urn:microsoft.com/office/officeart/2005/8/layout/chevron2"/>
    <dgm:cxn modelId="{F0A2B4F1-910E-4C9A-842A-B5D745CD95FA}" srcId="{24EEBD3E-16B6-4199-A6FC-BCC59300C2F6}" destId="{BF777ACB-1D9A-40E3-BD1C-CCA06ECB5155}" srcOrd="0" destOrd="0" parTransId="{B2654C0D-3EA8-4E40-BF85-75DD1A963717}" sibTransId="{54B738FF-BE19-4297-BCEF-8CB7C7CCE4E1}"/>
    <dgm:cxn modelId="{68691B63-7897-4B1F-811B-65D9295AE09D}" type="presOf" srcId="{39C06BFA-6D99-4E3E-BC7F-FABA068A3EB8}" destId="{385D12D7-E808-4429-BB41-F0E25963B04E}" srcOrd="0" destOrd="0" presId="urn:microsoft.com/office/officeart/2005/8/layout/chevron2"/>
    <dgm:cxn modelId="{EF804A86-9737-4FC7-8B8C-23D2B94A9D11}" type="presOf" srcId="{A1C75FB1-4187-4DB0-A870-DC60A34B2E8A}" destId="{D165C7CE-2DF5-410E-B1C8-8A8623A7F02C}" srcOrd="0" destOrd="0" presId="urn:microsoft.com/office/officeart/2005/8/layout/chevron2"/>
    <dgm:cxn modelId="{D4F61C32-1C28-45E5-9783-4A70789A3F98}" srcId="{95105249-1A1F-40F0-972E-9EEE1D35DDC1}" destId="{39C06BFA-6D99-4E3E-BC7F-FABA068A3EB8}" srcOrd="0" destOrd="0" parTransId="{A20DAEA6-5460-46A4-97DE-8E146B181F49}" sibTransId="{E6657B8F-1EF2-4E81-B07A-3577E208D72F}"/>
    <dgm:cxn modelId="{AA66767A-8326-4A8A-A06A-FF15BA245B45}" srcId="{8643D466-DB57-4DB1-8E1B-9FCC997B20AD}" destId="{A1C75FB1-4187-4DB0-A870-DC60A34B2E8A}" srcOrd="0" destOrd="0" parTransId="{ADD80049-B420-407F-9DC9-D298CD12A8D7}" sibTransId="{295AD954-F2CA-49CF-8DB2-A99B225DFAA4}"/>
    <dgm:cxn modelId="{0F987E6A-64AC-4D65-ACFF-E851A7489AFA}" srcId="{8CAE49AC-5F1A-4B8A-B394-3B16FB24365E}" destId="{95105249-1A1F-40F0-972E-9EEE1D35DDC1}" srcOrd="2" destOrd="0" parTransId="{33C3E521-A7C0-4645-A857-BCA686284706}" sibTransId="{3FF860E1-40EC-40A9-9D7D-4F896F86C961}"/>
    <dgm:cxn modelId="{89F71D29-FAA4-4EEB-A22B-0DE6AB7C330F}" type="presOf" srcId="{8CAE49AC-5F1A-4B8A-B394-3B16FB24365E}" destId="{3D072755-498C-4A33-AB2A-FC4EAC8EFAFB}" srcOrd="0" destOrd="0" presId="urn:microsoft.com/office/officeart/2005/8/layout/chevron2"/>
    <dgm:cxn modelId="{76776B6A-8105-44ED-B040-B52F9D65C5B0}" type="presOf" srcId="{95105249-1A1F-40F0-972E-9EEE1D35DDC1}" destId="{06E13A47-2C81-4F03-8B40-C6AEC0021DA5}" srcOrd="0" destOrd="0" presId="urn:microsoft.com/office/officeart/2005/8/layout/chevron2"/>
    <dgm:cxn modelId="{D6D65184-B184-4DB0-B67E-377AA1CEB821}" type="presParOf" srcId="{3D072755-498C-4A33-AB2A-FC4EAC8EFAFB}" destId="{1610C1C5-C596-4DBB-935E-330F9D37B71E}" srcOrd="0" destOrd="0" presId="urn:microsoft.com/office/officeart/2005/8/layout/chevron2"/>
    <dgm:cxn modelId="{53B9A976-EDCC-48AE-8C48-8AB97868DC24}" type="presParOf" srcId="{1610C1C5-C596-4DBB-935E-330F9D37B71E}" destId="{B95ABC78-388E-400B-AC4F-D9015CEF06C5}" srcOrd="0" destOrd="0" presId="urn:microsoft.com/office/officeart/2005/8/layout/chevron2"/>
    <dgm:cxn modelId="{E1BC51E3-53C1-47AF-939E-95365207A95C}" type="presParOf" srcId="{1610C1C5-C596-4DBB-935E-330F9D37B71E}" destId="{D165C7CE-2DF5-410E-B1C8-8A8623A7F02C}" srcOrd="1" destOrd="0" presId="urn:microsoft.com/office/officeart/2005/8/layout/chevron2"/>
    <dgm:cxn modelId="{6E1AB36C-F175-43E5-B036-FAFCECA2DF23}" type="presParOf" srcId="{3D072755-498C-4A33-AB2A-FC4EAC8EFAFB}" destId="{1B109755-743E-404D-9142-6CFCC621981B}" srcOrd="1" destOrd="0" presId="urn:microsoft.com/office/officeart/2005/8/layout/chevron2"/>
    <dgm:cxn modelId="{9441F3EF-2317-414E-BA3C-D3934831D4DA}" type="presParOf" srcId="{3D072755-498C-4A33-AB2A-FC4EAC8EFAFB}" destId="{F290588D-8617-4E9E-8283-1AED1A17B59F}" srcOrd="2" destOrd="0" presId="urn:microsoft.com/office/officeart/2005/8/layout/chevron2"/>
    <dgm:cxn modelId="{197D2FAD-15DD-41CA-A938-0163B7AB535D}" type="presParOf" srcId="{F290588D-8617-4E9E-8283-1AED1A17B59F}" destId="{E52859C0-1B40-4D32-8D40-8C0F0A7DF932}" srcOrd="0" destOrd="0" presId="urn:microsoft.com/office/officeart/2005/8/layout/chevron2"/>
    <dgm:cxn modelId="{076021A6-2DAF-4B08-A76A-3957E7B378DB}" type="presParOf" srcId="{F290588D-8617-4E9E-8283-1AED1A17B59F}" destId="{D0397195-E1F9-4CCD-8D80-3268231DDB86}" srcOrd="1" destOrd="0" presId="urn:microsoft.com/office/officeart/2005/8/layout/chevron2"/>
    <dgm:cxn modelId="{B21F851F-D26A-4E33-B691-5940AB71A630}" type="presParOf" srcId="{3D072755-498C-4A33-AB2A-FC4EAC8EFAFB}" destId="{4F157AE7-EB24-433F-95D2-7C0C764F2F78}" srcOrd="3" destOrd="0" presId="urn:microsoft.com/office/officeart/2005/8/layout/chevron2"/>
    <dgm:cxn modelId="{2AF27096-69CC-4B3D-AB17-63B3F51FA0BE}" type="presParOf" srcId="{3D072755-498C-4A33-AB2A-FC4EAC8EFAFB}" destId="{EA9408E1-5EEB-4979-93B8-9DC0B5F6C167}" srcOrd="4" destOrd="0" presId="urn:microsoft.com/office/officeart/2005/8/layout/chevron2"/>
    <dgm:cxn modelId="{A23F1EDB-DCA7-4390-B3FB-E33263B4E305}" type="presParOf" srcId="{EA9408E1-5EEB-4979-93B8-9DC0B5F6C167}" destId="{06E13A47-2C81-4F03-8B40-C6AEC0021DA5}" srcOrd="0" destOrd="0" presId="urn:microsoft.com/office/officeart/2005/8/layout/chevron2"/>
    <dgm:cxn modelId="{8E568FFB-8914-4E7B-AA20-9AA57EC00E29}" type="presParOf" srcId="{EA9408E1-5EEB-4979-93B8-9DC0B5F6C167}" destId="{385D12D7-E808-4429-BB41-F0E25963B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CAE49AC-5F1A-4B8A-B394-3B16FB24365E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8643D466-DB57-4DB1-8E1B-9FCC997B20AD}">
      <dgm:prSet phldrT="[Tekst]"/>
      <dgm:spPr/>
      <dgm:t>
        <a:bodyPr/>
        <a:lstStyle/>
        <a:p>
          <a:endParaRPr lang="pl-PL" dirty="0"/>
        </a:p>
      </dgm:t>
    </dgm:pt>
    <dgm:pt modelId="{47A9CFC3-B08B-4149-BF8B-982BCB892B9C}" type="parTrans" cxnId="{91751B3E-AEF0-4950-8275-E83A71A80D74}">
      <dgm:prSet/>
      <dgm:spPr/>
      <dgm:t>
        <a:bodyPr/>
        <a:lstStyle/>
        <a:p>
          <a:endParaRPr lang="pl-PL"/>
        </a:p>
      </dgm:t>
    </dgm:pt>
    <dgm:pt modelId="{46F2A432-1BAA-48E2-93C5-BAB293CA7CAD}" type="sibTrans" cxnId="{91751B3E-AEF0-4950-8275-E83A71A80D74}">
      <dgm:prSet/>
      <dgm:spPr/>
      <dgm:t>
        <a:bodyPr/>
        <a:lstStyle/>
        <a:p>
          <a:endParaRPr lang="pl-PL"/>
        </a:p>
      </dgm:t>
    </dgm:pt>
    <dgm:pt modelId="{A1C75FB1-4187-4DB0-A870-DC60A34B2E8A}">
      <dgm:prSet phldrT="[Tekst]" custT="1"/>
      <dgm:spPr/>
      <dgm:t>
        <a:bodyPr/>
        <a:lstStyle/>
        <a:p>
          <a:r>
            <a:rPr lang="pl-PL" sz="2000" dirty="0" smtClean="0"/>
            <a:t>Ocena przeprowadzana w ramach etapu oceny formalno–merytorycznej, dokonywanej przez Komisję Oceny Projektów (złożonej z pracowników IZ RPO WD oraz ekspertów)</a:t>
          </a:r>
          <a:endParaRPr lang="pl-PL" sz="2000" dirty="0"/>
        </a:p>
      </dgm:t>
    </dgm:pt>
    <dgm:pt modelId="{ADD80049-B420-407F-9DC9-D298CD12A8D7}" type="parTrans" cxnId="{AA66767A-8326-4A8A-A06A-FF15BA245B45}">
      <dgm:prSet/>
      <dgm:spPr/>
      <dgm:t>
        <a:bodyPr/>
        <a:lstStyle/>
        <a:p>
          <a:endParaRPr lang="pl-PL"/>
        </a:p>
      </dgm:t>
    </dgm:pt>
    <dgm:pt modelId="{295AD954-F2CA-49CF-8DB2-A99B225DFAA4}" type="sibTrans" cxnId="{AA66767A-8326-4A8A-A06A-FF15BA245B45}">
      <dgm:prSet/>
      <dgm:spPr/>
      <dgm:t>
        <a:bodyPr/>
        <a:lstStyle/>
        <a:p>
          <a:endParaRPr lang="pl-PL"/>
        </a:p>
      </dgm:t>
    </dgm:pt>
    <dgm:pt modelId="{24EEBD3E-16B6-4199-A6FC-BCC59300C2F6}">
      <dgm:prSet phldrT="[Tekst]"/>
      <dgm:spPr/>
      <dgm:t>
        <a:bodyPr/>
        <a:lstStyle/>
        <a:p>
          <a:endParaRPr lang="pl-PL" dirty="0"/>
        </a:p>
      </dgm:t>
    </dgm:pt>
    <dgm:pt modelId="{AC55A2EC-92D7-4E0D-AD4E-2AC1B6458AA2}" type="parTrans" cxnId="{E37DDCCF-FEE9-4270-AB21-CC80D7703F8A}">
      <dgm:prSet/>
      <dgm:spPr/>
      <dgm:t>
        <a:bodyPr/>
        <a:lstStyle/>
        <a:p>
          <a:endParaRPr lang="pl-PL"/>
        </a:p>
      </dgm:t>
    </dgm:pt>
    <dgm:pt modelId="{B1C00747-489A-44C8-91EA-7E4A353C8022}" type="sibTrans" cxnId="{E37DDCCF-FEE9-4270-AB21-CC80D7703F8A}">
      <dgm:prSet/>
      <dgm:spPr/>
      <dgm:t>
        <a:bodyPr/>
        <a:lstStyle/>
        <a:p>
          <a:endParaRPr lang="pl-PL"/>
        </a:p>
      </dgm:t>
    </dgm:pt>
    <dgm:pt modelId="{BF777ACB-1D9A-40E3-BD1C-CCA06ECB5155}">
      <dgm:prSet phldrT="[Tekst]" custT="1"/>
      <dgm:spPr/>
      <dgm:t>
        <a:bodyPr/>
        <a:lstStyle/>
        <a:p>
          <a:endParaRPr lang="pl-PL" sz="1600" dirty="0"/>
        </a:p>
      </dgm:t>
    </dgm:pt>
    <dgm:pt modelId="{B2654C0D-3EA8-4E40-BF85-75DD1A963717}" type="parTrans" cxnId="{F0A2B4F1-910E-4C9A-842A-B5D745CD95FA}">
      <dgm:prSet/>
      <dgm:spPr/>
      <dgm:t>
        <a:bodyPr/>
        <a:lstStyle/>
        <a:p>
          <a:endParaRPr lang="pl-PL"/>
        </a:p>
      </dgm:t>
    </dgm:pt>
    <dgm:pt modelId="{54B738FF-BE19-4297-BCEF-8CB7C7CCE4E1}" type="sibTrans" cxnId="{F0A2B4F1-910E-4C9A-842A-B5D745CD95FA}">
      <dgm:prSet/>
      <dgm:spPr/>
      <dgm:t>
        <a:bodyPr/>
        <a:lstStyle/>
        <a:p>
          <a:endParaRPr lang="pl-PL"/>
        </a:p>
      </dgm:t>
    </dgm:pt>
    <dgm:pt modelId="{95105249-1A1F-40F0-972E-9EEE1D35DDC1}">
      <dgm:prSet phldrT="[Tekst]"/>
      <dgm:spPr/>
      <dgm:t>
        <a:bodyPr/>
        <a:lstStyle/>
        <a:p>
          <a:endParaRPr lang="pl-PL" dirty="0"/>
        </a:p>
      </dgm:t>
    </dgm:pt>
    <dgm:pt modelId="{33C3E521-A7C0-4645-A857-BCA686284706}" type="parTrans" cxnId="{0F987E6A-64AC-4D65-ACFF-E851A7489AFA}">
      <dgm:prSet/>
      <dgm:spPr/>
      <dgm:t>
        <a:bodyPr/>
        <a:lstStyle/>
        <a:p>
          <a:endParaRPr lang="pl-PL"/>
        </a:p>
      </dgm:t>
    </dgm:pt>
    <dgm:pt modelId="{3FF860E1-40EC-40A9-9D7D-4F896F86C961}" type="sibTrans" cxnId="{0F987E6A-64AC-4D65-ACFF-E851A7489AFA}">
      <dgm:prSet/>
      <dgm:spPr/>
      <dgm:t>
        <a:bodyPr/>
        <a:lstStyle/>
        <a:p>
          <a:endParaRPr lang="pl-PL"/>
        </a:p>
      </dgm:t>
    </dgm:pt>
    <dgm:pt modelId="{39C06BFA-6D99-4E3E-BC7F-FABA068A3EB8}">
      <dgm:prSet phldrT="[Tekst]" custT="1"/>
      <dgm:spPr/>
      <dgm:t>
        <a:bodyPr/>
        <a:lstStyle/>
        <a:p>
          <a:pPr algn="l"/>
          <a:endParaRPr lang="pl-PL" sz="1600" dirty="0"/>
        </a:p>
      </dgm:t>
    </dgm:pt>
    <dgm:pt modelId="{A20DAEA6-5460-46A4-97DE-8E146B181F49}" type="parTrans" cxnId="{D4F61C32-1C28-45E5-9783-4A70789A3F98}">
      <dgm:prSet/>
      <dgm:spPr/>
      <dgm:t>
        <a:bodyPr/>
        <a:lstStyle/>
        <a:p>
          <a:endParaRPr lang="pl-PL"/>
        </a:p>
      </dgm:t>
    </dgm:pt>
    <dgm:pt modelId="{E6657B8F-1EF2-4E81-B07A-3577E208D72F}" type="sibTrans" cxnId="{D4F61C32-1C28-45E5-9783-4A70789A3F98}">
      <dgm:prSet/>
      <dgm:spPr/>
      <dgm:t>
        <a:bodyPr/>
        <a:lstStyle/>
        <a:p>
          <a:endParaRPr lang="pl-PL"/>
        </a:p>
      </dgm:t>
    </dgm:pt>
    <dgm:pt modelId="{925915FC-70F0-41BF-8AC4-8D9ACA23A54F}">
      <dgm:prSet phldrT="[Tekst]" custT="1"/>
      <dgm:spPr/>
      <dgm:t>
        <a:bodyPr/>
        <a:lstStyle/>
        <a:p>
          <a:pPr algn="just"/>
          <a:r>
            <a:rPr lang="pl-PL" sz="2000" dirty="0" smtClean="0"/>
            <a:t>W przypadku odrzucenia wniosku z powodu niespełnienia co najmniej jednego z ogólnych kryteriów formalnych lub kryteriów dostępu, IOK niezwłocznie przekazuje Wnioskodawcy pisemną informację </a:t>
          </a:r>
          <a:br>
            <a:rPr lang="pl-PL" sz="2000" dirty="0" smtClean="0"/>
          </a:br>
          <a:r>
            <a:rPr lang="pl-PL" sz="2000" dirty="0" smtClean="0"/>
            <a:t>o zakończeniu oceny jego projektu oraz negatywnej ocenie projektu wraz z pouczeniem o możliwości wniesienia protestu</a:t>
          </a:r>
          <a:endParaRPr lang="pl-PL" sz="2000" dirty="0"/>
        </a:p>
      </dgm:t>
    </dgm:pt>
    <dgm:pt modelId="{F517CB85-58BB-4E9A-B22A-17D4397CB090}" type="parTrans" cxnId="{20247B3E-8852-4BC4-8498-B5D8663DC4F3}">
      <dgm:prSet/>
      <dgm:spPr/>
      <dgm:t>
        <a:bodyPr/>
        <a:lstStyle/>
        <a:p>
          <a:endParaRPr lang="pl-PL"/>
        </a:p>
      </dgm:t>
    </dgm:pt>
    <dgm:pt modelId="{0CEAFC3B-C4BB-4EC3-AFFD-573962677EC7}" type="sibTrans" cxnId="{20247B3E-8852-4BC4-8498-B5D8663DC4F3}">
      <dgm:prSet/>
      <dgm:spPr/>
      <dgm:t>
        <a:bodyPr/>
        <a:lstStyle/>
        <a:p>
          <a:endParaRPr lang="pl-PL"/>
        </a:p>
      </dgm:t>
    </dgm:pt>
    <dgm:pt modelId="{69FFDA2D-B485-4F08-B0AC-53041C3C0489}">
      <dgm:prSet custT="1"/>
      <dgm:spPr/>
      <dgm:t>
        <a:bodyPr/>
        <a:lstStyle/>
        <a:p>
          <a:r>
            <a:rPr lang="pl-PL" sz="2000" dirty="0" smtClean="0"/>
            <a:t>Obejmuje sprawdzenie, czy wniosek spełnia </a:t>
          </a:r>
          <a:r>
            <a:rPr lang="pl-PL" sz="2000" b="1" dirty="0" smtClean="0"/>
            <a:t>ogólne kryteria formalne </a:t>
          </a:r>
          <a:r>
            <a:rPr lang="pl-PL" sz="2000" dirty="0" smtClean="0"/>
            <a:t>oraz </a:t>
          </a:r>
          <a:r>
            <a:rPr lang="pl-PL" sz="2000" b="1" dirty="0" smtClean="0"/>
            <a:t>kryteria dostępu</a:t>
          </a:r>
          <a:endParaRPr lang="pl-PL" sz="2000" b="1" dirty="0"/>
        </a:p>
      </dgm:t>
    </dgm:pt>
    <dgm:pt modelId="{7EE6A586-861A-44E4-AD24-4FB140ACF96D}" type="parTrans" cxnId="{82220C72-D1BB-4EBB-8068-5099475E97B6}">
      <dgm:prSet/>
      <dgm:spPr/>
      <dgm:t>
        <a:bodyPr/>
        <a:lstStyle/>
        <a:p>
          <a:endParaRPr lang="pl-PL"/>
        </a:p>
      </dgm:t>
    </dgm:pt>
    <dgm:pt modelId="{CC2E1A16-1D57-4975-8044-4C63CD3D891C}" type="sibTrans" cxnId="{82220C72-D1BB-4EBB-8068-5099475E97B6}">
      <dgm:prSet/>
      <dgm:spPr/>
      <dgm:t>
        <a:bodyPr/>
        <a:lstStyle/>
        <a:p>
          <a:endParaRPr lang="pl-PL"/>
        </a:p>
      </dgm:t>
    </dgm:pt>
    <dgm:pt modelId="{3D072755-498C-4A33-AB2A-FC4EAC8EFAFB}" type="pres">
      <dgm:prSet presAssocID="{8CAE49AC-5F1A-4B8A-B394-3B16FB243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10C1C5-C596-4DBB-935E-330F9D37B71E}" type="pres">
      <dgm:prSet presAssocID="{8643D466-DB57-4DB1-8E1B-9FCC997B20AD}" presName="composite" presStyleCnt="0"/>
      <dgm:spPr/>
    </dgm:pt>
    <dgm:pt modelId="{B95ABC78-388E-400B-AC4F-D9015CEF06C5}" type="pres">
      <dgm:prSet presAssocID="{8643D466-DB57-4DB1-8E1B-9FCC997B20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65C7CE-2DF5-410E-B1C8-8A8623A7F02C}" type="pres">
      <dgm:prSet presAssocID="{8643D466-DB57-4DB1-8E1B-9FCC997B20AD}" presName="descendantText" presStyleLbl="alignAcc1" presStyleIdx="0" presStyleCnt="3" custScaleY="159645" custLinFactNeighborX="0" custLinFactNeighborY="-16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09755-743E-404D-9142-6CFCC621981B}" type="pres">
      <dgm:prSet presAssocID="{46F2A432-1BAA-48E2-93C5-BAB293CA7CAD}" presName="sp" presStyleCnt="0"/>
      <dgm:spPr/>
    </dgm:pt>
    <dgm:pt modelId="{F290588D-8617-4E9E-8283-1AED1A17B59F}" type="pres">
      <dgm:prSet presAssocID="{24EEBD3E-16B6-4199-A6FC-BCC59300C2F6}" presName="composite" presStyleCnt="0"/>
      <dgm:spPr/>
    </dgm:pt>
    <dgm:pt modelId="{E52859C0-1B40-4D32-8D40-8C0F0A7DF932}" type="pres">
      <dgm:prSet presAssocID="{24EEBD3E-16B6-4199-A6FC-BCC59300C2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97195-E1F9-4CCD-8D80-3268231DDB86}" type="pres">
      <dgm:prSet presAssocID="{24EEBD3E-16B6-4199-A6FC-BCC59300C2F6}" presName="descendantText" presStyleLbl="alignAcc1" presStyleIdx="1" presStyleCnt="3" custScaleY="175737" custLinFactNeighborX="0" custLinFactNeighborY="-5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157AE7-EB24-433F-95D2-7C0C764F2F78}" type="pres">
      <dgm:prSet presAssocID="{B1C00747-489A-44C8-91EA-7E4A353C8022}" presName="sp" presStyleCnt="0"/>
      <dgm:spPr/>
    </dgm:pt>
    <dgm:pt modelId="{EA9408E1-5EEB-4979-93B8-9DC0B5F6C167}" type="pres">
      <dgm:prSet presAssocID="{95105249-1A1F-40F0-972E-9EEE1D35DDC1}" presName="composite" presStyleCnt="0"/>
      <dgm:spPr/>
    </dgm:pt>
    <dgm:pt modelId="{06E13A47-2C81-4F03-8B40-C6AEC0021DA5}" type="pres">
      <dgm:prSet presAssocID="{95105249-1A1F-40F0-972E-9EEE1D35DD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5D12D7-E808-4429-BB41-F0E25963B04E}" type="pres">
      <dgm:prSet presAssocID="{95105249-1A1F-40F0-972E-9EEE1D35DDC1}" presName="descendantText" presStyleLbl="alignAcc1" presStyleIdx="2" presStyleCnt="3" custScaleY="20678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1751B3E-AEF0-4950-8275-E83A71A80D74}" srcId="{8CAE49AC-5F1A-4B8A-B394-3B16FB24365E}" destId="{8643D466-DB57-4DB1-8E1B-9FCC997B20AD}" srcOrd="0" destOrd="0" parTransId="{47A9CFC3-B08B-4149-BF8B-982BCB892B9C}" sibTransId="{46F2A432-1BAA-48E2-93C5-BAB293CA7CAD}"/>
    <dgm:cxn modelId="{687F8B9E-5B2B-42E2-BE31-187464A78ADE}" type="presOf" srcId="{8643D466-DB57-4DB1-8E1B-9FCC997B20AD}" destId="{B95ABC78-388E-400B-AC4F-D9015CEF06C5}" srcOrd="0" destOrd="0" presId="urn:microsoft.com/office/officeart/2005/8/layout/chevron2"/>
    <dgm:cxn modelId="{CE3AB71B-7D36-4590-950B-A29198643D37}" type="presOf" srcId="{BF777ACB-1D9A-40E3-BD1C-CCA06ECB5155}" destId="{D0397195-E1F9-4CCD-8D80-3268231DDB86}" srcOrd="0" destOrd="0" presId="urn:microsoft.com/office/officeart/2005/8/layout/chevron2"/>
    <dgm:cxn modelId="{E37DDCCF-FEE9-4270-AB21-CC80D7703F8A}" srcId="{8CAE49AC-5F1A-4B8A-B394-3B16FB24365E}" destId="{24EEBD3E-16B6-4199-A6FC-BCC59300C2F6}" srcOrd="1" destOrd="0" parTransId="{AC55A2EC-92D7-4E0D-AD4E-2AC1B6458AA2}" sibTransId="{B1C00747-489A-44C8-91EA-7E4A353C8022}"/>
    <dgm:cxn modelId="{F8006404-39B7-4056-A21B-A28B0B5536CD}" type="presOf" srcId="{A1C75FB1-4187-4DB0-A870-DC60A34B2E8A}" destId="{D165C7CE-2DF5-410E-B1C8-8A8623A7F02C}" srcOrd="0" destOrd="0" presId="urn:microsoft.com/office/officeart/2005/8/layout/chevron2"/>
    <dgm:cxn modelId="{82220C72-D1BB-4EBB-8068-5099475E97B6}" srcId="{24EEBD3E-16B6-4199-A6FC-BCC59300C2F6}" destId="{69FFDA2D-B485-4F08-B0AC-53041C3C0489}" srcOrd="1" destOrd="0" parTransId="{7EE6A586-861A-44E4-AD24-4FB140ACF96D}" sibTransId="{CC2E1A16-1D57-4975-8044-4C63CD3D891C}"/>
    <dgm:cxn modelId="{8C39018E-8D1A-45B8-84B3-5922BEDE37B6}" type="presOf" srcId="{95105249-1A1F-40F0-972E-9EEE1D35DDC1}" destId="{06E13A47-2C81-4F03-8B40-C6AEC0021DA5}" srcOrd="0" destOrd="0" presId="urn:microsoft.com/office/officeart/2005/8/layout/chevron2"/>
    <dgm:cxn modelId="{F0A2B4F1-910E-4C9A-842A-B5D745CD95FA}" srcId="{24EEBD3E-16B6-4199-A6FC-BCC59300C2F6}" destId="{BF777ACB-1D9A-40E3-BD1C-CCA06ECB5155}" srcOrd="0" destOrd="0" parTransId="{B2654C0D-3EA8-4E40-BF85-75DD1A963717}" sibTransId="{54B738FF-BE19-4297-BCEF-8CB7C7CCE4E1}"/>
    <dgm:cxn modelId="{1EBCB090-33DB-4870-9C94-F0B695221BFF}" type="presOf" srcId="{69FFDA2D-B485-4F08-B0AC-53041C3C0489}" destId="{D0397195-E1F9-4CCD-8D80-3268231DDB86}" srcOrd="0" destOrd="1" presId="urn:microsoft.com/office/officeart/2005/8/layout/chevron2"/>
    <dgm:cxn modelId="{932B0EF8-C3AD-46C1-8DB1-CD498D5CD7C8}" type="presOf" srcId="{8CAE49AC-5F1A-4B8A-B394-3B16FB24365E}" destId="{3D072755-498C-4A33-AB2A-FC4EAC8EFAFB}" srcOrd="0" destOrd="0" presId="urn:microsoft.com/office/officeart/2005/8/layout/chevron2"/>
    <dgm:cxn modelId="{850C57B3-F1EC-48B7-AA7F-1A61ADE786DF}" type="presOf" srcId="{24EEBD3E-16B6-4199-A6FC-BCC59300C2F6}" destId="{E52859C0-1B40-4D32-8D40-8C0F0A7DF932}" srcOrd="0" destOrd="0" presId="urn:microsoft.com/office/officeart/2005/8/layout/chevron2"/>
    <dgm:cxn modelId="{5A30C071-ADF3-40AD-A94D-748A116F23A6}" type="presOf" srcId="{39C06BFA-6D99-4E3E-BC7F-FABA068A3EB8}" destId="{385D12D7-E808-4429-BB41-F0E25963B04E}" srcOrd="0" destOrd="0" presId="urn:microsoft.com/office/officeart/2005/8/layout/chevron2"/>
    <dgm:cxn modelId="{D4F61C32-1C28-45E5-9783-4A70789A3F98}" srcId="{95105249-1A1F-40F0-972E-9EEE1D35DDC1}" destId="{39C06BFA-6D99-4E3E-BC7F-FABA068A3EB8}" srcOrd="0" destOrd="0" parTransId="{A20DAEA6-5460-46A4-97DE-8E146B181F49}" sibTransId="{E6657B8F-1EF2-4E81-B07A-3577E208D72F}"/>
    <dgm:cxn modelId="{20247B3E-8852-4BC4-8498-B5D8663DC4F3}" srcId="{95105249-1A1F-40F0-972E-9EEE1D35DDC1}" destId="{925915FC-70F0-41BF-8AC4-8D9ACA23A54F}" srcOrd="1" destOrd="0" parTransId="{F517CB85-58BB-4E9A-B22A-17D4397CB090}" sibTransId="{0CEAFC3B-C4BB-4EC3-AFFD-573962677EC7}"/>
    <dgm:cxn modelId="{1A2D7561-A0F7-4FDF-A2A4-6645F295BFCD}" type="presOf" srcId="{925915FC-70F0-41BF-8AC4-8D9ACA23A54F}" destId="{385D12D7-E808-4429-BB41-F0E25963B04E}" srcOrd="0" destOrd="1" presId="urn:microsoft.com/office/officeart/2005/8/layout/chevron2"/>
    <dgm:cxn modelId="{AA66767A-8326-4A8A-A06A-FF15BA245B45}" srcId="{8643D466-DB57-4DB1-8E1B-9FCC997B20AD}" destId="{A1C75FB1-4187-4DB0-A870-DC60A34B2E8A}" srcOrd="0" destOrd="0" parTransId="{ADD80049-B420-407F-9DC9-D298CD12A8D7}" sibTransId="{295AD954-F2CA-49CF-8DB2-A99B225DFAA4}"/>
    <dgm:cxn modelId="{0F987E6A-64AC-4D65-ACFF-E851A7489AFA}" srcId="{8CAE49AC-5F1A-4B8A-B394-3B16FB24365E}" destId="{95105249-1A1F-40F0-972E-9EEE1D35DDC1}" srcOrd="2" destOrd="0" parTransId="{33C3E521-A7C0-4645-A857-BCA686284706}" sibTransId="{3FF860E1-40EC-40A9-9D7D-4F896F86C961}"/>
    <dgm:cxn modelId="{073044C2-C392-4F24-8809-0E82E89C89E8}" type="presParOf" srcId="{3D072755-498C-4A33-AB2A-FC4EAC8EFAFB}" destId="{1610C1C5-C596-4DBB-935E-330F9D37B71E}" srcOrd="0" destOrd="0" presId="urn:microsoft.com/office/officeart/2005/8/layout/chevron2"/>
    <dgm:cxn modelId="{B3423EDC-89B6-4FD7-BA01-C15CCA3880FC}" type="presParOf" srcId="{1610C1C5-C596-4DBB-935E-330F9D37B71E}" destId="{B95ABC78-388E-400B-AC4F-D9015CEF06C5}" srcOrd="0" destOrd="0" presId="urn:microsoft.com/office/officeart/2005/8/layout/chevron2"/>
    <dgm:cxn modelId="{C352D484-D20A-4BC9-822C-7D7D819774D4}" type="presParOf" srcId="{1610C1C5-C596-4DBB-935E-330F9D37B71E}" destId="{D165C7CE-2DF5-410E-B1C8-8A8623A7F02C}" srcOrd="1" destOrd="0" presId="urn:microsoft.com/office/officeart/2005/8/layout/chevron2"/>
    <dgm:cxn modelId="{C3E8A77C-EDC0-4149-8201-5D6E288C8B98}" type="presParOf" srcId="{3D072755-498C-4A33-AB2A-FC4EAC8EFAFB}" destId="{1B109755-743E-404D-9142-6CFCC621981B}" srcOrd="1" destOrd="0" presId="urn:microsoft.com/office/officeart/2005/8/layout/chevron2"/>
    <dgm:cxn modelId="{43FBB669-FE0B-4025-86E1-6411ADA4EBC0}" type="presParOf" srcId="{3D072755-498C-4A33-AB2A-FC4EAC8EFAFB}" destId="{F290588D-8617-4E9E-8283-1AED1A17B59F}" srcOrd="2" destOrd="0" presId="urn:microsoft.com/office/officeart/2005/8/layout/chevron2"/>
    <dgm:cxn modelId="{1E98B127-DD0D-4632-8752-F6B0164BED2C}" type="presParOf" srcId="{F290588D-8617-4E9E-8283-1AED1A17B59F}" destId="{E52859C0-1B40-4D32-8D40-8C0F0A7DF932}" srcOrd="0" destOrd="0" presId="urn:microsoft.com/office/officeart/2005/8/layout/chevron2"/>
    <dgm:cxn modelId="{94CDAD1E-C491-49FE-AE28-DD435207E756}" type="presParOf" srcId="{F290588D-8617-4E9E-8283-1AED1A17B59F}" destId="{D0397195-E1F9-4CCD-8D80-3268231DDB86}" srcOrd="1" destOrd="0" presId="urn:microsoft.com/office/officeart/2005/8/layout/chevron2"/>
    <dgm:cxn modelId="{8E845A65-DEFA-4B7A-8FD6-DD652B12674D}" type="presParOf" srcId="{3D072755-498C-4A33-AB2A-FC4EAC8EFAFB}" destId="{4F157AE7-EB24-433F-95D2-7C0C764F2F78}" srcOrd="3" destOrd="0" presId="urn:microsoft.com/office/officeart/2005/8/layout/chevron2"/>
    <dgm:cxn modelId="{9393D461-A555-4027-89F5-85DDE6E6AE4D}" type="presParOf" srcId="{3D072755-498C-4A33-AB2A-FC4EAC8EFAFB}" destId="{EA9408E1-5EEB-4979-93B8-9DC0B5F6C167}" srcOrd="4" destOrd="0" presId="urn:microsoft.com/office/officeart/2005/8/layout/chevron2"/>
    <dgm:cxn modelId="{AF0FD509-3506-4A25-AFDD-DF6F308CFEDE}" type="presParOf" srcId="{EA9408E1-5EEB-4979-93B8-9DC0B5F6C167}" destId="{06E13A47-2C81-4F03-8B40-C6AEC0021DA5}" srcOrd="0" destOrd="0" presId="urn:microsoft.com/office/officeart/2005/8/layout/chevron2"/>
    <dgm:cxn modelId="{89AF80DF-E9CA-4CBD-8EA9-77571B9380AA}" type="presParOf" srcId="{EA9408E1-5EEB-4979-93B8-9DC0B5F6C167}" destId="{385D12D7-E808-4429-BB41-F0E25963B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AE49AC-5F1A-4B8A-B394-3B16FB24365E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8643D466-DB57-4DB1-8E1B-9FCC997B20AD}">
      <dgm:prSet phldrT="[Tekst]"/>
      <dgm:spPr/>
      <dgm:t>
        <a:bodyPr/>
        <a:lstStyle/>
        <a:p>
          <a:endParaRPr lang="pl-PL" dirty="0"/>
        </a:p>
      </dgm:t>
    </dgm:pt>
    <dgm:pt modelId="{47A9CFC3-B08B-4149-BF8B-982BCB892B9C}" type="parTrans" cxnId="{91751B3E-AEF0-4950-8275-E83A71A80D74}">
      <dgm:prSet/>
      <dgm:spPr/>
      <dgm:t>
        <a:bodyPr/>
        <a:lstStyle/>
        <a:p>
          <a:endParaRPr lang="pl-PL"/>
        </a:p>
      </dgm:t>
    </dgm:pt>
    <dgm:pt modelId="{46F2A432-1BAA-48E2-93C5-BAB293CA7CAD}" type="sibTrans" cxnId="{91751B3E-AEF0-4950-8275-E83A71A80D74}">
      <dgm:prSet/>
      <dgm:spPr/>
      <dgm:t>
        <a:bodyPr/>
        <a:lstStyle/>
        <a:p>
          <a:endParaRPr lang="pl-PL"/>
        </a:p>
      </dgm:t>
    </dgm:pt>
    <dgm:pt modelId="{A1C75FB1-4187-4DB0-A870-DC60A34B2E8A}">
      <dgm:prSet phldrT="[Tekst]" custT="1"/>
      <dgm:spPr/>
      <dgm:t>
        <a:bodyPr/>
        <a:lstStyle/>
        <a:p>
          <a:pPr algn="just"/>
          <a:r>
            <a:rPr lang="pl-PL" sz="1800" dirty="0" smtClean="0"/>
            <a:t>Ocena przeprowadzana w ramach etapu oceny formalno–merytorycznej, dokonywanej przez Komisję Oceny Projektów (złożonej z pracowników IZ RPO WD oraz ekspertów)</a:t>
          </a:r>
          <a:endParaRPr lang="pl-PL" sz="1800" dirty="0"/>
        </a:p>
      </dgm:t>
    </dgm:pt>
    <dgm:pt modelId="{ADD80049-B420-407F-9DC9-D298CD12A8D7}" type="parTrans" cxnId="{AA66767A-8326-4A8A-A06A-FF15BA245B45}">
      <dgm:prSet/>
      <dgm:spPr/>
      <dgm:t>
        <a:bodyPr/>
        <a:lstStyle/>
        <a:p>
          <a:endParaRPr lang="pl-PL"/>
        </a:p>
      </dgm:t>
    </dgm:pt>
    <dgm:pt modelId="{295AD954-F2CA-49CF-8DB2-A99B225DFAA4}" type="sibTrans" cxnId="{AA66767A-8326-4A8A-A06A-FF15BA245B45}">
      <dgm:prSet/>
      <dgm:spPr/>
      <dgm:t>
        <a:bodyPr/>
        <a:lstStyle/>
        <a:p>
          <a:endParaRPr lang="pl-PL"/>
        </a:p>
      </dgm:t>
    </dgm:pt>
    <dgm:pt modelId="{24EEBD3E-16B6-4199-A6FC-BCC59300C2F6}">
      <dgm:prSet phldrT="[Tekst]"/>
      <dgm:spPr/>
      <dgm:t>
        <a:bodyPr/>
        <a:lstStyle/>
        <a:p>
          <a:endParaRPr lang="pl-PL" dirty="0"/>
        </a:p>
      </dgm:t>
    </dgm:pt>
    <dgm:pt modelId="{AC55A2EC-92D7-4E0D-AD4E-2AC1B6458AA2}" type="parTrans" cxnId="{E37DDCCF-FEE9-4270-AB21-CC80D7703F8A}">
      <dgm:prSet/>
      <dgm:spPr/>
      <dgm:t>
        <a:bodyPr/>
        <a:lstStyle/>
        <a:p>
          <a:endParaRPr lang="pl-PL"/>
        </a:p>
      </dgm:t>
    </dgm:pt>
    <dgm:pt modelId="{B1C00747-489A-44C8-91EA-7E4A353C8022}" type="sibTrans" cxnId="{E37DDCCF-FEE9-4270-AB21-CC80D7703F8A}">
      <dgm:prSet/>
      <dgm:spPr/>
      <dgm:t>
        <a:bodyPr/>
        <a:lstStyle/>
        <a:p>
          <a:endParaRPr lang="pl-PL"/>
        </a:p>
      </dgm:t>
    </dgm:pt>
    <dgm:pt modelId="{BF777ACB-1D9A-40E3-BD1C-CCA06ECB5155}">
      <dgm:prSet phldrT="[Tekst]" custT="1"/>
      <dgm:spPr/>
      <dgm:t>
        <a:bodyPr/>
        <a:lstStyle/>
        <a:p>
          <a:pPr algn="l">
            <a:lnSpc>
              <a:spcPct val="90000"/>
            </a:lnSpc>
            <a:spcAft>
              <a:spcPct val="15000"/>
            </a:spcAft>
          </a:pPr>
          <a:r>
            <a:rPr lang="pl-PL" sz="1800" dirty="0" smtClean="0">
              <a:solidFill>
                <a:schemeClr val="tx1"/>
              </a:solidFill>
            </a:rPr>
            <a:t>Obejmuje sprawdzenie, czy wniosek spełnia ogólne </a:t>
          </a:r>
          <a:r>
            <a:rPr lang="pl-PL" sz="1800" b="1" dirty="0" smtClean="0">
              <a:solidFill>
                <a:schemeClr val="tx1"/>
              </a:solidFill>
            </a:rPr>
            <a:t>kryteria horyzontalne </a:t>
          </a:r>
          <a:r>
            <a:rPr lang="pl-PL" sz="1800" dirty="0" smtClean="0">
              <a:solidFill>
                <a:schemeClr val="tx1"/>
              </a:solidFill>
            </a:rPr>
            <a:t/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i </a:t>
          </a:r>
          <a:r>
            <a:rPr lang="pl-PL" sz="1800" b="1" dirty="0" smtClean="0">
              <a:solidFill>
                <a:schemeClr val="tx1"/>
              </a:solidFill>
            </a:rPr>
            <a:t>ogólne kryteria merytoryczne</a:t>
          </a:r>
          <a:endParaRPr lang="pl-PL" sz="1600" b="1" dirty="0">
            <a:solidFill>
              <a:schemeClr val="tx1"/>
            </a:solidFill>
          </a:endParaRPr>
        </a:p>
      </dgm:t>
    </dgm:pt>
    <dgm:pt modelId="{B2654C0D-3EA8-4E40-BF85-75DD1A963717}" type="parTrans" cxnId="{F0A2B4F1-910E-4C9A-842A-B5D745CD95FA}">
      <dgm:prSet/>
      <dgm:spPr/>
      <dgm:t>
        <a:bodyPr/>
        <a:lstStyle/>
        <a:p>
          <a:endParaRPr lang="pl-PL"/>
        </a:p>
      </dgm:t>
    </dgm:pt>
    <dgm:pt modelId="{54B738FF-BE19-4297-BCEF-8CB7C7CCE4E1}" type="sibTrans" cxnId="{F0A2B4F1-910E-4C9A-842A-B5D745CD95FA}">
      <dgm:prSet/>
      <dgm:spPr/>
      <dgm:t>
        <a:bodyPr/>
        <a:lstStyle/>
        <a:p>
          <a:endParaRPr lang="pl-PL"/>
        </a:p>
      </dgm:t>
    </dgm:pt>
    <dgm:pt modelId="{B31E12FA-95EC-4AC6-8DEF-2AD3852F765D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>
              <a:solidFill>
                <a:schemeClr val="tx1"/>
              </a:solidFill>
            </a:rPr>
            <a:t>Oceniający może przyznać </a:t>
          </a:r>
          <a:r>
            <a:rPr lang="pl-PL" sz="1800" b="1" dirty="0" smtClean="0">
              <a:solidFill>
                <a:schemeClr val="tx1"/>
              </a:solidFill>
            </a:rPr>
            <a:t>bezwarunkową </a:t>
          </a:r>
          <a:r>
            <a:rPr lang="pl-PL" sz="1800" dirty="0" smtClean="0">
              <a:solidFill>
                <a:schemeClr val="tx1"/>
              </a:solidFill>
            </a:rPr>
            <a:t>lub </a:t>
          </a:r>
          <a:r>
            <a:rPr lang="pl-PL" sz="1800" b="1" dirty="0" smtClean="0">
              <a:solidFill>
                <a:schemeClr val="tx1"/>
              </a:solidFill>
            </a:rPr>
            <a:t>warunkową </a:t>
          </a:r>
          <a:r>
            <a:rPr lang="pl-PL" sz="1800" dirty="0" smtClean="0">
              <a:solidFill>
                <a:schemeClr val="tx1"/>
              </a:solidFill>
            </a:rPr>
            <a:t>liczbę punktów za spełnienie danego kryterium merytorycznego </a:t>
          </a:r>
          <a:endParaRPr lang="pl-PL" sz="1800" dirty="0">
            <a:solidFill>
              <a:schemeClr val="tx1"/>
            </a:solidFill>
          </a:endParaRPr>
        </a:p>
      </dgm:t>
    </dgm:pt>
    <dgm:pt modelId="{79658C1C-18BF-48D2-B99B-9BBBE269D297}" type="parTrans" cxnId="{995E84C8-C3FF-4B4E-B2A9-5B5D40699CC3}">
      <dgm:prSet/>
      <dgm:spPr/>
      <dgm:t>
        <a:bodyPr/>
        <a:lstStyle/>
        <a:p>
          <a:endParaRPr lang="pl-PL"/>
        </a:p>
      </dgm:t>
    </dgm:pt>
    <dgm:pt modelId="{C5193267-43D6-4E4C-9230-6F61B62B96F5}" type="sibTrans" cxnId="{995E84C8-C3FF-4B4E-B2A9-5B5D40699CC3}">
      <dgm:prSet/>
      <dgm:spPr/>
      <dgm:t>
        <a:bodyPr/>
        <a:lstStyle/>
        <a:p>
          <a:endParaRPr lang="pl-PL"/>
        </a:p>
      </dgm:t>
    </dgm:pt>
    <dgm:pt modelId="{47F37A57-8B71-4112-923D-139BA50CFA5E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>
              <a:solidFill>
                <a:schemeClr val="tx1"/>
              </a:solidFill>
            </a:rPr>
            <a:t>W przypadku </a:t>
          </a:r>
          <a:r>
            <a:rPr lang="pl-PL" sz="1800" b="1" dirty="0" smtClean="0">
              <a:solidFill>
                <a:schemeClr val="tx1"/>
              </a:solidFill>
            </a:rPr>
            <a:t>bezwarunkowego</a:t>
          </a:r>
          <a:r>
            <a:rPr lang="pl-PL" sz="1800" dirty="0" smtClean="0">
              <a:solidFill>
                <a:schemeClr val="tx1"/>
              </a:solidFill>
            </a:rPr>
            <a:t> przyznania za spełnienie danego kryterium merytorycznego mniejszej niż maksymalna liczby punktów, Oceniający uzasadnia swoją ocenę</a:t>
          </a:r>
          <a:endParaRPr lang="pl-PL" sz="1800" dirty="0">
            <a:solidFill>
              <a:schemeClr val="tx1"/>
            </a:solidFill>
          </a:endParaRPr>
        </a:p>
      </dgm:t>
    </dgm:pt>
    <dgm:pt modelId="{A09180B8-07C4-41C8-9B56-A88E2E9075B3}" type="parTrans" cxnId="{A8239A0E-0DEF-4825-98F1-38BCD4DAABFA}">
      <dgm:prSet/>
      <dgm:spPr/>
    </dgm:pt>
    <dgm:pt modelId="{8E71500C-2931-4DAB-8F01-9D190C75659B}" type="sibTrans" cxnId="{A8239A0E-0DEF-4825-98F1-38BCD4DAABFA}">
      <dgm:prSet/>
      <dgm:spPr/>
    </dgm:pt>
    <dgm:pt modelId="{277CA71B-4C89-41D8-A4B6-D849805133CD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>
              <a:solidFill>
                <a:schemeClr val="tx1"/>
              </a:solidFill>
            </a:rPr>
            <a:t>Oceniający może również </a:t>
          </a:r>
          <a:r>
            <a:rPr lang="pl-PL" sz="1800" b="1" dirty="0" smtClean="0">
              <a:solidFill>
                <a:schemeClr val="tx1"/>
              </a:solidFill>
            </a:rPr>
            <a:t>warunkowo</a:t>
          </a:r>
          <a:r>
            <a:rPr lang="pl-PL" sz="1800" dirty="0" smtClean="0">
              <a:solidFill>
                <a:schemeClr val="tx1"/>
              </a:solidFill>
            </a:rPr>
            <a:t> przyznać określoną liczbę punktów za spełnienie danego kryterium merytorycznego – w takim przypadku projekt zostaje skierowany do negocjacji</a:t>
          </a:r>
          <a:endParaRPr lang="pl-PL" sz="1800" dirty="0">
            <a:solidFill>
              <a:schemeClr val="tx1"/>
            </a:solidFill>
          </a:endParaRPr>
        </a:p>
      </dgm:t>
    </dgm:pt>
    <dgm:pt modelId="{6CE5CD39-E251-4E12-A354-5FCF9EC38FA4}" type="parTrans" cxnId="{3E960C4A-D204-4311-ADD2-805ACC34C1CF}">
      <dgm:prSet/>
      <dgm:spPr/>
    </dgm:pt>
    <dgm:pt modelId="{7B0C2178-F2C1-4469-B904-F1F49ADBDC5B}" type="sibTrans" cxnId="{3E960C4A-D204-4311-ADD2-805ACC34C1CF}">
      <dgm:prSet/>
      <dgm:spPr/>
    </dgm:pt>
    <dgm:pt modelId="{3D072755-498C-4A33-AB2A-FC4EAC8EFAFB}" type="pres">
      <dgm:prSet presAssocID="{8CAE49AC-5F1A-4B8A-B394-3B16FB2436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10C1C5-C596-4DBB-935E-330F9D37B71E}" type="pres">
      <dgm:prSet presAssocID="{8643D466-DB57-4DB1-8E1B-9FCC997B20AD}" presName="composite" presStyleCnt="0"/>
      <dgm:spPr/>
    </dgm:pt>
    <dgm:pt modelId="{B95ABC78-388E-400B-AC4F-D9015CEF06C5}" type="pres">
      <dgm:prSet presAssocID="{8643D466-DB57-4DB1-8E1B-9FCC997B20A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65C7CE-2DF5-410E-B1C8-8A8623A7F02C}" type="pres">
      <dgm:prSet presAssocID="{8643D466-DB57-4DB1-8E1B-9FCC997B20AD}" presName="descendantText" presStyleLbl="alignAcc1" presStyleIdx="0" presStyleCnt="2" custScaleY="159645" custLinFactNeighborX="0" custLinFactNeighborY="-167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09755-743E-404D-9142-6CFCC621981B}" type="pres">
      <dgm:prSet presAssocID="{46F2A432-1BAA-48E2-93C5-BAB293CA7CAD}" presName="sp" presStyleCnt="0"/>
      <dgm:spPr/>
    </dgm:pt>
    <dgm:pt modelId="{F290588D-8617-4E9E-8283-1AED1A17B59F}" type="pres">
      <dgm:prSet presAssocID="{24EEBD3E-16B6-4199-A6FC-BCC59300C2F6}" presName="composite" presStyleCnt="0"/>
      <dgm:spPr/>
    </dgm:pt>
    <dgm:pt modelId="{E52859C0-1B40-4D32-8D40-8C0F0A7DF932}" type="pres">
      <dgm:prSet presAssocID="{24EEBD3E-16B6-4199-A6FC-BCC59300C2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397195-E1F9-4CCD-8D80-3268231DDB86}" type="pres">
      <dgm:prSet presAssocID="{24EEBD3E-16B6-4199-A6FC-BCC59300C2F6}" presName="descendantText" presStyleLbl="alignAcc1" presStyleIdx="1" presStyleCnt="2" custScaleY="275056" custLinFactNeighborX="0" custLinFactNeighborY="-54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FFBFBF7-8FF3-411D-87CB-E0F01B5E593B}" type="presOf" srcId="{24EEBD3E-16B6-4199-A6FC-BCC59300C2F6}" destId="{E52859C0-1B40-4D32-8D40-8C0F0A7DF932}" srcOrd="0" destOrd="0" presId="urn:microsoft.com/office/officeart/2005/8/layout/chevron2"/>
    <dgm:cxn modelId="{23040C42-69C0-4F0F-AEDE-AEB885048E94}" type="presOf" srcId="{BF777ACB-1D9A-40E3-BD1C-CCA06ECB5155}" destId="{D0397195-E1F9-4CCD-8D80-3268231DDB86}" srcOrd="0" destOrd="0" presId="urn:microsoft.com/office/officeart/2005/8/layout/chevron2"/>
    <dgm:cxn modelId="{F0A2B4F1-910E-4C9A-842A-B5D745CD95FA}" srcId="{24EEBD3E-16B6-4199-A6FC-BCC59300C2F6}" destId="{BF777ACB-1D9A-40E3-BD1C-CCA06ECB5155}" srcOrd="0" destOrd="0" parTransId="{B2654C0D-3EA8-4E40-BF85-75DD1A963717}" sibTransId="{54B738FF-BE19-4297-BCEF-8CB7C7CCE4E1}"/>
    <dgm:cxn modelId="{E37DDCCF-FEE9-4270-AB21-CC80D7703F8A}" srcId="{8CAE49AC-5F1A-4B8A-B394-3B16FB24365E}" destId="{24EEBD3E-16B6-4199-A6FC-BCC59300C2F6}" srcOrd="1" destOrd="0" parTransId="{AC55A2EC-92D7-4E0D-AD4E-2AC1B6458AA2}" sibTransId="{B1C00747-489A-44C8-91EA-7E4A353C8022}"/>
    <dgm:cxn modelId="{AA66767A-8326-4A8A-A06A-FF15BA245B45}" srcId="{8643D466-DB57-4DB1-8E1B-9FCC997B20AD}" destId="{A1C75FB1-4187-4DB0-A870-DC60A34B2E8A}" srcOrd="0" destOrd="0" parTransId="{ADD80049-B420-407F-9DC9-D298CD12A8D7}" sibTransId="{295AD954-F2CA-49CF-8DB2-A99B225DFAA4}"/>
    <dgm:cxn modelId="{91751B3E-AEF0-4950-8275-E83A71A80D74}" srcId="{8CAE49AC-5F1A-4B8A-B394-3B16FB24365E}" destId="{8643D466-DB57-4DB1-8E1B-9FCC997B20AD}" srcOrd="0" destOrd="0" parTransId="{47A9CFC3-B08B-4149-BF8B-982BCB892B9C}" sibTransId="{46F2A432-1BAA-48E2-93C5-BAB293CA7CAD}"/>
    <dgm:cxn modelId="{0CFFFC39-6F3D-4271-B329-B80DA96AA1E7}" type="presOf" srcId="{A1C75FB1-4187-4DB0-A870-DC60A34B2E8A}" destId="{D165C7CE-2DF5-410E-B1C8-8A8623A7F02C}" srcOrd="0" destOrd="0" presId="urn:microsoft.com/office/officeart/2005/8/layout/chevron2"/>
    <dgm:cxn modelId="{3E960C4A-D204-4311-ADD2-805ACC34C1CF}" srcId="{24EEBD3E-16B6-4199-A6FC-BCC59300C2F6}" destId="{277CA71B-4C89-41D8-A4B6-D849805133CD}" srcOrd="3" destOrd="0" parTransId="{6CE5CD39-E251-4E12-A354-5FCF9EC38FA4}" sibTransId="{7B0C2178-F2C1-4469-B904-F1F49ADBDC5B}"/>
    <dgm:cxn modelId="{995E84C8-C3FF-4B4E-B2A9-5B5D40699CC3}" srcId="{24EEBD3E-16B6-4199-A6FC-BCC59300C2F6}" destId="{B31E12FA-95EC-4AC6-8DEF-2AD3852F765D}" srcOrd="1" destOrd="0" parTransId="{79658C1C-18BF-48D2-B99B-9BBBE269D297}" sibTransId="{C5193267-43D6-4E4C-9230-6F61B62B96F5}"/>
    <dgm:cxn modelId="{A8239A0E-0DEF-4825-98F1-38BCD4DAABFA}" srcId="{24EEBD3E-16B6-4199-A6FC-BCC59300C2F6}" destId="{47F37A57-8B71-4112-923D-139BA50CFA5E}" srcOrd="2" destOrd="0" parTransId="{A09180B8-07C4-41C8-9B56-A88E2E9075B3}" sibTransId="{8E71500C-2931-4DAB-8F01-9D190C75659B}"/>
    <dgm:cxn modelId="{6D6762B0-FE2B-464B-9F6E-AF80F21DE1ED}" type="presOf" srcId="{B31E12FA-95EC-4AC6-8DEF-2AD3852F765D}" destId="{D0397195-E1F9-4CCD-8D80-3268231DDB86}" srcOrd="0" destOrd="1" presId="urn:microsoft.com/office/officeart/2005/8/layout/chevron2"/>
    <dgm:cxn modelId="{C9594F3D-ADD9-427D-AB66-4D34BE79BC12}" type="presOf" srcId="{277CA71B-4C89-41D8-A4B6-D849805133CD}" destId="{D0397195-E1F9-4CCD-8D80-3268231DDB86}" srcOrd="0" destOrd="3" presId="urn:microsoft.com/office/officeart/2005/8/layout/chevron2"/>
    <dgm:cxn modelId="{68E50D7C-CE48-475D-9451-1DBB0099FCC7}" type="presOf" srcId="{8CAE49AC-5F1A-4B8A-B394-3B16FB24365E}" destId="{3D072755-498C-4A33-AB2A-FC4EAC8EFAFB}" srcOrd="0" destOrd="0" presId="urn:microsoft.com/office/officeart/2005/8/layout/chevron2"/>
    <dgm:cxn modelId="{5BACB20C-3834-4D9A-8F29-FEAD50134B7D}" type="presOf" srcId="{47F37A57-8B71-4112-923D-139BA50CFA5E}" destId="{D0397195-E1F9-4CCD-8D80-3268231DDB86}" srcOrd="0" destOrd="2" presId="urn:microsoft.com/office/officeart/2005/8/layout/chevron2"/>
    <dgm:cxn modelId="{A9B1FC1F-8FAF-431A-94CE-3AB0843A06A2}" type="presOf" srcId="{8643D466-DB57-4DB1-8E1B-9FCC997B20AD}" destId="{B95ABC78-388E-400B-AC4F-D9015CEF06C5}" srcOrd="0" destOrd="0" presId="urn:microsoft.com/office/officeart/2005/8/layout/chevron2"/>
    <dgm:cxn modelId="{8F49364E-1EB6-45A6-ACE2-0A96C4964EE9}" type="presParOf" srcId="{3D072755-498C-4A33-AB2A-FC4EAC8EFAFB}" destId="{1610C1C5-C596-4DBB-935E-330F9D37B71E}" srcOrd="0" destOrd="0" presId="urn:microsoft.com/office/officeart/2005/8/layout/chevron2"/>
    <dgm:cxn modelId="{96737237-98C9-463C-94C8-7AA5D5E77D34}" type="presParOf" srcId="{1610C1C5-C596-4DBB-935E-330F9D37B71E}" destId="{B95ABC78-388E-400B-AC4F-D9015CEF06C5}" srcOrd="0" destOrd="0" presId="urn:microsoft.com/office/officeart/2005/8/layout/chevron2"/>
    <dgm:cxn modelId="{F84F2968-B3C2-49C1-8124-07376984392F}" type="presParOf" srcId="{1610C1C5-C596-4DBB-935E-330F9D37B71E}" destId="{D165C7CE-2DF5-410E-B1C8-8A8623A7F02C}" srcOrd="1" destOrd="0" presId="urn:microsoft.com/office/officeart/2005/8/layout/chevron2"/>
    <dgm:cxn modelId="{010398C6-FDE6-43BD-83B5-B3562D515890}" type="presParOf" srcId="{3D072755-498C-4A33-AB2A-FC4EAC8EFAFB}" destId="{1B109755-743E-404D-9142-6CFCC621981B}" srcOrd="1" destOrd="0" presId="urn:microsoft.com/office/officeart/2005/8/layout/chevron2"/>
    <dgm:cxn modelId="{0AFC3E63-BF32-42C5-A922-4C3B26D14B2E}" type="presParOf" srcId="{3D072755-498C-4A33-AB2A-FC4EAC8EFAFB}" destId="{F290588D-8617-4E9E-8283-1AED1A17B59F}" srcOrd="2" destOrd="0" presId="urn:microsoft.com/office/officeart/2005/8/layout/chevron2"/>
    <dgm:cxn modelId="{6AE5E39E-9CF3-4BEC-B16E-FCEC9CAAF39E}" type="presParOf" srcId="{F290588D-8617-4E9E-8283-1AED1A17B59F}" destId="{E52859C0-1B40-4D32-8D40-8C0F0A7DF932}" srcOrd="0" destOrd="0" presId="urn:microsoft.com/office/officeart/2005/8/layout/chevron2"/>
    <dgm:cxn modelId="{0599FC2B-9481-482D-B3A3-D785FF4EBFBD}" type="presParOf" srcId="{F290588D-8617-4E9E-8283-1AED1A17B59F}" destId="{D0397195-E1F9-4CCD-8D80-3268231DDB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687556-A245-4ABE-8C51-8646FB1E9AAB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5360A5BD-A669-4A0B-8CFB-600F7942B568}">
      <dgm:prSet phldrT="[Tekst]"/>
      <dgm:spPr/>
      <dgm:t>
        <a:bodyPr/>
        <a:lstStyle/>
        <a:p>
          <a:endParaRPr lang="pl-PL" dirty="0"/>
        </a:p>
      </dgm:t>
    </dgm:pt>
    <dgm:pt modelId="{E23F93D3-D0B2-4389-9388-C986A73427AB}" type="parTrans" cxnId="{08388D0B-CBD5-4BAA-8B0B-F2D40FD6D22A}">
      <dgm:prSet/>
      <dgm:spPr/>
      <dgm:t>
        <a:bodyPr/>
        <a:lstStyle/>
        <a:p>
          <a:endParaRPr lang="pl-PL"/>
        </a:p>
      </dgm:t>
    </dgm:pt>
    <dgm:pt modelId="{DBDB7E1E-5236-4492-B661-8FAA5BB25C6C}" type="sibTrans" cxnId="{08388D0B-CBD5-4BAA-8B0B-F2D40FD6D22A}">
      <dgm:prSet/>
      <dgm:spPr/>
      <dgm:t>
        <a:bodyPr/>
        <a:lstStyle/>
        <a:p>
          <a:endParaRPr lang="pl-PL"/>
        </a:p>
      </dgm:t>
    </dgm:pt>
    <dgm:pt modelId="{07AE5A66-4C22-48FC-B0DD-E808E60381C4}">
      <dgm:prSet phldrT="[Tekst]" custT="1"/>
      <dgm:spPr/>
      <dgm:t>
        <a:bodyPr anchor="t" anchorCtr="0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Negocjacjom będą podlegały te projekty, które otrzymają co najmniej </a:t>
          </a:r>
          <a:r>
            <a:rPr lang="pl-PL" sz="1600" b="1" dirty="0" smtClean="0"/>
            <a:t>50 punktów ogółem </a:t>
          </a:r>
          <a:r>
            <a:rPr lang="pl-PL" sz="1600" dirty="0" smtClean="0"/>
            <a:t>(za spełnienie kryteriów zgodności projektu ze strategią ZIT i ogólnych kryteriów merytorycznych) oraz co najmniej </a:t>
          </a:r>
          <a:r>
            <a:rPr lang="pl-PL" sz="1600" b="1" dirty="0" smtClean="0"/>
            <a:t>50% punktów </a:t>
          </a:r>
          <a:r>
            <a:rPr lang="pl-PL" sz="1600" dirty="0" smtClean="0"/>
            <a:t>w każdej części oceny merytorycznej, wyliczanej ze średniej arytmetycznej punktów przyznanych </a:t>
          </a:r>
          <a:r>
            <a:rPr lang="pl-PL" sz="1600" b="1" dirty="0" smtClean="0"/>
            <a:t>bezwarunkowo</a:t>
          </a:r>
          <a:r>
            <a:rPr lang="pl-PL" sz="1600" dirty="0" smtClean="0"/>
            <a:t> przez obu Oceniających.</a:t>
          </a:r>
          <a:endParaRPr lang="pl-PL" sz="1600" dirty="0"/>
        </a:p>
      </dgm:t>
    </dgm:pt>
    <dgm:pt modelId="{6339811E-60E0-4F06-B6CF-BDE9FF53050D}" type="parTrans" cxnId="{D3DADA36-F147-45E7-B728-78B0DCB7EA54}">
      <dgm:prSet/>
      <dgm:spPr/>
      <dgm:t>
        <a:bodyPr/>
        <a:lstStyle/>
        <a:p>
          <a:endParaRPr lang="pl-PL"/>
        </a:p>
      </dgm:t>
    </dgm:pt>
    <dgm:pt modelId="{ECFCA347-E05E-4456-9C9E-4449543BEAC1}" type="sibTrans" cxnId="{D3DADA36-F147-45E7-B728-78B0DCB7EA54}">
      <dgm:prSet/>
      <dgm:spPr/>
      <dgm:t>
        <a:bodyPr/>
        <a:lstStyle/>
        <a:p>
          <a:endParaRPr lang="pl-PL"/>
        </a:p>
      </dgm:t>
    </dgm:pt>
    <dgm:pt modelId="{3964E319-70B0-4FC9-BBE2-13D64A45D07C}">
      <dgm:prSet phldrT="[Tekst]"/>
      <dgm:spPr/>
      <dgm:t>
        <a:bodyPr/>
        <a:lstStyle/>
        <a:p>
          <a:endParaRPr lang="pl-PL" dirty="0"/>
        </a:p>
      </dgm:t>
    </dgm:pt>
    <dgm:pt modelId="{0DB38722-729A-439C-A8B8-528D31833C83}" type="parTrans" cxnId="{977777EE-70B9-46BA-B9CD-23427A967CF9}">
      <dgm:prSet/>
      <dgm:spPr/>
      <dgm:t>
        <a:bodyPr/>
        <a:lstStyle/>
        <a:p>
          <a:endParaRPr lang="pl-PL"/>
        </a:p>
      </dgm:t>
    </dgm:pt>
    <dgm:pt modelId="{A7607573-9F24-48C7-A544-366EFD648D4E}" type="sibTrans" cxnId="{977777EE-70B9-46BA-B9CD-23427A967CF9}">
      <dgm:prSet/>
      <dgm:spPr/>
      <dgm:t>
        <a:bodyPr/>
        <a:lstStyle/>
        <a:p>
          <a:endParaRPr lang="pl-PL"/>
        </a:p>
      </dgm:t>
    </dgm:pt>
    <dgm:pt modelId="{AF8CBDA7-DE35-412F-AD6E-C8BB7F1B3592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Negocjacje obejmują wszystkie kwestie wskazane przez Oceniających w wypełnionych przez nich kartach oceny.</a:t>
          </a:r>
          <a:endParaRPr lang="pl-PL" sz="1600" dirty="0"/>
        </a:p>
      </dgm:t>
    </dgm:pt>
    <dgm:pt modelId="{4B363D53-74CC-4846-BBC4-E696F4C3A03F}" type="parTrans" cxnId="{2E3FCC41-0699-4640-B8F2-51044946DAFA}">
      <dgm:prSet/>
      <dgm:spPr/>
      <dgm:t>
        <a:bodyPr/>
        <a:lstStyle/>
        <a:p>
          <a:endParaRPr lang="pl-PL"/>
        </a:p>
      </dgm:t>
    </dgm:pt>
    <dgm:pt modelId="{2F9F622B-42DC-4BCE-A29E-603804E34341}" type="sibTrans" cxnId="{2E3FCC41-0699-4640-B8F2-51044946DAFA}">
      <dgm:prSet/>
      <dgm:spPr/>
      <dgm:t>
        <a:bodyPr/>
        <a:lstStyle/>
        <a:p>
          <a:endParaRPr lang="pl-PL"/>
        </a:p>
      </dgm:t>
    </dgm:pt>
    <dgm:pt modelId="{D20E5DD0-6312-40BE-9F22-D6B3F8E030D5}">
      <dgm:prSet phldrT="[Tekst]"/>
      <dgm:spPr/>
      <dgm:t>
        <a:bodyPr/>
        <a:lstStyle/>
        <a:p>
          <a:endParaRPr lang="pl-PL" dirty="0"/>
        </a:p>
      </dgm:t>
    </dgm:pt>
    <dgm:pt modelId="{2BF18A69-4B42-4A16-A3DC-2AE1FF10F15B}" type="parTrans" cxnId="{45955FB3-EE45-4D69-A84B-42B61A81A880}">
      <dgm:prSet/>
      <dgm:spPr/>
      <dgm:t>
        <a:bodyPr/>
        <a:lstStyle/>
        <a:p>
          <a:endParaRPr lang="pl-PL"/>
        </a:p>
      </dgm:t>
    </dgm:pt>
    <dgm:pt modelId="{12FB4479-BA85-40AA-80CF-A4EF1E936ECE}" type="sibTrans" cxnId="{45955FB3-EE45-4D69-A84B-42B61A81A880}">
      <dgm:prSet/>
      <dgm:spPr/>
      <dgm:t>
        <a:bodyPr/>
        <a:lstStyle/>
        <a:p>
          <a:endParaRPr lang="pl-PL"/>
        </a:p>
      </dgm:t>
    </dgm:pt>
    <dgm:pt modelId="{7AC289D9-4C4C-4FB8-A33A-D633A1C4F7B9}">
      <dgm:prSet phldrT="[Tekst]" custT="1"/>
      <dgm:spPr/>
      <dgm:t>
        <a:bodyPr lIns="108000" tIns="108000" anchor="b" anchorCtr="1"/>
        <a:lstStyle/>
        <a:p>
          <a:pPr algn="just"/>
          <a:r>
            <a:rPr lang="pl-PL" sz="1600" dirty="0" smtClean="0"/>
            <a:t>Negatywny wynik negocjacji oznacza uznanie warunkowo uznanych za spełnione kryteriów za niespełnione lub przyznanie mniejszej, wskazanej przez Oceniających w kartach oceny, liczby punktów.</a:t>
          </a:r>
          <a:endParaRPr lang="pl-PL" sz="1600" dirty="0"/>
        </a:p>
      </dgm:t>
    </dgm:pt>
    <dgm:pt modelId="{1E2898E6-327D-4730-9329-362D88BB4FCC}" type="parTrans" cxnId="{DD783663-F9E1-49CA-A2E3-6DFF47B9D909}">
      <dgm:prSet/>
      <dgm:spPr/>
      <dgm:t>
        <a:bodyPr/>
        <a:lstStyle/>
        <a:p>
          <a:endParaRPr lang="pl-PL"/>
        </a:p>
      </dgm:t>
    </dgm:pt>
    <dgm:pt modelId="{5EE3FD18-379E-4439-B2A1-B327AB88F04E}" type="sibTrans" cxnId="{DD783663-F9E1-49CA-A2E3-6DFF47B9D909}">
      <dgm:prSet/>
      <dgm:spPr/>
      <dgm:t>
        <a:bodyPr/>
        <a:lstStyle/>
        <a:p>
          <a:endParaRPr lang="pl-PL"/>
        </a:p>
      </dgm:t>
    </dgm:pt>
    <dgm:pt modelId="{F7618D7B-C6DF-4B0D-8011-E495BB9EEF40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Negocjacje projektów przeprowadzane są </a:t>
          </a:r>
          <a:r>
            <a:rPr lang="pl-PL" sz="1600" b="1" dirty="0" smtClean="0"/>
            <a:t>w formie pisemnej </a:t>
          </a:r>
          <a:r>
            <a:rPr lang="pl-PL" sz="1600" dirty="0" smtClean="0"/>
            <a:t>(w tym z wykorzystaniem elektronicznych kanałów komunikacji) </a:t>
          </a:r>
          <a:r>
            <a:rPr lang="pl-PL" sz="1600" b="1" dirty="0" smtClean="0"/>
            <a:t>lub ustnej </a:t>
          </a:r>
          <a:r>
            <a:rPr lang="pl-PL" sz="1600" dirty="0" smtClean="0"/>
            <a:t>(spotkanie obu stron negocjacji).</a:t>
          </a:r>
          <a:endParaRPr lang="pl-PL" sz="1600" dirty="0"/>
        </a:p>
      </dgm:t>
    </dgm:pt>
    <dgm:pt modelId="{F527E034-89E4-4A20-9E47-86858AD42E6C}" type="parTrans" cxnId="{9F86420C-BAC8-4D75-B5ED-FEE9416262AA}">
      <dgm:prSet/>
      <dgm:spPr/>
      <dgm:t>
        <a:bodyPr/>
        <a:lstStyle/>
        <a:p>
          <a:endParaRPr lang="pl-PL"/>
        </a:p>
      </dgm:t>
    </dgm:pt>
    <dgm:pt modelId="{509C6F58-64C6-4954-8B9B-A8665880923F}" type="sibTrans" cxnId="{9F86420C-BAC8-4D75-B5ED-FEE9416262AA}">
      <dgm:prSet/>
      <dgm:spPr/>
      <dgm:t>
        <a:bodyPr/>
        <a:lstStyle/>
        <a:p>
          <a:endParaRPr lang="pl-PL"/>
        </a:p>
      </dgm:t>
    </dgm:pt>
    <dgm:pt modelId="{64C56C90-67EA-4E78-BDDF-9D446AC7A3D5}">
      <dgm:prSet phldrT="[Tekst]" custT="1"/>
      <dgm:spPr/>
      <dgm:t>
        <a:bodyPr anchor="t" anchorCtr="0"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Negocjacje prowadzone są </a:t>
          </a:r>
          <a:r>
            <a:rPr lang="pl-PL" sz="1600" b="1" dirty="0" smtClean="0"/>
            <a:t>do wyczerpania kwoty przeznaczonej na dofinansowanie projektów w konkursie</a:t>
          </a:r>
          <a:r>
            <a:rPr lang="pl-PL" sz="1600" dirty="0" smtClean="0"/>
            <a:t> – poczynając od projektu, który uzyskałby najlepszą ocenę, gdyby spełnienie przez niego kryteriów nie zostało zweryfikowane warunkowo.</a:t>
          </a:r>
          <a:endParaRPr lang="pl-PL" sz="1600" dirty="0"/>
        </a:p>
      </dgm:t>
    </dgm:pt>
    <dgm:pt modelId="{D38A4C4F-8DC1-4B3F-97E9-1B2335B75423}" type="sibTrans" cxnId="{5EEA8C01-ECC9-4467-B613-DE5FBED0C98B}">
      <dgm:prSet/>
      <dgm:spPr/>
      <dgm:t>
        <a:bodyPr/>
        <a:lstStyle/>
        <a:p>
          <a:endParaRPr lang="pl-PL"/>
        </a:p>
      </dgm:t>
    </dgm:pt>
    <dgm:pt modelId="{DF5FCEFC-23F9-47DC-A812-EBF5EE202E83}" type="parTrans" cxnId="{5EEA8C01-ECC9-4467-B613-DE5FBED0C98B}">
      <dgm:prSet/>
      <dgm:spPr/>
      <dgm:t>
        <a:bodyPr/>
        <a:lstStyle/>
        <a:p>
          <a:endParaRPr lang="pl-PL"/>
        </a:p>
      </dgm:t>
    </dgm:pt>
    <dgm:pt modelId="{A54F4CD6-951C-441D-94F4-BA40C9B56BA4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b="0" dirty="0" smtClean="0"/>
            <a:t>Wnioskodawca zobowiązany jest do podjęcia negocjacji najpóźniej w terminie </a:t>
          </a:r>
          <a:r>
            <a:rPr lang="pl-PL" sz="1600" b="1" dirty="0" smtClean="0"/>
            <a:t>7 dni kalendarzowych </a:t>
          </a:r>
          <a:r>
            <a:rPr lang="pl-PL" sz="1600" b="0" dirty="0" smtClean="0"/>
            <a:t>od dnia otrzymania pisma informującego o możliwości podjęcia negocjacji (termin ten obejmuje również </a:t>
          </a:r>
          <a:r>
            <a:rPr lang="pl-PL" sz="1600" dirty="0" smtClean="0"/>
            <a:t>poprawę wniosku o dofinansowanie).</a:t>
          </a:r>
          <a:endParaRPr lang="pl-PL" sz="1600" dirty="0"/>
        </a:p>
      </dgm:t>
    </dgm:pt>
    <dgm:pt modelId="{896E4551-A634-4790-9585-A01FEB4A525F}" type="parTrans" cxnId="{6FFF594E-B10F-4A21-A5A6-E8D134504DAE}">
      <dgm:prSet/>
      <dgm:spPr/>
      <dgm:t>
        <a:bodyPr/>
        <a:lstStyle/>
        <a:p>
          <a:endParaRPr lang="pl-PL"/>
        </a:p>
      </dgm:t>
    </dgm:pt>
    <dgm:pt modelId="{9037BC0F-117F-431C-A14E-7CB63DDB8CB7}" type="sibTrans" cxnId="{6FFF594E-B10F-4A21-A5A6-E8D134504DAE}">
      <dgm:prSet/>
      <dgm:spPr/>
      <dgm:t>
        <a:bodyPr/>
        <a:lstStyle/>
        <a:p>
          <a:endParaRPr lang="pl-PL"/>
        </a:p>
      </dgm:t>
    </dgm:pt>
    <dgm:pt modelId="{AFC4605C-6C6D-477A-AF46-42EEFD9A7AD4}">
      <dgm:prSet phldrT="[Tekst]" custT="1"/>
      <dgm:spPr/>
      <dgm:t>
        <a:bodyPr anchor="t" anchorCtr="0"/>
        <a:lstStyle/>
        <a:p>
          <a:pPr algn="just">
            <a:lnSpc>
              <a:spcPct val="100000"/>
            </a:lnSpc>
            <a:spcAft>
              <a:spcPts val="600"/>
            </a:spcAft>
          </a:pPr>
          <a:endParaRPr lang="pl-PL" sz="1500" dirty="0"/>
        </a:p>
      </dgm:t>
    </dgm:pt>
    <dgm:pt modelId="{D844F666-49EC-4E47-AADB-475CF67A123D}" type="parTrans" cxnId="{82264286-6C60-475E-B7EB-086CEC4DB69C}">
      <dgm:prSet/>
      <dgm:spPr/>
      <dgm:t>
        <a:bodyPr/>
        <a:lstStyle/>
        <a:p>
          <a:endParaRPr lang="pl-PL"/>
        </a:p>
      </dgm:t>
    </dgm:pt>
    <dgm:pt modelId="{A09DD84F-3F89-48D0-B892-E7AC1C2FBB7B}" type="sibTrans" cxnId="{82264286-6C60-475E-B7EB-086CEC4DB69C}">
      <dgm:prSet/>
      <dgm:spPr/>
      <dgm:t>
        <a:bodyPr/>
        <a:lstStyle/>
        <a:p>
          <a:endParaRPr lang="pl-PL"/>
        </a:p>
      </dgm:t>
    </dgm:pt>
    <dgm:pt modelId="{5C6295DD-7AE2-4356-8E2A-5897BFE878D6}" type="pres">
      <dgm:prSet presAssocID="{41687556-A245-4ABE-8C51-8646FB1E9A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A96CCF-7DA4-4A99-94FB-79C1CF638C1F}" type="pres">
      <dgm:prSet presAssocID="{5360A5BD-A669-4A0B-8CFB-600F7942B568}" presName="composite" presStyleCnt="0"/>
      <dgm:spPr/>
    </dgm:pt>
    <dgm:pt modelId="{6C9D487C-4FE7-491C-B829-1566D9B8E466}" type="pres">
      <dgm:prSet presAssocID="{5360A5BD-A669-4A0B-8CFB-600F7942B568}" presName="parentText" presStyleLbl="alignNode1" presStyleIdx="0" presStyleCnt="3" custLinFactNeighborX="0" custLinFactNeighborY="-1081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87C936-1A1D-40FE-B071-779B14C00F96}" type="pres">
      <dgm:prSet presAssocID="{5360A5BD-A669-4A0B-8CFB-600F7942B568}" presName="descendantText" presStyleLbl="alignAcc1" presStyleIdx="0" presStyleCnt="3" custScaleY="210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B71388-18A8-497F-BC57-9510D8CBACD4}" type="pres">
      <dgm:prSet presAssocID="{DBDB7E1E-5236-4492-B661-8FAA5BB25C6C}" presName="sp" presStyleCnt="0"/>
      <dgm:spPr/>
    </dgm:pt>
    <dgm:pt modelId="{F9A92359-6936-4976-B2F2-AB7565267BBB}" type="pres">
      <dgm:prSet presAssocID="{3964E319-70B0-4FC9-BBE2-13D64A45D07C}" presName="composite" presStyleCnt="0"/>
      <dgm:spPr/>
    </dgm:pt>
    <dgm:pt modelId="{153ADDFB-902E-4E3F-90B6-1D40EE318251}" type="pres">
      <dgm:prSet presAssocID="{3964E319-70B0-4FC9-BBE2-13D64A45D07C}" presName="parentText" presStyleLbl="alignNode1" presStyleIdx="1" presStyleCnt="3" custLinFactNeighborX="0" custLinFactNeighborY="1541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CA7C65-2180-4E52-85C2-98E852964C2D}" type="pres">
      <dgm:prSet presAssocID="{3964E319-70B0-4FC9-BBE2-13D64A45D07C}" presName="descendantText" presStyleLbl="alignAcc1" presStyleIdx="1" presStyleCnt="3" custScaleY="167782" custLinFactNeighborY="338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3598A8-82F5-48AE-80D6-06E3ABBD7D81}" type="pres">
      <dgm:prSet presAssocID="{A7607573-9F24-48C7-A544-366EFD648D4E}" presName="sp" presStyleCnt="0"/>
      <dgm:spPr/>
    </dgm:pt>
    <dgm:pt modelId="{BCFF9E82-7CA3-4817-BD6A-249715F0613A}" type="pres">
      <dgm:prSet presAssocID="{D20E5DD0-6312-40BE-9F22-D6B3F8E030D5}" presName="composite" presStyleCnt="0"/>
      <dgm:spPr/>
    </dgm:pt>
    <dgm:pt modelId="{C709E4B9-F680-4F3F-AC4E-7AD6D5EB507E}" type="pres">
      <dgm:prSet presAssocID="{D20E5DD0-6312-40BE-9F22-D6B3F8E030D5}" presName="parentText" presStyleLbl="alignNode1" presStyleIdx="2" presStyleCnt="3" custScaleY="88533" custLinFactNeighborX="0" custLinFactNeighborY="2874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4E24FA-BD83-4E5B-B885-7396CF09BF14}" type="pres">
      <dgm:prSet presAssocID="{D20E5DD0-6312-40BE-9F22-D6B3F8E030D5}" presName="descendantText" presStyleLbl="alignAcc1" presStyleIdx="2" presStyleCnt="3" custScaleY="77984" custLinFactNeighborX="0" custLinFactNeighborY="420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77777EE-70B9-46BA-B9CD-23427A967CF9}" srcId="{41687556-A245-4ABE-8C51-8646FB1E9AAB}" destId="{3964E319-70B0-4FC9-BBE2-13D64A45D07C}" srcOrd="1" destOrd="0" parTransId="{0DB38722-729A-439C-A8B8-528D31833C83}" sibTransId="{A7607573-9F24-48C7-A544-366EFD648D4E}"/>
    <dgm:cxn modelId="{8999AF4D-7085-435F-8293-B388BF409669}" type="presOf" srcId="{F7618D7B-C6DF-4B0D-8011-E495BB9EEF40}" destId="{4ECA7C65-2180-4E52-85C2-98E852964C2D}" srcOrd="0" destOrd="1" presId="urn:microsoft.com/office/officeart/2005/8/layout/chevron2"/>
    <dgm:cxn modelId="{9F86420C-BAC8-4D75-B5ED-FEE9416262AA}" srcId="{3964E319-70B0-4FC9-BBE2-13D64A45D07C}" destId="{F7618D7B-C6DF-4B0D-8011-E495BB9EEF40}" srcOrd="1" destOrd="0" parTransId="{F527E034-89E4-4A20-9E47-86858AD42E6C}" sibTransId="{509C6F58-64C6-4954-8B9B-A8665880923F}"/>
    <dgm:cxn modelId="{85D7DF44-C05A-4EF8-B751-B5796EF2BD03}" type="presOf" srcId="{07AE5A66-4C22-48FC-B0DD-E808E60381C4}" destId="{4387C936-1A1D-40FE-B071-779B14C00F96}" srcOrd="0" destOrd="0" presId="urn:microsoft.com/office/officeart/2005/8/layout/chevron2"/>
    <dgm:cxn modelId="{08388D0B-CBD5-4BAA-8B0B-F2D40FD6D22A}" srcId="{41687556-A245-4ABE-8C51-8646FB1E9AAB}" destId="{5360A5BD-A669-4A0B-8CFB-600F7942B568}" srcOrd="0" destOrd="0" parTransId="{E23F93D3-D0B2-4389-9388-C986A73427AB}" sibTransId="{DBDB7E1E-5236-4492-B661-8FAA5BB25C6C}"/>
    <dgm:cxn modelId="{8CC6E699-A356-4D71-A657-6DDDE9B9F41C}" type="presOf" srcId="{D20E5DD0-6312-40BE-9F22-D6B3F8E030D5}" destId="{C709E4B9-F680-4F3F-AC4E-7AD6D5EB507E}" srcOrd="0" destOrd="0" presId="urn:microsoft.com/office/officeart/2005/8/layout/chevron2"/>
    <dgm:cxn modelId="{899A5BAA-70E6-416B-AD63-48B1FF625275}" type="presOf" srcId="{64C56C90-67EA-4E78-BDDF-9D446AC7A3D5}" destId="{4387C936-1A1D-40FE-B071-779B14C00F96}" srcOrd="0" destOrd="1" presId="urn:microsoft.com/office/officeart/2005/8/layout/chevron2"/>
    <dgm:cxn modelId="{DD783663-F9E1-49CA-A2E3-6DFF47B9D909}" srcId="{D20E5DD0-6312-40BE-9F22-D6B3F8E030D5}" destId="{7AC289D9-4C4C-4FB8-A33A-D633A1C4F7B9}" srcOrd="0" destOrd="0" parTransId="{1E2898E6-327D-4730-9329-362D88BB4FCC}" sibTransId="{5EE3FD18-379E-4439-B2A1-B327AB88F04E}"/>
    <dgm:cxn modelId="{E518DEB8-942C-43C4-BF4F-5AB7A0FFF05B}" type="presOf" srcId="{AFC4605C-6C6D-477A-AF46-42EEFD9A7AD4}" destId="{4387C936-1A1D-40FE-B071-779B14C00F96}" srcOrd="0" destOrd="2" presId="urn:microsoft.com/office/officeart/2005/8/layout/chevron2"/>
    <dgm:cxn modelId="{D3DADA36-F147-45E7-B728-78B0DCB7EA54}" srcId="{5360A5BD-A669-4A0B-8CFB-600F7942B568}" destId="{07AE5A66-4C22-48FC-B0DD-E808E60381C4}" srcOrd="0" destOrd="0" parTransId="{6339811E-60E0-4F06-B6CF-BDE9FF53050D}" sibTransId="{ECFCA347-E05E-4456-9C9E-4449543BEAC1}"/>
    <dgm:cxn modelId="{5EEA8C01-ECC9-4467-B613-DE5FBED0C98B}" srcId="{5360A5BD-A669-4A0B-8CFB-600F7942B568}" destId="{64C56C90-67EA-4E78-BDDF-9D446AC7A3D5}" srcOrd="1" destOrd="0" parTransId="{DF5FCEFC-23F9-47DC-A812-EBF5EE202E83}" sibTransId="{D38A4C4F-8DC1-4B3F-97E9-1B2335B75423}"/>
    <dgm:cxn modelId="{6FE112AF-6144-4440-919E-10BA9E8D90CC}" type="presOf" srcId="{AF8CBDA7-DE35-412F-AD6E-C8BB7F1B3592}" destId="{4ECA7C65-2180-4E52-85C2-98E852964C2D}" srcOrd="0" destOrd="0" presId="urn:microsoft.com/office/officeart/2005/8/layout/chevron2"/>
    <dgm:cxn modelId="{82264286-6C60-475E-B7EB-086CEC4DB69C}" srcId="{5360A5BD-A669-4A0B-8CFB-600F7942B568}" destId="{AFC4605C-6C6D-477A-AF46-42EEFD9A7AD4}" srcOrd="2" destOrd="0" parTransId="{D844F666-49EC-4E47-AADB-475CF67A123D}" sibTransId="{A09DD84F-3F89-48D0-B892-E7AC1C2FBB7B}"/>
    <dgm:cxn modelId="{17F25DA0-D693-4591-9792-2BE5C9DB87DA}" type="presOf" srcId="{41687556-A245-4ABE-8C51-8646FB1E9AAB}" destId="{5C6295DD-7AE2-4356-8E2A-5897BFE878D6}" srcOrd="0" destOrd="0" presId="urn:microsoft.com/office/officeart/2005/8/layout/chevron2"/>
    <dgm:cxn modelId="{95D17EAC-2C3A-4547-B067-3CC21824E800}" type="presOf" srcId="{7AC289D9-4C4C-4FB8-A33A-D633A1C4F7B9}" destId="{F24E24FA-BD83-4E5B-B885-7396CF09BF14}" srcOrd="0" destOrd="0" presId="urn:microsoft.com/office/officeart/2005/8/layout/chevron2"/>
    <dgm:cxn modelId="{45955FB3-EE45-4D69-A84B-42B61A81A880}" srcId="{41687556-A245-4ABE-8C51-8646FB1E9AAB}" destId="{D20E5DD0-6312-40BE-9F22-D6B3F8E030D5}" srcOrd="2" destOrd="0" parTransId="{2BF18A69-4B42-4A16-A3DC-2AE1FF10F15B}" sibTransId="{12FB4479-BA85-40AA-80CF-A4EF1E936ECE}"/>
    <dgm:cxn modelId="{6FFF594E-B10F-4A21-A5A6-E8D134504DAE}" srcId="{3964E319-70B0-4FC9-BBE2-13D64A45D07C}" destId="{A54F4CD6-951C-441D-94F4-BA40C9B56BA4}" srcOrd="2" destOrd="0" parTransId="{896E4551-A634-4790-9585-A01FEB4A525F}" sibTransId="{9037BC0F-117F-431C-A14E-7CB63DDB8CB7}"/>
    <dgm:cxn modelId="{06414584-EE74-4FB9-9645-A107933B888B}" type="presOf" srcId="{A54F4CD6-951C-441D-94F4-BA40C9B56BA4}" destId="{4ECA7C65-2180-4E52-85C2-98E852964C2D}" srcOrd="0" destOrd="2" presId="urn:microsoft.com/office/officeart/2005/8/layout/chevron2"/>
    <dgm:cxn modelId="{134D5FE3-449A-4491-B43F-A68972F6BB9A}" type="presOf" srcId="{5360A5BD-A669-4A0B-8CFB-600F7942B568}" destId="{6C9D487C-4FE7-491C-B829-1566D9B8E466}" srcOrd="0" destOrd="0" presId="urn:microsoft.com/office/officeart/2005/8/layout/chevron2"/>
    <dgm:cxn modelId="{2E3FCC41-0699-4640-B8F2-51044946DAFA}" srcId="{3964E319-70B0-4FC9-BBE2-13D64A45D07C}" destId="{AF8CBDA7-DE35-412F-AD6E-C8BB7F1B3592}" srcOrd="0" destOrd="0" parTransId="{4B363D53-74CC-4846-BBC4-E696F4C3A03F}" sibTransId="{2F9F622B-42DC-4BCE-A29E-603804E34341}"/>
    <dgm:cxn modelId="{CFB62A54-CE81-47B0-9FD7-01D3ED1322F4}" type="presOf" srcId="{3964E319-70B0-4FC9-BBE2-13D64A45D07C}" destId="{153ADDFB-902E-4E3F-90B6-1D40EE318251}" srcOrd="0" destOrd="0" presId="urn:microsoft.com/office/officeart/2005/8/layout/chevron2"/>
    <dgm:cxn modelId="{3B570BAD-3264-4ADE-A171-1E260B1D10D9}" type="presParOf" srcId="{5C6295DD-7AE2-4356-8E2A-5897BFE878D6}" destId="{D6A96CCF-7DA4-4A99-94FB-79C1CF638C1F}" srcOrd="0" destOrd="0" presId="urn:microsoft.com/office/officeart/2005/8/layout/chevron2"/>
    <dgm:cxn modelId="{29B1B2DB-A3B0-4481-9BDE-F54FFAD4FAB8}" type="presParOf" srcId="{D6A96CCF-7DA4-4A99-94FB-79C1CF638C1F}" destId="{6C9D487C-4FE7-491C-B829-1566D9B8E466}" srcOrd="0" destOrd="0" presId="urn:microsoft.com/office/officeart/2005/8/layout/chevron2"/>
    <dgm:cxn modelId="{D70353F3-7A28-4A1B-912F-7E7EC27D9436}" type="presParOf" srcId="{D6A96CCF-7DA4-4A99-94FB-79C1CF638C1F}" destId="{4387C936-1A1D-40FE-B071-779B14C00F96}" srcOrd="1" destOrd="0" presId="urn:microsoft.com/office/officeart/2005/8/layout/chevron2"/>
    <dgm:cxn modelId="{F2DA0BA6-8621-48DA-A5B6-721B329B1EC2}" type="presParOf" srcId="{5C6295DD-7AE2-4356-8E2A-5897BFE878D6}" destId="{BCB71388-18A8-497F-BC57-9510D8CBACD4}" srcOrd="1" destOrd="0" presId="urn:microsoft.com/office/officeart/2005/8/layout/chevron2"/>
    <dgm:cxn modelId="{4D5A6F30-7302-45EB-89EB-B985770C3EEA}" type="presParOf" srcId="{5C6295DD-7AE2-4356-8E2A-5897BFE878D6}" destId="{F9A92359-6936-4976-B2F2-AB7565267BBB}" srcOrd="2" destOrd="0" presId="urn:microsoft.com/office/officeart/2005/8/layout/chevron2"/>
    <dgm:cxn modelId="{755E8A52-6F77-47A9-B807-B4E5188F24E2}" type="presParOf" srcId="{F9A92359-6936-4976-B2F2-AB7565267BBB}" destId="{153ADDFB-902E-4E3F-90B6-1D40EE318251}" srcOrd="0" destOrd="0" presId="urn:microsoft.com/office/officeart/2005/8/layout/chevron2"/>
    <dgm:cxn modelId="{16E6EE6C-F097-4A04-A31D-645E6394F039}" type="presParOf" srcId="{F9A92359-6936-4976-B2F2-AB7565267BBB}" destId="{4ECA7C65-2180-4E52-85C2-98E852964C2D}" srcOrd="1" destOrd="0" presId="urn:microsoft.com/office/officeart/2005/8/layout/chevron2"/>
    <dgm:cxn modelId="{C32DA093-4E9E-4A90-98BC-FF40ABFE716E}" type="presParOf" srcId="{5C6295DD-7AE2-4356-8E2A-5897BFE878D6}" destId="{3C3598A8-82F5-48AE-80D6-06E3ABBD7D81}" srcOrd="3" destOrd="0" presId="urn:microsoft.com/office/officeart/2005/8/layout/chevron2"/>
    <dgm:cxn modelId="{BFD19775-386E-4783-8B8E-A623AA251661}" type="presParOf" srcId="{5C6295DD-7AE2-4356-8E2A-5897BFE878D6}" destId="{BCFF9E82-7CA3-4817-BD6A-249715F0613A}" srcOrd="4" destOrd="0" presId="urn:microsoft.com/office/officeart/2005/8/layout/chevron2"/>
    <dgm:cxn modelId="{F88027F4-BF47-48A9-8CAA-E931066EE009}" type="presParOf" srcId="{BCFF9E82-7CA3-4817-BD6A-249715F0613A}" destId="{C709E4B9-F680-4F3F-AC4E-7AD6D5EB507E}" srcOrd="0" destOrd="0" presId="urn:microsoft.com/office/officeart/2005/8/layout/chevron2"/>
    <dgm:cxn modelId="{661B99A7-3484-4DC6-A624-8B8A61CB6588}" type="presParOf" srcId="{BCFF9E82-7CA3-4817-BD6A-249715F0613A}" destId="{F24E24FA-BD83-4E5B-B885-7396CF09BF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128E67-5D4D-443A-909C-E8CCF1B642E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397EC23-D42A-4B6D-A312-F7CA167443EE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b="1" dirty="0" smtClean="0"/>
            <a:t>Średnia </a:t>
          </a:r>
          <a:r>
            <a:rPr lang="pl-PL" sz="1400" b="1" dirty="0" smtClean="0"/>
            <a:t>arytmetyczna </a:t>
          </a:r>
          <a:r>
            <a:rPr lang="pl-PL" sz="1400" b="1" dirty="0" smtClean="0">
              <a:solidFill>
                <a:schemeClr val="bg1"/>
              </a:solidFill>
            </a:rPr>
            <a:t>punktów ogółem</a:t>
          </a:r>
        </a:p>
        <a:p>
          <a:pPr>
            <a:spcAft>
              <a:spcPts val="0"/>
            </a:spcAft>
          </a:pPr>
          <a:r>
            <a:rPr lang="pl-PL" sz="1400" b="1" dirty="0" smtClean="0">
              <a:solidFill>
                <a:schemeClr val="bg1"/>
              </a:solidFill>
            </a:rPr>
            <a:t> z dwóch ocen </a:t>
          </a:r>
          <a:r>
            <a:rPr lang="pl-PL" sz="1400" b="1" dirty="0" smtClean="0"/>
            <a:t>wniosku za spełnienie kryteriów zgodności ze strategią odpowiedniego ZIT</a:t>
          </a:r>
        </a:p>
        <a:p>
          <a:pPr>
            <a:spcAft>
              <a:spcPts val="0"/>
            </a:spcAft>
          </a:pPr>
          <a:endParaRPr lang="pl-PL" sz="1400" b="1" dirty="0" smtClean="0"/>
        </a:p>
        <a:p>
          <a:pPr>
            <a:spcAft>
              <a:spcPts val="0"/>
            </a:spcAft>
          </a:pPr>
          <a:r>
            <a:rPr lang="pl-PL" sz="1400" b="1" u="sng" dirty="0" smtClean="0"/>
            <a:t>max. 50 pkt.</a:t>
          </a:r>
          <a:endParaRPr lang="pl-PL" sz="1400" b="1" u="sng" dirty="0"/>
        </a:p>
      </dgm:t>
    </dgm:pt>
    <dgm:pt modelId="{4F2B0C6A-4EF7-4EF9-AF4F-76207ABDDE32}" type="parTrans" cxnId="{5F963314-1CFC-4192-9898-59F88A52F03D}">
      <dgm:prSet/>
      <dgm:spPr/>
      <dgm:t>
        <a:bodyPr/>
        <a:lstStyle/>
        <a:p>
          <a:endParaRPr lang="pl-PL"/>
        </a:p>
      </dgm:t>
    </dgm:pt>
    <dgm:pt modelId="{AF61EF18-FA4B-4EFB-AFBF-8207AED929B7}" type="sibTrans" cxnId="{5F963314-1CFC-4192-9898-59F88A52F03D}">
      <dgm:prSet/>
      <dgm:spPr/>
      <dgm:t>
        <a:bodyPr/>
        <a:lstStyle/>
        <a:p>
          <a:endParaRPr lang="pl-PL" dirty="0"/>
        </a:p>
      </dgm:t>
    </dgm:pt>
    <dgm:pt modelId="{EA25FF17-3D17-4A6D-B2FB-576FE6D29964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400" b="1" dirty="0" smtClean="0"/>
            <a:t>Średnia arytmetyczna punktów ogółem </a:t>
          </a:r>
        </a:p>
        <a:p>
          <a:pPr>
            <a:spcAft>
              <a:spcPts val="0"/>
            </a:spcAft>
          </a:pPr>
          <a:r>
            <a:rPr lang="pl-PL" sz="1400" b="1" dirty="0" smtClean="0"/>
            <a:t>z dwóch ocen wniosku za spełnienie ogólnych kryteriów merytorycznych przyznanych bezwarunkowo                   i warunkowo (w przypadku przeprowadzania negocjacji)</a:t>
          </a:r>
        </a:p>
        <a:p>
          <a:pPr>
            <a:spcAft>
              <a:spcPts val="0"/>
            </a:spcAft>
          </a:pPr>
          <a:endParaRPr lang="pl-PL" sz="1400" b="1" dirty="0" smtClean="0"/>
        </a:p>
        <a:p>
          <a:pPr>
            <a:spcAft>
              <a:spcPts val="0"/>
            </a:spcAft>
          </a:pPr>
          <a:r>
            <a:rPr lang="pl-PL" sz="1400" b="1" u="sng" dirty="0" smtClean="0"/>
            <a:t>max. 50 pkt.</a:t>
          </a:r>
          <a:endParaRPr lang="pl-PL" sz="1400" b="1" dirty="0"/>
        </a:p>
      </dgm:t>
    </dgm:pt>
    <dgm:pt modelId="{9F48A751-78FD-402F-9774-8820F86440A3}" type="parTrans" cxnId="{2F7B7CD8-4228-4A88-B296-4DAED2ECE2A6}">
      <dgm:prSet/>
      <dgm:spPr/>
      <dgm:t>
        <a:bodyPr/>
        <a:lstStyle/>
        <a:p>
          <a:endParaRPr lang="pl-PL"/>
        </a:p>
      </dgm:t>
    </dgm:pt>
    <dgm:pt modelId="{DFD142BE-FBB9-4808-91BA-36DDC4D501A9}" type="sibTrans" cxnId="{2F7B7CD8-4228-4A88-B296-4DAED2ECE2A6}">
      <dgm:prSet/>
      <dgm:spPr/>
      <dgm:t>
        <a:bodyPr/>
        <a:lstStyle/>
        <a:p>
          <a:endParaRPr lang="pl-PL" dirty="0"/>
        </a:p>
      </dgm:t>
    </dgm:pt>
    <dgm:pt modelId="{42C9BBF4-D2E2-40D1-873C-023BE2562D0A}">
      <dgm:prSet phldrT="[Tekst]" custT="1"/>
      <dgm:spPr/>
      <dgm:t>
        <a:bodyPr/>
        <a:lstStyle/>
        <a:p>
          <a:r>
            <a:rPr lang="pl-PL" sz="1400" b="1" dirty="0" smtClean="0"/>
            <a:t>Projekt, który uzyskał w trakcie oceny zgodności ze strategią ZIT                       oraz oceny merytorycznej maksymalną liczbę punktów za spełnienie wszystkich kryteriów</a:t>
          </a:r>
        </a:p>
        <a:p>
          <a:endParaRPr lang="pl-PL" sz="1400" b="1" dirty="0" smtClean="0"/>
        </a:p>
        <a:p>
          <a:r>
            <a:rPr lang="pl-PL" sz="1400" b="1" u="sng" dirty="0" smtClean="0"/>
            <a:t>max. 100 pkt.</a:t>
          </a:r>
          <a:endParaRPr lang="pl-PL" sz="1400" dirty="0"/>
        </a:p>
      </dgm:t>
    </dgm:pt>
    <dgm:pt modelId="{F9CB0907-5247-4D1D-8177-D244ECDB1C22}" type="parTrans" cxnId="{B04E5AF0-4D96-421D-BAEE-AD21822D8705}">
      <dgm:prSet/>
      <dgm:spPr/>
      <dgm:t>
        <a:bodyPr/>
        <a:lstStyle/>
        <a:p>
          <a:endParaRPr lang="pl-PL"/>
        </a:p>
      </dgm:t>
    </dgm:pt>
    <dgm:pt modelId="{328E3C73-18E3-474C-9F33-BC61DB95D48C}" type="sibTrans" cxnId="{B04E5AF0-4D96-421D-BAEE-AD21822D8705}">
      <dgm:prSet/>
      <dgm:spPr/>
      <dgm:t>
        <a:bodyPr/>
        <a:lstStyle/>
        <a:p>
          <a:endParaRPr lang="pl-PL"/>
        </a:p>
      </dgm:t>
    </dgm:pt>
    <dgm:pt modelId="{2BF1C008-E7D6-40B7-BD72-60D67E56C3F5}" type="pres">
      <dgm:prSet presAssocID="{42128E67-5D4D-443A-909C-E8CCF1B642E4}" presName="linearFlow" presStyleCnt="0">
        <dgm:presLayoutVars>
          <dgm:dir/>
          <dgm:resizeHandles val="exact"/>
        </dgm:presLayoutVars>
      </dgm:prSet>
      <dgm:spPr/>
    </dgm:pt>
    <dgm:pt modelId="{0BC37FB2-A568-45A9-BDB7-45ED17E8AC3A}" type="pres">
      <dgm:prSet presAssocID="{C397EC23-D42A-4B6D-A312-F7CA167443EE}" presName="node" presStyleLbl="node1" presStyleIdx="0" presStyleCnt="3" custScaleX="110416" custScaleY="183712" custLinFactNeighborX="-929" custLinFactNeighborY="-423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8890EA-4081-4BC1-A79F-D5A078F351F4}" type="pres">
      <dgm:prSet presAssocID="{AF61EF18-FA4B-4EFB-AFBF-8207AED929B7}" presName="spacerL" presStyleCnt="0"/>
      <dgm:spPr/>
    </dgm:pt>
    <dgm:pt modelId="{D2F1F20C-0856-4E98-9FBA-F0D8D44075A7}" type="pres">
      <dgm:prSet presAssocID="{AF61EF18-FA4B-4EFB-AFBF-8207AED929B7}" presName="sibTrans" presStyleLbl="sibTrans2D1" presStyleIdx="0" presStyleCnt="2" custScaleX="81498" custScaleY="77237" custLinFactNeighborX="-49251" custLinFactNeighborY="-84007"/>
      <dgm:spPr/>
      <dgm:t>
        <a:bodyPr/>
        <a:lstStyle/>
        <a:p>
          <a:endParaRPr lang="pl-PL"/>
        </a:p>
      </dgm:t>
    </dgm:pt>
    <dgm:pt modelId="{CF39194A-1CE3-4B3A-B420-69DAE835C245}" type="pres">
      <dgm:prSet presAssocID="{AF61EF18-FA4B-4EFB-AFBF-8207AED929B7}" presName="spacerR" presStyleCnt="0"/>
      <dgm:spPr/>
    </dgm:pt>
    <dgm:pt modelId="{E825109F-4CB9-4778-BB64-7FC8F19BCEB5}" type="pres">
      <dgm:prSet presAssocID="{EA25FF17-3D17-4A6D-B2FB-576FE6D29964}" presName="node" presStyleLbl="node1" presStyleIdx="1" presStyleCnt="3" custScaleX="118952" custScaleY="183712" custLinFactNeighborX="-36869" custLinFactNeighborY="-423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821EBA-197B-4F2F-90ED-370A758BEB5E}" type="pres">
      <dgm:prSet presAssocID="{DFD142BE-FBB9-4808-91BA-36DDC4D501A9}" presName="spacerL" presStyleCnt="0"/>
      <dgm:spPr/>
    </dgm:pt>
    <dgm:pt modelId="{A2B69AA7-01C1-4053-B368-B907E97EE868}" type="pres">
      <dgm:prSet presAssocID="{DFD142BE-FBB9-4808-91BA-36DDC4D501A9}" presName="sibTrans" presStyleLbl="sibTrans2D1" presStyleIdx="1" presStyleCnt="2" custScaleX="63265" custScaleY="64653" custLinFactNeighborX="-63130" custLinFactNeighborY="-77916"/>
      <dgm:spPr/>
      <dgm:t>
        <a:bodyPr/>
        <a:lstStyle/>
        <a:p>
          <a:endParaRPr lang="pl-PL"/>
        </a:p>
      </dgm:t>
    </dgm:pt>
    <dgm:pt modelId="{E579C00D-9428-4BE0-A717-A24AD41E9848}" type="pres">
      <dgm:prSet presAssocID="{DFD142BE-FBB9-4808-91BA-36DDC4D501A9}" presName="spacerR" presStyleCnt="0"/>
      <dgm:spPr/>
    </dgm:pt>
    <dgm:pt modelId="{A293F95B-7C3D-4AE3-95D7-9C9F48AC2FFC}" type="pres">
      <dgm:prSet presAssocID="{42C9BBF4-D2E2-40D1-873C-023BE2562D0A}" presName="node" presStyleLbl="node1" presStyleIdx="2" presStyleCnt="3" custScaleX="112050" custScaleY="183712" custLinFactNeighborX="929" custLinFactNeighborY="-459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BE607B-B27C-4876-B6D4-8417EB3AC4E7}" type="presOf" srcId="{EA25FF17-3D17-4A6D-B2FB-576FE6D29964}" destId="{E825109F-4CB9-4778-BB64-7FC8F19BCEB5}" srcOrd="0" destOrd="0" presId="urn:microsoft.com/office/officeart/2005/8/layout/equation1"/>
    <dgm:cxn modelId="{ED7B1269-7162-40AD-A93D-CAF7EFD3082A}" type="presOf" srcId="{DFD142BE-FBB9-4808-91BA-36DDC4D501A9}" destId="{A2B69AA7-01C1-4053-B368-B907E97EE868}" srcOrd="0" destOrd="0" presId="urn:microsoft.com/office/officeart/2005/8/layout/equation1"/>
    <dgm:cxn modelId="{B8484336-A967-4654-8CB6-8CD061176DA2}" type="presOf" srcId="{42C9BBF4-D2E2-40D1-873C-023BE2562D0A}" destId="{A293F95B-7C3D-4AE3-95D7-9C9F48AC2FFC}" srcOrd="0" destOrd="0" presId="urn:microsoft.com/office/officeart/2005/8/layout/equation1"/>
    <dgm:cxn modelId="{B04E5AF0-4D96-421D-BAEE-AD21822D8705}" srcId="{42128E67-5D4D-443A-909C-E8CCF1B642E4}" destId="{42C9BBF4-D2E2-40D1-873C-023BE2562D0A}" srcOrd="2" destOrd="0" parTransId="{F9CB0907-5247-4D1D-8177-D244ECDB1C22}" sibTransId="{328E3C73-18E3-474C-9F33-BC61DB95D48C}"/>
    <dgm:cxn modelId="{376B4EFF-DA5A-4C2C-91F8-7ADED80C4903}" type="presOf" srcId="{42128E67-5D4D-443A-909C-E8CCF1B642E4}" destId="{2BF1C008-E7D6-40B7-BD72-60D67E56C3F5}" srcOrd="0" destOrd="0" presId="urn:microsoft.com/office/officeart/2005/8/layout/equation1"/>
    <dgm:cxn modelId="{5F963314-1CFC-4192-9898-59F88A52F03D}" srcId="{42128E67-5D4D-443A-909C-E8CCF1B642E4}" destId="{C397EC23-D42A-4B6D-A312-F7CA167443EE}" srcOrd="0" destOrd="0" parTransId="{4F2B0C6A-4EF7-4EF9-AF4F-76207ABDDE32}" sibTransId="{AF61EF18-FA4B-4EFB-AFBF-8207AED929B7}"/>
    <dgm:cxn modelId="{2F7B7CD8-4228-4A88-B296-4DAED2ECE2A6}" srcId="{42128E67-5D4D-443A-909C-E8CCF1B642E4}" destId="{EA25FF17-3D17-4A6D-B2FB-576FE6D29964}" srcOrd="1" destOrd="0" parTransId="{9F48A751-78FD-402F-9774-8820F86440A3}" sibTransId="{DFD142BE-FBB9-4808-91BA-36DDC4D501A9}"/>
    <dgm:cxn modelId="{13B71DA6-E7F9-433A-B351-E051713D3D85}" type="presOf" srcId="{AF61EF18-FA4B-4EFB-AFBF-8207AED929B7}" destId="{D2F1F20C-0856-4E98-9FBA-F0D8D44075A7}" srcOrd="0" destOrd="0" presId="urn:microsoft.com/office/officeart/2005/8/layout/equation1"/>
    <dgm:cxn modelId="{CAFC468C-03EA-4C7D-A953-0064A594B0C7}" type="presOf" srcId="{C397EC23-D42A-4B6D-A312-F7CA167443EE}" destId="{0BC37FB2-A568-45A9-BDB7-45ED17E8AC3A}" srcOrd="0" destOrd="0" presId="urn:microsoft.com/office/officeart/2005/8/layout/equation1"/>
    <dgm:cxn modelId="{38304926-93B9-4643-A7BB-FB29EA2164A3}" type="presParOf" srcId="{2BF1C008-E7D6-40B7-BD72-60D67E56C3F5}" destId="{0BC37FB2-A568-45A9-BDB7-45ED17E8AC3A}" srcOrd="0" destOrd="0" presId="urn:microsoft.com/office/officeart/2005/8/layout/equation1"/>
    <dgm:cxn modelId="{376A2412-F975-4A55-B67B-5CC5E4DE2838}" type="presParOf" srcId="{2BF1C008-E7D6-40B7-BD72-60D67E56C3F5}" destId="{378890EA-4081-4BC1-A79F-D5A078F351F4}" srcOrd="1" destOrd="0" presId="urn:microsoft.com/office/officeart/2005/8/layout/equation1"/>
    <dgm:cxn modelId="{5986F89E-4ECA-4C36-9E82-CA64EE19D56E}" type="presParOf" srcId="{2BF1C008-E7D6-40B7-BD72-60D67E56C3F5}" destId="{D2F1F20C-0856-4E98-9FBA-F0D8D44075A7}" srcOrd="2" destOrd="0" presId="urn:microsoft.com/office/officeart/2005/8/layout/equation1"/>
    <dgm:cxn modelId="{EFB12969-A58C-46F2-9D0F-B5DC5A5A1AD8}" type="presParOf" srcId="{2BF1C008-E7D6-40B7-BD72-60D67E56C3F5}" destId="{CF39194A-1CE3-4B3A-B420-69DAE835C245}" srcOrd="3" destOrd="0" presId="urn:microsoft.com/office/officeart/2005/8/layout/equation1"/>
    <dgm:cxn modelId="{4CB370BA-270E-4C89-A7DD-F855AD02868E}" type="presParOf" srcId="{2BF1C008-E7D6-40B7-BD72-60D67E56C3F5}" destId="{E825109F-4CB9-4778-BB64-7FC8F19BCEB5}" srcOrd="4" destOrd="0" presId="urn:microsoft.com/office/officeart/2005/8/layout/equation1"/>
    <dgm:cxn modelId="{052FB7DE-6623-4C3E-8BBF-5C6389E4DCF5}" type="presParOf" srcId="{2BF1C008-E7D6-40B7-BD72-60D67E56C3F5}" destId="{41821EBA-197B-4F2F-90ED-370A758BEB5E}" srcOrd="5" destOrd="0" presId="urn:microsoft.com/office/officeart/2005/8/layout/equation1"/>
    <dgm:cxn modelId="{B6B16E05-017E-4A75-A91A-635CA677A0FB}" type="presParOf" srcId="{2BF1C008-E7D6-40B7-BD72-60D67E56C3F5}" destId="{A2B69AA7-01C1-4053-B368-B907E97EE868}" srcOrd="6" destOrd="0" presId="urn:microsoft.com/office/officeart/2005/8/layout/equation1"/>
    <dgm:cxn modelId="{EF39F7A8-922A-4D45-A4FC-CE07BC5F3A78}" type="presParOf" srcId="{2BF1C008-E7D6-40B7-BD72-60D67E56C3F5}" destId="{E579C00D-9428-4BE0-A717-A24AD41E9848}" srcOrd="7" destOrd="0" presId="urn:microsoft.com/office/officeart/2005/8/layout/equation1"/>
    <dgm:cxn modelId="{4D75D6FB-AF27-413C-8BDC-40F116D202CB}" type="presParOf" srcId="{2BF1C008-E7D6-40B7-BD72-60D67E56C3F5}" destId="{A293F95B-7C3D-4AE3-95D7-9C9F48AC2FF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1687556-A245-4ABE-8C51-8646FB1E9AAB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5360A5BD-A669-4A0B-8CFB-600F7942B568}">
      <dgm:prSet phldrT="[Tekst]"/>
      <dgm:spPr/>
      <dgm:t>
        <a:bodyPr/>
        <a:lstStyle/>
        <a:p>
          <a:endParaRPr lang="pl-PL" dirty="0"/>
        </a:p>
      </dgm:t>
    </dgm:pt>
    <dgm:pt modelId="{E23F93D3-D0B2-4389-9388-C986A73427AB}" type="parTrans" cxnId="{08388D0B-CBD5-4BAA-8B0B-F2D40FD6D22A}">
      <dgm:prSet/>
      <dgm:spPr/>
      <dgm:t>
        <a:bodyPr/>
        <a:lstStyle/>
        <a:p>
          <a:endParaRPr lang="pl-PL"/>
        </a:p>
      </dgm:t>
    </dgm:pt>
    <dgm:pt modelId="{DBDB7E1E-5236-4492-B661-8FAA5BB25C6C}" type="sibTrans" cxnId="{08388D0B-CBD5-4BAA-8B0B-F2D40FD6D22A}">
      <dgm:prSet/>
      <dgm:spPr/>
      <dgm:t>
        <a:bodyPr/>
        <a:lstStyle/>
        <a:p>
          <a:endParaRPr lang="pl-PL"/>
        </a:p>
      </dgm:t>
    </dgm:pt>
    <dgm:pt modelId="{07AE5A66-4C22-48FC-B0DD-E808E60381C4}">
      <dgm:prSet phldrT="[Tekst]" custT="1"/>
      <dgm:spPr/>
      <dgm:t>
        <a:bodyPr/>
        <a:lstStyle/>
        <a:p>
          <a:pPr algn="just"/>
          <a:r>
            <a:rPr lang="pl-PL" sz="1600" b="1" dirty="0" smtClean="0"/>
            <a:t>O kolejności projektów na liście decyduje liczba punktów przyznana danemu projektowi bezwarunkowo albo liczba punktów przyznana danemu projektowi w wyniku negocjacji</a:t>
          </a:r>
          <a:r>
            <a:rPr lang="pl-PL" sz="1600" b="0" dirty="0" smtClean="0"/>
            <a:t>. Lista uszeregowana jest w kolejności malejącej liczby uzyskanych punktów.</a:t>
          </a:r>
          <a:endParaRPr lang="pl-PL" sz="1600" b="1" dirty="0"/>
        </a:p>
      </dgm:t>
    </dgm:pt>
    <dgm:pt modelId="{6339811E-60E0-4F06-B6CF-BDE9FF53050D}" type="parTrans" cxnId="{D3DADA36-F147-45E7-B728-78B0DCB7EA54}">
      <dgm:prSet/>
      <dgm:spPr/>
      <dgm:t>
        <a:bodyPr/>
        <a:lstStyle/>
        <a:p>
          <a:endParaRPr lang="pl-PL"/>
        </a:p>
      </dgm:t>
    </dgm:pt>
    <dgm:pt modelId="{ECFCA347-E05E-4456-9C9E-4449543BEAC1}" type="sibTrans" cxnId="{D3DADA36-F147-45E7-B728-78B0DCB7EA54}">
      <dgm:prSet/>
      <dgm:spPr/>
      <dgm:t>
        <a:bodyPr/>
        <a:lstStyle/>
        <a:p>
          <a:endParaRPr lang="pl-PL"/>
        </a:p>
      </dgm:t>
    </dgm:pt>
    <dgm:pt modelId="{3964E319-70B0-4FC9-BBE2-13D64A45D07C}">
      <dgm:prSet phldrT="[Tekst]"/>
      <dgm:spPr/>
      <dgm:t>
        <a:bodyPr/>
        <a:lstStyle/>
        <a:p>
          <a:endParaRPr lang="pl-PL" dirty="0"/>
        </a:p>
      </dgm:t>
    </dgm:pt>
    <dgm:pt modelId="{0DB38722-729A-439C-A8B8-528D31833C83}" type="parTrans" cxnId="{977777EE-70B9-46BA-B9CD-23427A967CF9}">
      <dgm:prSet/>
      <dgm:spPr/>
      <dgm:t>
        <a:bodyPr/>
        <a:lstStyle/>
        <a:p>
          <a:endParaRPr lang="pl-PL"/>
        </a:p>
      </dgm:t>
    </dgm:pt>
    <dgm:pt modelId="{A7607573-9F24-48C7-A544-366EFD648D4E}" type="sibTrans" cxnId="{977777EE-70B9-46BA-B9CD-23427A967CF9}">
      <dgm:prSet/>
      <dgm:spPr/>
      <dgm:t>
        <a:bodyPr/>
        <a:lstStyle/>
        <a:p>
          <a:endParaRPr lang="pl-PL"/>
        </a:p>
      </dgm:t>
    </dgm:pt>
    <dgm:pt modelId="{AF8CBDA7-DE35-412F-AD6E-C8BB7F1B3592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IZ RPO WD oraz IP ZIT rozstrzyga konkurs, zatwierdzając listę ocenionych projektów.</a:t>
          </a:r>
          <a:endParaRPr lang="pl-PL" sz="1600" dirty="0"/>
        </a:p>
      </dgm:t>
    </dgm:pt>
    <dgm:pt modelId="{4B363D53-74CC-4846-BBC4-E696F4C3A03F}" type="parTrans" cxnId="{2E3FCC41-0699-4640-B8F2-51044946DAFA}">
      <dgm:prSet/>
      <dgm:spPr/>
      <dgm:t>
        <a:bodyPr/>
        <a:lstStyle/>
        <a:p>
          <a:endParaRPr lang="pl-PL"/>
        </a:p>
      </dgm:t>
    </dgm:pt>
    <dgm:pt modelId="{2F9F622B-42DC-4BCE-A29E-603804E34341}" type="sibTrans" cxnId="{2E3FCC41-0699-4640-B8F2-51044946DAFA}">
      <dgm:prSet/>
      <dgm:spPr/>
      <dgm:t>
        <a:bodyPr/>
        <a:lstStyle/>
        <a:p>
          <a:endParaRPr lang="pl-PL"/>
        </a:p>
      </dgm:t>
    </dgm:pt>
    <dgm:pt modelId="{D20E5DD0-6312-40BE-9F22-D6B3F8E030D5}">
      <dgm:prSet phldrT="[Tekst]"/>
      <dgm:spPr/>
      <dgm:t>
        <a:bodyPr/>
        <a:lstStyle/>
        <a:p>
          <a:endParaRPr lang="pl-PL" dirty="0"/>
        </a:p>
      </dgm:t>
    </dgm:pt>
    <dgm:pt modelId="{2BF18A69-4B42-4A16-A3DC-2AE1FF10F15B}" type="parTrans" cxnId="{45955FB3-EE45-4D69-A84B-42B61A81A880}">
      <dgm:prSet/>
      <dgm:spPr/>
      <dgm:t>
        <a:bodyPr/>
        <a:lstStyle/>
        <a:p>
          <a:endParaRPr lang="pl-PL"/>
        </a:p>
      </dgm:t>
    </dgm:pt>
    <dgm:pt modelId="{12FB4479-BA85-40AA-80CF-A4EF1E936ECE}" type="sibTrans" cxnId="{45955FB3-EE45-4D69-A84B-42B61A81A880}">
      <dgm:prSet/>
      <dgm:spPr/>
      <dgm:t>
        <a:bodyPr/>
        <a:lstStyle/>
        <a:p>
          <a:endParaRPr lang="pl-PL"/>
        </a:p>
      </dgm:t>
    </dgm:pt>
    <dgm:pt modelId="{7AC289D9-4C4C-4FB8-A33A-D633A1C4F7B9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Po zatwierdzeniu listy projektów przez IOK, do Wnioskodawcy przekazywana jest niezwłocznie pisemna informacja o zakończeniu oceny jego projektu oraz:</a:t>
          </a:r>
          <a:endParaRPr lang="pl-PL" sz="1600" dirty="0"/>
        </a:p>
      </dgm:t>
    </dgm:pt>
    <dgm:pt modelId="{1E2898E6-327D-4730-9329-362D88BB4FCC}" type="parTrans" cxnId="{DD783663-F9E1-49CA-A2E3-6DFF47B9D909}">
      <dgm:prSet/>
      <dgm:spPr/>
      <dgm:t>
        <a:bodyPr/>
        <a:lstStyle/>
        <a:p>
          <a:endParaRPr lang="pl-PL"/>
        </a:p>
      </dgm:t>
    </dgm:pt>
    <dgm:pt modelId="{5EE3FD18-379E-4439-B2A1-B327AB88F04E}" type="sibTrans" cxnId="{DD783663-F9E1-49CA-A2E3-6DFF47B9D909}">
      <dgm:prSet/>
      <dgm:spPr/>
      <dgm:t>
        <a:bodyPr/>
        <a:lstStyle/>
        <a:p>
          <a:endParaRPr lang="pl-PL"/>
        </a:p>
      </dgm:t>
    </dgm:pt>
    <dgm:pt modelId="{D2EADA30-0CF9-49A2-8CC4-B2328B92E0A0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b="0" dirty="0" smtClean="0"/>
            <a:t>b) </a:t>
          </a:r>
          <a:r>
            <a:rPr lang="pl-PL" sz="1600" b="1" dirty="0" smtClean="0"/>
            <a:t>negatywnej ocenie projektu i niewybraniu go do dofinansowania, wraz ze zgodnym                      z art. 46 ust. 5 Ustawy pouczeniem o możliwości wniesienia protestu, o którym mowa                  w art. 53 ust. 1 Ustawy. </a:t>
          </a:r>
          <a:r>
            <a:rPr lang="pl-PL" sz="1600" b="0" dirty="0" smtClean="0"/>
            <a:t>W przypadku negatywnej oceny, ww. informacja zawiera dodatkowo pouczenie o możliwości wniesienia środka odwoławczego do właściwej instytucji.</a:t>
          </a:r>
          <a:endParaRPr lang="pl-PL" sz="1600" b="1" dirty="0" smtClean="0"/>
        </a:p>
      </dgm:t>
    </dgm:pt>
    <dgm:pt modelId="{B5DF139D-FF27-4734-98E5-BDFB2B1D5C87}" type="parTrans" cxnId="{0AE882C6-06C4-411B-946B-61F0AA62D96A}">
      <dgm:prSet/>
      <dgm:spPr/>
      <dgm:t>
        <a:bodyPr/>
        <a:lstStyle/>
        <a:p>
          <a:endParaRPr lang="pl-PL"/>
        </a:p>
      </dgm:t>
    </dgm:pt>
    <dgm:pt modelId="{B93208B5-1664-452B-94C1-193869B4E0EC}" type="sibTrans" cxnId="{0AE882C6-06C4-411B-946B-61F0AA62D96A}">
      <dgm:prSet/>
      <dgm:spPr/>
      <dgm:t>
        <a:bodyPr/>
        <a:lstStyle/>
        <a:p>
          <a:endParaRPr lang="pl-PL"/>
        </a:p>
      </dgm:t>
    </dgm:pt>
    <dgm:pt modelId="{09B34003-84C5-456F-AC21-C23BB8ECE903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a) </a:t>
          </a:r>
          <a:r>
            <a:rPr lang="pl-PL" sz="1600" b="1" dirty="0" smtClean="0"/>
            <a:t>pozytywnej ocenie projektu i wybraniu go do dofinansowania, wraz z prośbą                          o złożenie załączników, niezbędnych do podpisania umowy</a:t>
          </a:r>
          <a:r>
            <a:rPr lang="pl-PL" sz="1600" b="0" dirty="0" smtClean="0"/>
            <a:t> albo</a:t>
          </a:r>
          <a:endParaRPr lang="pl-PL" sz="1600" b="0" dirty="0"/>
        </a:p>
      </dgm:t>
    </dgm:pt>
    <dgm:pt modelId="{7921DB16-BFC3-4C17-BFDF-7702EEF3C547}" type="parTrans" cxnId="{41C8D477-F1A7-42E8-9BDC-C84165DBAB09}">
      <dgm:prSet/>
      <dgm:spPr/>
      <dgm:t>
        <a:bodyPr/>
        <a:lstStyle/>
        <a:p>
          <a:endParaRPr lang="pl-PL"/>
        </a:p>
      </dgm:t>
    </dgm:pt>
    <dgm:pt modelId="{630B33B1-5389-414E-A81C-0B82B2770F3D}" type="sibTrans" cxnId="{41C8D477-F1A7-42E8-9BDC-C84165DBAB09}">
      <dgm:prSet/>
      <dgm:spPr/>
      <dgm:t>
        <a:bodyPr/>
        <a:lstStyle/>
        <a:p>
          <a:endParaRPr lang="pl-PL"/>
        </a:p>
      </dgm:t>
    </dgm:pt>
    <dgm:pt modelId="{D1E2D04F-9F9F-4161-8930-10D12DB8FF91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Zgodnie z art. 46 ustawy, po rozstrzygnięciu konkursu, IOK zamieszcza  na swojej stronie internetowej </a:t>
          </a:r>
          <a:r>
            <a:rPr lang="pl-PL" sz="1600" b="1" dirty="0" smtClean="0">
              <a:hlinkClick xmlns:r="http://schemas.openxmlformats.org/officeDocument/2006/relationships" r:id=""/>
            </a:rPr>
            <a:t>www.rpo.dolnyslask.pl</a:t>
          </a:r>
          <a:r>
            <a:rPr lang="pl-PL" sz="1600" b="1" dirty="0" smtClean="0"/>
            <a:t>, na stronie odpowiedniego ZIT </a:t>
          </a:r>
          <a:r>
            <a:rPr lang="pl-PL" sz="1600" dirty="0" smtClean="0"/>
            <a:t>oraz na portalu Funduszy Europejskich (</a:t>
          </a:r>
          <a:r>
            <a:rPr lang="pl-PL" sz="1600" b="1" dirty="0" smtClean="0"/>
            <a:t>nie później niż w terminie 7 dni od dnia rozstrzygnięcia konkursu</a:t>
          </a:r>
          <a:r>
            <a:rPr lang="pl-PL" sz="1600" dirty="0" smtClean="0"/>
            <a:t>) listę projektów, które uzyskały wymaganą liczbę punktów, </a:t>
          </a:r>
          <a:r>
            <a:rPr lang="pl-PL" sz="1600" b="1" dirty="0" smtClean="0"/>
            <a:t>z wyróżnieniem projektów wybranych do dofinansowania</a:t>
          </a:r>
          <a:r>
            <a:rPr lang="pl-PL" sz="1600" b="0" dirty="0" smtClean="0"/>
            <a:t>.</a:t>
          </a:r>
          <a:endParaRPr lang="pl-PL" sz="1600" dirty="0"/>
        </a:p>
      </dgm:t>
    </dgm:pt>
    <dgm:pt modelId="{346B23E7-7C77-4FE3-97FF-3D0CDF9E1D76}" type="parTrans" cxnId="{368F09E5-20AD-4731-B36F-3FD7B289EBF2}">
      <dgm:prSet/>
      <dgm:spPr/>
      <dgm:t>
        <a:bodyPr/>
        <a:lstStyle/>
        <a:p>
          <a:endParaRPr lang="pl-PL"/>
        </a:p>
      </dgm:t>
    </dgm:pt>
    <dgm:pt modelId="{EED46EA8-5ADE-4FEF-B20D-5F3EC29F0843}" type="sibTrans" cxnId="{368F09E5-20AD-4731-B36F-3FD7B289EBF2}">
      <dgm:prSet/>
      <dgm:spPr/>
      <dgm:t>
        <a:bodyPr/>
        <a:lstStyle/>
        <a:p>
          <a:endParaRPr lang="pl-PL"/>
        </a:p>
      </dgm:t>
    </dgm:pt>
    <dgm:pt modelId="{5C6295DD-7AE2-4356-8E2A-5897BFE878D6}" type="pres">
      <dgm:prSet presAssocID="{41687556-A245-4ABE-8C51-8646FB1E9A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6A96CCF-7DA4-4A99-94FB-79C1CF638C1F}" type="pres">
      <dgm:prSet presAssocID="{5360A5BD-A669-4A0B-8CFB-600F7942B568}" presName="composite" presStyleCnt="0"/>
      <dgm:spPr/>
    </dgm:pt>
    <dgm:pt modelId="{6C9D487C-4FE7-491C-B829-1566D9B8E466}" type="pres">
      <dgm:prSet presAssocID="{5360A5BD-A669-4A0B-8CFB-600F7942B5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87C936-1A1D-40FE-B071-779B14C00F96}" type="pres">
      <dgm:prSet presAssocID="{5360A5BD-A669-4A0B-8CFB-600F7942B568}" presName="descendantText" presStyleLbl="alignAcc1" presStyleIdx="0" presStyleCnt="3" custScaleY="1423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B71388-18A8-497F-BC57-9510D8CBACD4}" type="pres">
      <dgm:prSet presAssocID="{DBDB7E1E-5236-4492-B661-8FAA5BB25C6C}" presName="sp" presStyleCnt="0"/>
      <dgm:spPr/>
    </dgm:pt>
    <dgm:pt modelId="{F9A92359-6936-4976-B2F2-AB7565267BBB}" type="pres">
      <dgm:prSet presAssocID="{3964E319-70B0-4FC9-BBE2-13D64A45D07C}" presName="composite" presStyleCnt="0"/>
      <dgm:spPr/>
    </dgm:pt>
    <dgm:pt modelId="{153ADDFB-902E-4E3F-90B6-1D40EE318251}" type="pres">
      <dgm:prSet presAssocID="{3964E319-70B0-4FC9-BBE2-13D64A45D07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CA7C65-2180-4E52-85C2-98E852964C2D}" type="pres">
      <dgm:prSet presAssocID="{3964E319-70B0-4FC9-BBE2-13D64A45D07C}" presName="descendantText" presStyleLbl="alignAcc1" presStyleIdx="1" presStyleCnt="3" custScaleY="1531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3598A8-82F5-48AE-80D6-06E3ABBD7D81}" type="pres">
      <dgm:prSet presAssocID="{A7607573-9F24-48C7-A544-366EFD648D4E}" presName="sp" presStyleCnt="0"/>
      <dgm:spPr/>
    </dgm:pt>
    <dgm:pt modelId="{BCFF9E82-7CA3-4817-BD6A-249715F0613A}" type="pres">
      <dgm:prSet presAssocID="{D20E5DD0-6312-40BE-9F22-D6B3F8E030D5}" presName="composite" presStyleCnt="0"/>
      <dgm:spPr/>
    </dgm:pt>
    <dgm:pt modelId="{C709E4B9-F680-4F3F-AC4E-7AD6D5EB507E}" type="pres">
      <dgm:prSet presAssocID="{D20E5DD0-6312-40BE-9F22-D6B3F8E030D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4E24FA-BD83-4E5B-B885-7396CF09BF14}" type="pres">
      <dgm:prSet presAssocID="{D20E5DD0-6312-40BE-9F22-D6B3F8E030D5}" presName="descendantText" presStyleLbl="alignAcc1" presStyleIdx="2" presStyleCnt="3" custScaleY="2111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DA02A0B-4334-40FF-A5C8-A82C24AD4574}" type="presOf" srcId="{09B34003-84C5-456F-AC21-C23BB8ECE903}" destId="{F24E24FA-BD83-4E5B-B885-7396CF09BF14}" srcOrd="0" destOrd="1" presId="urn:microsoft.com/office/officeart/2005/8/layout/chevron2"/>
    <dgm:cxn modelId="{88688856-110E-47A8-AB61-F263A5122AB5}" type="presOf" srcId="{D1E2D04F-9F9F-4161-8930-10D12DB8FF91}" destId="{4ECA7C65-2180-4E52-85C2-98E852964C2D}" srcOrd="0" destOrd="1" presId="urn:microsoft.com/office/officeart/2005/8/layout/chevron2"/>
    <dgm:cxn modelId="{977777EE-70B9-46BA-B9CD-23427A967CF9}" srcId="{41687556-A245-4ABE-8C51-8646FB1E9AAB}" destId="{3964E319-70B0-4FC9-BBE2-13D64A45D07C}" srcOrd="1" destOrd="0" parTransId="{0DB38722-729A-439C-A8B8-528D31833C83}" sibTransId="{A7607573-9F24-48C7-A544-366EFD648D4E}"/>
    <dgm:cxn modelId="{4DB4D621-DA47-4D3C-A8CC-C4715F35F2F4}" type="presOf" srcId="{D2EADA30-0CF9-49A2-8CC4-B2328B92E0A0}" destId="{F24E24FA-BD83-4E5B-B885-7396CF09BF14}" srcOrd="0" destOrd="2" presId="urn:microsoft.com/office/officeart/2005/8/layout/chevron2"/>
    <dgm:cxn modelId="{68477B3B-8772-4D6E-9177-CE5EA6452734}" type="presOf" srcId="{D20E5DD0-6312-40BE-9F22-D6B3F8E030D5}" destId="{C709E4B9-F680-4F3F-AC4E-7AD6D5EB507E}" srcOrd="0" destOrd="0" presId="urn:microsoft.com/office/officeart/2005/8/layout/chevron2"/>
    <dgm:cxn modelId="{0AE882C6-06C4-411B-946B-61F0AA62D96A}" srcId="{D20E5DD0-6312-40BE-9F22-D6B3F8E030D5}" destId="{D2EADA30-0CF9-49A2-8CC4-B2328B92E0A0}" srcOrd="2" destOrd="0" parTransId="{B5DF139D-FF27-4734-98E5-BDFB2B1D5C87}" sibTransId="{B93208B5-1664-452B-94C1-193869B4E0EC}"/>
    <dgm:cxn modelId="{08388D0B-CBD5-4BAA-8B0B-F2D40FD6D22A}" srcId="{41687556-A245-4ABE-8C51-8646FB1E9AAB}" destId="{5360A5BD-A669-4A0B-8CFB-600F7942B568}" srcOrd="0" destOrd="0" parTransId="{E23F93D3-D0B2-4389-9388-C986A73427AB}" sibTransId="{DBDB7E1E-5236-4492-B661-8FAA5BB25C6C}"/>
    <dgm:cxn modelId="{56F86E08-1DEC-4AE9-A47D-BF911D4D3B43}" type="presOf" srcId="{3964E319-70B0-4FC9-BBE2-13D64A45D07C}" destId="{153ADDFB-902E-4E3F-90B6-1D40EE318251}" srcOrd="0" destOrd="0" presId="urn:microsoft.com/office/officeart/2005/8/layout/chevron2"/>
    <dgm:cxn modelId="{742DCE09-D682-434A-B414-9E28EB41B8EB}" type="presOf" srcId="{AF8CBDA7-DE35-412F-AD6E-C8BB7F1B3592}" destId="{4ECA7C65-2180-4E52-85C2-98E852964C2D}" srcOrd="0" destOrd="0" presId="urn:microsoft.com/office/officeart/2005/8/layout/chevron2"/>
    <dgm:cxn modelId="{DD783663-F9E1-49CA-A2E3-6DFF47B9D909}" srcId="{D20E5DD0-6312-40BE-9F22-D6B3F8E030D5}" destId="{7AC289D9-4C4C-4FB8-A33A-D633A1C4F7B9}" srcOrd="0" destOrd="0" parTransId="{1E2898E6-327D-4730-9329-362D88BB4FCC}" sibTransId="{5EE3FD18-379E-4439-B2A1-B327AB88F04E}"/>
    <dgm:cxn modelId="{D3DADA36-F147-45E7-B728-78B0DCB7EA54}" srcId="{5360A5BD-A669-4A0B-8CFB-600F7942B568}" destId="{07AE5A66-4C22-48FC-B0DD-E808E60381C4}" srcOrd="0" destOrd="0" parTransId="{6339811E-60E0-4F06-B6CF-BDE9FF53050D}" sibTransId="{ECFCA347-E05E-4456-9C9E-4449543BEAC1}"/>
    <dgm:cxn modelId="{368F09E5-20AD-4731-B36F-3FD7B289EBF2}" srcId="{3964E319-70B0-4FC9-BBE2-13D64A45D07C}" destId="{D1E2D04F-9F9F-4161-8930-10D12DB8FF91}" srcOrd="1" destOrd="0" parTransId="{346B23E7-7C77-4FE3-97FF-3D0CDF9E1D76}" sibTransId="{EED46EA8-5ADE-4FEF-B20D-5F3EC29F0843}"/>
    <dgm:cxn modelId="{41C8D477-F1A7-42E8-9BDC-C84165DBAB09}" srcId="{D20E5DD0-6312-40BE-9F22-D6B3F8E030D5}" destId="{09B34003-84C5-456F-AC21-C23BB8ECE903}" srcOrd="1" destOrd="0" parTransId="{7921DB16-BFC3-4C17-BFDF-7702EEF3C547}" sibTransId="{630B33B1-5389-414E-A81C-0B82B2770F3D}"/>
    <dgm:cxn modelId="{D3D323AF-4ADD-4BC0-87A8-BDD1C90057A0}" type="presOf" srcId="{41687556-A245-4ABE-8C51-8646FB1E9AAB}" destId="{5C6295DD-7AE2-4356-8E2A-5897BFE878D6}" srcOrd="0" destOrd="0" presId="urn:microsoft.com/office/officeart/2005/8/layout/chevron2"/>
    <dgm:cxn modelId="{AFC01F98-6841-4A4F-AC0B-711C6C3D4F38}" type="presOf" srcId="{7AC289D9-4C4C-4FB8-A33A-D633A1C4F7B9}" destId="{F24E24FA-BD83-4E5B-B885-7396CF09BF14}" srcOrd="0" destOrd="0" presId="urn:microsoft.com/office/officeart/2005/8/layout/chevron2"/>
    <dgm:cxn modelId="{117C5F6B-E467-4749-92B8-9C09D9F1DE35}" type="presOf" srcId="{5360A5BD-A669-4A0B-8CFB-600F7942B568}" destId="{6C9D487C-4FE7-491C-B829-1566D9B8E466}" srcOrd="0" destOrd="0" presId="urn:microsoft.com/office/officeart/2005/8/layout/chevron2"/>
    <dgm:cxn modelId="{45955FB3-EE45-4D69-A84B-42B61A81A880}" srcId="{41687556-A245-4ABE-8C51-8646FB1E9AAB}" destId="{D20E5DD0-6312-40BE-9F22-D6B3F8E030D5}" srcOrd="2" destOrd="0" parTransId="{2BF18A69-4B42-4A16-A3DC-2AE1FF10F15B}" sibTransId="{12FB4479-BA85-40AA-80CF-A4EF1E936ECE}"/>
    <dgm:cxn modelId="{2E3FCC41-0699-4640-B8F2-51044946DAFA}" srcId="{3964E319-70B0-4FC9-BBE2-13D64A45D07C}" destId="{AF8CBDA7-DE35-412F-AD6E-C8BB7F1B3592}" srcOrd="0" destOrd="0" parTransId="{4B363D53-74CC-4846-BBC4-E696F4C3A03F}" sibTransId="{2F9F622B-42DC-4BCE-A29E-603804E34341}"/>
    <dgm:cxn modelId="{7F1D00BF-8681-48BE-8196-0680751B175D}" type="presOf" srcId="{07AE5A66-4C22-48FC-B0DD-E808E60381C4}" destId="{4387C936-1A1D-40FE-B071-779B14C00F96}" srcOrd="0" destOrd="0" presId="urn:microsoft.com/office/officeart/2005/8/layout/chevron2"/>
    <dgm:cxn modelId="{36348905-E59C-4F26-9856-139967ACF740}" type="presParOf" srcId="{5C6295DD-7AE2-4356-8E2A-5897BFE878D6}" destId="{D6A96CCF-7DA4-4A99-94FB-79C1CF638C1F}" srcOrd="0" destOrd="0" presId="urn:microsoft.com/office/officeart/2005/8/layout/chevron2"/>
    <dgm:cxn modelId="{310E0FAF-9F4A-4E48-AA2A-2F02B88CD334}" type="presParOf" srcId="{D6A96CCF-7DA4-4A99-94FB-79C1CF638C1F}" destId="{6C9D487C-4FE7-491C-B829-1566D9B8E466}" srcOrd="0" destOrd="0" presId="urn:microsoft.com/office/officeart/2005/8/layout/chevron2"/>
    <dgm:cxn modelId="{CACB9E4B-FD5C-4CFC-A8BB-8B81E507857B}" type="presParOf" srcId="{D6A96CCF-7DA4-4A99-94FB-79C1CF638C1F}" destId="{4387C936-1A1D-40FE-B071-779B14C00F96}" srcOrd="1" destOrd="0" presId="urn:microsoft.com/office/officeart/2005/8/layout/chevron2"/>
    <dgm:cxn modelId="{63ADE2CA-CEDE-4D10-A5B6-D33CB5F0D990}" type="presParOf" srcId="{5C6295DD-7AE2-4356-8E2A-5897BFE878D6}" destId="{BCB71388-18A8-497F-BC57-9510D8CBACD4}" srcOrd="1" destOrd="0" presId="urn:microsoft.com/office/officeart/2005/8/layout/chevron2"/>
    <dgm:cxn modelId="{29550C60-EBF3-4956-B8DD-8E5EEF38DD1B}" type="presParOf" srcId="{5C6295DD-7AE2-4356-8E2A-5897BFE878D6}" destId="{F9A92359-6936-4976-B2F2-AB7565267BBB}" srcOrd="2" destOrd="0" presId="urn:microsoft.com/office/officeart/2005/8/layout/chevron2"/>
    <dgm:cxn modelId="{4DA749A8-7EEB-43EA-9D0C-1AF344EA35E5}" type="presParOf" srcId="{F9A92359-6936-4976-B2F2-AB7565267BBB}" destId="{153ADDFB-902E-4E3F-90B6-1D40EE318251}" srcOrd="0" destOrd="0" presId="urn:microsoft.com/office/officeart/2005/8/layout/chevron2"/>
    <dgm:cxn modelId="{C5D48F6D-0742-4A59-A42B-D088247F75FC}" type="presParOf" srcId="{F9A92359-6936-4976-B2F2-AB7565267BBB}" destId="{4ECA7C65-2180-4E52-85C2-98E852964C2D}" srcOrd="1" destOrd="0" presId="urn:microsoft.com/office/officeart/2005/8/layout/chevron2"/>
    <dgm:cxn modelId="{7AA8D148-71C2-4CCE-AB0C-45BEEC3DA51C}" type="presParOf" srcId="{5C6295DD-7AE2-4356-8E2A-5897BFE878D6}" destId="{3C3598A8-82F5-48AE-80D6-06E3ABBD7D81}" srcOrd="3" destOrd="0" presId="urn:microsoft.com/office/officeart/2005/8/layout/chevron2"/>
    <dgm:cxn modelId="{59C18E55-3708-49CF-AA3D-E0826262DEB7}" type="presParOf" srcId="{5C6295DD-7AE2-4356-8E2A-5897BFE878D6}" destId="{BCFF9E82-7CA3-4817-BD6A-249715F0613A}" srcOrd="4" destOrd="0" presId="urn:microsoft.com/office/officeart/2005/8/layout/chevron2"/>
    <dgm:cxn modelId="{529D8649-32EA-4A5D-935C-B0E30A6541E0}" type="presParOf" srcId="{BCFF9E82-7CA3-4817-BD6A-249715F0613A}" destId="{C709E4B9-F680-4F3F-AC4E-7AD6D5EB507E}" srcOrd="0" destOrd="0" presId="urn:microsoft.com/office/officeart/2005/8/layout/chevron2"/>
    <dgm:cxn modelId="{E4BF8EFB-C9CB-4F00-A22B-7314CBCDD572}" type="presParOf" srcId="{BCFF9E82-7CA3-4817-BD6A-249715F0613A}" destId="{F24E24FA-BD83-4E5B-B885-7396CF09BF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A7919C-40F7-4936-980D-229FB40C77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63459B-D57B-4140-9EE7-8B4070D36083}">
      <dgm:prSet phldrT="[Tekst]"/>
      <dgm:spPr/>
      <dgm:t>
        <a:bodyPr/>
        <a:lstStyle/>
        <a:p>
          <a:endParaRPr lang="pl-PL" dirty="0"/>
        </a:p>
      </dgm:t>
    </dgm:pt>
    <dgm:pt modelId="{7457AB65-F2EB-4BBD-B74A-CB422224FF55}" type="parTrans" cxnId="{C9B65C54-4E02-4193-A96E-4E424572DD1E}">
      <dgm:prSet/>
      <dgm:spPr/>
      <dgm:t>
        <a:bodyPr/>
        <a:lstStyle/>
        <a:p>
          <a:endParaRPr lang="pl-PL"/>
        </a:p>
      </dgm:t>
    </dgm:pt>
    <dgm:pt modelId="{87F03A19-829A-42A3-A675-D8B7F8EC453D}" type="sibTrans" cxnId="{C9B65C54-4E02-4193-A96E-4E424572DD1E}">
      <dgm:prSet/>
      <dgm:spPr/>
      <dgm:t>
        <a:bodyPr/>
        <a:lstStyle/>
        <a:p>
          <a:endParaRPr lang="pl-PL"/>
        </a:p>
      </dgm:t>
    </dgm:pt>
    <dgm:pt modelId="{4260E855-4379-406A-A186-2BB9CF624D88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Zgodnie z art. 55 Ustawy, protest rozpatrywany jest przez IZ RPO WD i wnoszony przez Wnioskodawcę w formie pisemnej </a:t>
          </a:r>
          <a:r>
            <a:rPr lang="pl-PL" sz="1600" b="1" dirty="0" smtClean="0"/>
            <a:t>w terminie 14 dni </a:t>
          </a:r>
          <a:r>
            <a:rPr lang="pl-PL" sz="1600" dirty="0" smtClean="0"/>
            <a:t>od dnia doręczenia informacji                                 o negatywnym wyniku oceny</a:t>
          </a:r>
          <a:r>
            <a:rPr lang="pl-PL" sz="1600" b="1" dirty="0" smtClean="0"/>
            <a:t> za pośrednictwem IOK</a:t>
          </a:r>
          <a:r>
            <a:rPr lang="pl-PL" sz="1600" b="0" dirty="0" smtClean="0"/>
            <a:t>, która dokonała oceny wniosku                  o dofinansowanie, tj. za pośrednictwem:</a:t>
          </a:r>
          <a:endParaRPr lang="pl-PL" sz="1600" b="0" dirty="0"/>
        </a:p>
      </dgm:t>
    </dgm:pt>
    <dgm:pt modelId="{02A34AF8-7C55-485A-AB9A-996CC7805C43}" type="parTrans" cxnId="{F5AD96CD-9241-4EE4-8337-E254FD55739C}">
      <dgm:prSet/>
      <dgm:spPr/>
      <dgm:t>
        <a:bodyPr/>
        <a:lstStyle/>
        <a:p>
          <a:endParaRPr lang="pl-PL"/>
        </a:p>
      </dgm:t>
    </dgm:pt>
    <dgm:pt modelId="{67053E77-29AA-419B-A043-568F3F39DA5D}" type="sibTrans" cxnId="{F5AD96CD-9241-4EE4-8337-E254FD55739C}">
      <dgm:prSet/>
      <dgm:spPr/>
      <dgm:t>
        <a:bodyPr/>
        <a:lstStyle/>
        <a:p>
          <a:endParaRPr lang="pl-PL"/>
        </a:p>
      </dgm:t>
    </dgm:pt>
    <dgm:pt modelId="{F453C8E5-3710-46DD-84E3-F534A5D91B58}">
      <dgm:prSet phldrT="[Tekst]"/>
      <dgm:spPr/>
      <dgm:t>
        <a:bodyPr/>
        <a:lstStyle/>
        <a:p>
          <a:endParaRPr lang="pl-PL" dirty="0"/>
        </a:p>
      </dgm:t>
    </dgm:pt>
    <dgm:pt modelId="{C87100CE-95E7-4EBB-B69D-439846086EFF}" type="parTrans" cxnId="{6C28D956-C8AE-4BC7-A7EB-CB9EE68D1DE2}">
      <dgm:prSet/>
      <dgm:spPr/>
      <dgm:t>
        <a:bodyPr/>
        <a:lstStyle/>
        <a:p>
          <a:endParaRPr lang="pl-PL"/>
        </a:p>
      </dgm:t>
    </dgm:pt>
    <dgm:pt modelId="{9B95DEA7-3293-4CA9-8521-008553A22A27}" type="sibTrans" cxnId="{6C28D956-C8AE-4BC7-A7EB-CB9EE68D1DE2}">
      <dgm:prSet/>
      <dgm:spPr/>
      <dgm:t>
        <a:bodyPr/>
        <a:lstStyle/>
        <a:p>
          <a:endParaRPr lang="pl-PL"/>
        </a:p>
      </dgm:t>
    </dgm:pt>
    <dgm:pt modelId="{A947AB17-F653-411B-8395-24E73A94C5FA}">
      <dgm:prSet phldrT="[Tekst]" custT="1"/>
      <dgm:spPr/>
      <dgm:t>
        <a:bodyPr/>
        <a:lstStyle/>
        <a:p>
          <a:pPr algn="just"/>
          <a:r>
            <a:rPr lang="pl-PL" sz="1600" dirty="0" smtClean="0"/>
            <a:t>W przypadku  protestu wniesionego za pośrednictwem ZIT od negatywnego wyniku oceny zgodności ze Strategią odpowiedniego ZIT, ZIT, w terminie </a:t>
          </a:r>
          <a:r>
            <a:rPr lang="pl-PL" sz="1600" b="1" dirty="0" smtClean="0"/>
            <a:t>21 dni </a:t>
          </a:r>
          <a:r>
            <a:rPr lang="pl-PL" sz="1600" dirty="0" smtClean="0"/>
            <a:t>od dnia otrzymania protestu, weryfikuje wyniki dokonanej przez siebie oceny projektu </a:t>
          </a:r>
          <a:r>
            <a:rPr lang="pl-PL" sz="1600" u="sng" dirty="0" smtClean="0">
              <a:solidFill>
                <a:schemeClr val="tx1"/>
              </a:solidFill>
            </a:rPr>
            <a:t>(efekt: skierowanie wniosku do kolejnego etapu oceny lub skierowanie protestu do IZ RPO WD),</a:t>
          </a:r>
          <a:endParaRPr lang="pl-PL" sz="1600" u="sng" dirty="0">
            <a:solidFill>
              <a:schemeClr val="tx1"/>
            </a:solidFill>
          </a:endParaRPr>
        </a:p>
      </dgm:t>
    </dgm:pt>
    <dgm:pt modelId="{51803F0A-69A9-482D-B398-34B6EA892A4D}" type="parTrans" cxnId="{C4BF175B-D007-47F7-9062-DD97A06CB08A}">
      <dgm:prSet/>
      <dgm:spPr/>
      <dgm:t>
        <a:bodyPr/>
        <a:lstStyle/>
        <a:p>
          <a:endParaRPr lang="pl-PL"/>
        </a:p>
      </dgm:t>
    </dgm:pt>
    <dgm:pt modelId="{5ED3A383-C989-4B7F-9570-EDD737C39BE6}" type="sibTrans" cxnId="{C4BF175B-D007-47F7-9062-DD97A06CB08A}">
      <dgm:prSet/>
      <dgm:spPr/>
      <dgm:t>
        <a:bodyPr/>
        <a:lstStyle/>
        <a:p>
          <a:endParaRPr lang="pl-PL"/>
        </a:p>
      </dgm:t>
    </dgm:pt>
    <dgm:pt modelId="{C4A3FDD7-F4EC-48E6-8533-0A2C380E159E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dirty="0" smtClean="0"/>
            <a:t>Protest może dotyczyć każdego etapu oceny, skutkującego możliwością odrzucenia wniosku, a także sposobu dokonania oceny (w zakresie ewentualnych naruszeń proceduralnych).</a:t>
          </a:r>
          <a:endParaRPr lang="pl-PL" sz="1600" dirty="0"/>
        </a:p>
      </dgm:t>
    </dgm:pt>
    <dgm:pt modelId="{859B3CC8-EF22-4102-8476-ADFCB033D68F}" type="parTrans" cxnId="{20EB4F16-9383-4C79-AC8F-B85BDC9A863F}">
      <dgm:prSet/>
      <dgm:spPr/>
      <dgm:t>
        <a:bodyPr/>
        <a:lstStyle/>
        <a:p>
          <a:endParaRPr lang="pl-PL"/>
        </a:p>
      </dgm:t>
    </dgm:pt>
    <dgm:pt modelId="{24F4CC78-F7A2-4C97-81A3-3FD3864F9078}" type="sibTrans" cxnId="{20EB4F16-9383-4C79-AC8F-B85BDC9A863F}">
      <dgm:prSet/>
      <dgm:spPr/>
      <dgm:t>
        <a:bodyPr/>
        <a:lstStyle/>
        <a:p>
          <a:endParaRPr lang="pl-PL"/>
        </a:p>
      </dgm:t>
    </dgm:pt>
    <dgm:pt modelId="{F6327E62-9356-48B0-A976-D5A1CCB2EDDD}">
      <dgm:prSet custT="1"/>
      <dgm:spPr/>
      <dgm:t>
        <a:bodyPr/>
        <a:lstStyle/>
        <a:p>
          <a:pPr algn="just"/>
          <a:r>
            <a:rPr lang="pl-PL" sz="1600" b="1" dirty="0" smtClean="0"/>
            <a:t>IZ RPO WD (po zakończeniu oceny formalnej lub merytorycznej), </a:t>
          </a:r>
          <a:r>
            <a:rPr lang="pl-PL" sz="1600" dirty="0" smtClean="0"/>
            <a:t>w przypadku</a:t>
          </a:r>
          <a:r>
            <a:rPr lang="pl-PL" sz="1600" b="1" dirty="0" smtClean="0"/>
            <a:t>  </a:t>
          </a:r>
          <a:r>
            <a:rPr lang="pl-PL" sz="1600" dirty="0" smtClean="0"/>
            <a:t>protestu od wyników negatywnej oceny formalno–merytorycznej.  </a:t>
          </a:r>
          <a:endParaRPr lang="pl-PL" sz="1600" dirty="0"/>
        </a:p>
      </dgm:t>
    </dgm:pt>
    <dgm:pt modelId="{DB44FEA8-78FC-4C93-B148-B83C2CA83361}" type="parTrans" cxnId="{544E0236-943D-480B-B247-919E94B04285}">
      <dgm:prSet/>
      <dgm:spPr/>
      <dgm:t>
        <a:bodyPr/>
        <a:lstStyle/>
        <a:p>
          <a:endParaRPr lang="pl-PL"/>
        </a:p>
      </dgm:t>
    </dgm:pt>
    <dgm:pt modelId="{1AF3574C-4592-4A20-9564-FAB603F95563}" type="sibTrans" cxnId="{544E0236-943D-480B-B247-919E94B04285}">
      <dgm:prSet/>
      <dgm:spPr/>
      <dgm:t>
        <a:bodyPr/>
        <a:lstStyle/>
        <a:p>
          <a:endParaRPr lang="pl-PL"/>
        </a:p>
      </dgm:t>
    </dgm:pt>
    <dgm:pt modelId="{DA2A4D1C-C648-47C1-8FA0-9EECFE4DA7F1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600" b="1" dirty="0" smtClean="0"/>
            <a:t>ZIT (po zakończeniu oceny zgodności ze Strategią odpowiedniego ZIT), </a:t>
          </a:r>
          <a:r>
            <a:rPr lang="pl-PL" sz="1600" dirty="0" smtClean="0"/>
            <a:t>w przypadku</a:t>
          </a:r>
          <a:r>
            <a:rPr lang="pl-PL" sz="1600" b="1" dirty="0" smtClean="0"/>
            <a:t>  </a:t>
          </a:r>
          <a:r>
            <a:rPr lang="pl-PL" sz="1600" dirty="0" smtClean="0"/>
            <a:t>protestu od wyników negatywnej oceny zgodności ze Strategią ZIT,</a:t>
          </a:r>
          <a:endParaRPr lang="pl-PL" sz="1600" dirty="0"/>
        </a:p>
      </dgm:t>
    </dgm:pt>
    <dgm:pt modelId="{134D18B7-0769-4360-8061-22D0098C867C}" type="sibTrans" cxnId="{27B893A2-CC86-4076-B291-058714FDD36C}">
      <dgm:prSet/>
      <dgm:spPr/>
      <dgm:t>
        <a:bodyPr/>
        <a:lstStyle/>
        <a:p>
          <a:endParaRPr lang="pl-PL"/>
        </a:p>
      </dgm:t>
    </dgm:pt>
    <dgm:pt modelId="{2C0093C9-F556-47D4-A793-FECCEF854295}" type="parTrans" cxnId="{27B893A2-CC86-4076-B291-058714FDD36C}">
      <dgm:prSet/>
      <dgm:spPr/>
      <dgm:t>
        <a:bodyPr/>
        <a:lstStyle/>
        <a:p>
          <a:endParaRPr lang="pl-PL"/>
        </a:p>
      </dgm:t>
    </dgm:pt>
    <dgm:pt modelId="{107321F2-04ED-4419-8634-27243C680EEE}">
      <dgm:prSet phldrT="[Tekst]" custT="1"/>
      <dgm:spPr/>
      <dgm:t>
        <a:bodyPr/>
        <a:lstStyle/>
        <a:p>
          <a:pPr algn="just"/>
          <a:r>
            <a:rPr lang="pl-PL" sz="1600" dirty="0" smtClean="0"/>
            <a:t>IZ RPO WD rozpatruje protest w terminie </a:t>
          </a:r>
          <a:r>
            <a:rPr lang="pl-PL" sz="1600" b="1" dirty="0" smtClean="0"/>
            <a:t>nie dłuższym niż 30 dni</a:t>
          </a:r>
          <a:r>
            <a:rPr lang="pl-PL" sz="1600" dirty="0" smtClean="0"/>
            <a:t>, licząc od dnia jego otrzymania. W uzasadnionych przypadkach, w szczególności, gdy w trakcie rozpatrywania protestu konieczne jest skorzystanie z pomocy ekspertów, termin rozpatrzenia protestu </a:t>
          </a:r>
          <a:r>
            <a:rPr lang="pl-PL" sz="1600" b="1" dirty="0" smtClean="0"/>
            <a:t>może być przedłużony o kolejne 30 dni (maksymalny termin rozpatrzenia protestu nie może jednak przekroczyć łącznie 60 dni)</a:t>
          </a:r>
          <a:r>
            <a:rPr lang="pl-PL" sz="1600" b="0" dirty="0" smtClean="0"/>
            <a:t>.</a:t>
          </a:r>
          <a:endParaRPr lang="pl-PL" sz="1600" dirty="0">
            <a:solidFill>
              <a:srgbClr val="FF0000"/>
            </a:solidFill>
          </a:endParaRPr>
        </a:p>
      </dgm:t>
    </dgm:pt>
    <dgm:pt modelId="{A13C7AF6-EB73-4E08-A427-003C385E1D92}" type="parTrans" cxnId="{65CD50C1-EF08-4DC1-8FB4-7D2AD4AD3693}">
      <dgm:prSet/>
      <dgm:spPr/>
      <dgm:t>
        <a:bodyPr/>
        <a:lstStyle/>
        <a:p>
          <a:endParaRPr lang="pl-PL"/>
        </a:p>
      </dgm:t>
    </dgm:pt>
    <dgm:pt modelId="{1A5D7699-CC31-46FA-AEF9-9695AFBCE8CD}" type="sibTrans" cxnId="{65CD50C1-EF08-4DC1-8FB4-7D2AD4AD3693}">
      <dgm:prSet/>
      <dgm:spPr/>
      <dgm:t>
        <a:bodyPr/>
        <a:lstStyle/>
        <a:p>
          <a:endParaRPr lang="pl-PL"/>
        </a:p>
      </dgm:t>
    </dgm:pt>
    <dgm:pt modelId="{7B6A8154-D075-49E2-A7A8-D96A4B1D48ED}">
      <dgm:prSet phldrT="[Tekst]" custT="1"/>
      <dgm:spPr/>
      <dgm:t>
        <a:bodyPr/>
        <a:lstStyle/>
        <a:p>
          <a:pPr algn="just"/>
          <a:endParaRPr lang="pl-PL" sz="1600" dirty="0">
            <a:solidFill>
              <a:srgbClr val="FF0000"/>
            </a:solidFill>
          </a:endParaRPr>
        </a:p>
      </dgm:t>
    </dgm:pt>
    <dgm:pt modelId="{A0DBF187-21A5-4756-8E79-C9D0CA3C9051}" type="parTrans" cxnId="{8AC16625-2B72-4EF7-BCD4-610DC80807BC}">
      <dgm:prSet/>
      <dgm:spPr/>
      <dgm:t>
        <a:bodyPr/>
        <a:lstStyle/>
        <a:p>
          <a:endParaRPr lang="pl-PL"/>
        </a:p>
      </dgm:t>
    </dgm:pt>
    <dgm:pt modelId="{F3A967DF-8092-4EE3-B3AD-DA0CDF80C3E7}" type="sibTrans" cxnId="{8AC16625-2B72-4EF7-BCD4-610DC80807BC}">
      <dgm:prSet/>
      <dgm:spPr/>
      <dgm:t>
        <a:bodyPr/>
        <a:lstStyle/>
        <a:p>
          <a:endParaRPr lang="pl-PL"/>
        </a:p>
      </dgm:t>
    </dgm:pt>
    <dgm:pt modelId="{6F5D8F6F-89E1-467A-AD3E-6EEC90E5DC2B}">
      <dgm:prSet custT="1"/>
      <dgm:spPr/>
      <dgm:t>
        <a:bodyPr/>
        <a:lstStyle/>
        <a:p>
          <a:pPr algn="just"/>
          <a:endParaRPr lang="pl-PL" sz="1600" dirty="0"/>
        </a:p>
      </dgm:t>
    </dgm:pt>
    <dgm:pt modelId="{674135F5-6E8C-44DA-9EAE-298DEB5AE35F}" type="parTrans" cxnId="{78156405-AA07-4BAA-9621-DF88582F3385}">
      <dgm:prSet/>
      <dgm:spPr/>
    </dgm:pt>
    <dgm:pt modelId="{5A87B758-FE89-46DC-8D3F-F9601CE5AC71}" type="sibTrans" cxnId="{78156405-AA07-4BAA-9621-DF88582F3385}">
      <dgm:prSet/>
      <dgm:spPr/>
    </dgm:pt>
    <dgm:pt modelId="{9F36BD94-AD99-497D-B1BC-A05D7BC8850F}" type="pres">
      <dgm:prSet presAssocID="{E3A7919C-40F7-4936-980D-229FB40C77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B519657-6A90-4A14-9AC7-638797059A2E}" type="pres">
      <dgm:prSet presAssocID="{5E63459B-D57B-4140-9EE7-8B4070D36083}" presName="linNode" presStyleCnt="0"/>
      <dgm:spPr/>
    </dgm:pt>
    <dgm:pt modelId="{04DA2389-3108-40FD-B698-82A1C8BE5BC1}" type="pres">
      <dgm:prSet presAssocID="{5E63459B-D57B-4140-9EE7-8B4070D36083}" presName="parentText" presStyleLbl="node1" presStyleIdx="0" presStyleCnt="2" custScaleX="29030" custScaleY="40901" custLinFactNeighborY="-172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CD6D54-60AD-44A3-B1C1-8E004CA6869D}" type="pres">
      <dgm:prSet presAssocID="{5E63459B-D57B-4140-9EE7-8B4070D36083}" presName="descendantText" presStyleLbl="alignAccFollowNode1" presStyleIdx="0" presStyleCnt="2" custScaleX="139407" custScaleY="84312" custLinFactNeighborX="784" custLinFactNeighborY="7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9F32F1-8F3B-457C-A430-7B72F2B15779}" type="pres">
      <dgm:prSet presAssocID="{87F03A19-829A-42A3-A675-D8B7F8EC453D}" presName="sp" presStyleCnt="0"/>
      <dgm:spPr/>
    </dgm:pt>
    <dgm:pt modelId="{ED6BCD17-1357-4CD8-B7C7-EE1449AA3BEE}" type="pres">
      <dgm:prSet presAssocID="{F453C8E5-3710-46DD-84E3-F534A5D91B58}" presName="linNode" presStyleCnt="0"/>
      <dgm:spPr/>
    </dgm:pt>
    <dgm:pt modelId="{545AD74D-D041-4C90-BEDF-13AF650E1530}" type="pres">
      <dgm:prSet presAssocID="{F453C8E5-3710-46DD-84E3-F534A5D91B58}" presName="parentText" presStyleLbl="node1" presStyleIdx="1" presStyleCnt="2" custFlipHor="1" custScaleX="260488" custScaleY="4565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D0A69C-E5E7-4DE4-A4C3-E1E85178E56D}" type="pres">
      <dgm:prSet presAssocID="{F453C8E5-3710-46DD-84E3-F534A5D91B58}" presName="descendantText" presStyleLbl="alignAccFollowNode1" presStyleIdx="1" presStyleCnt="2" custScaleX="1240469" custScaleY="633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DD82B35-C2EC-4207-99AD-B218F9139617}" type="presOf" srcId="{107321F2-04ED-4419-8634-27243C680EEE}" destId="{59D0A69C-E5E7-4DE4-A4C3-E1E85178E56D}" srcOrd="0" destOrd="2" presId="urn:microsoft.com/office/officeart/2005/8/layout/vList5"/>
    <dgm:cxn modelId="{F5AD96CD-9241-4EE4-8337-E254FD55739C}" srcId="{5E63459B-D57B-4140-9EE7-8B4070D36083}" destId="{4260E855-4379-406A-A186-2BB9CF624D88}" srcOrd="0" destOrd="0" parTransId="{02A34AF8-7C55-485A-AB9A-996CC7805C43}" sibTransId="{67053E77-29AA-419B-A043-568F3F39DA5D}"/>
    <dgm:cxn modelId="{C4BF175B-D007-47F7-9062-DD97A06CB08A}" srcId="{F453C8E5-3710-46DD-84E3-F534A5D91B58}" destId="{A947AB17-F653-411B-8395-24E73A94C5FA}" srcOrd="0" destOrd="0" parTransId="{51803F0A-69A9-482D-B398-34B6EA892A4D}" sibTransId="{5ED3A383-C989-4B7F-9570-EDD737C39BE6}"/>
    <dgm:cxn modelId="{F2BD6F1E-199A-477F-A399-1C159B4FB078}" type="presOf" srcId="{4260E855-4379-406A-A186-2BB9CF624D88}" destId="{DCCD6D54-60AD-44A3-B1C1-8E004CA6869D}" srcOrd="0" destOrd="0" presId="urn:microsoft.com/office/officeart/2005/8/layout/vList5"/>
    <dgm:cxn modelId="{65850CE2-F48C-4645-B636-ABAF570B1D0B}" type="presOf" srcId="{C4A3FDD7-F4EC-48E6-8533-0A2C380E159E}" destId="{DCCD6D54-60AD-44A3-B1C1-8E004CA6869D}" srcOrd="0" destOrd="4" presId="urn:microsoft.com/office/officeart/2005/8/layout/vList5"/>
    <dgm:cxn modelId="{373275DB-058C-4C2C-A35A-2A7412F13D44}" type="presOf" srcId="{7B6A8154-D075-49E2-A7A8-D96A4B1D48ED}" destId="{59D0A69C-E5E7-4DE4-A4C3-E1E85178E56D}" srcOrd="0" destOrd="1" presId="urn:microsoft.com/office/officeart/2005/8/layout/vList5"/>
    <dgm:cxn modelId="{7A7D8DB6-31BB-450A-BCB6-D69E7FCA87D4}" type="presOf" srcId="{F6327E62-9356-48B0-A976-D5A1CCB2EDDD}" destId="{DCCD6D54-60AD-44A3-B1C1-8E004CA6869D}" srcOrd="0" destOrd="2" presId="urn:microsoft.com/office/officeart/2005/8/layout/vList5"/>
    <dgm:cxn modelId="{8AC16625-2B72-4EF7-BCD4-610DC80807BC}" srcId="{F453C8E5-3710-46DD-84E3-F534A5D91B58}" destId="{7B6A8154-D075-49E2-A7A8-D96A4B1D48ED}" srcOrd="1" destOrd="0" parTransId="{A0DBF187-21A5-4756-8E79-C9D0CA3C9051}" sibTransId="{F3A967DF-8092-4EE3-B3AD-DA0CDF80C3E7}"/>
    <dgm:cxn modelId="{20EB4F16-9383-4C79-AC8F-B85BDC9A863F}" srcId="{5E63459B-D57B-4140-9EE7-8B4070D36083}" destId="{C4A3FDD7-F4EC-48E6-8533-0A2C380E159E}" srcOrd="4" destOrd="0" parTransId="{859B3CC8-EF22-4102-8476-ADFCB033D68F}" sibTransId="{24F4CC78-F7A2-4C97-81A3-3FD3864F9078}"/>
    <dgm:cxn modelId="{78156405-AA07-4BAA-9621-DF88582F3385}" srcId="{5E63459B-D57B-4140-9EE7-8B4070D36083}" destId="{6F5D8F6F-89E1-467A-AD3E-6EEC90E5DC2B}" srcOrd="3" destOrd="0" parTransId="{674135F5-6E8C-44DA-9EAE-298DEB5AE35F}" sibTransId="{5A87B758-FE89-46DC-8D3F-F9601CE5AC71}"/>
    <dgm:cxn modelId="{65CD50C1-EF08-4DC1-8FB4-7D2AD4AD3693}" srcId="{F453C8E5-3710-46DD-84E3-F534A5D91B58}" destId="{107321F2-04ED-4419-8634-27243C680EEE}" srcOrd="2" destOrd="0" parTransId="{A13C7AF6-EB73-4E08-A427-003C385E1D92}" sibTransId="{1A5D7699-CC31-46FA-AEF9-9695AFBCE8CD}"/>
    <dgm:cxn modelId="{F929A015-D159-4153-A3C5-3E93DB0E2BD1}" type="presOf" srcId="{E3A7919C-40F7-4936-980D-229FB40C776E}" destId="{9F36BD94-AD99-497D-B1BC-A05D7BC8850F}" srcOrd="0" destOrd="0" presId="urn:microsoft.com/office/officeart/2005/8/layout/vList5"/>
    <dgm:cxn modelId="{6D47F6A4-50A9-4671-B08E-F31CC2E92A31}" type="presOf" srcId="{A947AB17-F653-411B-8395-24E73A94C5FA}" destId="{59D0A69C-E5E7-4DE4-A4C3-E1E85178E56D}" srcOrd="0" destOrd="0" presId="urn:microsoft.com/office/officeart/2005/8/layout/vList5"/>
    <dgm:cxn modelId="{6C28D956-C8AE-4BC7-A7EB-CB9EE68D1DE2}" srcId="{E3A7919C-40F7-4936-980D-229FB40C776E}" destId="{F453C8E5-3710-46DD-84E3-F534A5D91B58}" srcOrd="1" destOrd="0" parTransId="{C87100CE-95E7-4EBB-B69D-439846086EFF}" sibTransId="{9B95DEA7-3293-4CA9-8521-008553A22A27}"/>
    <dgm:cxn modelId="{E1419BBC-31C7-4432-AE02-DFD916FA0448}" type="presOf" srcId="{6F5D8F6F-89E1-467A-AD3E-6EEC90E5DC2B}" destId="{DCCD6D54-60AD-44A3-B1C1-8E004CA6869D}" srcOrd="0" destOrd="3" presId="urn:microsoft.com/office/officeart/2005/8/layout/vList5"/>
    <dgm:cxn modelId="{27B893A2-CC86-4076-B291-058714FDD36C}" srcId="{5E63459B-D57B-4140-9EE7-8B4070D36083}" destId="{DA2A4D1C-C648-47C1-8FA0-9EECFE4DA7F1}" srcOrd="1" destOrd="0" parTransId="{2C0093C9-F556-47D4-A793-FECCEF854295}" sibTransId="{134D18B7-0769-4360-8061-22D0098C867C}"/>
    <dgm:cxn modelId="{544E0236-943D-480B-B247-919E94B04285}" srcId="{5E63459B-D57B-4140-9EE7-8B4070D36083}" destId="{F6327E62-9356-48B0-A976-D5A1CCB2EDDD}" srcOrd="2" destOrd="0" parTransId="{DB44FEA8-78FC-4C93-B148-B83C2CA83361}" sibTransId="{1AF3574C-4592-4A20-9564-FAB603F95563}"/>
    <dgm:cxn modelId="{C9B65C54-4E02-4193-A96E-4E424572DD1E}" srcId="{E3A7919C-40F7-4936-980D-229FB40C776E}" destId="{5E63459B-D57B-4140-9EE7-8B4070D36083}" srcOrd="0" destOrd="0" parTransId="{7457AB65-F2EB-4BBD-B74A-CB422224FF55}" sibTransId="{87F03A19-829A-42A3-A675-D8B7F8EC453D}"/>
    <dgm:cxn modelId="{D7C0F4AA-2277-41D5-8193-3613FA1BC038}" type="presOf" srcId="{5E63459B-D57B-4140-9EE7-8B4070D36083}" destId="{04DA2389-3108-40FD-B698-82A1C8BE5BC1}" srcOrd="0" destOrd="0" presId="urn:microsoft.com/office/officeart/2005/8/layout/vList5"/>
    <dgm:cxn modelId="{0EBE4D84-9BF6-4E8E-98E5-583F2664F219}" type="presOf" srcId="{F453C8E5-3710-46DD-84E3-F534A5D91B58}" destId="{545AD74D-D041-4C90-BEDF-13AF650E1530}" srcOrd="0" destOrd="0" presId="urn:microsoft.com/office/officeart/2005/8/layout/vList5"/>
    <dgm:cxn modelId="{6BCE1CA0-4053-4E09-9775-761972547B4C}" type="presOf" srcId="{DA2A4D1C-C648-47C1-8FA0-9EECFE4DA7F1}" destId="{DCCD6D54-60AD-44A3-B1C1-8E004CA6869D}" srcOrd="0" destOrd="1" presId="urn:microsoft.com/office/officeart/2005/8/layout/vList5"/>
    <dgm:cxn modelId="{D9EA6C3B-B78D-4FBD-9B55-BC2938193378}" type="presParOf" srcId="{9F36BD94-AD99-497D-B1BC-A05D7BC8850F}" destId="{AB519657-6A90-4A14-9AC7-638797059A2E}" srcOrd="0" destOrd="0" presId="urn:microsoft.com/office/officeart/2005/8/layout/vList5"/>
    <dgm:cxn modelId="{E5A7ADD6-E741-4170-AA9F-5DAE7311718C}" type="presParOf" srcId="{AB519657-6A90-4A14-9AC7-638797059A2E}" destId="{04DA2389-3108-40FD-B698-82A1C8BE5BC1}" srcOrd="0" destOrd="0" presId="urn:microsoft.com/office/officeart/2005/8/layout/vList5"/>
    <dgm:cxn modelId="{74B37464-DB04-4263-9485-78D237E6152B}" type="presParOf" srcId="{AB519657-6A90-4A14-9AC7-638797059A2E}" destId="{DCCD6D54-60AD-44A3-B1C1-8E004CA6869D}" srcOrd="1" destOrd="0" presId="urn:microsoft.com/office/officeart/2005/8/layout/vList5"/>
    <dgm:cxn modelId="{0CB9D043-767A-43D8-BF43-33FEE03F3260}" type="presParOf" srcId="{9F36BD94-AD99-497D-B1BC-A05D7BC8850F}" destId="{7A9F32F1-8F3B-457C-A430-7B72F2B15779}" srcOrd="1" destOrd="0" presId="urn:microsoft.com/office/officeart/2005/8/layout/vList5"/>
    <dgm:cxn modelId="{BE20A84C-8A54-4184-A933-2A2305260ABF}" type="presParOf" srcId="{9F36BD94-AD99-497D-B1BC-A05D7BC8850F}" destId="{ED6BCD17-1357-4CD8-B7C7-EE1449AA3BEE}" srcOrd="2" destOrd="0" presId="urn:microsoft.com/office/officeart/2005/8/layout/vList5"/>
    <dgm:cxn modelId="{3B43F7AB-A5F0-4381-BC74-AD2500E6505F}" type="presParOf" srcId="{ED6BCD17-1357-4CD8-B7C7-EE1449AA3BEE}" destId="{545AD74D-D041-4C90-BEDF-13AF650E1530}" srcOrd="0" destOrd="0" presId="urn:microsoft.com/office/officeart/2005/8/layout/vList5"/>
    <dgm:cxn modelId="{6612CC19-A916-48F0-A693-243CD70B29EC}" type="presParOf" srcId="{ED6BCD17-1357-4CD8-B7C7-EE1449AA3BEE}" destId="{59D0A69C-E5E7-4DE4-A4C3-E1E85178E5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3A7919C-40F7-4936-980D-229FB40C77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53C8E5-3710-46DD-84E3-F534A5D91B58}">
      <dgm:prSet phldrT="[Tekst]"/>
      <dgm:spPr/>
      <dgm:t>
        <a:bodyPr/>
        <a:lstStyle/>
        <a:p>
          <a:endParaRPr lang="pl-PL" dirty="0"/>
        </a:p>
      </dgm:t>
    </dgm:pt>
    <dgm:pt modelId="{C87100CE-95E7-4EBB-B69D-439846086EFF}" type="parTrans" cxnId="{6C28D956-C8AE-4BC7-A7EB-CB9EE68D1DE2}">
      <dgm:prSet/>
      <dgm:spPr/>
      <dgm:t>
        <a:bodyPr/>
        <a:lstStyle/>
        <a:p>
          <a:endParaRPr lang="pl-PL"/>
        </a:p>
      </dgm:t>
    </dgm:pt>
    <dgm:pt modelId="{9B95DEA7-3293-4CA9-8521-008553A22A27}" type="sibTrans" cxnId="{6C28D956-C8AE-4BC7-A7EB-CB9EE68D1DE2}">
      <dgm:prSet/>
      <dgm:spPr/>
      <dgm:t>
        <a:bodyPr/>
        <a:lstStyle/>
        <a:p>
          <a:endParaRPr lang="pl-PL"/>
        </a:p>
      </dgm:t>
    </dgm:pt>
    <dgm:pt modelId="{A947AB17-F653-411B-8395-24E73A94C5FA}">
      <dgm:prSet phldrT="[Tekst]" custT="1"/>
      <dgm:spPr/>
      <dgm:t>
        <a:bodyPr/>
        <a:lstStyle/>
        <a:p>
          <a:pPr algn="just"/>
          <a:r>
            <a:rPr lang="pl-PL" sz="2000" dirty="0" smtClean="0"/>
            <a:t>W przypadku uwzględnienia protestu przez IZ RPO WD, IOK może skierować wniosek do kolejnego etapu oceny lub umieścić go na liście projektów wybranych do dofinansowania, w wyniku przeprowadzenia procedury odwoławczej.</a:t>
          </a:r>
          <a:endParaRPr lang="pl-PL" sz="2000" dirty="0">
            <a:solidFill>
              <a:srgbClr val="FF0000"/>
            </a:solidFill>
          </a:endParaRPr>
        </a:p>
      </dgm:t>
    </dgm:pt>
    <dgm:pt modelId="{51803F0A-69A9-482D-B398-34B6EA892A4D}" type="parTrans" cxnId="{C4BF175B-D007-47F7-9062-DD97A06CB08A}">
      <dgm:prSet/>
      <dgm:spPr/>
      <dgm:t>
        <a:bodyPr/>
        <a:lstStyle/>
        <a:p>
          <a:endParaRPr lang="pl-PL"/>
        </a:p>
      </dgm:t>
    </dgm:pt>
    <dgm:pt modelId="{5ED3A383-C989-4B7F-9570-EDD737C39BE6}" type="sibTrans" cxnId="{C4BF175B-D007-47F7-9062-DD97A06CB08A}">
      <dgm:prSet/>
      <dgm:spPr/>
      <dgm:t>
        <a:bodyPr/>
        <a:lstStyle/>
        <a:p>
          <a:endParaRPr lang="pl-PL"/>
        </a:p>
      </dgm:t>
    </dgm:pt>
    <dgm:pt modelId="{362F3A8C-1544-4FBC-A894-0DBC252E200A}">
      <dgm:prSet phldrT="[Tekst]"/>
      <dgm:spPr/>
      <dgm:t>
        <a:bodyPr/>
        <a:lstStyle/>
        <a:p>
          <a:endParaRPr lang="pl-PL" dirty="0"/>
        </a:p>
      </dgm:t>
    </dgm:pt>
    <dgm:pt modelId="{8BB0E179-D610-474E-AE3C-6E6B4337FF0A}" type="parTrans" cxnId="{A15B8E9C-A0CC-406F-80A6-7768A34FBB6E}">
      <dgm:prSet/>
      <dgm:spPr/>
      <dgm:t>
        <a:bodyPr/>
        <a:lstStyle/>
        <a:p>
          <a:endParaRPr lang="pl-PL"/>
        </a:p>
      </dgm:t>
    </dgm:pt>
    <dgm:pt modelId="{45EE9650-4ED9-4B86-8D95-B051C9B07124}" type="sibTrans" cxnId="{A15B8E9C-A0CC-406F-80A6-7768A34FBB6E}">
      <dgm:prSet/>
      <dgm:spPr/>
      <dgm:t>
        <a:bodyPr/>
        <a:lstStyle/>
        <a:p>
          <a:endParaRPr lang="pl-PL"/>
        </a:p>
      </dgm:t>
    </dgm:pt>
    <dgm:pt modelId="{5222754C-2C01-4EC9-8321-05DEF0F7CEAD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endParaRPr lang="pl-PL" sz="1600" dirty="0"/>
        </a:p>
      </dgm:t>
    </dgm:pt>
    <dgm:pt modelId="{5A30E16F-01D1-4E83-961F-F04874A6669C}" type="parTrans" cxnId="{134D22FC-94BC-4311-8885-B6D8FF7AB5C1}">
      <dgm:prSet/>
      <dgm:spPr/>
      <dgm:t>
        <a:bodyPr/>
        <a:lstStyle/>
        <a:p>
          <a:endParaRPr lang="pl-PL"/>
        </a:p>
      </dgm:t>
    </dgm:pt>
    <dgm:pt modelId="{00D01325-43F0-40B5-9330-A3DA52978DD5}" type="sibTrans" cxnId="{134D22FC-94BC-4311-8885-B6D8FF7AB5C1}">
      <dgm:prSet/>
      <dgm:spPr/>
      <dgm:t>
        <a:bodyPr/>
        <a:lstStyle/>
        <a:p>
          <a:endParaRPr lang="pl-PL"/>
        </a:p>
      </dgm:t>
    </dgm:pt>
    <dgm:pt modelId="{5AA44C88-AAE1-4A8F-96C7-3BF515B74119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2000" dirty="0" smtClean="0"/>
            <a:t>Prawo do </a:t>
          </a:r>
          <a:r>
            <a:rPr lang="pl-PL" sz="2000" b="1" dirty="0" smtClean="0"/>
            <a:t>wniesienia skargi do sądu administracyjnego </a:t>
          </a:r>
          <a:r>
            <a:rPr lang="pl-PL" sz="2000" dirty="0" smtClean="0"/>
            <a:t>przysługuje Wnioskodawcy w przypadkach określonych w art. 61 Ustawy. Skarga wnoszona jest w terminie </a:t>
          </a:r>
          <a:r>
            <a:rPr lang="pl-PL" sz="2000" b="1" dirty="0" smtClean="0"/>
            <a:t>14 dni </a:t>
          </a:r>
          <a:r>
            <a:rPr lang="pl-PL" sz="2000" dirty="0" smtClean="0"/>
            <a:t>od dnia otrzymania odpowiedniej informacji o nieuwzględnieniu protestu lub pozostawieniu protestu bez rozpatrzenia lub negatywnej ponownej ocenie projektu oraz informacji o wyniku procedury odwoławczej.</a:t>
          </a:r>
          <a:endParaRPr lang="pl-PL" sz="2000" dirty="0"/>
        </a:p>
      </dgm:t>
    </dgm:pt>
    <dgm:pt modelId="{3AC7CBDE-AA9D-42DA-9B6D-7129C4521B39}" type="parTrans" cxnId="{CE7F24D9-7BC1-478A-BA43-CC37BD0A209E}">
      <dgm:prSet/>
      <dgm:spPr/>
      <dgm:t>
        <a:bodyPr/>
        <a:lstStyle/>
        <a:p>
          <a:endParaRPr lang="pl-PL"/>
        </a:p>
      </dgm:t>
    </dgm:pt>
    <dgm:pt modelId="{300E9AEB-129D-4D55-8C17-C97009011F72}" type="sibTrans" cxnId="{CE7F24D9-7BC1-478A-BA43-CC37BD0A209E}">
      <dgm:prSet/>
      <dgm:spPr/>
      <dgm:t>
        <a:bodyPr/>
        <a:lstStyle/>
        <a:p>
          <a:endParaRPr lang="pl-PL"/>
        </a:p>
      </dgm:t>
    </dgm:pt>
    <dgm:pt modelId="{9F36BD94-AD99-497D-B1BC-A05D7BC8850F}" type="pres">
      <dgm:prSet presAssocID="{E3A7919C-40F7-4936-980D-229FB40C77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6BCD17-1357-4CD8-B7C7-EE1449AA3BEE}" type="pres">
      <dgm:prSet presAssocID="{F453C8E5-3710-46DD-84E3-F534A5D91B58}" presName="linNode" presStyleCnt="0"/>
      <dgm:spPr/>
    </dgm:pt>
    <dgm:pt modelId="{545AD74D-D041-4C90-BEDF-13AF650E1530}" type="pres">
      <dgm:prSet presAssocID="{F453C8E5-3710-46DD-84E3-F534A5D91B58}" presName="parentText" presStyleLbl="node1" presStyleIdx="0" presStyleCnt="2" custFlipHor="1" custScaleX="260488" custScaleY="4565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D0A69C-E5E7-4DE4-A4C3-E1E85178E56D}" type="pres">
      <dgm:prSet presAssocID="{F453C8E5-3710-46DD-84E3-F534A5D91B58}" presName="descendantText" presStyleLbl="alignAccFollowNode1" presStyleIdx="0" presStyleCnt="2" custScaleX="1240469" custScaleY="522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74F171-A6E8-4D9D-AAD5-EDE3C40C57AF}" type="pres">
      <dgm:prSet presAssocID="{9B95DEA7-3293-4CA9-8521-008553A22A27}" presName="sp" presStyleCnt="0"/>
      <dgm:spPr/>
    </dgm:pt>
    <dgm:pt modelId="{057566AD-C139-4BAC-B788-37217C157D9E}" type="pres">
      <dgm:prSet presAssocID="{362F3A8C-1544-4FBC-A894-0DBC252E200A}" presName="linNode" presStyleCnt="0"/>
      <dgm:spPr/>
    </dgm:pt>
    <dgm:pt modelId="{7A1FBDB8-068D-4152-BAFE-25BE91DA1399}" type="pres">
      <dgm:prSet presAssocID="{362F3A8C-1544-4FBC-A894-0DBC252E200A}" presName="parentText" presStyleLbl="node1" presStyleIdx="1" presStyleCnt="2" custFlipHor="1" custScaleX="320184" custScaleY="51980" custLinFactNeighborY="-14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AFC74-2BB2-40DC-B86C-CADBCA0DFB0B}" type="pres">
      <dgm:prSet presAssocID="{362F3A8C-1544-4FBC-A894-0DBC252E200A}" presName="descendantText" presStyleLbl="alignAccFollowNode1" presStyleIdx="1" presStyleCnt="2" custScaleX="1493582" custScaleY="674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875E9C-FD32-49C1-A8AD-8D9B5C8AA4F2}" type="presOf" srcId="{E3A7919C-40F7-4936-980D-229FB40C776E}" destId="{9F36BD94-AD99-497D-B1BC-A05D7BC8850F}" srcOrd="0" destOrd="0" presId="urn:microsoft.com/office/officeart/2005/8/layout/vList5"/>
    <dgm:cxn modelId="{76F0764D-59C0-4451-AA08-6DAB79EF37FC}" type="presOf" srcId="{A947AB17-F653-411B-8395-24E73A94C5FA}" destId="{59D0A69C-E5E7-4DE4-A4C3-E1E85178E56D}" srcOrd="0" destOrd="0" presId="urn:microsoft.com/office/officeart/2005/8/layout/vList5"/>
    <dgm:cxn modelId="{EA80A5D2-EE16-429C-BF8B-5695EA35F71C}" type="presOf" srcId="{362F3A8C-1544-4FBC-A894-0DBC252E200A}" destId="{7A1FBDB8-068D-4152-BAFE-25BE91DA1399}" srcOrd="0" destOrd="0" presId="urn:microsoft.com/office/officeart/2005/8/layout/vList5"/>
    <dgm:cxn modelId="{6C28D956-C8AE-4BC7-A7EB-CB9EE68D1DE2}" srcId="{E3A7919C-40F7-4936-980D-229FB40C776E}" destId="{F453C8E5-3710-46DD-84E3-F534A5D91B58}" srcOrd="0" destOrd="0" parTransId="{C87100CE-95E7-4EBB-B69D-439846086EFF}" sibTransId="{9B95DEA7-3293-4CA9-8521-008553A22A27}"/>
    <dgm:cxn modelId="{CE7F24D9-7BC1-478A-BA43-CC37BD0A209E}" srcId="{362F3A8C-1544-4FBC-A894-0DBC252E200A}" destId="{5AA44C88-AAE1-4A8F-96C7-3BF515B74119}" srcOrd="1" destOrd="0" parTransId="{3AC7CBDE-AA9D-42DA-9B6D-7129C4521B39}" sibTransId="{300E9AEB-129D-4D55-8C17-C97009011F72}"/>
    <dgm:cxn modelId="{C4BF175B-D007-47F7-9062-DD97A06CB08A}" srcId="{F453C8E5-3710-46DD-84E3-F534A5D91B58}" destId="{A947AB17-F653-411B-8395-24E73A94C5FA}" srcOrd="0" destOrd="0" parTransId="{51803F0A-69A9-482D-B398-34B6EA892A4D}" sibTransId="{5ED3A383-C989-4B7F-9570-EDD737C39BE6}"/>
    <dgm:cxn modelId="{2A090CC2-DC48-448E-A875-D92E74B44C17}" type="presOf" srcId="{5AA44C88-AAE1-4A8F-96C7-3BF515B74119}" destId="{1EFAFC74-2BB2-40DC-B86C-CADBCA0DFB0B}" srcOrd="0" destOrd="1" presId="urn:microsoft.com/office/officeart/2005/8/layout/vList5"/>
    <dgm:cxn modelId="{F3F8FDC4-5424-4E51-A43D-58632B795DD9}" type="presOf" srcId="{F453C8E5-3710-46DD-84E3-F534A5D91B58}" destId="{545AD74D-D041-4C90-BEDF-13AF650E1530}" srcOrd="0" destOrd="0" presId="urn:microsoft.com/office/officeart/2005/8/layout/vList5"/>
    <dgm:cxn modelId="{134D22FC-94BC-4311-8885-B6D8FF7AB5C1}" srcId="{362F3A8C-1544-4FBC-A894-0DBC252E200A}" destId="{5222754C-2C01-4EC9-8321-05DEF0F7CEAD}" srcOrd="0" destOrd="0" parTransId="{5A30E16F-01D1-4E83-961F-F04874A6669C}" sibTransId="{00D01325-43F0-40B5-9330-A3DA52978DD5}"/>
    <dgm:cxn modelId="{F14C9FAC-140E-48E9-80AE-9971527D18AD}" type="presOf" srcId="{5222754C-2C01-4EC9-8321-05DEF0F7CEAD}" destId="{1EFAFC74-2BB2-40DC-B86C-CADBCA0DFB0B}" srcOrd="0" destOrd="0" presId="urn:microsoft.com/office/officeart/2005/8/layout/vList5"/>
    <dgm:cxn modelId="{A15B8E9C-A0CC-406F-80A6-7768A34FBB6E}" srcId="{E3A7919C-40F7-4936-980D-229FB40C776E}" destId="{362F3A8C-1544-4FBC-A894-0DBC252E200A}" srcOrd="1" destOrd="0" parTransId="{8BB0E179-D610-474E-AE3C-6E6B4337FF0A}" sibTransId="{45EE9650-4ED9-4B86-8D95-B051C9B07124}"/>
    <dgm:cxn modelId="{9C846CF0-7466-45B8-AD43-F094EBE2465A}" type="presParOf" srcId="{9F36BD94-AD99-497D-B1BC-A05D7BC8850F}" destId="{ED6BCD17-1357-4CD8-B7C7-EE1449AA3BEE}" srcOrd="0" destOrd="0" presId="urn:microsoft.com/office/officeart/2005/8/layout/vList5"/>
    <dgm:cxn modelId="{E67B0E81-B37A-4BE6-BD8A-C921A8DD9DDC}" type="presParOf" srcId="{ED6BCD17-1357-4CD8-B7C7-EE1449AA3BEE}" destId="{545AD74D-D041-4C90-BEDF-13AF650E1530}" srcOrd="0" destOrd="0" presId="urn:microsoft.com/office/officeart/2005/8/layout/vList5"/>
    <dgm:cxn modelId="{1DEA27D0-6116-4788-A6CB-0D0B01F900A9}" type="presParOf" srcId="{ED6BCD17-1357-4CD8-B7C7-EE1449AA3BEE}" destId="{59D0A69C-E5E7-4DE4-A4C3-E1E85178E56D}" srcOrd="1" destOrd="0" presId="urn:microsoft.com/office/officeart/2005/8/layout/vList5"/>
    <dgm:cxn modelId="{2F755D7C-7EC9-4FCB-A5CB-54E82B958728}" type="presParOf" srcId="{9F36BD94-AD99-497D-B1BC-A05D7BC8850F}" destId="{F474F171-A6E8-4D9D-AAD5-EDE3C40C57AF}" srcOrd="1" destOrd="0" presId="urn:microsoft.com/office/officeart/2005/8/layout/vList5"/>
    <dgm:cxn modelId="{90C2381A-BCA0-4BB4-A21F-E8B6B5F79337}" type="presParOf" srcId="{9F36BD94-AD99-497D-B1BC-A05D7BC8850F}" destId="{057566AD-C139-4BAC-B788-37217C157D9E}" srcOrd="2" destOrd="0" presId="urn:microsoft.com/office/officeart/2005/8/layout/vList5"/>
    <dgm:cxn modelId="{9B38498F-105E-4BBF-ABBA-1C1841109107}" type="presParOf" srcId="{057566AD-C139-4BAC-B788-37217C157D9E}" destId="{7A1FBDB8-068D-4152-BAFE-25BE91DA1399}" srcOrd="0" destOrd="0" presId="urn:microsoft.com/office/officeart/2005/8/layout/vList5"/>
    <dgm:cxn modelId="{CF356C7F-3E7D-49C3-8C10-FFC250B89269}" type="presParOf" srcId="{057566AD-C139-4BAC-B788-37217C157D9E}" destId="{1EFAFC74-2BB2-40DC-B86C-CADBCA0DFB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2FD7B-23E8-4976-AEF7-96328713D64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972E7FF-4681-440C-93F4-DF6A9C023B1F}">
      <dgm:prSet phldrT="[Tekst]" custT="1"/>
      <dgm:spPr/>
      <dgm:t>
        <a:bodyPr/>
        <a:lstStyle/>
        <a:p>
          <a:pPr rtl="0">
            <a:spcAft>
              <a:spcPts val="1200"/>
            </a:spcAft>
          </a:pPr>
          <a:r>
            <a:rPr kumimoji="0" lang="pl-PL" sz="32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Wnioski</a:t>
          </a:r>
          <a:r>
            <a:rPr kumimoji="0" lang="pl-PL" sz="3200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w ramach konkursów przyjmowane będą   </a:t>
          </a:r>
        </a:p>
        <a:p>
          <a:pPr rtl="0">
            <a:spcAft>
              <a:spcPts val="1200"/>
            </a:spcAft>
          </a:pPr>
          <a:r>
            <a:rPr kumimoji="0" lang="pl-PL" sz="3200" b="0" i="0" u="sng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od 29.02.2016 r. od godziny 8.00 </a:t>
          </a:r>
          <a:r>
            <a:rPr kumimoji="0" lang="pl-PL" sz="3200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/>
          </a:r>
          <a:br>
            <a:rPr kumimoji="0" lang="pl-PL" sz="3200" b="0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pl-PL" sz="3200" b="0" i="0" u="sng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do 16.05.2016 r. do godziny 15.00</a:t>
          </a:r>
          <a:endParaRPr lang="pl-PL" sz="3200" u="sng" dirty="0">
            <a:solidFill>
              <a:schemeClr val="bg1"/>
            </a:solidFill>
          </a:endParaRPr>
        </a:p>
      </dgm:t>
    </dgm:pt>
    <dgm:pt modelId="{5740E385-9B3B-421A-952A-E7641ECDACEE}" type="parTrans" cxnId="{7FA43C93-2BF8-44B7-9776-F67A5EBBDDEB}">
      <dgm:prSet/>
      <dgm:spPr/>
      <dgm:t>
        <a:bodyPr/>
        <a:lstStyle/>
        <a:p>
          <a:endParaRPr lang="pl-PL"/>
        </a:p>
      </dgm:t>
    </dgm:pt>
    <dgm:pt modelId="{D01CBB32-EE30-4F56-982B-7A295F3D0C24}" type="sibTrans" cxnId="{7FA43C93-2BF8-44B7-9776-F67A5EBBDDEB}">
      <dgm:prSet/>
      <dgm:spPr/>
      <dgm:t>
        <a:bodyPr/>
        <a:lstStyle/>
        <a:p>
          <a:endParaRPr lang="pl-PL"/>
        </a:p>
      </dgm:t>
    </dgm:pt>
    <dgm:pt modelId="{46D490B1-494C-4198-992D-B36788824A44}" type="pres">
      <dgm:prSet presAssocID="{67F2FD7B-23E8-4976-AEF7-96328713D6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5ADFAAB-F278-4B1C-BC89-FFEA61A45301}" type="pres">
      <dgm:prSet presAssocID="{4972E7FF-4681-440C-93F4-DF6A9C023B1F}" presName="node" presStyleLbl="node1" presStyleIdx="0" presStyleCnt="1" custScaleX="122342" custScaleY="126427" custLinFactNeighborX="-740" custLinFactNeighborY="-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BD2075C-E8E5-4DA7-A1EF-3B9E3D1B30F2}" type="presOf" srcId="{67F2FD7B-23E8-4976-AEF7-96328713D641}" destId="{46D490B1-494C-4198-992D-B36788824A44}" srcOrd="0" destOrd="0" presId="urn:microsoft.com/office/officeart/2005/8/layout/default#1"/>
    <dgm:cxn modelId="{441D5B39-1563-4074-8D45-F4E91250F593}" type="presOf" srcId="{4972E7FF-4681-440C-93F4-DF6A9C023B1F}" destId="{85ADFAAB-F278-4B1C-BC89-FFEA61A45301}" srcOrd="0" destOrd="0" presId="urn:microsoft.com/office/officeart/2005/8/layout/default#1"/>
    <dgm:cxn modelId="{7FA43C93-2BF8-44B7-9776-F67A5EBBDDEB}" srcId="{67F2FD7B-23E8-4976-AEF7-96328713D641}" destId="{4972E7FF-4681-440C-93F4-DF6A9C023B1F}" srcOrd="0" destOrd="0" parTransId="{5740E385-9B3B-421A-952A-E7641ECDACEE}" sibTransId="{D01CBB32-EE30-4F56-982B-7A295F3D0C24}"/>
    <dgm:cxn modelId="{77EFFBEF-9597-447C-86D5-80B6925DDA5F}" type="presParOf" srcId="{46D490B1-494C-4198-992D-B36788824A44}" destId="{85ADFAAB-F278-4B1C-BC89-FFEA61A45301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8054-959B-492F-AB33-1FEA98B53BC1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83DB1455-B7CE-4D4F-9987-7F915ABE6CBC}">
      <dgm:prSet phldrT="[Tekst]"/>
      <dgm:spPr/>
      <dgm:t>
        <a:bodyPr/>
        <a:lstStyle/>
        <a:p>
          <a:endParaRPr lang="pl-PL" dirty="0"/>
        </a:p>
      </dgm:t>
    </dgm:pt>
    <dgm:pt modelId="{3710E28E-7572-4F5E-8A59-F2BA699DB096}" type="parTrans" cxnId="{A2EAC5F1-7473-4309-8744-3B923CAB01B0}">
      <dgm:prSet/>
      <dgm:spPr/>
      <dgm:t>
        <a:bodyPr/>
        <a:lstStyle/>
        <a:p>
          <a:endParaRPr lang="pl-PL"/>
        </a:p>
      </dgm:t>
    </dgm:pt>
    <dgm:pt modelId="{0F5D5A40-D1F9-4973-9B92-F4C7A5B60534}" type="sibTrans" cxnId="{A2EAC5F1-7473-4309-8744-3B923CAB01B0}">
      <dgm:prSet/>
      <dgm:spPr/>
      <dgm:t>
        <a:bodyPr/>
        <a:lstStyle/>
        <a:p>
          <a:endParaRPr lang="pl-PL"/>
        </a:p>
      </dgm:t>
    </dgm:pt>
    <dgm:pt modelId="{89C90D70-582D-4A91-821E-F11CEAC53693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/>
            <a:t>Partnerzy w projekcie to podmioty wnoszące do projektu </a:t>
          </a:r>
          <a:r>
            <a:rPr lang="pl-PL" sz="1800" b="1" dirty="0" smtClean="0"/>
            <a:t>zasoby ludzkie, organizacyjne, techniczne lub finansowe</a:t>
          </a:r>
          <a:r>
            <a:rPr lang="pl-PL" sz="1800" dirty="0" smtClean="0"/>
            <a:t>, realizujące projekt wspólnie                 z Wnioskodawcą.</a:t>
          </a:r>
          <a:endParaRPr lang="pl-PL" sz="1800" dirty="0"/>
        </a:p>
      </dgm:t>
    </dgm:pt>
    <dgm:pt modelId="{4CED1460-DB5F-4898-96CD-09C50A6B2E5B}" type="parTrans" cxnId="{C5B92292-1E94-4D9D-8172-4F76AF0ED3F3}">
      <dgm:prSet/>
      <dgm:spPr/>
      <dgm:t>
        <a:bodyPr/>
        <a:lstStyle/>
        <a:p>
          <a:endParaRPr lang="pl-PL"/>
        </a:p>
      </dgm:t>
    </dgm:pt>
    <dgm:pt modelId="{B18CC9B4-2DA7-4308-8910-81499CB3D459}" type="sibTrans" cxnId="{C5B92292-1E94-4D9D-8172-4F76AF0ED3F3}">
      <dgm:prSet/>
      <dgm:spPr/>
      <dgm:t>
        <a:bodyPr/>
        <a:lstStyle/>
        <a:p>
          <a:endParaRPr lang="pl-PL"/>
        </a:p>
      </dgm:t>
    </dgm:pt>
    <dgm:pt modelId="{A83F703E-A0F6-4521-895C-D8DBE11D6E88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b="1" dirty="0" smtClean="0"/>
            <a:t>Beneficjent</a:t>
          </a:r>
          <a:r>
            <a:rPr lang="pl-PL" sz="1800" b="0" dirty="0" smtClean="0"/>
            <a:t> pełni rolę partnera wiodącego oraz, niezależnie od podziału zadań w projekcie, ponosi odpowiedzialność za prawidłową realizację projektu. </a:t>
          </a:r>
          <a:endParaRPr lang="pl-PL" sz="1800" dirty="0"/>
        </a:p>
      </dgm:t>
    </dgm:pt>
    <dgm:pt modelId="{33A97B92-CD83-4DBE-A9CA-3F9F1BC92A75}" type="parTrans" cxnId="{0B104CA9-43E3-45C7-8B72-F2F3EBD24748}">
      <dgm:prSet/>
      <dgm:spPr/>
      <dgm:t>
        <a:bodyPr/>
        <a:lstStyle/>
        <a:p>
          <a:endParaRPr lang="pl-PL"/>
        </a:p>
      </dgm:t>
    </dgm:pt>
    <dgm:pt modelId="{0342F2DD-D3C3-4C28-8536-E77535920167}" type="sibTrans" cxnId="{0B104CA9-43E3-45C7-8B72-F2F3EBD24748}">
      <dgm:prSet/>
      <dgm:spPr/>
      <dgm:t>
        <a:bodyPr/>
        <a:lstStyle/>
        <a:p>
          <a:endParaRPr lang="pl-PL"/>
        </a:p>
      </dgm:t>
    </dgm:pt>
    <dgm:pt modelId="{43F8A20E-93E6-4F51-8F74-A6FBDF14D248}">
      <dgm:prSet phldrT="[Tekst]"/>
      <dgm:spPr/>
      <dgm:t>
        <a:bodyPr/>
        <a:lstStyle/>
        <a:p>
          <a:endParaRPr lang="pl-PL" dirty="0"/>
        </a:p>
      </dgm:t>
    </dgm:pt>
    <dgm:pt modelId="{43F58892-7B4A-4D34-AD5F-B28893D6631D}" type="parTrans" cxnId="{E3FA50E6-D843-4FD8-85DA-CC23F6DBC509}">
      <dgm:prSet/>
      <dgm:spPr/>
      <dgm:t>
        <a:bodyPr/>
        <a:lstStyle/>
        <a:p>
          <a:endParaRPr lang="pl-PL"/>
        </a:p>
      </dgm:t>
    </dgm:pt>
    <dgm:pt modelId="{0AB455DA-0C8B-4BF4-9A9D-C86D601A357F}" type="sibTrans" cxnId="{E3FA50E6-D843-4FD8-85DA-CC23F6DBC509}">
      <dgm:prSet/>
      <dgm:spPr/>
      <dgm:t>
        <a:bodyPr/>
        <a:lstStyle/>
        <a:p>
          <a:endParaRPr lang="pl-PL"/>
        </a:p>
      </dgm:t>
    </dgm:pt>
    <dgm:pt modelId="{4D4CFC1B-3101-449E-9834-1546F520240A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b="0" dirty="0" smtClean="0"/>
            <a:t>Dla przejrzystości finansowej w projekcie</a:t>
          </a:r>
          <a:r>
            <a:rPr lang="pl-PL" sz="1800" b="1" dirty="0" smtClean="0"/>
            <a:t>, wymagane jest utworzenie odrębnych rachunków bankowych </a:t>
          </a:r>
          <a:r>
            <a:rPr lang="pl-PL" sz="1800" dirty="0" smtClean="0"/>
            <a:t>poszczególnych członków partnerstwa.</a:t>
          </a:r>
          <a:endParaRPr lang="pl-PL" sz="1800" dirty="0"/>
        </a:p>
      </dgm:t>
    </dgm:pt>
    <dgm:pt modelId="{D7CC3037-B275-4F46-B02A-0218BC15CBC9}" type="parTrans" cxnId="{41C38A2D-535E-4947-BC50-D72749F7EC93}">
      <dgm:prSet/>
      <dgm:spPr/>
      <dgm:t>
        <a:bodyPr/>
        <a:lstStyle/>
        <a:p>
          <a:endParaRPr lang="pl-PL"/>
        </a:p>
      </dgm:t>
    </dgm:pt>
    <dgm:pt modelId="{7B0E43D8-FDC6-491D-ACB0-8AB4B926CA6E}" type="sibTrans" cxnId="{41C38A2D-535E-4947-BC50-D72749F7EC93}">
      <dgm:prSet/>
      <dgm:spPr/>
      <dgm:t>
        <a:bodyPr/>
        <a:lstStyle/>
        <a:p>
          <a:endParaRPr lang="pl-PL"/>
        </a:p>
      </dgm:t>
    </dgm:pt>
    <dgm:pt modelId="{B8A82232-654C-4237-9109-051F3042FFDA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/>
            <a:t>Utworzenie lub zainicjowanie partnerstwa </a:t>
          </a:r>
          <a:r>
            <a:rPr lang="pl-PL" sz="1800" b="1" dirty="0" smtClean="0"/>
            <a:t>musi nastąpić przed złożeniem wniosku o dofinansowanie</a:t>
          </a:r>
          <a:r>
            <a:rPr lang="pl-PL" sz="1800" dirty="0" smtClean="0"/>
            <a:t>. Nie jest to jednak równoznaczne z wymogiem zawarcia porozumienia lub umowy o partnerstwie pomiędzy Wnioskodawcą                    a partnerami przed złożeniem wniosku o dofinansowanie.</a:t>
          </a:r>
          <a:endParaRPr lang="pl-PL" sz="1800" dirty="0"/>
        </a:p>
      </dgm:t>
    </dgm:pt>
    <dgm:pt modelId="{28000EBB-7CE1-44BF-A2B1-8CCD2B23C5CD}" type="parTrans" cxnId="{B1CE11EA-76B3-4936-AA9B-9F1573B4DA62}">
      <dgm:prSet/>
      <dgm:spPr/>
      <dgm:t>
        <a:bodyPr/>
        <a:lstStyle/>
        <a:p>
          <a:endParaRPr lang="pl-PL"/>
        </a:p>
      </dgm:t>
    </dgm:pt>
    <dgm:pt modelId="{F14EDBFB-5904-4118-A1A5-6BB933B28B62}" type="sibTrans" cxnId="{B1CE11EA-76B3-4936-AA9B-9F1573B4DA62}">
      <dgm:prSet/>
      <dgm:spPr/>
      <dgm:t>
        <a:bodyPr/>
        <a:lstStyle/>
        <a:p>
          <a:endParaRPr lang="pl-PL"/>
        </a:p>
      </dgm:t>
    </dgm:pt>
    <dgm:pt modelId="{DEC27C56-097E-4229-BB4E-5B5B4591D517}">
      <dgm:prSet phldrT="[Tekst]"/>
      <dgm:spPr/>
      <dgm:t>
        <a:bodyPr/>
        <a:lstStyle/>
        <a:p>
          <a:endParaRPr lang="pl-PL" dirty="0"/>
        </a:p>
      </dgm:t>
    </dgm:pt>
    <dgm:pt modelId="{4E85FED7-FC12-4167-BC69-B1FE8AE117FE}" type="sibTrans" cxnId="{46A52CB9-4505-4188-BFBE-EB2C9734AEA3}">
      <dgm:prSet/>
      <dgm:spPr/>
      <dgm:t>
        <a:bodyPr/>
        <a:lstStyle/>
        <a:p>
          <a:endParaRPr lang="pl-PL"/>
        </a:p>
      </dgm:t>
    </dgm:pt>
    <dgm:pt modelId="{C15C4B3D-0D66-4903-A298-71836BF37A3F}" type="parTrans" cxnId="{46A52CB9-4505-4188-BFBE-EB2C9734AEA3}">
      <dgm:prSet/>
      <dgm:spPr/>
      <dgm:t>
        <a:bodyPr/>
        <a:lstStyle/>
        <a:p>
          <a:endParaRPr lang="pl-PL"/>
        </a:p>
      </dgm:t>
    </dgm:pt>
    <dgm:pt modelId="{34997C8C-F587-4D4E-81DD-6BC32E588F93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/>
            <a:t>Stroną porozumienia oraz umowy o partnerstwie </a:t>
          </a:r>
          <a:r>
            <a:rPr lang="pl-PL" sz="1800" b="1" dirty="0" smtClean="0"/>
            <a:t>nie może być podmiot wykluczony z możliwości otrzymania dofinansowania</a:t>
          </a:r>
          <a:r>
            <a:rPr lang="pl-PL" sz="1800" b="0" dirty="0" smtClean="0"/>
            <a:t>.</a:t>
          </a:r>
          <a:endParaRPr lang="pl-PL" sz="1800" b="0" dirty="0"/>
        </a:p>
      </dgm:t>
    </dgm:pt>
    <dgm:pt modelId="{C022A887-CEAD-433E-BDA8-AB82080332B6}" type="parTrans" cxnId="{51A53230-8CDF-48E5-9C96-C99ECB5F5013}">
      <dgm:prSet/>
      <dgm:spPr/>
      <dgm:t>
        <a:bodyPr/>
        <a:lstStyle/>
        <a:p>
          <a:endParaRPr lang="pl-PL"/>
        </a:p>
      </dgm:t>
    </dgm:pt>
    <dgm:pt modelId="{C3F56CAE-D758-408C-89F2-91841DD613CC}" type="sibTrans" cxnId="{51A53230-8CDF-48E5-9C96-C99ECB5F5013}">
      <dgm:prSet/>
      <dgm:spPr/>
      <dgm:t>
        <a:bodyPr/>
        <a:lstStyle/>
        <a:p>
          <a:endParaRPr lang="pl-PL"/>
        </a:p>
      </dgm:t>
    </dgm:pt>
    <dgm:pt modelId="{63AFFB92-8D8F-4D23-8AA0-B0CA42DF38E3}" type="pres">
      <dgm:prSet presAssocID="{3DF38054-959B-492F-AB33-1FEA98B53B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C9D5A7-293A-44AE-9176-F7CFB0C01FE1}" type="pres">
      <dgm:prSet presAssocID="{83DB1455-B7CE-4D4F-9987-7F915ABE6CBC}" presName="composite" presStyleCnt="0"/>
      <dgm:spPr/>
    </dgm:pt>
    <dgm:pt modelId="{D78F1B02-5CF6-4837-9344-87764DB5E1C5}" type="pres">
      <dgm:prSet presAssocID="{83DB1455-B7CE-4D4F-9987-7F915ABE6C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3099D-6AEB-4DC2-A514-C00D276BDE82}" type="pres">
      <dgm:prSet presAssocID="{83DB1455-B7CE-4D4F-9987-7F915ABE6CBC}" presName="descendantText" presStyleLbl="alignAcc1" presStyleIdx="0" presStyleCnt="3" custScaleY="1366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BE2317-DC4A-4F00-840E-C84B4D2A0A20}" type="pres">
      <dgm:prSet presAssocID="{0F5D5A40-D1F9-4973-9B92-F4C7A5B60534}" presName="sp" presStyleCnt="0"/>
      <dgm:spPr/>
    </dgm:pt>
    <dgm:pt modelId="{AD342E1B-D819-4B8E-BD25-C5B18ECD43A9}" type="pres">
      <dgm:prSet presAssocID="{43F8A20E-93E6-4F51-8F74-A6FBDF14D248}" presName="composite" presStyleCnt="0"/>
      <dgm:spPr/>
    </dgm:pt>
    <dgm:pt modelId="{AA429E36-4A9F-4AAD-8FF9-B3A34BFCE7AC}" type="pres">
      <dgm:prSet presAssocID="{43F8A20E-93E6-4F51-8F74-A6FBDF14D24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B896B2-0BA3-400B-9106-B71E58D086ED}" type="pres">
      <dgm:prSet presAssocID="{43F8A20E-93E6-4F51-8F74-A6FBDF14D248}" presName="descendantText" presStyleLbl="alignAcc1" presStyleIdx="1" presStyleCnt="3" custScaleY="9475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2F64C4-5BE2-4A72-8BC4-E57088B5E72B}" type="pres">
      <dgm:prSet presAssocID="{0AB455DA-0C8B-4BF4-9A9D-C86D601A357F}" presName="sp" presStyleCnt="0"/>
      <dgm:spPr/>
    </dgm:pt>
    <dgm:pt modelId="{9BC2FBCB-3C5B-49E6-B4D4-FEB0D3BBA74C}" type="pres">
      <dgm:prSet presAssocID="{DEC27C56-097E-4229-BB4E-5B5B4591D517}" presName="composite" presStyleCnt="0"/>
      <dgm:spPr/>
    </dgm:pt>
    <dgm:pt modelId="{4E1D9A8C-910B-4D57-90FC-7042561E9A60}" type="pres">
      <dgm:prSet presAssocID="{DEC27C56-097E-4229-BB4E-5B5B4591D5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D34378-5AE9-4D7E-97D9-600ED95D1717}" type="pres">
      <dgm:prSet presAssocID="{DEC27C56-097E-4229-BB4E-5B5B4591D517}" presName="descendantText" presStyleLbl="alignAcc1" presStyleIdx="2" presStyleCnt="3" custScaleY="1818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6A52CB9-4505-4188-BFBE-EB2C9734AEA3}" srcId="{3DF38054-959B-492F-AB33-1FEA98B53BC1}" destId="{DEC27C56-097E-4229-BB4E-5B5B4591D517}" srcOrd="2" destOrd="0" parTransId="{C15C4B3D-0D66-4903-A298-71836BF37A3F}" sibTransId="{4E85FED7-FC12-4167-BC69-B1FE8AE117FE}"/>
    <dgm:cxn modelId="{B827021D-A766-4F4B-9A34-0F25BF4F301D}" type="presOf" srcId="{83DB1455-B7CE-4D4F-9987-7F915ABE6CBC}" destId="{D78F1B02-5CF6-4837-9344-87764DB5E1C5}" srcOrd="0" destOrd="0" presId="urn:microsoft.com/office/officeart/2005/8/layout/chevron2"/>
    <dgm:cxn modelId="{3B04CD61-8717-4E5B-B7D5-51D0AF639998}" type="presOf" srcId="{A83F703E-A0F6-4521-895C-D8DBE11D6E88}" destId="{0C43099D-6AEB-4DC2-A514-C00D276BDE82}" srcOrd="0" destOrd="1" presId="urn:microsoft.com/office/officeart/2005/8/layout/chevron2"/>
    <dgm:cxn modelId="{A8E4570F-8EF8-43E8-9A49-DE87DE7CF0B6}" type="presOf" srcId="{DEC27C56-097E-4229-BB4E-5B5B4591D517}" destId="{4E1D9A8C-910B-4D57-90FC-7042561E9A60}" srcOrd="0" destOrd="0" presId="urn:microsoft.com/office/officeart/2005/8/layout/chevron2"/>
    <dgm:cxn modelId="{B2A26460-9005-4B41-B5CF-1F3F8D3EF2F0}" type="presOf" srcId="{89C90D70-582D-4A91-821E-F11CEAC53693}" destId="{0C43099D-6AEB-4DC2-A514-C00D276BDE82}" srcOrd="0" destOrd="0" presId="urn:microsoft.com/office/officeart/2005/8/layout/chevron2"/>
    <dgm:cxn modelId="{B1CE11EA-76B3-4936-AA9B-9F1573B4DA62}" srcId="{DEC27C56-097E-4229-BB4E-5B5B4591D517}" destId="{B8A82232-654C-4237-9109-051F3042FFDA}" srcOrd="0" destOrd="0" parTransId="{28000EBB-7CE1-44BF-A2B1-8CCD2B23C5CD}" sibTransId="{F14EDBFB-5904-4118-A1A5-6BB933B28B62}"/>
    <dgm:cxn modelId="{51A53230-8CDF-48E5-9C96-C99ECB5F5013}" srcId="{DEC27C56-097E-4229-BB4E-5B5B4591D517}" destId="{34997C8C-F587-4D4E-81DD-6BC32E588F93}" srcOrd="1" destOrd="0" parTransId="{C022A887-CEAD-433E-BDA8-AB82080332B6}" sibTransId="{C3F56CAE-D758-408C-89F2-91841DD613CC}"/>
    <dgm:cxn modelId="{E3FA50E6-D843-4FD8-85DA-CC23F6DBC509}" srcId="{3DF38054-959B-492F-AB33-1FEA98B53BC1}" destId="{43F8A20E-93E6-4F51-8F74-A6FBDF14D248}" srcOrd="1" destOrd="0" parTransId="{43F58892-7B4A-4D34-AD5F-B28893D6631D}" sibTransId="{0AB455DA-0C8B-4BF4-9A9D-C86D601A357F}"/>
    <dgm:cxn modelId="{3529C3D8-5A9A-485F-B154-994872E241DA}" type="presOf" srcId="{B8A82232-654C-4237-9109-051F3042FFDA}" destId="{E8D34378-5AE9-4D7E-97D9-600ED95D1717}" srcOrd="0" destOrd="0" presId="urn:microsoft.com/office/officeart/2005/8/layout/chevron2"/>
    <dgm:cxn modelId="{37039C22-5863-48E5-AD6F-B68188D3D0D2}" type="presOf" srcId="{34997C8C-F587-4D4E-81DD-6BC32E588F93}" destId="{E8D34378-5AE9-4D7E-97D9-600ED95D1717}" srcOrd="0" destOrd="1" presId="urn:microsoft.com/office/officeart/2005/8/layout/chevron2"/>
    <dgm:cxn modelId="{BCE15A6A-589A-4EB4-8568-8920A7F46DB6}" type="presOf" srcId="{43F8A20E-93E6-4F51-8F74-A6FBDF14D248}" destId="{AA429E36-4A9F-4AAD-8FF9-B3A34BFCE7AC}" srcOrd="0" destOrd="0" presId="urn:microsoft.com/office/officeart/2005/8/layout/chevron2"/>
    <dgm:cxn modelId="{41C38A2D-535E-4947-BC50-D72749F7EC93}" srcId="{43F8A20E-93E6-4F51-8F74-A6FBDF14D248}" destId="{4D4CFC1B-3101-449E-9834-1546F520240A}" srcOrd="0" destOrd="0" parTransId="{D7CC3037-B275-4F46-B02A-0218BC15CBC9}" sibTransId="{7B0E43D8-FDC6-491D-ACB0-8AB4B926CA6E}"/>
    <dgm:cxn modelId="{CCB85781-9424-4BDA-9517-BF306B41A6B7}" type="presOf" srcId="{3DF38054-959B-492F-AB33-1FEA98B53BC1}" destId="{63AFFB92-8D8F-4D23-8AA0-B0CA42DF38E3}" srcOrd="0" destOrd="0" presId="urn:microsoft.com/office/officeart/2005/8/layout/chevron2"/>
    <dgm:cxn modelId="{1A34263E-C833-45C4-B2F6-DAF71B7B41B2}" type="presOf" srcId="{4D4CFC1B-3101-449E-9834-1546F520240A}" destId="{85B896B2-0BA3-400B-9106-B71E58D086ED}" srcOrd="0" destOrd="0" presId="urn:microsoft.com/office/officeart/2005/8/layout/chevron2"/>
    <dgm:cxn modelId="{A2EAC5F1-7473-4309-8744-3B923CAB01B0}" srcId="{3DF38054-959B-492F-AB33-1FEA98B53BC1}" destId="{83DB1455-B7CE-4D4F-9987-7F915ABE6CBC}" srcOrd="0" destOrd="0" parTransId="{3710E28E-7572-4F5E-8A59-F2BA699DB096}" sibTransId="{0F5D5A40-D1F9-4973-9B92-F4C7A5B60534}"/>
    <dgm:cxn modelId="{C5B92292-1E94-4D9D-8172-4F76AF0ED3F3}" srcId="{83DB1455-B7CE-4D4F-9987-7F915ABE6CBC}" destId="{89C90D70-582D-4A91-821E-F11CEAC53693}" srcOrd="0" destOrd="0" parTransId="{4CED1460-DB5F-4898-96CD-09C50A6B2E5B}" sibTransId="{B18CC9B4-2DA7-4308-8910-81499CB3D459}"/>
    <dgm:cxn modelId="{0B104CA9-43E3-45C7-8B72-F2F3EBD24748}" srcId="{83DB1455-B7CE-4D4F-9987-7F915ABE6CBC}" destId="{A83F703E-A0F6-4521-895C-D8DBE11D6E88}" srcOrd="1" destOrd="0" parTransId="{33A97B92-CD83-4DBE-A9CA-3F9F1BC92A75}" sibTransId="{0342F2DD-D3C3-4C28-8536-E77535920167}"/>
    <dgm:cxn modelId="{74E7CA63-EFB4-47EC-961F-55F5986C040F}" type="presParOf" srcId="{63AFFB92-8D8F-4D23-8AA0-B0CA42DF38E3}" destId="{53C9D5A7-293A-44AE-9176-F7CFB0C01FE1}" srcOrd="0" destOrd="0" presId="urn:microsoft.com/office/officeart/2005/8/layout/chevron2"/>
    <dgm:cxn modelId="{026E5846-B177-4D7C-9286-EF1A89AE66CA}" type="presParOf" srcId="{53C9D5A7-293A-44AE-9176-F7CFB0C01FE1}" destId="{D78F1B02-5CF6-4837-9344-87764DB5E1C5}" srcOrd="0" destOrd="0" presId="urn:microsoft.com/office/officeart/2005/8/layout/chevron2"/>
    <dgm:cxn modelId="{AA655CE9-B8E4-4A09-A473-BA23445021F4}" type="presParOf" srcId="{53C9D5A7-293A-44AE-9176-F7CFB0C01FE1}" destId="{0C43099D-6AEB-4DC2-A514-C00D276BDE82}" srcOrd="1" destOrd="0" presId="urn:microsoft.com/office/officeart/2005/8/layout/chevron2"/>
    <dgm:cxn modelId="{63873E42-634A-401E-873C-46D7B77E63C6}" type="presParOf" srcId="{63AFFB92-8D8F-4D23-8AA0-B0CA42DF38E3}" destId="{E8BE2317-DC4A-4F00-840E-C84B4D2A0A20}" srcOrd="1" destOrd="0" presId="urn:microsoft.com/office/officeart/2005/8/layout/chevron2"/>
    <dgm:cxn modelId="{1BC415EC-8FBA-4072-B94C-B0A10F8C8DA0}" type="presParOf" srcId="{63AFFB92-8D8F-4D23-8AA0-B0CA42DF38E3}" destId="{AD342E1B-D819-4B8E-BD25-C5B18ECD43A9}" srcOrd="2" destOrd="0" presId="urn:microsoft.com/office/officeart/2005/8/layout/chevron2"/>
    <dgm:cxn modelId="{A7F8748E-452D-4A4A-92DF-AAD293B34345}" type="presParOf" srcId="{AD342E1B-D819-4B8E-BD25-C5B18ECD43A9}" destId="{AA429E36-4A9F-4AAD-8FF9-B3A34BFCE7AC}" srcOrd="0" destOrd="0" presId="urn:microsoft.com/office/officeart/2005/8/layout/chevron2"/>
    <dgm:cxn modelId="{88AF2AE5-813A-44A0-A851-031F98E560D1}" type="presParOf" srcId="{AD342E1B-D819-4B8E-BD25-C5B18ECD43A9}" destId="{85B896B2-0BA3-400B-9106-B71E58D086ED}" srcOrd="1" destOrd="0" presId="urn:microsoft.com/office/officeart/2005/8/layout/chevron2"/>
    <dgm:cxn modelId="{51DC5714-3CC4-4F3A-9CCB-D8BC84AB01F0}" type="presParOf" srcId="{63AFFB92-8D8F-4D23-8AA0-B0CA42DF38E3}" destId="{E72F64C4-5BE2-4A72-8BC4-E57088B5E72B}" srcOrd="3" destOrd="0" presId="urn:microsoft.com/office/officeart/2005/8/layout/chevron2"/>
    <dgm:cxn modelId="{F4F1640F-C62B-46BD-9EA5-70BBD3239B99}" type="presParOf" srcId="{63AFFB92-8D8F-4D23-8AA0-B0CA42DF38E3}" destId="{9BC2FBCB-3C5B-49E6-B4D4-FEB0D3BBA74C}" srcOrd="4" destOrd="0" presId="urn:microsoft.com/office/officeart/2005/8/layout/chevron2"/>
    <dgm:cxn modelId="{5F13441A-D324-4633-960F-D67FAF11897A}" type="presParOf" srcId="{9BC2FBCB-3C5B-49E6-B4D4-FEB0D3BBA74C}" destId="{4E1D9A8C-910B-4D57-90FC-7042561E9A60}" srcOrd="0" destOrd="0" presId="urn:microsoft.com/office/officeart/2005/8/layout/chevron2"/>
    <dgm:cxn modelId="{2CD956F4-A52D-4157-9199-F6FF8355157E}" type="presParOf" srcId="{9BC2FBCB-3C5B-49E6-B4D4-FEB0D3BBA74C}" destId="{E8D34378-5AE9-4D7E-97D9-600ED95D17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53B528-4B73-4476-AAA3-DA53D8694E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1AB93B-5B7B-404A-AAC6-82585374894E}">
      <dgm:prSet phldrT="[Tekst]" custT="1"/>
      <dgm:spPr/>
      <dgm:t>
        <a:bodyPr/>
        <a:lstStyle/>
        <a:p>
          <a:r>
            <a:rPr lang="pl-PL" sz="2400" b="1" dirty="0" smtClean="0"/>
            <a:t>Dofinansowanie </a:t>
          </a:r>
          <a:br>
            <a:rPr lang="pl-PL" sz="2400" b="1" dirty="0" smtClean="0"/>
          </a:br>
          <a:endParaRPr lang="pl-PL" sz="2400" b="1" dirty="0"/>
        </a:p>
      </dgm:t>
    </dgm:pt>
    <dgm:pt modelId="{4935FEB2-1035-40C5-9A3F-135B06D2ABF1}" type="parTrans" cxnId="{976A1C1E-6896-4915-B672-0808DD888A75}">
      <dgm:prSet/>
      <dgm:spPr/>
      <dgm:t>
        <a:bodyPr/>
        <a:lstStyle/>
        <a:p>
          <a:endParaRPr lang="pl-PL"/>
        </a:p>
      </dgm:t>
    </dgm:pt>
    <dgm:pt modelId="{537A71C9-1429-45D8-846B-4BAE788264CA}" type="sibTrans" cxnId="{976A1C1E-6896-4915-B672-0808DD888A75}">
      <dgm:prSet/>
      <dgm:spPr/>
      <dgm:t>
        <a:bodyPr/>
        <a:lstStyle/>
        <a:p>
          <a:endParaRPr lang="pl-PL"/>
        </a:p>
      </dgm:t>
    </dgm:pt>
    <dgm:pt modelId="{32EE9BBF-B02B-4DE9-A826-A3930A24887B}">
      <dgm:prSet phldrT="[Tekst]" custT="1"/>
      <dgm:spPr/>
      <dgm:t>
        <a:bodyPr/>
        <a:lstStyle/>
        <a:p>
          <a:pPr algn="just">
            <a:lnSpc>
              <a:spcPct val="100000"/>
            </a:lnSpc>
            <a:spcAft>
              <a:spcPts val="600"/>
            </a:spcAft>
          </a:pPr>
          <a:r>
            <a:rPr lang="pl-PL" sz="1800" dirty="0" smtClean="0"/>
            <a:t>Maksymalny poziom całkowitego dofinansowania wydatków kwalifikowalnych na poziomie projektu (środki UE + współfinansowanie z budżetu państwa) wynosi </a:t>
          </a:r>
          <a:r>
            <a:rPr lang="pl-PL" sz="1800" b="1" dirty="0" smtClean="0"/>
            <a:t>95%</a:t>
          </a:r>
          <a:endParaRPr lang="pl-PL" sz="1800" dirty="0"/>
        </a:p>
      </dgm:t>
    </dgm:pt>
    <dgm:pt modelId="{00D5B151-6E85-451D-80BE-DE7F236447A0}" type="parTrans" cxnId="{B6C807A7-A846-47FD-BE65-9166C443B42C}">
      <dgm:prSet/>
      <dgm:spPr/>
      <dgm:t>
        <a:bodyPr/>
        <a:lstStyle/>
        <a:p>
          <a:endParaRPr lang="pl-PL"/>
        </a:p>
      </dgm:t>
    </dgm:pt>
    <dgm:pt modelId="{DC57031B-D14D-42A1-A990-761C91C4EF85}" type="sibTrans" cxnId="{B6C807A7-A846-47FD-BE65-9166C443B42C}">
      <dgm:prSet/>
      <dgm:spPr/>
      <dgm:t>
        <a:bodyPr/>
        <a:lstStyle/>
        <a:p>
          <a:endParaRPr lang="pl-PL"/>
        </a:p>
      </dgm:t>
    </dgm:pt>
    <dgm:pt modelId="{DA6E603D-E34D-4EC6-B48D-740809166CA4}">
      <dgm:prSet phldrT="[Tekst]" custT="1"/>
      <dgm:spPr/>
      <dgm:t>
        <a:bodyPr/>
        <a:lstStyle/>
        <a:p>
          <a:pPr algn="l"/>
          <a:endParaRPr lang="pl-PL" sz="1600" dirty="0">
            <a:solidFill>
              <a:srgbClr val="B466E0"/>
            </a:solidFill>
          </a:endParaRPr>
        </a:p>
      </dgm:t>
    </dgm:pt>
    <dgm:pt modelId="{9F49CB28-C9A9-4FC8-82B7-C5A3A7564928}" type="sibTrans" cxnId="{E117E38E-DDD3-480D-A78D-8FCB154BAC0D}">
      <dgm:prSet/>
      <dgm:spPr/>
      <dgm:t>
        <a:bodyPr/>
        <a:lstStyle/>
        <a:p>
          <a:endParaRPr lang="pl-PL"/>
        </a:p>
      </dgm:t>
    </dgm:pt>
    <dgm:pt modelId="{A8A154FD-2259-47AC-AD68-19EF82000962}" type="parTrans" cxnId="{E117E38E-DDD3-480D-A78D-8FCB154BAC0D}">
      <dgm:prSet/>
      <dgm:spPr/>
      <dgm:t>
        <a:bodyPr/>
        <a:lstStyle/>
        <a:p>
          <a:endParaRPr lang="pl-PL"/>
        </a:p>
      </dgm:t>
    </dgm:pt>
    <dgm:pt modelId="{9C158368-C9E0-4942-8526-5CE49BCD721C}">
      <dgm:prSet phldrT="[Tekst]" custT="1"/>
      <dgm:spPr/>
      <dgm:t>
        <a:bodyPr/>
        <a:lstStyle/>
        <a:p>
          <a:r>
            <a:rPr lang="pl-PL" sz="2400" b="1" dirty="0" smtClean="0"/>
            <a:t>Wkład własny</a:t>
          </a:r>
          <a:endParaRPr lang="pl-PL" sz="2400" b="1" dirty="0"/>
        </a:p>
      </dgm:t>
    </dgm:pt>
    <dgm:pt modelId="{B623BF15-8EEA-4288-8854-030DD4F9EF8D}" type="sibTrans" cxnId="{697E7323-548E-4F9A-9050-7724BAC62AE9}">
      <dgm:prSet/>
      <dgm:spPr/>
      <dgm:t>
        <a:bodyPr/>
        <a:lstStyle/>
        <a:p>
          <a:endParaRPr lang="pl-PL"/>
        </a:p>
      </dgm:t>
    </dgm:pt>
    <dgm:pt modelId="{913B76B3-2567-408B-94B7-AFBDAB2A403C}" type="parTrans" cxnId="{697E7323-548E-4F9A-9050-7724BAC62AE9}">
      <dgm:prSet/>
      <dgm:spPr/>
      <dgm:t>
        <a:bodyPr/>
        <a:lstStyle/>
        <a:p>
          <a:endParaRPr lang="pl-PL"/>
        </a:p>
      </dgm:t>
    </dgm:pt>
    <dgm:pt modelId="{16014B1F-EE47-4D8C-A18E-C0DF2A1594F2}">
      <dgm:prSet custT="1"/>
      <dgm:spPr/>
      <dgm:t>
        <a:bodyPr/>
        <a:lstStyle/>
        <a:p>
          <a:pPr algn="just"/>
          <a:r>
            <a:rPr lang="pl-PL" sz="1800" dirty="0" smtClean="0"/>
            <a:t>Minimalny udział wkładu własnego Wnioskodawcy           w ramach konkursu wynosi </a:t>
          </a:r>
          <a:r>
            <a:rPr lang="pl-PL" sz="1800" b="1" dirty="0" smtClean="0"/>
            <a:t>5% </a:t>
          </a:r>
          <a:r>
            <a:rPr lang="pl-PL" sz="1800" b="0" dirty="0" smtClean="0"/>
            <a:t>wydatków kwalifikowalnych projektu</a:t>
          </a:r>
          <a:endParaRPr lang="pl-PL" sz="1800" b="0" dirty="0"/>
        </a:p>
      </dgm:t>
    </dgm:pt>
    <dgm:pt modelId="{8B904290-737A-401A-942F-CD1F51A3FB19}" type="parTrans" cxnId="{1ACE2CAC-03B3-49DB-A167-DCFA4179D771}">
      <dgm:prSet/>
      <dgm:spPr/>
      <dgm:t>
        <a:bodyPr/>
        <a:lstStyle/>
        <a:p>
          <a:endParaRPr lang="pl-PL"/>
        </a:p>
      </dgm:t>
    </dgm:pt>
    <dgm:pt modelId="{B7488DFA-0297-4D94-A8B2-BE479593E97F}" type="sibTrans" cxnId="{1ACE2CAC-03B3-49DB-A167-DCFA4179D771}">
      <dgm:prSet/>
      <dgm:spPr/>
      <dgm:t>
        <a:bodyPr/>
        <a:lstStyle/>
        <a:p>
          <a:endParaRPr lang="pl-PL"/>
        </a:p>
      </dgm:t>
    </dgm:pt>
    <dgm:pt modelId="{A82570EB-9047-4C30-B34C-BC41F943A042}" type="pres">
      <dgm:prSet presAssocID="{1A53B528-4B73-4476-AAA3-DA53D8694E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4CEAA77-1A9F-4EE7-8009-B36DC94847D6}" type="pres">
      <dgm:prSet presAssocID="{621AB93B-5B7B-404A-AAC6-82585374894E}" presName="linNode" presStyleCnt="0"/>
      <dgm:spPr/>
    </dgm:pt>
    <dgm:pt modelId="{30A5BAFA-D867-4432-A555-078896BF780D}" type="pres">
      <dgm:prSet presAssocID="{621AB93B-5B7B-404A-AAC6-82585374894E}" presName="parentText" presStyleLbl="node1" presStyleIdx="0" presStyleCnt="2" custLinFactNeighborX="415" custLinFactNeighborY="36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B3C171-F262-490B-B8BB-BFFA46B0586B}" type="pres">
      <dgm:prSet presAssocID="{621AB93B-5B7B-404A-AAC6-82585374894E}" presName="descendantText" presStyleLbl="alignAccFollowNode1" presStyleIdx="0" presStyleCnt="2" custScaleY="1443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203062-3061-4CFA-A1DC-A3C8D1B70C6A}" type="pres">
      <dgm:prSet presAssocID="{537A71C9-1429-45D8-846B-4BAE788264CA}" presName="sp" presStyleCnt="0"/>
      <dgm:spPr/>
    </dgm:pt>
    <dgm:pt modelId="{AAC7EB03-0D34-4E53-AA54-FF39894E56F4}" type="pres">
      <dgm:prSet presAssocID="{9C158368-C9E0-4942-8526-5CE49BCD721C}" presName="linNode" presStyleCnt="0"/>
      <dgm:spPr/>
    </dgm:pt>
    <dgm:pt modelId="{EC26B3CA-5F55-4ED6-AEA1-83422FEC2FA3}" type="pres">
      <dgm:prSet presAssocID="{9C158368-C9E0-4942-8526-5CE49BCD721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7DA86-162F-440C-8D5E-0A6D86B8CF0F}" type="pres">
      <dgm:prSet presAssocID="{9C158368-C9E0-4942-8526-5CE49BCD721C}" presName="descendantText" presStyleLbl="alignAccFollowNode1" presStyleIdx="1" presStyleCnt="2" custScaleY="125236" custLinFactNeighborX="136" custLinFactNeighborY="-4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A10E3DD-B310-40BA-8E4E-5484A11E3761}" type="presOf" srcId="{16014B1F-EE47-4D8C-A18E-C0DF2A1594F2}" destId="{6057DA86-162F-440C-8D5E-0A6D86B8CF0F}" srcOrd="0" destOrd="1" presId="urn:microsoft.com/office/officeart/2005/8/layout/vList5"/>
    <dgm:cxn modelId="{B6C807A7-A846-47FD-BE65-9166C443B42C}" srcId="{621AB93B-5B7B-404A-AAC6-82585374894E}" destId="{32EE9BBF-B02B-4DE9-A826-A3930A24887B}" srcOrd="0" destOrd="0" parTransId="{00D5B151-6E85-451D-80BE-DE7F236447A0}" sibTransId="{DC57031B-D14D-42A1-A990-761C91C4EF85}"/>
    <dgm:cxn modelId="{697E7323-548E-4F9A-9050-7724BAC62AE9}" srcId="{1A53B528-4B73-4476-AAA3-DA53D8694E89}" destId="{9C158368-C9E0-4942-8526-5CE49BCD721C}" srcOrd="1" destOrd="0" parTransId="{913B76B3-2567-408B-94B7-AFBDAB2A403C}" sibTransId="{B623BF15-8EEA-4288-8854-030DD4F9EF8D}"/>
    <dgm:cxn modelId="{E21C5570-1B4E-43D5-A50D-B2CB51B05D47}" type="presOf" srcId="{1A53B528-4B73-4476-AAA3-DA53D8694E89}" destId="{A82570EB-9047-4C30-B34C-BC41F943A042}" srcOrd="0" destOrd="0" presId="urn:microsoft.com/office/officeart/2005/8/layout/vList5"/>
    <dgm:cxn modelId="{1ACE2CAC-03B3-49DB-A167-DCFA4179D771}" srcId="{9C158368-C9E0-4942-8526-5CE49BCD721C}" destId="{16014B1F-EE47-4D8C-A18E-C0DF2A1594F2}" srcOrd="1" destOrd="0" parTransId="{8B904290-737A-401A-942F-CD1F51A3FB19}" sibTransId="{B7488DFA-0297-4D94-A8B2-BE479593E97F}"/>
    <dgm:cxn modelId="{CD91A04A-E557-49F2-A205-FC8B112AA732}" type="presOf" srcId="{621AB93B-5B7B-404A-AAC6-82585374894E}" destId="{30A5BAFA-D867-4432-A555-078896BF780D}" srcOrd="0" destOrd="0" presId="urn:microsoft.com/office/officeart/2005/8/layout/vList5"/>
    <dgm:cxn modelId="{80533B32-A103-457E-BAC3-1FA073D91FB2}" type="presOf" srcId="{32EE9BBF-B02B-4DE9-A826-A3930A24887B}" destId="{5DB3C171-F262-490B-B8BB-BFFA46B0586B}" srcOrd="0" destOrd="0" presId="urn:microsoft.com/office/officeart/2005/8/layout/vList5"/>
    <dgm:cxn modelId="{976A1C1E-6896-4915-B672-0808DD888A75}" srcId="{1A53B528-4B73-4476-AAA3-DA53D8694E89}" destId="{621AB93B-5B7B-404A-AAC6-82585374894E}" srcOrd="0" destOrd="0" parTransId="{4935FEB2-1035-40C5-9A3F-135B06D2ABF1}" sibTransId="{537A71C9-1429-45D8-846B-4BAE788264CA}"/>
    <dgm:cxn modelId="{CFAAD08C-718F-44B9-83F1-F29EDCA741D4}" type="presOf" srcId="{DA6E603D-E34D-4EC6-B48D-740809166CA4}" destId="{6057DA86-162F-440C-8D5E-0A6D86B8CF0F}" srcOrd="0" destOrd="0" presId="urn:microsoft.com/office/officeart/2005/8/layout/vList5"/>
    <dgm:cxn modelId="{3B976325-DD0A-4133-90C8-1E4320AD76B3}" type="presOf" srcId="{9C158368-C9E0-4942-8526-5CE49BCD721C}" destId="{EC26B3CA-5F55-4ED6-AEA1-83422FEC2FA3}" srcOrd="0" destOrd="0" presId="urn:microsoft.com/office/officeart/2005/8/layout/vList5"/>
    <dgm:cxn modelId="{E117E38E-DDD3-480D-A78D-8FCB154BAC0D}" srcId="{9C158368-C9E0-4942-8526-5CE49BCD721C}" destId="{DA6E603D-E34D-4EC6-B48D-740809166CA4}" srcOrd="0" destOrd="0" parTransId="{A8A154FD-2259-47AC-AD68-19EF82000962}" sibTransId="{9F49CB28-C9A9-4FC8-82B7-C5A3A7564928}"/>
    <dgm:cxn modelId="{4DE204D3-0879-4089-A284-64B8BA1CD405}" type="presParOf" srcId="{A82570EB-9047-4C30-B34C-BC41F943A042}" destId="{74CEAA77-1A9F-4EE7-8009-B36DC94847D6}" srcOrd="0" destOrd="0" presId="urn:microsoft.com/office/officeart/2005/8/layout/vList5"/>
    <dgm:cxn modelId="{F035F7AA-76AC-4E5A-813E-E8E9CC60AF2D}" type="presParOf" srcId="{74CEAA77-1A9F-4EE7-8009-B36DC94847D6}" destId="{30A5BAFA-D867-4432-A555-078896BF780D}" srcOrd="0" destOrd="0" presId="urn:microsoft.com/office/officeart/2005/8/layout/vList5"/>
    <dgm:cxn modelId="{22198B27-A410-4161-813B-139798174992}" type="presParOf" srcId="{74CEAA77-1A9F-4EE7-8009-B36DC94847D6}" destId="{5DB3C171-F262-490B-B8BB-BFFA46B0586B}" srcOrd="1" destOrd="0" presId="urn:microsoft.com/office/officeart/2005/8/layout/vList5"/>
    <dgm:cxn modelId="{0F7DD112-9618-4C57-BD31-7119F350BBEB}" type="presParOf" srcId="{A82570EB-9047-4C30-B34C-BC41F943A042}" destId="{21203062-3061-4CFA-A1DC-A3C8D1B70C6A}" srcOrd="1" destOrd="0" presId="urn:microsoft.com/office/officeart/2005/8/layout/vList5"/>
    <dgm:cxn modelId="{2B362120-66F0-4C7D-A406-E620C459B759}" type="presParOf" srcId="{A82570EB-9047-4C30-B34C-BC41F943A042}" destId="{AAC7EB03-0D34-4E53-AA54-FF39894E56F4}" srcOrd="2" destOrd="0" presId="urn:microsoft.com/office/officeart/2005/8/layout/vList5"/>
    <dgm:cxn modelId="{007AE65A-52DE-44F9-93DC-60B8454CAC14}" type="presParOf" srcId="{AAC7EB03-0D34-4E53-AA54-FF39894E56F4}" destId="{EC26B3CA-5F55-4ED6-AEA1-83422FEC2FA3}" srcOrd="0" destOrd="0" presId="urn:microsoft.com/office/officeart/2005/8/layout/vList5"/>
    <dgm:cxn modelId="{32DDE26A-B99A-4975-89F6-DC4672BCA473}" type="presParOf" srcId="{AAC7EB03-0D34-4E53-AA54-FF39894E56F4}" destId="{6057DA86-162F-440C-8D5E-0A6D86B8CF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BB4C8E-6688-4589-A90A-8A8D66F8354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3FFEA4F-F97A-4867-9302-ED6524DB64DD}">
      <dgm:prSet phldrT="[Tekst]" custT="1"/>
      <dgm:spPr/>
      <dgm:t>
        <a:bodyPr/>
        <a:lstStyle/>
        <a:p>
          <a:r>
            <a:rPr lang="pl-PL" sz="2400" dirty="0" smtClean="0"/>
            <a:t>Koszty projektu przedstawiane są we wniosku o dofinansowanie </a:t>
          </a:r>
          <a:br>
            <a:rPr lang="pl-PL" sz="2400" dirty="0" smtClean="0"/>
          </a:br>
          <a:r>
            <a:rPr lang="pl-PL" sz="2400" dirty="0" smtClean="0"/>
            <a:t>w formie </a:t>
          </a:r>
          <a:r>
            <a:rPr lang="pl-PL" sz="2400" b="1" dirty="0" smtClean="0"/>
            <a:t>budżetu zadaniowego</a:t>
          </a:r>
          <a:r>
            <a:rPr lang="pl-PL" sz="2400" b="0" dirty="0" smtClean="0"/>
            <a:t>. Oznacza to przedstawienie kosztów kwalifikowalnych projektu </a:t>
          </a:r>
          <a:r>
            <a:rPr lang="pl-PL" sz="2400" dirty="0" smtClean="0"/>
            <a:t>w podziale na: </a:t>
          </a:r>
          <a:endParaRPr lang="pl-PL" sz="2400" dirty="0"/>
        </a:p>
      </dgm:t>
    </dgm:pt>
    <dgm:pt modelId="{E0B0EC46-2182-4F1E-AD10-5DFE0628AA3B}" type="parTrans" cxnId="{05AAA77C-F70D-43D6-9CC4-961E952C562E}">
      <dgm:prSet/>
      <dgm:spPr/>
      <dgm:t>
        <a:bodyPr/>
        <a:lstStyle/>
        <a:p>
          <a:endParaRPr lang="pl-PL"/>
        </a:p>
      </dgm:t>
    </dgm:pt>
    <dgm:pt modelId="{11080C77-21C9-455F-9691-10EDE3FAAF51}" type="sibTrans" cxnId="{05AAA77C-F70D-43D6-9CC4-961E952C562E}">
      <dgm:prSet/>
      <dgm:spPr/>
      <dgm:t>
        <a:bodyPr/>
        <a:lstStyle/>
        <a:p>
          <a:endParaRPr lang="pl-PL"/>
        </a:p>
      </dgm:t>
    </dgm:pt>
    <dgm:pt modelId="{C9EC6A64-FE1B-4237-8B4D-798B98884A0C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400" dirty="0" smtClean="0"/>
            <a:t>Zadania merytoryczne</a:t>
          </a:r>
        </a:p>
        <a:p>
          <a:r>
            <a:rPr lang="pl-PL" sz="1800" dirty="0" smtClean="0"/>
            <a:t> (realizowane w ramach kosztów bezpośrednich)</a:t>
          </a:r>
          <a:endParaRPr lang="pl-PL" sz="1800" dirty="0"/>
        </a:p>
      </dgm:t>
    </dgm:pt>
    <dgm:pt modelId="{ED651AF1-9981-4807-A911-EC54B1E809DE}" type="parTrans" cxnId="{284034F0-0EA5-44EC-B9CA-EA3C122C8F3C}">
      <dgm:prSet/>
      <dgm:spPr/>
      <dgm:t>
        <a:bodyPr/>
        <a:lstStyle/>
        <a:p>
          <a:endParaRPr lang="pl-PL"/>
        </a:p>
      </dgm:t>
    </dgm:pt>
    <dgm:pt modelId="{0A7C4CD3-4066-40C8-BF2A-D77BE3F45EFE}" type="sibTrans" cxnId="{284034F0-0EA5-44EC-B9CA-EA3C122C8F3C}">
      <dgm:prSet/>
      <dgm:spPr/>
      <dgm:t>
        <a:bodyPr/>
        <a:lstStyle/>
        <a:p>
          <a:endParaRPr lang="pl-PL"/>
        </a:p>
      </dgm:t>
    </dgm:pt>
    <dgm:pt modelId="{E0CC8279-5AD0-4E5A-A411-8C61BE0A947C}">
      <dgm:prSet phldrT="[Tekst]" custT="1"/>
      <dgm:spPr>
        <a:solidFill>
          <a:schemeClr val="tx2"/>
        </a:solidFill>
      </dgm:spPr>
      <dgm:t>
        <a:bodyPr/>
        <a:lstStyle/>
        <a:p>
          <a:r>
            <a:rPr lang="pl-PL" sz="2400" dirty="0" smtClean="0"/>
            <a:t>Koszty pośrednie    </a:t>
          </a:r>
        </a:p>
        <a:p>
          <a:r>
            <a:rPr lang="pl-PL" sz="2400" dirty="0" smtClean="0"/>
            <a:t>  </a:t>
          </a:r>
          <a:r>
            <a:rPr lang="pl-PL" sz="1800" dirty="0" smtClean="0"/>
            <a:t>(koszty administracyjne, związane z obsługą projektu)</a:t>
          </a:r>
          <a:endParaRPr lang="pl-PL" sz="1800" dirty="0"/>
        </a:p>
      </dgm:t>
    </dgm:pt>
    <dgm:pt modelId="{FC5D20C0-3CB6-4816-B2BE-09D3D42F030D}" type="parTrans" cxnId="{6E0A0047-421C-43C0-9E9C-E927F1DD8B5A}">
      <dgm:prSet/>
      <dgm:spPr/>
      <dgm:t>
        <a:bodyPr/>
        <a:lstStyle/>
        <a:p>
          <a:endParaRPr lang="pl-PL"/>
        </a:p>
      </dgm:t>
    </dgm:pt>
    <dgm:pt modelId="{6E56FE6D-422F-4CB5-AEF9-A1F407CAB1A6}" type="sibTrans" cxnId="{6E0A0047-421C-43C0-9E9C-E927F1DD8B5A}">
      <dgm:prSet/>
      <dgm:spPr/>
      <dgm:t>
        <a:bodyPr/>
        <a:lstStyle/>
        <a:p>
          <a:endParaRPr lang="pl-PL"/>
        </a:p>
      </dgm:t>
    </dgm:pt>
    <dgm:pt modelId="{6AFA7320-9D7F-4B14-AC0E-C412E6A14817}">
      <dgm:prSet phldrT="[Tekst]" custT="1"/>
      <dgm:spPr/>
      <dgm:t>
        <a:bodyPr/>
        <a:lstStyle/>
        <a:p>
          <a:r>
            <a:rPr lang="pl-PL" sz="2400" dirty="0" smtClean="0"/>
            <a:t>Ryczałt</a:t>
          </a:r>
        </a:p>
        <a:p>
          <a:endParaRPr lang="pl-PL" sz="2400" dirty="0" smtClean="0"/>
        </a:p>
        <a:p>
          <a:r>
            <a:rPr lang="pl-PL" sz="2400" dirty="0" smtClean="0"/>
            <a:t>10% - 25%    </a:t>
          </a:r>
        </a:p>
        <a:p>
          <a:r>
            <a:rPr lang="pl-PL" sz="2400" dirty="0" smtClean="0"/>
            <a:t>kosztów bezpośrednich</a:t>
          </a:r>
          <a:endParaRPr lang="pl-PL" sz="2400" dirty="0"/>
        </a:p>
      </dgm:t>
    </dgm:pt>
    <dgm:pt modelId="{1E052A52-D3FB-4493-BD3D-A05BB33A3BBC}" type="parTrans" cxnId="{74729449-F8CC-4F35-90F6-7A5F283F6782}">
      <dgm:prSet/>
      <dgm:spPr/>
      <dgm:t>
        <a:bodyPr/>
        <a:lstStyle/>
        <a:p>
          <a:endParaRPr lang="pl-PL"/>
        </a:p>
      </dgm:t>
    </dgm:pt>
    <dgm:pt modelId="{21F71FDE-D25B-48A2-95D5-401ED72BC1D5}" type="sibTrans" cxnId="{74729449-F8CC-4F35-90F6-7A5F283F6782}">
      <dgm:prSet/>
      <dgm:spPr/>
      <dgm:t>
        <a:bodyPr/>
        <a:lstStyle/>
        <a:p>
          <a:endParaRPr lang="pl-PL"/>
        </a:p>
      </dgm:t>
    </dgm:pt>
    <dgm:pt modelId="{7AEC14CE-115B-4788-9CBB-D7D744AAED76}">
      <dgm:prSet custT="1"/>
      <dgm:spPr/>
      <dgm:t>
        <a:bodyPr/>
        <a:lstStyle/>
        <a:p>
          <a:r>
            <a:rPr lang="pl-PL" sz="2400" dirty="0" smtClean="0"/>
            <a:t>Koszty rzeczywiście poniesione</a:t>
          </a:r>
          <a:endParaRPr lang="pl-PL" sz="2400" dirty="0"/>
        </a:p>
      </dgm:t>
    </dgm:pt>
    <dgm:pt modelId="{2D09A4A6-2A27-40BD-8A71-D03894BC94FE}" type="parTrans" cxnId="{D89A1321-6C8B-4C68-BF70-DCA9C6CD6E6D}">
      <dgm:prSet/>
      <dgm:spPr/>
      <dgm:t>
        <a:bodyPr/>
        <a:lstStyle/>
        <a:p>
          <a:endParaRPr lang="pl-PL"/>
        </a:p>
      </dgm:t>
    </dgm:pt>
    <dgm:pt modelId="{B41D90B2-2B66-4F68-979B-FBB4F0105C96}" type="sibTrans" cxnId="{D89A1321-6C8B-4C68-BF70-DCA9C6CD6E6D}">
      <dgm:prSet/>
      <dgm:spPr/>
      <dgm:t>
        <a:bodyPr/>
        <a:lstStyle/>
        <a:p>
          <a:endParaRPr lang="pl-PL"/>
        </a:p>
      </dgm:t>
    </dgm:pt>
    <dgm:pt modelId="{DF8F6830-E50F-4B44-A3C6-C94681901D16}">
      <dgm:prSet custT="1"/>
      <dgm:spPr/>
      <dgm:t>
        <a:bodyPr/>
        <a:lstStyle/>
        <a:p>
          <a:r>
            <a:rPr lang="pl-PL" sz="2400" dirty="0" smtClean="0"/>
            <a:t>Kwoty ryczałtowe</a:t>
          </a:r>
          <a:endParaRPr lang="pl-PL" sz="2400" dirty="0"/>
        </a:p>
      </dgm:t>
    </dgm:pt>
    <dgm:pt modelId="{0ED025E5-A39D-4B5F-B32A-2117DD23D2E1}" type="parTrans" cxnId="{DA553C86-7469-4231-97A4-52C9CFD7B1C4}">
      <dgm:prSet/>
      <dgm:spPr/>
      <dgm:t>
        <a:bodyPr/>
        <a:lstStyle/>
        <a:p>
          <a:endParaRPr lang="pl-PL"/>
        </a:p>
      </dgm:t>
    </dgm:pt>
    <dgm:pt modelId="{5776AD34-80F6-443E-BBF9-92B05CF7333D}" type="sibTrans" cxnId="{DA553C86-7469-4231-97A4-52C9CFD7B1C4}">
      <dgm:prSet/>
      <dgm:spPr/>
      <dgm:t>
        <a:bodyPr/>
        <a:lstStyle/>
        <a:p>
          <a:endParaRPr lang="pl-PL"/>
        </a:p>
      </dgm:t>
    </dgm:pt>
    <dgm:pt modelId="{4D03E570-027D-4F46-B6DF-57B39923C763}" type="pres">
      <dgm:prSet presAssocID="{14BB4C8E-6688-4589-A90A-8A8D66F8354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434095F-707C-4807-A9D9-AFD979B5AA68}" type="pres">
      <dgm:prSet presAssocID="{23FFEA4F-F97A-4867-9302-ED6524DB64DD}" presName="vertOne" presStyleCnt="0"/>
      <dgm:spPr/>
    </dgm:pt>
    <dgm:pt modelId="{35BA6250-A4F3-48E3-9CDE-B046A829FF83}" type="pres">
      <dgm:prSet presAssocID="{23FFEA4F-F97A-4867-9302-ED6524DB64DD}" presName="txOne" presStyleLbl="node0" presStyleIdx="0" presStyleCnt="1" custScaleY="135556" custLinFactNeighborX="11" custLinFactNeighborY="-3547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52F3761-3768-4AF2-AC4A-5E6C7BC43573}" type="pres">
      <dgm:prSet presAssocID="{23FFEA4F-F97A-4867-9302-ED6524DB64DD}" presName="parTransOne" presStyleCnt="0"/>
      <dgm:spPr/>
    </dgm:pt>
    <dgm:pt modelId="{7B0BF14A-FB91-4111-BF60-C6FC5FDA45BF}" type="pres">
      <dgm:prSet presAssocID="{23FFEA4F-F97A-4867-9302-ED6524DB64DD}" presName="horzOne" presStyleCnt="0"/>
      <dgm:spPr/>
    </dgm:pt>
    <dgm:pt modelId="{67148BB1-78FF-4B30-8CA5-20DB47D8568B}" type="pres">
      <dgm:prSet presAssocID="{C9EC6A64-FE1B-4237-8B4D-798B98884A0C}" presName="vertTwo" presStyleCnt="0"/>
      <dgm:spPr/>
    </dgm:pt>
    <dgm:pt modelId="{3C578297-052B-4418-A2EA-18D4C946C226}" type="pres">
      <dgm:prSet presAssocID="{C9EC6A64-FE1B-4237-8B4D-798B98884A0C}" presName="txTwo" presStyleLbl="node2" presStyleIdx="0" presStyleCnt="2" custScaleY="10433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068D2C7-8BFE-4D22-BEDD-84783E4E31E8}" type="pres">
      <dgm:prSet presAssocID="{C9EC6A64-FE1B-4237-8B4D-798B98884A0C}" presName="parTransTwo" presStyleCnt="0"/>
      <dgm:spPr/>
    </dgm:pt>
    <dgm:pt modelId="{1E753E73-BF81-4157-AA77-7BF2D4AFC4EF}" type="pres">
      <dgm:prSet presAssocID="{C9EC6A64-FE1B-4237-8B4D-798B98884A0C}" presName="horzTwo" presStyleCnt="0"/>
      <dgm:spPr/>
    </dgm:pt>
    <dgm:pt modelId="{5DF3139A-780B-47E4-A8BB-713A64A1F74C}" type="pres">
      <dgm:prSet presAssocID="{7AEC14CE-115B-4788-9CBB-D7D744AAED76}" presName="vertThree" presStyleCnt="0"/>
      <dgm:spPr/>
    </dgm:pt>
    <dgm:pt modelId="{923C2C86-41FB-4029-B37C-89337ABA8F80}" type="pres">
      <dgm:prSet presAssocID="{7AEC14CE-115B-4788-9CBB-D7D744AAED76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DA1F7AA-6307-4ABC-9EB3-AA792591835D}" type="pres">
      <dgm:prSet presAssocID="{7AEC14CE-115B-4788-9CBB-D7D744AAED76}" presName="parTransThree" presStyleCnt="0"/>
      <dgm:spPr/>
    </dgm:pt>
    <dgm:pt modelId="{3B4126EA-A80C-4F81-A044-A3641CF05C69}" type="pres">
      <dgm:prSet presAssocID="{7AEC14CE-115B-4788-9CBB-D7D744AAED76}" presName="horzThree" presStyleCnt="0"/>
      <dgm:spPr/>
    </dgm:pt>
    <dgm:pt modelId="{6AA15CA2-C36C-4293-81E2-1CD0A4486A9A}" type="pres">
      <dgm:prSet presAssocID="{DF8F6830-E50F-4B44-A3C6-C94681901D16}" presName="vertFour" presStyleCnt="0">
        <dgm:presLayoutVars>
          <dgm:chPref val="3"/>
        </dgm:presLayoutVars>
      </dgm:prSet>
      <dgm:spPr/>
    </dgm:pt>
    <dgm:pt modelId="{EE456C92-F141-4451-A8DB-8AD9E099AC74}" type="pres">
      <dgm:prSet presAssocID="{DF8F6830-E50F-4B44-A3C6-C94681901D16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5C1F536-0D67-47B9-94B9-49BBF178C4D3}" type="pres">
      <dgm:prSet presAssocID="{DF8F6830-E50F-4B44-A3C6-C94681901D16}" presName="horzFour" presStyleCnt="0"/>
      <dgm:spPr/>
    </dgm:pt>
    <dgm:pt modelId="{AC642B9A-8FC8-4586-84EE-5DEC0EC0556A}" type="pres">
      <dgm:prSet presAssocID="{0A7C4CD3-4066-40C8-BF2A-D77BE3F45EFE}" presName="sibSpaceTwo" presStyleCnt="0"/>
      <dgm:spPr/>
    </dgm:pt>
    <dgm:pt modelId="{FF6C4774-0D08-449E-8EBE-E7B285059B41}" type="pres">
      <dgm:prSet presAssocID="{E0CC8279-5AD0-4E5A-A411-8C61BE0A947C}" presName="vertTwo" presStyleCnt="0"/>
      <dgm:spPr/>
    </dgm:pt>
    <dgm:pt modelId="{0D78C217-C3AC-489F-BA31-052287F62032}" type="pres">
      <dgm:prSet presAssocID="{E0CC8279-5AD0-4E5A-A411-8C61BE0A947C}" presName="txTwo" presStyleLbl="node2" presStyleIdx="1" presStyleCnt="2" custScaleY="11095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2EB6785-189F-4B7E-9A3A-826E8F945AEF}" type="pres">
      <dgm:prSet presAssocID="{E0CC8279-5AD0-4E5A-A411-8C61BE0A947C}" presName="parTransTwo" presStyleCnt="0"/>
      <dgm:spPr/>
    </dgm:pt>
    <dgm:pt modelId="{375745EC-2981-4B6A-B213-AB865E459C7F}" type="pres">
      <dgm:prSet presAssocID="{E0CC8279-5AD0-4E5A-A411-8C61BE0A947C}" presName="horzTwo" presStyleCnt="0"/>
      <dgm:spPr/>
    </dgm:pt>
    <dgm:pt modelId="{832391B2-B790-42F6-890E-6CEE6E987C34}" type="pres">
      <dgm:prSet presAssocID="{6AFA7320-9D7F-4B14-AC0E-C412E6A14817}" presName="vertThree" presStyleCnt="0"/>
      <dgm:spPr/>
    </dgm:pt>
    <dgm:pt modelId="{57939C12-7E75-4308-AF96-647BB478EFC7}" type="pres">
      <dgm:prSet presAssocID="{6AFA7320-9D7F-4B14-AC0E-C412E6A14817}" presName="txThree" presStyleLbl="node3" presStyleIdx="1" presStyleCnt="2" custScaleY="31402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400D8C1-7F7D-4DDB-AC1D-A3FF5FB7771C}" type="pres">
      <dgm:prSet presAssocID="{6AFA7320-9D7F-4B14-AC0E-C412E6A14817}" presName="horzThree" presStyleCnt="0"/>
      <dgm:spPr/>
    </dgm:pt>
  </dgm:ptLst>
  <dgm:cxnLst>
    <dgm:cxn modelId="{B2FFC5BA-D0D7-4614-A64C-3D849781AB2C}" type="presOf" srcId="{7AEC14CE-115B-4788-9CBB-D7D744AAED76}" destId="{923C2C86-41FB-4029-B37C-89337ABA8F80}" srcOrd="0" destOrd="0" presId="urn:microsoft.com/office/officeart/2005/8/layout/hierarchy4"/>
    <dgm:cxn modelId="{AFE015AF-9623-4160-8CC0-1D6356910352}" type="presOf" srcId="{14BB4C8E-6688-4589-A90A-8A8D66F83540}" destId="{4D03E570-027D-4F46-B6DF-57B39923C763}" srcOrd="0" destOrd="0" presId="urn:microsoft.com/office/officeart/2005/8/layout/hierarchy4"/>
    <dgm:cxn modelId="{6E0A0047-421C-43C0-9E9C-E927F1DD8B5A}" srcId="{23FFEA4F-F97A-4867-9302-ED6524DB64DD}" destId="{E0CC8279-5AD0-4E5A-A411-8C61BE0A947C}" srcOrd="1" destOrd="0" parTransId="{FC5D20C0-3CB6-4816-B2BE-09D3D42F030D}" sibTransId="{6E56FE6D-422F-4CB5-AEF9-A1F407CAB1A6}"/>
    <dgm:cxn modelId="{74729449-F8CC-4F35-90F6-7A5F283F6782}" srcId="{E0CC8279-5AD0-4E5A-A411-8C61BE0A947C}" destId="{6AFA7320-9D7F-4B14-AC0E-C412E6A14817}" srcOrd="0" destOrd="0" parTransId="{1E052A52-D3FB-4493-BD3D-A05BB33A3BBC}" sibTransId="{21F71FDE-D25B-48A2-95D5-401ED72BC1D5}"/>
    <dgm:cxn modelId="{284034F0-0EA5-44EC-B9CA-EA3C122C8F3C}" srcId="{23FFEA4F-F97A-4867-9302-ED6524DB64DD}" destId="{C9EC6A64-FE1B-4237-8B4D-798B98884A0C}" srcOrd="0" destOrd="0" parTransId="{ED651AF1-9981-4807-A911-EC54B1E809DE}" sibTransId="{0A7C4CD3-4066-40C8-BF2A-D77BE3F45EFE}"/>
    <dgm:cxn modelId="{DA553C86-7469-4231-97A4-52C9CFD7B1C4}" srcId="{7AEC14CE-115B-4788-9CBB-D7D744AAED76}" destId="{DF8F6830-E50F-4B44-A3C6-C94681901D16}" srcOrd="0" destOrd="0" parTransId="{0ED025E5-A39D-4B5F-B32A-2117DD23D2E1}" sibTransId="{5776AD34-80F6-443E-BBF9-92B05CF7333D}"/>
    <dgm:cxn modelId="{D89A1321-6C8B-4C68-BF70-DCA9C6CD6E6D}" srcId="{C9EC6A64-FE1B-4237-8B4D-798B98884A0C}" destId="{7AEC14CE-115B-4788-9CBB-D7D744AAED76}" srcOrd="0" destOrd="0" parTransId="{2D09A4A6-2A27-40BD-8A71-D03894BC94FE}" sibTransId="{B41D90B2-2B66-4F68-979B-FBB4F0105C96}"/>
    <dgm:cxn modelId="{05AAA77C-F70D-43D6-9CC4-961E952C562E}" srcId="{14BB4C8E-6688-4589-A90A-8A8D66F83540}" destId="{23FFEA4F-F97A-4867-9302-ED6524DB64DD}" srcOrd="0" destOrd="0" parTransId="{E0B0EC46-2182-4F1E-AD10-5DFE0628AA3B}" sibTransId="{11080C77-21C9-455F-9691-10EDE3FAAF51}"/>
    <dgm:cxn modelId="{17D4306D-182B-4623-989C-9A21E99208D2}" type="presOf" srcId="{E0CC8279-5AD0-4E5A-A411-8C61BE0A947C}" destId="{0D78C217-C3AC-489F-BA31-052287F62032}" srcOrd="0" destOrd="0" presId="urn:microsoft.com/office/officeart/2005/8/layout/hierarchy4"/>
    <dgm:cxn modelId="{E2879B84-D4B1-4B68-9FB1-63DD3E8F62B6}" type="presOf" srcId="{23FFEA4F-F97A-4867-9302-ED6524DB64DD}" destId="{35BA6250-A4F3-48E3-9CDE-B046A829FF83}" srcOrd="0" destOrd="0" presId="urn:microsoft.com/office/officeart/2005/8/layout/hierarchy4"/>
    <dgm:cxn modelId="{08A64976-D232-449A-A1E0-8CEE44747EE4}" type="presOf" srcId="{C9EC6A64-FE1B-4237-8B4D-798B98884A0C}" destId="{3C578297-052B-4418-A2EA-18D4C946C226}" srcOrd="0" destOrd="0" presId="urn:microsoft.com/office/officeart/2005/8/layout/hierarchy4"/>
    <dgm:cxn modelId="{7C4B769B-7233-41C4-9204-665769E2AFE3}" type="presOf" srcId="{DF8F6830-E50F-4B44-A3C6-C94681901D16}" destId="{EE456C92-F141-4451-A8DB-8AD9E099AC74}" srcOrd="0" destOrd="0" presId="urn:microsoft.com/office/officeart/2005/8/layout/hierarchy4"/>
    <dgm:cxn modelId="{1EC382A2-3A9A-40E7-A340-9F3D6EDDF71A}" type="presOf" srcId="{6AFA7320-9D7F-4B14-AC0E-C412E6A14817}" destId="{57939C12-7E75-4308-AF96-647BB478EFC7}" srcOrd="0" destOrd="0" presId="urn:microsoft.com/office/officeart/2005/8/layout/hierarchy4"/>
    <dgm:cxn modelId="{97D3A2CE-B9DA-4446-A4DC-86ED5F5430A8}" type="presParOf" srcId="{4D03E570-027D-4F46-B6DF-57B39923C763}" destId="{D434095F-707C-4807-A9D9-AFD979B5AA68}" srcOrd="0" destOrd="0" presId="urn:microsoft.com/office/officeart/2005/8/layout/hierarchy4"/>
    <dgm:cxn modelId="{537C9266-6484-4865-A369-26EE38D1E81F}" type="presParOf" srcId="{D434095F-707C-4807-A9D9-AFD979B5AA68}" destId="{35BA6250-A4F3-48E3-9CDE-B046A829FF83}" srcOrd="0" destOrd="0" presId="urn:microsoft.com/office/officeart/2005/8/layout/hierarchy4"/>
    <dgm:cxn modelId="{CE1D2789-1D6F-486E-9AB5-97E037A7EE43}" type="presParOf" srcId="{D434095F-707C-4807-A9D9-AFD979B5AA68}" destId="{952F3761-3768-4AF2-AC4A-5E6C7BC43573}" srcOrd="1" destOrd="0" presId="urn:microsoft.com/office/officeart/2005/8/layout/hierarchy4"/>
    <dgm:cxn modelId="{0C531A54-5CFA-4E80-BC3F-7573315B914F}" type="presParOf" srcId="{D434095F-707C-4807-A9D9-AFD979B5AA68}" destId="{7B0BF14A-FB91-4111-BF60-C6FC5FDA45BF}" srcOrd="2" destOrd="0" presId="urn:microsoft.com/office/officeart/2005/8/layout/hierarchy4"/>
    <dgm:cxn modelId="{7548E996-71BD-46B2-8581-D2AA56C2C7EF}" type="presParOf" srcId="{7B0BF14A-FB91-4111-BF60-C6FC5FDA45BF}" destId="{67148BB1-78FF-4B30-8CA5-20DB47D8568B}" srcOrd="0" destOrd="0" presId="urn:microsoft.com/office/officeart/2005/8/layout/hierarchy4"/>
    <dgm:cxn modelId="{B2E7F656-7B45-48B4-93E4-FEF1B4B9D5D1}" type="presParOf" srcId="{67148BB1-78FF-4B30-8CA5-20DB47D8568B}" destId="{3C578297-052B-4418-A2EA-18D4C946C226}" srcOrd="0" destOrd="0" presId="urn:microsoft.com/office/officeart/2005/8/layout/hierarchy4"/>
    <dgm:cxn modelId="{2944D7C1-B47F-4705-87BE-9A49E2E2DB49}" type="presParOf" srcId="{67148BB1-78FF-4B30-8CA5-20DB47D8568B}" destId="{5068D2C7-8BFE-4D22-BEDD-84783E4E31E8}" srcOrd="1" destOrd="0" presId="urn:microsoft.com/office/officeart/2005/8/layout/hierarchy4"/>
    <dgm:cxn modelId="{D3064873-3AE7-43EB-8F1F-0F7A03F3314A}" type="presParOf" srcId="{67148BB1-78FF-4B30-8CA5-20DB47D8568B}" destId="{1E753E73-BF81-4157-AA77-7BF2D4AFC4EF}" srcOrd="2" destOrd="0" presId="urn:microsoft.com/office/officeart/2005/8/layout/hierarchy4"/>
    <dgm:cxn modelId="{3B306439-2423-4030-88C7-697A9F18D1DD}" type="presParOf" srcId="{1E753E73-BF81-4157-AA77-7BF2D4AFC4EF}" destId="{5DF3139A-780B-47E4-A8BB-713A64A1F74C}" srcOrd="0" destOrd="0" presId="urn:microsoft.com/office/officeart/2005/8/layout/hierarchy4"/>
    <dgm:cxn modelId="{BD908601-402A-438C-9709-99CD0553F6DE}" type="presParOf" srcId="{5DF3139A-780B-47E4-A8BB-713A64A1F74C}" destId="{923C2C86-41FB-4029-B37C-89337ABA8F80}" srcOrd="0" destOrd="0" presId="urn:microsoft.com/office/officeart/2005/8/layout/hierarchy4"/>
    <dgm:cxn modelId="{33C3564C-E32B-48BD-A26C-722172FCF323}" type="presParOf" srcId="{5DF3139A-780B-47E4-A8BB-713A64A1F74C}" destId="{9DA1F7AA-6307-4ABC-9EB3-AA792591835D}" srcOrd="1" destOrd="0" presId="urn:microsoft.com/office/officeart/2005/8/layout/hierarchy4"/>
    <dgm:cxn modelId="{AA4FDD24-1C59-4995-A954-E0D25F5BCC0F}" type="presParOf" srcId="{5DF3139A-780B-47E4-A8BB-713A64A1F74C}" destId="{3B4126EA-A80C-4F81-A044-A3641CF05C69}" srcOrd="2" destOrd="0" presId="urn:microsoft.com/office/officeart/2005/8/layout/hierarchy4"/>
    <dgm:cxn modelId="{B68F419F-36B8-4B15-AC0B-DA7BA4CE3D18}" type="presParOf" srcId="{3B4126EA-A80C-4F81-A044-A3641CF05C69}" destId="{6AA15CA2-C36C-4293-81E2-1CD0A4486A9A}" srcOrd="0" destOrd="0" presId="urn:microsoft.com/office/officeart/2005/8/layout/hierarchy4"/>
    <dgm:cxn modelId="{143FABDA-F1B6-42CF-AE7D-23227D1F45E3}" type="presParOf" srcId="{6AA15CA2-C36C-4293-81E2-1CD0A4486A9A}" destId="{EE456C92-F141-4451-A8DB-8AD9E099AC74}" srcOrd="0" destOrd="0" presId="urn:microsoft.com/office/officeart/2005/8/layout/hierarchy4"/>
    <dgm:cxn modelId="{9E60AE72-E816-493B-843B-EFF520B99F74}" type="presParOf" srcId="{6AA15CA2-C36C-4293-81E2-1CD0A4486A9A}" destId="{E5C1F536-0D67-47B9-94B9-49BBF178C4D3}" srcOrd="1" destOrd="0" presId="urn:microsoft.com/office/officeart/2005/8/layout/hierarchy4"/>
    <dgm:cxn modelId="{4E19EAA6-60D7-40F1-9477-6E2D945BC718}" type="presParOf" srcId="{7B0BF14A-FB91-4111-BF60-C6FC5FDA45BF}" destId="{AC642B9A-8FC8-4586-84EE-5DEC0EC0556A}" srcOrd="1" destOrd="0" presId="urn:microsoft.com/office/officeart/2005/8/layout/hierarchy4"/>
    <dgm:cxn modelId="{2F3DB776-CCDB-423E-B035-403A9EA99EBF}" type="presParOf" srcId="{7B0BF14A-FB91-4111-BF60-C6FC5FDA45BF}" destId="{FF6C4774-0D08-449E-8EBE-E7B285059B41}" srcOrd="2" destOrd="0" presId="urn:microsoft.com/office/officeart/2005/8/layout/hierarchy4"/>
    <dgm:cxn modelId="{6B1A1937-537B-4F90-94C9-E4BF093C0649}" type="presParOf" srcId="{FF6C4774-0D08-449E-8EBE-E7B285059B41}" destId="{0D78C217-C3AC-489F-BA31-052287F62032}" srcOrd="0" destOrd="0" presId="urn:microsoft.com/office/officeart/2005/8/layout/hierarchy4"/>
    <dgm:cxn modelId="{F1D88F4D-9D6E-42E8-B24F-C86C453A424E}" type="presParOf" srcId="{FF6C4774-0D08-449E-8EBE-E7B285059B41}" destId="{02EB6785-189F-4B7E-9A3A-826E8F945AEF}" srcOrd="1" destOrd="0" presId="urn:microsoft.com/office/officeart/2005/8/layout/hierarchy4"/>
    <dgm:cxn modelId="{D1FCFB87-9BEF-4F3B-AE73-C013450EC805}" type="presParOf" srcId="{FF6C4774-0D08-449E-8EBE-E7B285059B41}" destId="{375745EC-2981-4B6A-B213-AB865E459C7F}" srcOrd="2" destOrd="0" presId="urn:microsoft.com/office/officeart/2005/8/layout/hierarchy4"/>
    <dgm:cxn modelId="{5B02A33D-AB62-43BD-B3A8-574FBEEDCA23}" type="presParOf" srcId="{375745EC-2981-4B6A-B213-AB865E459C7F}" destId="{832391B2-B790-42F6-890E-6CEE6E987C34}" srcOrd="0" destOrd="0" presId="urn:microsoft.com/office/officeart/2005/8/layout/hierarchy4"/>
    <dgm:cxn modelId="{CF6DF6FA-D322-4F97-8E56-5CD5170E0587}" type="presParOf" srcId="{832391B2-B790-42F6-890E-6CEE6E987C34}" destId="{57939C12-7E75-4308-AF96-647BB478EFC7}" srcOrd="0" destOrd="0" presId="urn:microsoft.com/office/officeart/2005/8/layout/hierarchy4"/>
    <dgm:cxn modelId="{DAC0DF49-5D7E-43B8-822B-55D985BF888D}" type="presParOf" srcId="{832391B2-B790-42F6-890E-6CEE6E987C34}" destId="{D400D8C1-7F7D-4DDB-AC1D-A3FF5FB777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83B71-F80C-419F-A970-12E1EE57F1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1F96823-4FC6-473A-8FE6-A3FDD2E60D33}">
      <dgm:prSet phldrT="[Tekst]"/>
      <dgm:spPr/>
      <dgm:t>
        <a:bodyPr/>
        <a:lstStyle/>
        <a:p>
          <a:r>
            <a:rPr lang="pl-PL" dirty="0" smtClean="0"/>
            <a:t>Na podstawie kwot ryczałtowych</a:t>
          </a:r>
          <a:endParaRPr lang="pl-PL" dirty="0"/>
        </a:p>
      </dgm:t>
    </dgm:pt>
    <dgm:pt modelId="{99112EDA-E7E3-4913-BF8B-548C33552E77}" type="parTrans" cxnId="{CB49BADF-197E-4607-B2B8-16A7EDC106E9}">
      <dgm:prSet/>
      <dgm:spPr/>
      <dgm:t>
        <a:bodyPr/>
        <a:lstStyle/>
        <a:p>
          <a:endParaRPr lang="pl-PL"/>
        </a:p>
      </dgm:t>
    </dgm:pt>
    <dgm:pt modelId="{022662C1-2599-4E1D-AC25-41096B892074}" type="sibTrans" cxnId="{CB49BADF-197E-4607-B2B8-16A7EDC106E9}">
      <dgm:prSet/>
      <dgm:spPr/>
      <dgm:t>
        <a:bodyPr/>
        <a:lstStyle/>
        <a:p>
          <a:endParaRPr lang="pl-PL"/>
        </a:p>
      </dgm:t>
    </dgm:pt>
    <dgm:pt modelId="{E20ABB21-B19E-4D8A-8157-CDA51409AD7A}">
      <dgm:prSet phldrT="[Tekst]"/>
      <dgm:spPr/>
      <dgm:t>
        <a:bodyPr/>
        <a:lstStyle/>
        <a:p>
          <a:pPr algn="just"/>
          <a:r>
            <a:rPr lang="pl-PL" dirty="0" smtClean="0"/>
            <a:t>W przypadku projektów, w których wartość wkładu publicznego (środków publicznych) nie przekracza wyrażonej w PLN równowartości 100.000 EUR (424 000 PLN)</a:t>
          </a:r>
          <a:endParaRPr lang="pl-PL" dirty="0"/>
        </a:p>
      </dgm:t>
    </dgm:pt>
    <dgm:pt modelId="{5EBCBAA5-EDD4-43E0-8E52-BA00F5323A41}" type="parTrans" cxnId="{9F60DB28-F27E-4A89-8865-2EA0899AC73C}">
      <dgm:prSet/>
      <dgm:spPr/>
      <dgm:t>
        <a:bodyPr/>
        <a:lstStyle/>
        <a:p>
          <a:endParaRPr lang="pl-PL"/>
        </a:p>
      </dgm:t>
    </dgm:pt>
    <dgm:pt modelId="{2B7B669B-BBA2-4041-A0AD-CFA17DCC9124}" type="sibTrans" cxnId="{9F60DB28-F27E-4A89-8865-2EA0899AC73C}">
      <dgm:prSet/>
      <dgm:spPr/>
      <dgm:t>
        <a:bodyPr/>
        <a:lstStyle/>
        <a:p>
          <a:endParaRPr lang="pl-PL"/>
        </a:p>
      </dgm:t>
    </dgm:pt>
    <dgm:pt modelId="{9C3D308D-E48F-4A5D-8CFE-F3A40EE49C10}">
      <dgm:prSet phldrT="[Tekst]"/>
      <dgm:spPr/>
      <dgm:t>
        <a:bodyPr/>
        <a:lstStyle/>
        <a:p>
          <a:pPr algn="just"/>
          <a:r>
            <a:rPr lang="pl-PL" dirty="0" smtClean="0"/>
            <a:t>W przypadku projektów, w których wartość wkładu publicznego (środków publicznych) przekracza wyrażoną            w PLN równowartość 100.000 EUR (424 000 PLN)</a:t>
          </a:r>
          <a:endParaRPr lang="pl-PL" dirty="0"/>
        </a:p>
      </dgm:t>
    </dgm:pt>
    <dgm:pt modelId="{4D45466C-E976-4EB6-B18D-8D94E769C25F}" type="sibTrans" cxnId="{0CCF6439-0384-4166-8831-CB780740FF17}">
      <dgm:prSet/>
      <dgm:spPr/>
      <dgm:t>
        <a:bodyPr/>
        <a:lstStyle/>
        <a:p>
          <a:endParaRPr lang="pl-PL"/>
        </a:p>
      </dgm:t>
    </dgm:pt>
    <dgm:pt modelId="{D73B210D-77DA-43F4-8335-8E3875E9C829}" type="parTrans" cxnId="{0CCF6439-0384-4166-8831-CB780740FF17}">
      <dgm:prSet/>
      <dgm:spPr/>
      <dgm:t>
        <a:bodyPr/>
        <a:lstStyle/>
        <a:p>
          <a:endParaRPr lang="pl-PL"/>
        </a:p>
      </dgm:t>
    </dgm:pt>
    <dgm:pt modelId="{F77959F8-D843-4428-9BCA-44289112F58E}">
      <dgm:prSet phldrT="[Tekst]"/>
      <dgm:spPr/>
      <dgm:t>
        <a:bodyPr/>
        <a:lstStyle/>
        <a:p>
          <a:r>
            <a:rPr lang="pl-PL" dirty="0" smtClean="0"/>
            <a:t>Na podstawie rzeczywiście poniesionych wydatków</a:t>
          </a:r>
          <a:endParaRPr lang="pl-PL" dirty="0"/>
        </a:p>
      </dgm:t>
    </dgm:pt>
    <dgm:pt modelId="{EDDB52A7-567C-4870-A03D-B4449D62D90A}" type="sibTrans" cxnId="{01044B65-947A-409D-8A51-55309A03AAD7}">
      <dgm:prSet/>
      <dgm:spPr/>
      <dgm:t>
        <a:bodyPr/>
        <a:lstStyle/>
        <a:p>
          <a:endParaRPr lang="pl-PL"/>
        </a:p>
      </dgm:t>
    </dgm:pt>
    <dgm:pt modelId="{157F667F-61B2-4268-B788-638F0F1FD991}" type="parTrans" cxnId="{01044B65-947A-409D-8A51-55309A03AAD7}">
      <dgm:prSet/>
      <dgm:spPr/>
      <dgm:t>
        <a:bodyPr/>
        <a:lstStyle/>
        <a:p>
          <a:endParaRPr lang="pl-PL"/>
        </a:p>
      </dgm:t>
    </dgm:pt>
    <dgm:pt modelId="{C48D1023-2B71-4816-8A31-13C000F50D58}" type="pres">
      <dgm:prSet presAssocID="{88583B71-F80C-419F-A970-12E1EE57F1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EC382DD-6B0E-4B6A-B070-E9E99DA818EE}" type="pres">
      <dgm:prSet presAssocID="{F77959F8-D843-4428-9BCA-44289112F58E}" presName="linNode" presStyleCnt="0"/>
      <dgm:spPr/>
    </dgm:pt>
    <dgm:pt modelId="{D70CD588-3EEF-4270-B38E-8C2D61F3E018}" type="pres">
      <dgm:prSet presAssocID="{F77959F8-D843-4428-9BCA-44289112F58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26E3A81-4A5E-426E-996D-041DE100B631}" type="pres">
      <dgm:prSet presAssocID="{F77959F8-D843-4428-9BCA-44289112F58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FE8C77-8657-466A-95D0-373152EA957C}" type="pres">
      <dgm:prSet presAssocID="{EDDB52A7-567C-4870-A03D-B4449D62D90A}" presName="sp" presStyleCnt="0"/>
      <dgm:spPr/>
    </dgm:pt>
    <dgm:pt modelId="{72D5018D-EDF3-4718-B708-1D8FA8A2FB0D}" type="pres">
      <dgm:prSet presAssocID="{71F96823-4FC6-473A-8FE6-A3FDD2E60D33}" presName="linNode" presStyleCnt="0"/>
      <dgm:spPr/>
    </dgm:pt>
    <dgm:pt modelId="{0643C3CA-6477-4A1C-B2D3-C924BFB62FDD}" type="pres">
      <dgm:prSet presAssocID="{71F96823-4FC6-473A-8FE6-A3FDD2E60D3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52FAE6-164E-4B31-95D2-2D6F14DB9838}" type="pres">
      <dgm:prSet presAssocID="{71F96823-4FC6-473A-8FE6-A3FDD2E60D3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7066585-EAB2-4FC8-B969-86A7E533EB20}" type="presOf" srcId="{88583B71-F80C-419F-A970-12E1EE57F192}" destId="{C48D1023-2B71-4816-8A31-13C000F50D58}" srcOrd="0" destOrd="0" presId="urn:microsoft.com/office/officeart/2005/8/layout/vList5"/>
    <dgm:cxn modelId="{FD851005-8EF6-46E8-93E9-F58ACB9F9A60}" type="presOf" srcId="{9C3D308D-E48F-4A5D-8CFE-F3A40EE49C10}" destId="{B26E3A81-4A5E-426E-996D-041DE100B631}" srcOrd="0" destOrd="0" presId="urn:microsoft.com/office/officeart/2005/8/layout/vList5"/>
    <dgm:cxn modelId="{9F60DB28-F27E-4A89-8865-2EA0899AC73C}" srcId="{71F96823-4FC6-473A-8FE6-A3FDD2E60D33}" destId="{E20ABB21-B19E-4D8A-8157-CDA51409AD7A}" srcOrd="0" destOrd="0" parTransId="{5EBCBAA5-EDD4-43E0-8E52-BA00F5323A41}" sibTransId="{2B7B669B-BBA2-4041-A0AD-CFA17DCC9124}"/>
    <dgm:cxn modelId="{0CCF6439-0384-4166-8831-CB780740FF17}" srcId="{F77959F8-D843-4428-9BCA-44289112F58E}" destId="{9C3D308D-E48F-4A5D-8CFE-F3A40EE49C10}" srcOrd="0" destOrd="0" parTransId="{D73B210D-77DA-43F4-8335-8E3875E9C829}" sibTransId="{4D45466C-E976-4EB6-B18D-8D94E769C25F}"/>
    <dgm:cxn modelId="{2A924716-8DB1-42BB-B823-42D3E21117B4}" type="presOf" srcId="{71F96823-4FC6-473A-8FE6-A3FDD2E60D33}" destId="{0643C3CA-6477-4A1C-B2D3-C924BFB62FDD}" srcOrd="0" destOrd="0" presId="urn:microsoft.com/office/officeart/2005/8/layout/vList5"/>
    <dgm:cxn modelId="{BE605CEA-A0DD-4E7E-9133-ED498A0B6AA1}" type="presOf" srcId="{F77959F8-D843-4428-9BCA-44289112F58E}" destId="{D70CD588-3EEF-4270-B38E-8C2D61F3E018}" srcOrd="0" destOrd="0" presId="urn:microsoft.com/office/officeart/2005/8/layout/vList5"/>
    <dgm:cxn modelId="{CB49BADF-197E-4607-B2B8-16A7EDC106E9}" srcId="{88583B71-F80C-419F-A970-12E1EE57F192}" destId="{71F96823-4FC6-473A-8FE6-A3FDD2E60D33}" srcOrd="1" destOrd="0" parTransId="{99112EDA-E7E3-4913-BF8B-548C33552E77}" sibTransId="{022662C1-2599-4E1D-AC25-41096B892074}"/>
    <dgm:cxn modelId="{C0D59EDA-66C9-47A6-817F-B08AEF07A0B9}" type="presOf" srcId="{E20ABB21-B19E-4D8A-8157-CDA51409AD7A}" destId="{6852FAE6-164E-4B31-95D2-2D6F14DB9838}" srcOrd="0" destOrd="0" presId="urn:microsoft.com/office/officeart/2005/8/layout/vList5"/>
    <dgm:cxn modelId="{01044B65-947A-409D-8A51-55309A03AAD7}" srcId="{88583B71-F80C-419F-A970-12E1EE57F192}" destId="{F77959F8-D843-4428-9BCA-44289112F58E}" srcOrd="0" destOrd="0" parTransId="{157F667F-61B2-4268-B788-638F0F1FD991}" sibTransId="{EDDB52A7-567C-4870-A03D-B4449D62D90A}"/>
    <dgm:cxn modelId="{E92BE861-2FEA-4E43-A138-D7C4C55AFFE7}" type="presParOf" srcId="{C48D1023-2B71-4816-8A31-13C000F50D58}" destId="{DEC382DD-6B0E-4B6A-B070-E9E99DA818EE}" srcOrd="0" destOrd="0" presId="urn:microsoft.com/office/officeart/2005/8/layout/vList5"/>
    <dgm:cxn modelId="{D9BF9B54-BB64-49D4-B7CE-A692AEFBB893}" type="presParOf" srcId="{DEC382DD-6B0E-4B6A-B070-E9E99DA818EE}" destId="{D70CD588-3EEF-4270-B38E-8C2D61F3E018}" srcOrd="0" destOrd="0" presId="urn:microsoft.com/office/officeart/2005/8/layout/vList5"/>
    <dgm:cxn modelId="{F576C7EE-829D-42A9-87E0-9F1728CCADC0}" type="presParOf" srcId="{DEC382DD-6B0E-4B6A-B070-E9E99DA818EE}" destId="{B26E3A81-4A5E-426E-996D-041DE100B631}" srcOrd="1" destOrd="0" presId="urn:microsoft.com/office/officeart/2005/8/layout/vList5"/>
    <dgm:cxn modelId="{C8DD56A7-6EE7-4AF8-B984-DC263B9C4890}" type="presParOf" srcId="{C48D1023-2B71-4816-8A31-13C000F50D58}" destId="{EEFE8C77-8657-466A-95D0-373152EA957C}" srcOrd="1" destOrd="0" presId="urn:microsoft.com/office/officeart/2005/8/layout/vList5"/>
    <dgm:cxn modelId="{207BA08A-A6EE-42F3-9270-17D084A7443D}" type="presParOf" srcId="{C48D1023-2B71-4816-8A31-13C000F50D58}" destId="{72D5018D-EDF3-4718-B708-1D8FA8A2FB0D}" srcOrd="2" destOrd="0" presId="urn:microsoft.com/office/officeart/2005/8/layout/vList5"/>
    <dgm:cxn modelId="{E3CFAEE5-8032-4FAB-99EF-D3EEC87B01F6}" type="presParOf" srcId="{72D5018D-EDF3-4718-B708-1D8FA8A2FB0D}" destId="{0643C3CA-6477-4A1C-B2D3-C924BFB62FDD}" srcOrd="0" destOrd="0" presId="urn:microsoft.com/office/officeart/2005/8/layout/vList5"/>
    <dgm:cxn modelId="{96BA24AB-886E-4764-9049-0DB06635F7BC}" type="presParOf" srcId="{72D5018D-EDF3-4718-B708-1D8FA8A2FB0D}" destId="{6852FAE6-164E-4B31-95D2-2D6F14DB98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BA8D8-04BB-408E-A55F-63D946D2A2D0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B6382D96-DD53-45F9-B205-C4EB9D102B50}">
      <dgm:prSet phldrT="[Tekst]"/>
      <dgm:spPr/>
      <dgm:t>
        <a:bodyPr/>
        <a:lstStyle/>
        <a:p>
          <a:endParaRPr lang="pl-PL" dirty="0"/>
        </a:p>
      </dgm:t>
    </dgm:pt>
    <dgm:pt modelId="{FC51A687-241D-46EF-949F-4D8E49D587C0}" type="parTrans" cxnId="{AD068418-3522-4728-9BCD-6AD2EA0F43B4}">
      <dgm:prSet/>
      <dgm:spPr/>
      <dgm:t>
        <a:bodyPr/>
        <a:lstStyle/>
        <a:p>
          <a:endParaRPr lang="pl-PL"/>
        </a:p>
      </dgm:t>
    </dgm:pt>
    <dgm:pt modelId="{5732D025-080B-4EAD-8214-A32F2301E14C}" type="sibTrans" cxnId="{AD068418-3522-4728-9BCD-6AD2EA0F43B4}">
      <dgm:prSet/>
      <dgm:spPr/>
      <dgm:t>
        <a:bodyPr/>
        <a:lstStyle/>
        <a:p>
          <a:endParaRPr lang="pl-PL"/>
        </a:p>
      </dgm:t>
    </dgm:pt>
    <dgm:pt modelId="{0E40FDD9-8807-410E-B4A4-2A5195741991}">
      <dgm:prSet phldrT="[Tekst]" custT="1"/>
      <dgm:spPr/>
      <dgm:t>
        <a:bodyPr/>
        <a:lstStyle/>
        <a:p>
          <a:pPr algn="just"/>
          <a:r>
            <a:rPr lang="pl-PL" sz="2000" dirty="0" smtClean="0"/>
            <a:t>W przypadku projektów rozliczanych kwotami ryczałtowymi, </a:t>
          </a:r>
          <a:r>
            <a:rPr lang="pl-PL" sz="2000" b="1" dirty="0" smtClean="0"/>
            <a:t>jedno zadanie </a:t>
          </a:r>
          <a:r>
            <a:rPr lang="pl-PL" sz="2000" dirty="0" smtClean="0"/>
            <a:t>powinno być rozliczane zawsze </a:t>
          </a:r>
          <a:r>
            <a:rPr lang="pl-PL" sz="2000" b="1" dirty="0" smtClean="0"/>
            <a:t>jedną kwotą ryczałtową</a:t>
          </a:r>
          <a:r>
            <a:rPr lang="pl-PL" sz="2000" b="0" dirty="0" smtClean="0"/>
            <a:t>. Dla każdej z tych kwot należy wskazać twarde i mierzalne wskaźniki produktów. </a:t>
          </a:r>
          <a:endParaRPr lang="pl-PL" sz="2000" b="1" dirty="0"/>
        </a:p>
      </dgm:t>
    </dgm:pt>
    <dgm:pt modelId="{70BDF71A-5E0D-487E-81C0-7EE80E9F6EFD}" type="parTrans" cxnId="{AD0F2D45-FA65-4465-BE8A-9668719D6C30}">
      <dgm:prSet/>
      <dgm:spPr/>
      <dgm:t>
        <a:bodyPr/>
        <a:lstStyle/>
        <a:p>
          <a:endParaRPr lang="pl-PL"/>
        </a:p>
      </dgm:t>
    </dgm:pt>
    <dgm:pt modelId="{A3A555EF-D496-43D7-A246-94F2729EE58B}" type="sibTrans" cxnId="{AD0F2D45-FA65-4465-BE8A-9668719D6C30}">
      <dgm:prSet/>
      <dgm:spPr/>
      <dgm:t>
        <a:bodyPr/>
        <a:lstStyle/>
        <a:p>
          <a:endParaRPr lang="pl-PL"/>
        </a:p>
      </dgm:t>
    </dgm:pt>
    <dgm:pt modelId="{1EDEC465-1E96-4E17-9063-230BBBB9A1C2}">
      <dgm:prSet phldrT="[Tekst]"/>
      <dgm:spPr/>
      <dgm:t>
        <a:bodyPr/>
        <a:lstStyle/>
        <a:p>
          <a:endParaRPr lang="pl-PL" dirty="0"/>
        </a:p>
      </dgm:t>
    </dgm:pt>
    <dgm:pt modelId="{35807431-A4AA-4D96-84FD-5860A2F324BF}" type="parTrans" cxnId="{57311CC6-085D-455B-97E6-FDFDBFC97635}">
      <dgm:prSet/>
      <dgm:spPr/>
      <dgm:t>
        <a:bodyPr/>
        <a:lstStyle/>
        <a:p>
          <a:endParaRPr lang="pl-PL"/>
        </a:p>
      </dgm:t>
    </dgm:pt>
    <dgm:pt modelId="{6E5F9D5F-FCF9-4ADE-AA27-3E6B4286C48D}" type="sibTrans" cxnId="{57311CC6-085D-455B-97E6-FDFDBFC97635}">
      <dgm:prSet/>
      <dgm:spPr/>
      <dgm:t>
        <a:bodyPr/>
        <a:lstStyle/>
        <a:p>
          <a:endParaRPr lang="pl-PL"/>
        </a:p>
      </dgm:t>
    </dgm:pt>
    <dgm:pt modelId="{9B5029E8-4180-4069-885C-230113C38E91}">
      <dgm:prSet custT="1"/>
      <dgm:spPr/>
      <dgm:t>
        <a:bodyPr/>
        <a:lstStyle/>
        <a:p>
          <a:pPr algn="just"/>
          <a:r>
            <a:rPr lang="pl-PL" sz="2000" b="1" dirty="0" smtClean="0"/>
            <a:t>Nie ma możliwości </a:t>
          </a:r>
          <a:r>
            <a:rPr lang="pl-PL" sz="2000" dirty="0" smtClean="0"/>
            <a:t>łączenia w jednym projekcie zadań rozliczanych za pomocą kwot ryczałtowych oraz zadań rozliczanych na podstawie rzeczywiście poniesionych wydatków. </a:t>
          </a:r>
          <a:endParaRPr lang="pl-PL" sz="2000" dirty="0"/>
        </a:p>
      </dgm:t>
    </dgm:pt>
    <dgm:pt modelId="{A3B90C93-2AF6-4839-92BD-7EBA9A95C005}" type="parTrans" cxnId="{110CD546-40CA-4612-83B9-5FD38A794EAD}">
      <dgm:prSet/>
      <dgm:spPr/>
      <dgm:t>
        <a:bodyPr/>
        <a:lstStyle/>
        <a:p>
          <a:endParaRPr lang="pl-PL"/>
        </a:p>
      </dgm:t>
    </dgm:pt>
    <dgm:pt modelId="{0D6E9E94-FA1E-486F-A896-69BEE8136F71}" type="sibTrans" cxnId="{110CD546-40CA-4612-83B9-5FD38A794EAD}">
      <dgm:prSet/>
      <dgm:spPr/>
      <dgm:t>
        <a:bodyPr/>
        <a:lstStyle/>
        <a:p>
          <a:endParaRPr lang="pl-PL"/>
        </a:p>
      </dgm:t>
    </dgm:pt>
    <dgm:pt modelId="{100BD043-E9A6-438E-96FD-81B934EAD406}" type="pres">
      <dgm:prSet presAssocID="{017BA8D8-04BB-408E-A55F-63D946D2A2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6882F0-5C16-4FB1-A90D-3C49E304D4E5}" type="pres">
      <dgm:prSet presAssocID="{B6382D96-DD53-45F9-B205-C4EB9D102B50}" presName="composite" presStyleCnt="0"/>
      <dgm:spPr/>
    </dgm:pt>
    <dgm:pt modelId="{1F101A27-BA79-47A8-93F4-D1061F56C079}" type="pres">
      <dgm:prSet presAssocID="{B6382D96-DD53-45F9-B205-C4EB9D102B5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314BD-BFBD-4737-BB5F-7014A7A25B07}" type="pres">
      <dgm:prSet presAssocID="{B6382D96-DD53-45F9-B205-C4EB9D102B50}" presName="descendantText" presStyleLbl="alignAcc1" presStyleIdx="0" presStyleCnt="2" custScaleY="106493" custLinFactNeighborX="0" custLinFactNeighborY="-270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CCA19-C9DA-4B01-B5A7-E1B03614894A}" type="pres">
      <dgm:prSet presAssocID="{5732D025-080B-4EAD-8214-A32F2301E14C}" presName="sp" presStyleCnt="0"/>
      <dgm:spPr/>
    </dgm:pt>
    <dgm:pt modelId="{114952AB-F7F4-4DDA-8868-EFEB46541977}" type="pres">
      <dgm:prSet presAssocID="{1EDEC465-1E96-4E17-9063-230BBBB9A1C2}" presName="composite" presStyleCnt="0"/>
      <dgm:spPr/>
    </dgm:pt>
    <dgm:pt modelId="{050AE265-87DE-4E44-BB00-40FB55987D79}" type="pres">
      <dgm:prSet presAssocID="{1EDEC465-1E96-4E17-9063-230BBBB9A1C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96396-93DD-42FD-B62F-3FA06025ADA4}" type="pres">
      <dgm:prSet presAssocID="{1EDEC465-1E96-4E17-9063-230BBBB9A1C2}" presName="descendantText" presStyleLbl="alignAcc1" presStyleIdx="1" presStyleCnt="2" custScaleY="987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049023-7CFA-4CD1-B171-71D57E12C421}" type="presOf" srcId="{9B5029E8-4180-4069-885C-230113C38E91}" destId="{D9596396-93DD-42FD-B62F-3FA06025ADA4}" srcOrd="0" destOrd="0" presId="urn:microsoft.com/office/officeart/2005/8/layout/chevron2"/>
    <dgm:cxn modelId="{F08E45D1-F931-4A5F-AA45-E01357EE697C}" type="presOf" srcId="{0E40FDD9-8807-410E-B4A4-2A5195741991}" destId="{605314BD-BFBD-4737-BB5F-7014A7A25B07}" srcOrd="0" destOrd="0" presId="urn:microsoft.com/office/officeart/2005/8/layout/chevron2"/>
    <dgm:cxn modelId="{110CD546-40CA-4612-83B9-5FD38A794EAD}" srcId="{1EDEC465-1E96-4E17-9063-230BBBB9A1C2}" destId="{9B5029E8-4180-4069-885C-230113C38E91}" srcOrd="0" destOrd="0" parTransId="{A3B90C93-2AF6-4839-92BD-7EBA9A95C005}" sibTransId="{0D6E9E94-FA1E-486F-A896-69BEE8136F71}"/>
    <dgm:cxn modelId="{57311CC6-085D-455B-97E6-FDFDBFC97635}" srcId="{017BA8D8-04BB-408E-A55F-63D946D2A2D0}" destId="{1EDEC465-1E96-4E17-9063-230BBBB9A1C2}" srcOrd="1" destOrd="0" parTransId="{35807431-A4AA-4D96-84FD-5860A2F324BF}" sibTransId="{6E5F9D5F-FCF9-4ADE-AA27-3E6B4286C48D}"/>
    <dgm:cxn modelId="{538A32F7-3CD2-4C6D-90ED-1232B72AE728}" type="presOf" srcId="{017BA8D8-04BB-408E-A55F-63D946D2A2D0}" destId="{100BD043-E9A6-438E-96FD-81B934EAD406}" srcOrd="0" destOrd="0" presId="urn:microsoft.com/office/officeart/2005/8/layout/chevron2"/>
    <dgm:cxn modelId="{AD068418-3522-4728-9BCD-6AD2EA0F43B4}" srcId="{017BA8D8-04BB-408E-A55F-63D946D2A2D0}" destId="{B6382D96-DD53-45F9-B205-C4EB9D102B50}" srcOrd="0" destOrd="0" parTransId="{FC51A687-241D-46EF-949F-4D8E49D587C0}" sibTransId="{5732D025-080B-4EAD-8214-A32F2301E14C}"/>
    <dgm:cxn modelId="{AD0F2D45-FA65-4465-BE8A-9668719D6C30}" srcId="{B6382D96-DD53-45F9-B205-C4EB9D102B50}" destId="{0E40FDD9-8807-410E-B4A4-2A5195741991}" srcOrd="0" destOrd="0" parTransId="{70BDF71A-5E0D-487E-81C0-7EE80E9F6EFD}" sibTransId="{A3A555EF-D496-43D7-A246-94F2729EE58B}"/>
    <dgm:cxn modelId="{5F28CFDF-00F3-4280-8D4F-153F2AE1B4A1}" type="presOf" srcId="{1EDEC465-1E96-4E17-9063-230BBBB9A1C2}" destId="{050AE265-87DE-4E44-BB00-40FB55987D79}" srcOrd="0" destOrd="0" presId="urn:microsoft.com/office/officeart/2005/8/layout/chevron2"/>
    <dgm:cxn modelId="{917513AB-D511-4C9B-B652-73F6F214200E}" type="presOf" srcId="{B6382D96-DD53-45F9-B205-C4EB9D102B50}" destId="{1F101A27-BA79-47A8-93F4-D1061F56C079}" srcOrd="0" destOrd="0" presId="urn:microsoft.com/office/officeart/2005/8/layout/chevron2"/>
    <dgm:cxn modelId="{CAC0601E-A21B-4110-A723-2A1607301692}" type="presParOf" srcId="{100BD043-E9A6-438E-96FD-81B934EAD406}" destId="{DF6882F0-5C16-4FB1-A90D-3C49E304D4E5}" srcOrd="0" destOrd="0" presId="urn:microsoft.com/office/officeart/2005/8/layout/chevron2"/>
    <dgm:cxn modelId="{FCBFA2A4-6A48-43DB-ADEC-70A18DF7DD53}" type="presParOf" srcId="{DF6882F0-5C16-4FB1-A90D-3C49E304D4E5}" destId="{1F101A27-BA79-47A8-93F4-D1061F56C079}" srcOrd="0" destOrd="0" presId="urn:microsoft.com/office/officeart/2005/8/layout/chevron2"/>
    <dgm:cxn modelId="{C07EB847-F67A-4029-B947-7A5BC2EB28AB}" type="presParOf" srcId="{DF6882F0-5C16-4FB1-A90D-3C49E304D4E5}" destId="{605314BD-BFBD-4737-BB5F-7014A7A25B07}" srcOrd="1" destOrd="0" presId="urn:microsoft.com/office/officeart/2005/8/layout/chevron2"/>
    <dgm:cxn modelId="{62968CD5-C789-4C02-891E-4C0BD2401E6D}" type="presParOf" srcId="{100BD043-E9A6-438E-96FD-81B934EAD406}" destId="{399CCA19-C9DA-4B01-B5A7-E1B03614894A}" srcOrd="1" destOrd="0" presId="urn:microsoft.com/office/officeart/2005/8/layout/chevron2"/>
    <dgm:cxn modelId="{3CBA914F-4359-42F1-A945-E98D8B545576}" type="presParOf" srcId="{100BD043-E9A6-438E-96FD-81B934EAD406}" destId="{114952AB-F7F4-4DDA-8868-EFEB46541977}" srcOrd="2" destOrd="0" presId="urn:microsoft.com/office/officeart/2005/8/layout/chevron2"/>
    <dgm:cxn modelId="{D7FAAAE1-2968-479F-B3CB-2B0AFC62938B}" type="presParOf" srcId="{114952AB-F7F4-4DDA-8868-EFEB46541977}" destId="{050AE265-87DE-4E44-BB00-40FB55987D79}" srcOrd="0" destOrd="0" presId="urn:microsoft.com/office/officeart/2005/8/layout/chevron2"/>
    <dgm:cxn modelId="{230EB162-6FAE-446B-93A1-D2182B3AF106}" type="presParOf" srcId="{114952AB-F7F4-4DDA-8868-EFEB46541977}" destId="{D9596396-93DD-42FD-B62F-3FA06025AD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BA8D8-04BB-408E-A55F-63D946D2A2D0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B6382D96-DD53-45F9-B205-C4EB9D102B50}">
      <dgm:prSet phldrT="[Tekst]"/>
      <dgm:spPr/>
      <dgm:t>
        <a:bodyPr/>
        <a:lstStyle/>
        <a:p>
          <a:endParaRPr lang="pl-PL" dirty="0"/>
        </a:p>
      </dgm:t>
    </dgm:pt>
    <dgm:pt modelId="{FC51A687-241D-46EF-949F-4D8E49D587C0}" type="parTrans" cxnId="{AD068418-3522-4728-9BCD-6AD2EA0F43B4}">
      <dgm:prSet/>
      <dgm:spPr/>
      <dgm:t>
        <a:bodyPr/>
        <a:lstStyle/>
        <a:p>
          <a:endParaRPr lang="pl-PL"/>
        </a:p>
      </dgm:t>
    </dgm:pt>
    <dgm:pt modelId="{5732D025-080B-4EAD-8214-A32F2301E14C}" type="sibTrans" cxnId="{AD068418-3522-4728-9BCD-6AD2EA0F43B4}">
      <dgm:prSet/>
      <dgm:spPr/>
      <dgm:t>
        <a:bodyPr/>
        <a:lstStyle/>
        <a:p>
          <a:endParaRPr lang="pl-PL"/>
        </a:p>
      </dgm:t>
    </dgm:pt>
    <dgm:pt modelId="{0E40FDD9-8807-410E-B4A4-2A5195741991}">
      <dgm:prSet phldrT="[Tekst]" custT="1"/>
      <dgm:spPr/>
      <dgm:t>
        <a:bodyPr/>
        <a:lstStyle/>
        <a:p>
          <a:pPr algn="just"/>
          <a:r>
            <a:rPr lang="pl-PL" sz="2000" dirty="0" smtClean="0"/>
            <a:t>Wydatki rozliczone uproszczoną metodą traktowane są jako </a:t>
          </a:r>
          <a:r>
            <a:rPr lang="pl-PL" sz="2000" b="1" dirty="0" smtClean="0"/>
            <a:t>wydatki poniesione</a:t>
          </a:r>
          <a:r>
            <a:rPr lang="pl-PL" sz="2000" b="0" dirty="0" smtClean="0"/>
            <a:t>.</a:t>
          </a:r>
          <a:r>
            <a:rPr lang="pl-PL" sz="2000" dirty="0" smtClean="0"/>
            <a:t> Beneficjent nie ma obowiązku gromadzenia </a:t>
          </a:r>
          <a:br>
            <a:rPr lang="pl-PL" sz="2000" dirty="0" smtClean="0"/>
          </a:br>
          <a:r>
            <a:rPr lang="pl-PL" sz="2000" dirty="0" smtClean="0"/>
            <a:t>i opisywania dokumentów księgowych.</a:t>
          </a:r>
          <a:endParaRPr lang="pl-PL" sz="2000" dirty="0"/>
        </a:p>
      </dgm:t>
    </dgm:pt>
    <dgm:pt modelId="{70BDF71A-5E0D-487E-81C0-7EE80E9F6EFD}" type="parTrans" cxnId="{AD0F2D45-FA65-4465-BE8A-9668719D6C30}">
      <dgm:prSet/>
      <dgm:spPr/>
      <dgm:t>
        <a:bodyPr/>
        <a:lstStyle/>
        <a:p>
          <a:endParaRPr lang="pl-PL"/>
        </a:p>
      </dgm:t>
    </dgm:pt>
    <dgm:pt modelId="{A3A555EF-D496-43D7-A246-94F2729EE58B}" type="sibTrans" cxnId="{AD0F2D45-FA65-4465-BE8A-9668719D6C30}">
      <dgm:prSet/>
      <dgm:spPr/>
      <dgm:t>
        <a:bodyPr/>
        <a:lstStyle/>
        <a:p>
          <a:endParaRPr lang="pl-PL"/>
        </a:p>
      </dgm:t>
    </dgm:pt>
    <dgm:pt modelId="{F9F17600-0F60-4FE7-BE6D-C8AF07690F6F}">
      <dgm:prSet phldrT="[Tekst]"/>
      <dgm:spPr/>
      <dgm:t>
        <a:bodyPr/>
        <a:lstStyle/>
        <a:p>
          <a:endParaRPr lang="pl-PL" dirty="0"/>
        </a:p>
      </dgm:t>
    </dgm:pt>
    <dgm:pt modelId="{66360286-D944-41A2-A4A2-E2AD25361DFB}" type="parTrans" cxnId="{72268DC1-FFB1-45CE-A044-4C8A0FABA5CE}">
      <dgm:prSet/>
      <dgm:spPr/>
      <dgm:t>
        <a:bodyPr/>
        <a:lstStyle/>
        <a:p>
          <a:endParaRPr lang="pl-PL"/>
        </a:p>
      </dgm:t>
    </dgm:pt>
    <dgm:pt modelId="{36F6BF97-367E-483D-9312-8A9198D647DA}" type="sibTrans" cxnId="{72268DC1-FFB1-45CE-A044-4C8A0FABA5CE}">
      <dgm:prSet/>
      <dgm:spPr/>
      <dgm:t>
        <a:bodyPr/>
        <a:lstStyle/>
        <a:p>
          <a:endParaRPr lang="pl-PL"/>
        </a:p>
      </dgm:t>
    </dgm:pt>
    <dgm:pt modelId="{13E2D881-736D-432D-97CB-92A2B4327AA8}">
      <dgm:prSet phldrT="[Tekst]" custT="1"/>
      <dgm:spPr/>
      <dgm:t>
        <a:bodyPr/>
        <a:lstStyle/>
        <a:p>
          <a:pPr algn="just"/>
          <a:r>
            <a:rPr lang="pl-PL" sz="2000" dirty="0" smtClean="0"/>
            <a:t>W przypadku nieosiągnięcia wskaźników, założonych w ramach danej kwoty ryczałtowej, uznaje się, iż Beneficjent nie wykonał zadania prawidłowo oraz nie rozliczył przyznanej kwoty ryczałtowej.</a:t>
          </a:r>
          <a:endParaRPr lang="pl-PL" sz="2000" dirty="0"/>
        </a:p>
      </dgm:t>
    </dgm:pt>
    <dgm:pt modelId="{AD5F51ED-BC6B-4F45-B4D2-D7DD4D178B21}" type="parTrans" cxnId="{1DC01132-20B0-4569-9DC3-CD2FD9212BE7}">
      <dgm:prSet/>
      <dgm:spPr/>
      <dgm:t>
        <a:bodyPr/>
        <a:lstStyle/>
        <a:p>
          <a:endParaRPr lang="pl-PL"/>
        </a:p>
      </dgm:t>
    </dgm:pt>
    <dgm:pt modelId="{7F0322AA-8516-4492-9352-7CC577F120ED}" type="sibTrans" cxnId="{1DC01132-20B0-4569-9DC3-CD2FD9212BE7}">
      <dgm:prSet/>
      <dgm:spPr/>
      <dgm:t>
        <a:bodyPr/>
        <a:lstStyle/>
        <a:p>
          <a:endParaRPr lang="pl-PL"/>
        </a:p>
      </dgm:t>
    </dgm:pt>
    <dgm:pt modelId="{4F4F0478-9BCC-4C71-AB0D-ADC0DAA25E20}">
      <dgm:prSet phldrT="[Tekst]" custT="1"/>
      <dgm:spPr/>
      <dgm:t>
        <a:bodyPr/>
        <a:lstStyle/>
        <a:p>
          <a:pPr algn="just"/>
          <a:r>
            <a:rPr lang="pl-PL" sz="2000" dirty="0" smtClean="0"/>
            <a:t>Wydatki, które Beneficjent poniósł na zadanie objęte kwotą ryczałtową, która nie została uznana za rozliczoną, uznaje się za </a:t>
          </a:r>
          <a:r>
            <a:rPr lang="pl-PL" sz="2000" b="1" dirty="0" smtClean="0"/>
            <a:t>niekwalifikowalne.</a:t>
          </a:r>
          <a:endParaRPr lang="pl-PL" sz="2000" dirty="0"/>
        </a:p>
      </dgm:t>
    </dgm:pt>
    <dgm:pt modelId="{28CE969D-FF92-41C1-B0DD-79980C6728ED}" type="parTrans" cxnId="{DB77EA63-4310-4460-AF2D-446C2224A283}">
      <dgm:prSet/>
      <dgm:spPr/>
      <dgm:t>
        <a:bodyPr/>
        <a:lstStyle/>
        <a:p>
          <a:endParaRPr lang="pl-PL"/>
        </a:p>
      </dgm:t>
    </dgm:pt>
    <dgm:pt modelId="{65FF568A-2910-48C1-9206-610B9AFC9477}" type="sibTrans" cxnId="{DB77EA63-4310-4460-AF2D-446C2224A283}">
      <dgm:prSet/>
      <dgm:spPr/>
      <dgm:t>
        <a:bodyPr/>
        <a:lstStyle/>
        <a:p>
          <a:endParaRPr lang="pl-PL"/>
        </a:p>
      </dgm:t>
    </dgm:pt>
    <dgm:pt modelId="{51F1876A-0F11-46D7-9DE5-BFFFE7F533A0}">
      <dgm:prSet phldrT="[Tekst]" custT="1"/>
      <dgm:spPr/>
      <dgm:t>
        <a:bodyPr/>
        <a:lstStyle/>
        <a:p>
          <a:pPr algn="just"/>
          <a:r>
            <a:rPr lang="pl-PL" sz="2000" b="1" u="none" dirty="0" smtClean="0"/>
            <a:t>W przypadku kwot ryczałtowych</a:t>
          </a:r>
          <a:r>
            <a:rPr lang="pl-PL" sz="2000" b="0" u="none" dirty="0" smtClean="0"/>
            <a:t>, </a:t>
          </a:r>
          <a:r>
            <a:rPr lang="pl-PL" sz="2000" dirty="0" smtClean="0"/>
            <a:t>weryfikacja wydatków polega na sprawdzeniu, czy działania zadeklarowane przez Wnioskodawcę zostały zrealizowane, a określone w umowie o dofinansowanie wskaźniki produktu lub rezultatu osiągnięte.</a:t>
          </a:r>
          <a:endParaRPr lang="pl-PL" sz="2000" dirty="0"/>
        </a:p>
      </dgm:t>
    </dgm:pt>
    <dgm:pt modelId="{0C5CE506-858A-415C-85C3-8FCD68E1DE51}" type="parTrans" cxnId="{7BBC1DA1-7EAA-48CD-A0B1-E8A99EA6CC20}">
      <dgm:prSet/>
      <dgm:spPr/>
      <dgm:t>
        <a:bodyPr/>
        <a:lstStyle/>
        <a:p>
          <a:endParaRPr lang="pl-PL"/>
        </a:p>
      </dgm:t>
    </dgm:pt>
    <dgm:pt modelId="{10F88231-C2DF-4A31-8B83-810203905031}" type="sibTrans" cxnId="{7BBC1DA1-7EAA-48CD-A0B1-E8A99EA6CC20}">
      <dgm:prSet/>
      <dgm:spPr/>
      <dgm:t>
        <a:bodyPr/>
        <a:lstStyle/>
        <a:p>
          <a:endParaRPr lang="pl-PL"/>
        </a:p>
      </dgm:t>
    </dgm:pt>
    <dgm:pt modelId="{100BD043-E9A6-438E-96FD-81B934EAD406}" type="pres">
      <dgm:prSet presAssocID="{017BA8D8-04BB-408E-A55F-63D946D2A2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6882F0-5C16-4FB1-A90D-3C49E304D4E5}" type="pres">
      <dgm:prSet presAssocID="{B6382D96-DD53-45F9-B205-C4EB9D102B50}" presName="composite" presStyleCnt="0"/>
      <dgm:spPr/>
    </dgm:pt>
    <dgm:pt modelId="{1F101A27-BA79-47A8-93F4-D1061F56C079}" type="pres">
      <dgm:prSet presAssocID="{B6382D96-DD53-45F9-B205-C4EB9D102B5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5314BD-BFBD-4737-BB5F-7014A7A25B07}" type="pres">
      <dgm:prSet presAssocID="{B6382D96-DD53-45F9-B205-C4EB9D102B50}" presName="descendantText" presStyleLbl="alignAcc1" presStyleIdx="0" presStyleCnt="2" custScaleY="1567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9CCA19-C9DA-4B01-B5A7-E1B03614894A}" type="pres">
      <dgm:prSet presAssocID="{5732D025-080B-4EAD-8214-A32F2301E14C}" presName="sp" presStyleCnt="0"/>
      <dgm:spPr/>
    </dgm:pt>
    <dgm:pt modelId="{0BD43B72-BDD6-4359-927E-20AA5399D426}" type="pres">
      <dgm:prSet presAssocID="{F9F17600-0F60-4FE7-BE6D-C8AF07690F6F}" presName="composite" presStyleCnt="0"/>
      <dgm:spPr/>
    </dgm:pt>
    <dgm:pt modelId="{4C7B5314-C0DA-4545-8E13-E63A7F0A96F7}" type="pres">
      <dgm:prSet presAssocID="{F9F17600-0F60-4FE7-BE6D-C8AF07690F6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69A66B-0823-4287-856D-2524C7D33A5B}" type="pres">
      <dgm:prSet presAssocID="{F9F17600-0F60-4FE7-BE6D-C8AF07690F6F}" presName="descendantText" presStyleLbl="alignAcc1" presStyleIdx="1" presStyleCnt="2" custScaleY="1556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BF61AB-ABCA-49A9-8E38-69BC1597EE6A}" type="presOf" srcId="{B6382D96-DD53-45F9-B205-C4EB9D102B50}" destId="{1F101A27-BA79-47A8-93F4-D1061F56C079}" srcOrd="0" destOrd="0" presId="urn:microsoft.com/office/officeart/2005/8/layout/chevron2"/>
    <dgm:cxn modelId="{359DA4D5-F283-4F5F-B1F5-340BEC03DEA1}" type="presOf" srcId="{017BA8D8-04BB-408E-A55F-63D946D2A2D0}" destId="{100BD043-E9A6-438E-96FD-81B934EAD406}" srcOrd="0" destOrd="0" presId="urn:microsoft.com/office/officeart/2005/8/layout/chevron2"/>
    <dgm:cxn modelId="{DB77EA63-4310-4460-AF2D-446C2224A283}" srcId="{F9F17600-0F60-4FE7-BE6D-C8AF07690F6F}" destId="{4F4F0478-9BCC-4C71-AB0D-ADC0DAA25E20}" srcOrd="1" destOrd="0" parTransId="{28CE969D-FF92-41C1-B0DD-79980C6728ED}" sibTransId="{65FF568A-2910-48C1-9206-610B9AFC9477}"/>
    <dgm:cxn modelId="{72268DC1-FFB1-45CE-A044-4C8A0FABA5CE}" srcId="{017BA8D8-04BB-408E-A55F-63D946D2A2D0}" destId="{F9F17600-0F60-4FE7-BE6D-C8AF07690F6F}" srcOrd="1" destOrd="0" parTransId="{66360286-D944-41A2-A4A2-E2AD25361DFB}" sibTransId="{36F6BF97-367E-483D-9312-8A9198D647DA}"/>
    <dgm:cxn modelId="{C0C83DE4-E086-4899-9576-0F9619037239}" type="presOf" srcId="{4F4F0478-9BCC-4C71-AB0D-ADC0DAA25E20}" destId="{4669A66B-0823-4287-856D-2524C7D33A5B}" srcOrd="0" destOrd="1" presId="urn:microsoft.com/office/officeart/2005/8/layout/chevron2"/>
    <dgm:cxn modelId="{1DC01132-20B0-4569-9DC3-CD2FD9212BE7}" srcId="{F9F17600-0F60-4FE7-BE6D-C8AF07690F6F}" destId="{13E2D881-736D-432D-97CB-92A2B4327AA8}" srcOrd="0" destOrd="0" parTransId="{AD5F51ED-BC6B-4F45-B4D2-D7DD4D178B21}" sibTransId="{7F0322AA-8516-4492-9352-7CC577F120ED}"/>
    <dgm:cxn modelId="{AD068418-3522-4728-9BCD-6AD2EA0F43B4}" srcId="{017BA8D8-04BB-408E-A55F-63D946D2A2D0}" destId="{B6382D96-DD53-45F9-B205-C4EB9D102B50}" srcOrd="0" destOrd="0" parTransId="{FC51A687-241D-46EF-949F-4D8E49D587C0}" sibTransId="{5732D025-080B-4EAD-8214-A32F2301E14C}"/>
    <dgm:cxn modelId="{10AC1DFA-EFE9-43D3-A771-7510F5CDB6AF}" type="presOf" srcId="{0E40FDD9-8807-410E-B4A4-2A5195741991}" destId="{605314BD-BFBD-4737-BB5F-7014A7A25B07}" srcOrd="0" destOrd="0" presId="urn:microsoft.com/office/officeart/2005/8/layout/chevron2"/>
    <dgm:cxn modelId="{7BBC1DA1-7EAA-48CD-A0B1-E8A99EA6CC20}" srcId="{B6382D96-DD53-45F9-B205-C4EB9D102B50}" destId="{51F1876A-0F11-46D7-9DE5-BFFFE7F533A0}" srcOrd="1" destOrd="0" parTransId="{0C5CE506-858A-415C-85C3-8FCD68E1DE51}" sibTransId="{10F88231-C2DF-4A31-8B83-810203905031}"/>
    <dgm:cxn modelId="{76EBF57B-8572-43C9-8177-432E9E733E31}" type="presOf" srcId="{51F1876A-0F11-46D7-9DE5-BFFFE7F533A0}" destId="{605314BD-BFBD-4737-BB5F-7014A7A25B07}" srcOrd="0" destOrd="1" presId="urn:microsoft.com/office/officeart/2005/8/layout/chevron2"/>
    <dgm:cxn modelId="{AD0F2D45-FA65-4465-BE8A-9668719D6C30}" srcId="{B6382D96-DD53-45F9-B205-C4EB9D102B50}" destId="{0E40FDD9-8807-410E-B4A4-2A5195741991}" srcOrd="0" destOrd="0" parTransId="{70BDF71A-5E0D-487E-81C0-7EE80E9F6EFD}" sibTransId="{A3A555EF-D496-43D7-A246-94F2729EE58B}"/>
    <dgm:cxn modelId="{93C3ADF1-26D2-4DD0-ADF5-CFAD02EBF3E4}" type="presOf" srcId="{13E2D881-736D-432D-97CB-92A2B4327AA8}" destId="{4669A66B-0823-4287-856D-2524C7D33A5B}" srcOrd="0" destOrd="0" presId="urn:microsoft.com/office/officeart/2005/8/layout/chevron2"/>
    <dgm:cxn modelId="{2C9F3199-E4ED-4D65-81DB-2162F81AD485}" type="presOf" srcId="{F9F17600-0F60-4FE7-BE6D-C8AF07690F6F}" destId="{4C7B5314-C0DA-4545-8E13-E63A7F0A96F7}" srcOrd="0" destOrd="0" presId="urn:microsoft.com/office/officeart/2005/8/layout/chevron2"/>
    <dgm:cxn modelId="{404AF7D9-FEEC-4356-8540-058ED9E4FE68}" type="presParOf" srcId="{100BD043-E9A6-438E-96FD-81B934EAD406}" destId="{DF6882F0-5C16-4FB1-A90D-3C49E304D4E5}" srcOrd="0" destOrd="0" presId="urn:microsoft.com/office/officeart/2005/8/layout/chevron2"/>
    <dgm:cxn modelId="{CDDCCD89-CA77-443D-9E97-C75486B56EE7}" type="presParOf" srcId="{DF6882F0-5C16-4FB1-A90D-3C49E304D4E5}" destId="{1F101A27-BA79-47A8-93F4-D1061F56C079}" srcOrd="0" destOrd="0" presId="urn:microsoft.com/office/officeart/2005/8/layout/chevron2"/>
    <dgm:cxn modelId="{A23924A2-3952-4B88-A7A3-D1AE7FFEF568}" type="presParOf" srcId="{DF6882F0-5C16-4FB1-A90D-3C49E304D4E5}" destId="{605314BD-BFBD-4737-BB5F-7014A7A25B07}" srcOrd="1" destOrd="0" presId="urn:microsoft.com/office/officeart/2005/8/layout/chevron2"/>
    <dgm:cxn modelId="{51C2383C-3111-4CE8-95EE-7355D03B182A}" type="presParOf" srcId="{100BD043-E9A6-438E-96FD-81B934EAD406}" destId="{399CCA19-C9DA-4B01-B5A7-E1B03614894A}" srcOrd="1" destOrd="0" presId="urn:microsoft.com/office/officeart/2005/8/layout/chevron2"/>
    <dgm:cxn modelId="{7284D3A8-D954-44CB-A26D-E50194C95247}" type="presParOf" srcId="{100BD043-E9A6-438E-96FD-81B934EAD406}" destId="{0BD43B72-BDD6-4359-927E-20AA5399D426}" srcOrd="2" destOrd="0" presId="urn:microsoft.com/office/officeart/2005/8/layout/chevron2"/>
    <dgm:cxn modelId="{1B79387E-B059-4F2B-B6CD-A4A411FB2EC9}" type="presParOf" srcId="{0BD43B72-BDD6-4359-927E-20AA5399D426}" destId="{4C7B5314-C0DA-4545-8E13-E63A7F0A96F7}" srcOrd="0" destOrd="0" presId="urn:microsoft.com/office/officeart/2005/8/layout/chevron2"/>
    <dgm:cxn modelId="{E2FB1132-6734-488B-8028-BF8AB1DF0333}" type="presParOf" srcId="{0BD43B72-BDD6-4359-927E-20AA5399D426}" destId="{4669A66B-0823-4287-856D-2524C7D33A5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B1D29A-B642-414C-9CE0-E1C8646755C4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2EC26671-F640-4D57-93A9-84AE2C9E2EF4}">
      <dgm:prSet phldrT="[Tekst]" custT="1"/>
      <dgm:spPr/>
      <dgm:t>
        <a:bodyPr/>
        <a:lstStyle/>
        <a:p>
          <a:pPr algn="just"/>
          <a:endParaRPr lang="pl-PL" sz="2000" b="0" dirty="0">
            <a:solidFill>
              <a:srgbClr val="FF0000"/>
            </a:solidFill>
          </a:endParaRPr>
        </a:p>
      </dgm:t>
    </dgm:pt>
    <dgm:pt modelId="{87D569E0-AF8F-4E15-8AC4-C0888EFEB5A6}" type="parTrans" cxnId="{CA741607-CD24-4DB2-B637-20AE11FC44E1}">
      <dgm:prSet/>
      <dgm:spPr/>
      <dgm:t>
        <a:bodyPr/>
        <a:lstStyle/>
        <a:p>
          <a:endParaRPr lang="pl-PL"/>
        </a:p>
      </dgm:t>
    </dgm:pt>
    <dgm:pt modelId="{E2783F7B-94B2-41E4-A7FB-0E65D5E1DA23}" type="sibTrans" cxnId="{CA741607-CD24-4DB2-B637-20AE11FC44E1}">
      <dgm:prSet/>
      <dgm:spPr/>
      <dgm:t>
        <a:bodyPr/>
        <a:lstStyle/>
        <a:p>
          <a:endParaRPr lang="pl-PL"/>
        </a:p>
      </dgm:t>
    </dgm:pt>
    <dgm:pt modelId="{10466539-8DA2-454F-A003-811A55D0F135}">
      <dgm:prSet phldrT="[Tekst]"/>
      <dgm:spPr/>
      <dgm:t>
        <a:bodyPr/>
        <a:lstStyle/>
        <a:p>
          <a:endParaRPr lang="pl-PL" dirty="0"/>
        </a:p>
      </dgm:t>
    </dgm:pt>
    <dgm:pt modelId="{2DA4EA26-1CD1-4694-A992-CA7CDA22E9DE}" type="parTrans" cxnId="{AD8EE32A-E523-4CAF-8A31-61CEA29A8090}">
      <dgm:prSet/>
      <dgm:spPr/>
      <dgm:t>
        <a:bodyPr/>
        <a:lstStyle/>
        <a:p>
          <a:endParaRPr lang="pl-PL"/>
        </a:p>
      </dgm:t>
    </dgm:pt>
    <dgm:pt modelId="{2B31EF82-E6E8-4B81-AEF7-B839DC5EC5B4}" type="sibTrans" cxnId="{AD8EE32A-E523-4CAF-8A31-61CEA29A8090}">
      <dgm:prSet/>
      <dgm:spPr/>
      <dgm:t>
        <a:bodyPr/>
        <a:lstStyle/>
        <a:p>
          <a:endParaRPr lang="pl-PL"/>
        </a:p>
      </dgm:t>
    </dgm:pt>
    <dgm:pt modelId="{C6E52BB1-0BEE-40B2-93C1-ED91BD116B61}">
      <dgm:prSet phldrT="[Tekst]"/>
      <dgm:spPr/>
      <dgm:t>
        <a:bodyPr/>
        <a:lstStyle/>
        <a:p>
          <a:endParaRPr lang="pl-PL" dirty="0"/>
        </a:p>
      </dgm:t>
    </dgm:pt>
    <dgm:pt modelId="{B5C6D6D8-37C9-4694-ADDC-1DC7EAF01B04}" type="sibTrans" cxnId="{01D6CCC0-53F0-4189-B53C-4084DF76DBE3}">
      <dgm:prSet/>
      <dgm:spPr/>
      <dgm:t>
        <a:bodyPr/>
        <a:lstStyle/>
        <a:p>
          <a:endParaRPr lang="pl-PL"/>
        </a:p>
      </dgm:t>
    </dgm:pt>
    <dgm:pt modelId="{475D4195-E0E8-4313-AA05-BDA1655DE18A}" type="parTrans" cxnId="{01D6CCC0-53F0-4189-B53C-4084DF76DBE3}">
      <dgm:prSet/>
      <dgm:spPr/>
      <dgm:t>
        <a:bodyPr/>
        <a:lstStyle/>
        <a:p>
          <a:endParaRPr lang="pl-PL"/>
        </a:p>
      </dgm:t>
    </dgm:pt>
    <dgm:pt modelId="{132587AB-189D-4345-BF9B-946B764E3F8B}">
      <dgm:prSet phldrT="[Tekst]" custT="1"/>
      <dgm:spPr/>
      <dgm:t>
        <a:bodyPr/>
        <a:lstStyle/>
        <a:p>
          <a:pPr algn="just"/>
          <a:endParaRPr lang="pl-PL" sz="2000" dirty="0">
            <a:solidFill>
              <a:schemeClr val="tx1"/>
            </a:solidFill>
          </a:endParaRPr>
        </a:p>
      </dgm:t>
    </dgm:pt>
    <dgm:pt modelId="{9BC665F5-04E6-4342-9281-414DEAFDE9FC}" type="parTrans" cxnId="{790A89A5-20ED-42DD-AAED-98D9A7B07DCE}">
      <dgm:prSet/>
      <dgm:spPr/>
      <dgm:t>
        <a:bodyPr/>
        <a:lstStyle/>
        <a:p>
          <a:endParaRPr lang="pl-PL"/>
        </a:p>
      </dgm:t>
    </dgm:pt>
    <dgm:pt modelId="{417F32BA-7BE9-4533-B3B1-E4A0AD18A0D1}" type="sibTrans" cxnId="{790A89A5-20ED-42DD-AAED-98D9A7B07DCE}">
      <dgm:prSet/>
      <dgm:spPr/>
      <dgm:t>
        <a:bodyPr/>
        <a:lstStyle/>
        <a:p>
          <a:endParaRPr lang="pl-PL"/>
        </a:p>
      </dgm:t>
    </dgm:pt>
    <dgm:pt modelId="{4ADA99E8-0EB6-4377-BD3D-6F50EFB4B76B}">
      <dgm:prSet phldrT="[Tekst]" custT="1"/>
      <dgm:spPr/>
      <dgm:t>
        <a:bodyPr/>
        <a:lstStyle/>
        <a:p>
          <a:pPr algn="just"/>
          <a:endParaRPr lang="pl-PL" sz="2000" b="1" dirty="0">
            <a:solidFill>
              <a:srgbClr val="FF0000"/>
            </a:solidFill>
          </a:endParaRPr>
        </a:p>
      </dgm:t>
    </dgm:pt>
    <dgm:pt modelId="{8474D78A-549E-4FF3-AC2D-7680431D2B2F}" type="sibTrans" cxnId="{102EBA84-688F-4EA5-A243-0B94C2E9170A}">
      <dgm:prSet/>
      <dgm:spPr/>
      <dgm:t>
        <a:bodyPr/>
        <a:lstStyle/>
        <a:p>
          <a:endParaRPr lang="pl-PL"/>
        </a:p>
      </dgm:t>
    </dgm:pt>
    <dgm:pt modelId="{93D24F0A-F4AC-4F0F-B925-F523C14B2179}" type="parTrans" cxnId="{102EBA84-688F-4EA5-A243-0B94C2E9170A}">
      <dgm:prSet/>
      <dgm:spPr/>
      <dgm:t>
        <a:bodyPr/>
        <a:lstStyle/>
        <a:p>
          <a:endParaRPr lang="pl-PL"/>
        </a:p>
      </dgm:t>
    </dgm:pt>
    <dgm:pt modelId="{37EC921A-459A-4B28-95B2-2E95E37F1FE3}">
      <dgm:prSet custT="1"/>
      <dgm:spPr/>
      <dgm:t>
        <a:bodyPr/>
        <a:lstStyle/>
        <a:p>
          <a:pPr algn="just"/>
          <a:r>
            <a:rPr lang="pl-PL" sz="1800" dirty="0" smtClean="0"/>
            <a:t>Cross–financing  może dotyczyć wyłącznie takich kategorii wydatków, bez których realizacja projektu nie byłaby możliwa,  w szczególności, </a:t>
          </a:r>
          <a:br>
            <a:rPr lang="pl-PL" sz="1800" dirty="0" smtClean="0"/>
          </a:br>
          <a:r>
            <a:rPr lang="pl-PL" sz="1800" dirty="0" smtClean="0"/>
            <a:t>w związku z zapewnieniem realizacji zasady równości szans, a zwłaszcza potrzeb osób z niepełnosprawnościami.</a:t>
          </a:r>
          <a:endParaRPr lang="pl-PL" sz="1800" dirty="0"/>
        </a:p>
      </dgm:t>
    </dgm:pt>
    <dgm:pt modelId="{AC74E55E-B793-418F-98CB-1DE741441E60}" type="parTrans" cxnId="{573A2626-0469-43E0-8649-DDE5D6B4A13A}">
      <dgm:prSet/>
      <dgm:spPr/>
      <dgm:t>
        <a:bodyPr/>
        <a:lstStyle/>
        <a:p>
          <a:endParaRPr lang="pl-PL"/>
        </a:p>
      </dgm:t>
    </dgm:pt>
    <dgm:pt modelId="{54AE43F6-582C-455C-94B2-EC8E52EE4200}" type="sibTrans" cxnId="{573A2626-0469-43E0-8649-DDE5D6B4A13A}">
      <dgm:prSet/>
      <dgm:spPr/>
      <dgm:t>
        <a:bodyPr/>
        <a:lstStyle/>
        <a:p>
          <a:endParaRPr lang="pl-PL"/>
        </a:p>
      </dgm:t>
    </dgm:pt>
    <dgm:pt modelId="{712C1BB8-D344-40EC-BDAA-6DCF1925D5B5}">
      <dgm:prSet custT="1"/>
      <dgm:spPr/>
      <dgm:t>
        <a:bodyPr/>
        <a:lstStyle/>
        <a:p>
          <a:pPr algn="l"/>
          <a:endParaRPr lang="pl-PL" sz="2000" dirty="0"/>
        </a:p>
      </dgm:t>
    </dgm:pt>
    <dgm:pt modelId="{843ECD93-AE4A-4AB5-AF92-03E973180648}" type="parTrans" cxnId="{1E52C69B-CBE1-4B6F-AD1E-C7C8C0281A8A}">
      <dgm:prSet/>
      <dgm:spPr/>
      <dgm:t>
        <a:bodyPr/>
        <a:lstStyle/>
        <a:p>
          <a:endParaRPr lang="pl-PL"/>
        </a:p>
      </dgm:t>
    </dgm:pt>
    <dgm:pt modelId="{480491FF-D7FC-4C9E-8510-B8F1F29161F1}" type="sibTrans" cxnId="{1E52C69B-CBE1-4B6F-AD1E-C7C8C0281A8A}">
      <dgm:prSet/>
      <dgm:spPr/>
      <dgm:t>
        <a:bodyPr/>
        <a:lstStyle/>
        <a:p>
          <a:endParaRPr lang="pl-PL"/>
        </a:p>
      </dgm:t>
    </dgm:pt>
    <dgm:pt modelId="{276428D0-55F9-4FE2-BDFA-30FEF4BF53CF}">
      <dgm:prSet custT="1"/>
      <dgm:spPr/>
      <dgm:t>
        <a:bodyPr/>
        <a:lstStyle/>
        <a:p>
          <a:pPr algn="just"/>
          <a:r>
            <a:rPr lang="pl-PL" sz="1800" dirty="0" smtClean="0"/>
            <a:t>Cross–financing powinien być bezpośrednio </a:t>
          </a:r>
          <a:r>
            <a:rPr lang="pl-PL" sz="1800" b="1" dirty="0" smtClean="0"/>
            <a:t>powiązany </a:t>
          </a:r>
          <a:r>
            <a:rPr lang="pl-PL" sz="1800" dirty="0" smtClean="0"/>
            <a:t>z głównymi zadaniami realizowanymi w ramach danego projektu.</a:t>
          </a:r>
          <a:endParaRPr lang="pl-PL" sz="1800" dirty="0"/>
        </a:p>
      </dgm:t>
    </dgm:pt>
    <dgm:pt modelId="{941E82D6-3E2F-4B7E-B603-1D945BCAA9ED}" type="parTrans" cxnId="{12252EAF-DECE-41DA-B41B-AD3709B9449B}">
      <dgm:prSet/>
      <dgm:spPr/>
      <dgm:t>
        <a:bodyPr/>
        <a:lstStyle/>
        <a:p>
          <a:endParaRPr lang="pl-PL"/>
        </a:p>
      </dgm:t>
    </dgm:pt>
    <dgm:pt modelId="{E82941AB-0D79-4D4E-A117-FB5D7C698F43}" type="sibTrans" cxnId="{12252EAF-DECE-41DA-B41B-AD3709B9449B}">
      <dgm:prSet/>
      <dgm:spPr/>
      <dgm:t>
        <a:bodyPr/>
        <a:lstStyle/>
        <a:p>
          <a:endParaRPr lang="pl-PL"/>
        </a:p>
      </dgm:t>
    </dgm:pt>
    <dgm:pt modelId="{743C1009-CBFB-413E-AE45-2198AD5A2BE6}">
      <dgm:prSet custT="1"/>
      <dgm:spPr/>
      <dgm:t>
        <a:bodyPr/>
        <a:lstStyle/>
        <a:p>
          <a:pPr algn="just"/>
          <a:r>
            <a:rPr lang="pl-PL" sz="1800" dirty="0" smtClean="0"/>
            <a:t>Cross–financing </a:t>
          </a:r>
          <a:r>
            <a:rPr lang="pl-PL" sz="1800" b="1" dirty="0" smtClean="0"/>
            <a:t>nie może </a:t>
          </a:r>
          <a:r>
            <a:rPr lang="pl-PL" sz="1800" dirty="0" smtClean="0"/>
            <a:t>dotyczyć kosztów pośrednich.</a:t>
          </a:r>
          <a:endParaRPr lang="pl-PL" sz="1800" dirty="0"/>
        </a:p>
      </dgm:t>
    </dgm:pt>
    <dgm:pt modelId="{567E638C-D848-4A3D-BA77-9643562DEE94}" type="parTrans" cxnId="{1344CBC2-AEBB-42EE-BC9A-F62077467DBC}">
      <dgm:prSet/>
      <dgm:spPr/>
      <dgm:t>
        <a:bodyPr/>
        <a:lstStyle/>
        <a:p>
          <a:endParaRPr lang="pl-PL"/>
        </a:p>
      </dgm:t>
    </dgm:pt>
    <dgm:pt modelId="{B7E2A337-DCE7-48C5-8D00-767721986F04}" type="sibTrans" cxnId="{1344CBC2-AEBB-42EE-BC9A-F62077467DBC}">
      <dgm:prSet/>
      <dgm:spPr/>
      <dgm:t>
        <a:bodyPr/>
        <a:lstStyle/>
        <a:p>
          <a:endParaRPr lang="pl-PL"/>
        </a:p>
      </dgm:t>
    </dgm:pt>
    <dgm:pt modelId="{080D76A5-FB76-4B6B-A272-17BBD370DB1D}">
      <dgm:prSet custT="1"/>
      <dgm:spPr/>
      <dgm:t>
        <a:bodyPr/>
        <a:lstStyle/>
        <a:p>
          <a:r>
            <a:rPr lang="pl-PL" sz="1800" b="0" dirty="0" smtClean="0"/>
            <a:t>Zakup infrastruktury (tj. elementów nieprzenośnych, na stałe przytwierdzonych do nieruchomości),</a:t>
          </a:r>
          <a:endParaRPr lang="pl-PL" sz="1800" b="0" dirty="0"/>
        </a:p>
      </dgm:t>
    </dgm:pt>
    <dgm:pt modelId="{02ABACA3-1BBE-4D45-9DBC-98F89A94DE07}" type="parTrans" cxnId="{B6BC6953-8E89-4980-8051-91318349150C}">
      <dgm:prSet/>
      <dgm:spPr/>
      <dgm:t>
        <a:bodyPr/>
        <a:lstStyle/>
        <a:p>
          <a:endParaRPr lang="pl-PL"/>
        </a:p>
      </dgm:t>
    </dgm:pt>
    <dgm:pt modelId="{6CA3E404-1B78-412C-A5A3-0A98BFB8670B}" type="sibTrans" cxnId="{B6BC6953-8E89-4980-8051-91318349150C}">
      <dgm:prSet/>
      <dgm:spPr/>
      <dgm:t>
        <a:bodyPr/>
        <a:lstStyle/>
        <a:p>
          <a:endParaRPr lang="pl-PL"/>
        </a:p>
      </dgm:t>
    </dgm:pt>
    <dgm:pt modelId="{6D04668F-54D1-4048-AF81-6061807A33A5}">
      <dgm:prSet custT="1"/>
      <dgm:spPr/>
      <dgm:t>
        <a:bodyPr/>
        <a:lstStyle/>
        <a:p>
          <a:r>
            <a:rPr lang="pl-PL" sz="1800" b="0" dirty="0" smtClean="0"/>
            <a:t>Zakup środków trwałych, przeznaczonych na dostosowanie lub adaptację budynków i pomieszczeń.</a:t>
          </a:r>
          <a:endParaRPr lang="pl-PL" sz="1800" b="0" dirty="0"/>
        </a:p>
      </dgm:t>
    </dgm:pt>
    <dgm:pt modelId="{3E58DB41-2864-4B74-A900-C9E006B84840}" type="parTrans" cxnId="{65F940FB-44F9-4077-8E8B-64D0CBD28AA8}">
      <dgm:prSet/>
      <dgm:spPr/>
      <dgm:t>
        <a:bodyPr/>
        <a:lstStyle/>
        <a:p>
          <a:endParaRPr lang="pl-PL"/>
        </a:p>
      </dgm:t>
    </dgm:pt>
    <dgm:pt modelId="{D39413CB-C725-4FAC-AB31-D92715E5BAB5}" type="sibTrans" cxnId="{65F940FB-44F9-4077-8E8B-64D0CBD28AA8}">
      <dgm:prSet/>
      <dgm:spPr/>
      <dgm:t>
        <a:bodyPr/>
        <a:lstStyle/>
        <a:p>
          <a:endParaRPr lang="pl-PL"/>
        </a:p>
      </dgm:t>
    </dgm:pt>
    <dgm:pt modelId="{6335D711-6D7B-4871-8832-60D4CFEE6860}">
      <dgm:prSet custT="1"/>
      <dgm:spPr/>
      <dgm:t>
        <a:bodyPr/>
        <a:lstStyle/>
        <a:p>
          <a:pPr algn="just"/>
          <a:endParaRPr lang="pl-PL" sz="2000" dirty="0"/>
        </a:p>
      </dgm:t>
    </dgm:pt>
    <dgm:pt modelId="{D82E9FEB-11B1-4BA0-89D1-3F88787C4402}" type="parTrans" cxnId="{581632F6-7410-4CFE-BCAC-4D43ECE9D0B9}">
      <dgm:prSet/>
      <dgm:spPr/>
      <dgm:t>
        <a:bodyPr/>
        <a:lstStyle/>
        <a:p>
          <a:endParaRPr lang="pl-PL"/>
        </a:p>
      </dgm:t>
    </dgm:pt>
    <dgm:pt modelId="{37C33EAB-2F6A-4F58-85C2-2E59EAB93263}" type="sibTrans" cxnId="{581632F6-7410-4CFE-BCAC-4D43ECE9D0B9}">
      <dgm:prSet/>
      <dgm:spPr/>
      <dgm:t>
        <a:bodyPr/>
        <a:lstStyle/>
        <a:p>
          <a:endParaRPr lang="pl-PL"/>
        </a:p>
      </dgm:t>
    </dgm:pt>
    <dgm:pt modelId="{A8146265-F5C6-4908-A3C3-03A0D73C2187}">
      <dgm:prSet phldrT="[Tekst]" custT="1"/>
      <dgm:spPr/>
      <dgm:t>
        <a:bodyPr/>
        <a:lstStyle/>
        <a:p>
          <a:pPr algn="just"/>
          <a:endParaRPr lang="pl-PL" sz="2000" dirty="0">
            <a:solidFill>
              <a:schemeClr val="tx1"/>
            </a:solidFill>
          </a:endParaRPr>
        </a:p>
      </dgm:t>
    </dgm:pt>
    <dgm:pt modelId="{B5972B16-1D5A-402D-840B-1B583051A821}" type="parTrans" cxnId="{DEBC749E-9786-4DBC-9500-ED9FA33EC103}">
      <dgm:prSet/>
      <dgm:spPr/>
      <dgm:t>
        <a:bodyPr/>
        <a:lstStyle/>
        <a:p>
          <a:endParaRPr lang="pl-PL"/>
        </a:p>
      </dgm:t>
    </dgm:pt>
    <dgm:pt modelId="{AAF0C1B2-B491-431C-8E52-0F0B0050D375}" type="sibTrans" cxnId="{DEBC749E-9786-4DBC-9500-ED9FA33EC103}">
      <dgm:prSet/>
      <dgm:spPr/>
      <dgm:t>
        <a:bodyPr/>
        <a:lstStyle/>
        <a:p>
          <a:endParaRPr lang="pl-PL"/>
        </a:p>
      </dgm:t>
    </dgm:pt>
    <dgm:pt modelId="{2503C851-BC4F-44FB-9AA5-2434F5010226}">
      <dgm:prSet phldrT="[Tekst]" custT="1"/>
      <dgm:spPr/>
      <dgm:t>
        <a:bodyPr/>
        <a:lstStyle/>
        <a:p>
          <a:pPr algn="just"/>
          <a:r>
            <a:rPr lang="pl-PL" sz="1800" b="1" dirty="0" smtClean="0"/>
            <a:t>Rodzaje wydatków objętych cross–financingiem:</a:t>
          </a:r>
          <a:endParaRPr lang="pl-PL" sz="1800" dirty="0">
            <a:solidFill>
              <a:schemeClr val="tx1"/>
            </a:solidFill>
          </a:endParaRPr>
        </a:p>
      </dgm:t>
    </dgm:pt>
    <dgm:pt modelId="{42C444BB-EF4C-459C-9034-1E5C0BB58AB2}" type="sibTrans" cxnId="{118C3D93-E5DE-41C0-8F77-DB215198E585}">
      <dgm:prSet/>
      <dgm:spPr/>
      <dgm:t>
        <a:bodyPr/>
        <a:lstStyle/>
        <a:p>
          <a:endParaRPr lang="pl-PL"/>
        </a:p>
      </dgm:t>
    </dgm:pt>
    <dgm:pt modelId="{CEF53257-BEC4-447F-93B5-CC7CBA0F45EF}" type="parTrans" cxnId="{118C3D93-E5DE-41C0-8F77-DB215198E585}">
      <dgm:prSet/>
      <dgm:spPr/>
      <dgm:t>
        <a:bodyPr/>
        <a:lstStyle/>
        <a:p>
          <a:endParaRPr lang="pl-PL"/>
        </a:p>
      </dgm:t>
    </dgm:pt>
    <dgm:pt modelId="{31FCD517-5C02-467C-AD6E-FE483C8B1BDA}">
      <dgm:prSet phldrT="[Tekst]" custT="1"/>
      <dgm:spPr/>
      <dgm:t>
        <a:bodyPr/>
        <a:lstStyle/>
        <a:p>
          <a:pPr algn="just"/>
          <a:r>
            <a:rPr lang="pl-PL" sz="1800" b="0" dirty="0" smtClean="0"/>
            <a:t>Zakup nieruchomości,</a:t>
          </a:r>
          <a:endParaRPr lang="pl-PL" sz="1800" dirty="0">
            <a:solidFill>
              <a:schemeClr val="tx1"/>
            </a:solidFill>
          </a:endParaRPr>
        </a:p>
      </dgm:t>
    </dgm:pt>
    <dgm:pt modelId="{F2B07143-C831-4547-B5FD-44B7F3E431D0}" type="parTrans" cxnId="{87096BA1-BA25-4DA7-8CFE-BB1ABD553326}">
      <dgm:prSet/>
      <dgm:spPr/>
      <dgm:t>
        <a:bodyPr/>
        <a:lstStyle/>
        <a:p>
          <a:endParaRPr lang="pl-PL"/>
        </a:p>
      </dgm:t>
    </dgm:pt>
    <dgm:pt modelId="{4EFAE0A5-A88F-44DB-8CA3-77207DACFAE9}" type="sibTrans" cxnId="{87096BA1-BA25-4DA7-8CFE-BB1ABD553326}">
      <dgm:prSet/>
      <dgm:spPr/>
      <dgm:t>
        <a:bodyPr/>
        <a:lstStyle/>
        <a:p>
          <a:endParaRPr lang="pl-PL"/>
        </a:p>
      </dgm:t>
    </dgm:pt>
    <dgm:pt modelId="{AB6B6B2B-2C75-4ACA-BC11-FA5105E102FC}" type="pres">
      <dgm:prSet presAssocID="{ECB1D29A-B642-414C-9CE0-E1C8646755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AD1BA41-6230-4F34-B764-015EAC8E189A}" type="pres">
      <dgm:prSet presAssocID="{C6E52BB1-0BEE-40B2-93C1-ED91BD116B61}" presName="composite" presStyleCnt="0"/>
      <dgm:spPr/>
    </dgm:pt>
    <dgm:pt modelId="{564853C5-913F-4F40-B02E-5A19A3890C88}" type="pres">
      <dgm:prSet presAssocID="{C6E52BB1-0BEE-40B2-93C1-ED91BD116B6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596A2B-69A6-4D7E-9E89-E0FAD5559B2E}" type="pres">
      <dgm:prSet presAssocID="{C6E52BB1-0BEE-40B2-93C1-ED91BD116B61}" presName="descendantText" presStyleLbl="alignAcc1" presStyleIdx="0" presStyleCnt="2" custScaleY="1354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870F47-EA79-441E-B65E-1B73329874B8}" type="pres">
      <dgm:prSet presAssocID="{B5C6D6D8-37C9-4694-ADDC-1DC7EAF01B04}" presName="sp" presStyleCnt="0"/>
      <dgm:spPr/>
    </dgm:pt>
    <dgm:pt modelId="{A07A0F78-72FA-4DCF-83AD-F530EACE659B}" type="pres">
      <dgm:prSet presAssocID="{10466539-8DA2-454F-A003-811A55D0F135}" presName="composite" presStyleCnt="0"/>
      <dgm:spPr/>
    </dgm:pt>
    <dgm:pt modelId="{113BCC6C-881D-4598-83E2-04F1F85B7D6E}" type="pres">
      <dgm:prSet presAssocID="{10466539-8DA2-454F-A003-811A55D0F13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039699-D70E-4C66-801A-F384E15421DF}" type="pres">
      <dgm:prSet presAssocID="{10466539-8DA2-454F-A003-811A55D0F135}" presName="descendantText" presStyleLbl="alignAcc1" presStyleIdx="1" presStyleCnt="2" custScaleY="1349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2EBA84-688F-4EA5-A243-0B94C2E9170A}" srcId="{C6E52BB1-0BEE-40B2-93C1-ED91BD116B61}" destId="{4ADA99E8-0EB6-4377-BD3D-6F50EFB4B76B}" srcOrd="6" destOrd="0" parTransId="{93D24F0A-F4AC-4F0F-B925-F523C14B2179}" sibTransId="{8474D78A-549E-4FF3-AC2D-7680431D2B2F}"/>
    <dgm:cxn modelId="{790A89A5-20ED-42DD-AAED-98D9A7B07DCE}" srcId="{10466539-8DA2-454F-A003-811A55D0F135}" destId="{132587AB-189D-4345-BF9B-946B764E3F8B}" srcOrd="5" destOrd="0" parTransId="{9BC665F5-04E6-4342-9281-414DEAFDE9FC}" sibTransId="{417F32BA-7BE9-4533-B3B1-E4A0AD18A0D1}"/>
    <dgm:cxn modelId="{8A0E308D-884D-4021-AA12-76CAA4B2238B}" type="presOf" srcId="{6335D711-6D7B-4871-8832-60D4CFEE6860}" destId="{93596A2B-69A6-4D7E-9E89-E0FAD5559B2E}" srcOrd="0" destOrd="1" presId="urn:microsoft.com/office/officeart/2005/8/layout/chevron2"/>
    <dgm:cxn modelId="{581632F6-7410-4CFE-BCAC-4D43ECE9D0B9}" srcId="{C6E52BB1-0BEE-40B2-93C1-ED91BD116B61}" destId="{6335D711-6D7B-4871-8832-60D4CFEE6860}" srcOrd="1" destOrd="0" parTransId="{D82E9FEB-11B1-4BA0-89D1-3F88787C4402}" sibTransId="{37C33EAB-2F6A-4F58-85C2-2E59EAB93263}"/>
    <dgm:cxn modelId="{B6BC6953-8E89-4980-8051-91318349150C}" srcId="{10466539-8DA2-454F-A003-811A55D0F135}" destId="{080D76A5-FB76-4B6B-A272-17BBD370DB1D}" srcOrd="3" destOrd="0" parTransId="{02ABACA3-1BBE-4D45-9DBC-98F89A94DE07}" sibTransId="{6CA3E404-1B78-412C-A5A3-0A98BFB8670B}"/>
    <dgm:cxn modelId="{AD8EE32A-E523-4CAF-8A31-61CEA29A8090}" srcId="{ECB1D29A-B642-414C-9CE0-E1C8646755C4}" destId="{10466539-8DA2-454F-A003-811A55D0F135}" srcOrd="1" destOrd="0" parTransId="{2DA4EA26-1CD1-4694-A992-CA7CDA22E9DE}" sibTransId="{2B31EF82-E6E8-4B81-AEF7-B839DC5EC5B4}"/>
    <dgm:cxn modelId="{CA741607-CD24-4DB2-B637-20AE11FC44E1}" srcId="{C6E52BB1-0BEE-40B2-93C1-ED91BD116B61}" destId="{2EC26671-F640-4D57-93A9-84AE2C9E2EF4}" srcOrd="0" destOrd="0" parTransId="{87D569E0-AF8F-4E15-8AC4-C0888EFEB5A6}" sibTransId="{E2783F7B-94B2-41E4-A7FB-0E65D5E1DA23}"/>
    <dgm:cxn modelId="{DEBC749E-9786-4DBC-9500-ED9FA33EC103}" srcId="{10466539-8DA2-454F-A003-811A55D0F135}" destId="{A8146265-F5C6-4908-A3C3-03A0D73C2187}" srcOrd="0" destOrd="0" parTransId="{B5972B16-1D5A-402D-840B-1B583051A821}" sibTransId="{AAF0C1B2-B491-431C-8E52-0F0B0050D375}"/>
    <dgm:cxn modelId="{246B549D-A868-474D-A74A-5E1A3F5F1D3C}" type="presOf" srcId="{6D04668F-54D1-4048-AF81-6061807A33A5}" destId="{3E039699-D70E-4C66-801A-F384E15421DF}" srcOrd="0" destOrd="4" presId="urn:microsoft.com/office/officeart/2005/8/layout/chevron2"/>
    <dgm:cxn modelId="{9232FFD7-84D4-4DA3-8686-AB4A78A43EEE}" type="presOf" srcId="{132587AB-189D-4345-BF9B-946B764E3F8B}" destId="{3E039699-D70E-4C66-801A-F384E15421DF}" srcOrd="0" destOrd="5" presId="urn:microsoft.com/office/officeart/2005/8/layout/chevron2"/>
    <dgm:cxn modelId="{13162F4E-FD6D-43D1-B41D-2BF3893C8BEF}" type="presOf" srcId="{37EC921A-459A-4B28-95B2-2E95E37F1FE3}" destId="{93596A2B-69A6-4D7E-9E89-E0FAD5559B2E}" srcOrd="0" destOrd="2" presId="urn:microsoft.com/office/officeart/2005/8/layout/chevron2"/>
    <dgm:cxn modelId="{B128FFE6-5611-45AC-8DE2-ED88D810C321}" type="presOf" srcId="{2503C851-BC4F-44FB-9AA5-2434F5010226}" destId="{3E039699-D70E-4C66-801A-F384E15421DF}" srcOrd="0" destOrd="1" presId="urn:microsoft.com/office/officeart/2005/8/layout/chevron2"/>
    <dgm:cxn modelId="{65F940FB-44F9-4077-8E8B-64D0CBD28AA8}" srcId="{10466539-8DA2-454F-A003-811A55D0F135}" destId="{6D04668F-54D1-4048-AF81-6061807A33A5}" srcOrd="4" destOrd="0" parTransId="{3E58DB41-2864-4B74-A900-C9E006B84840}" sibTransId="{D39413CB-C725-4FAC-AB31-D92715E5BAB5}"/>
    <dgm:cxn modelId="{1344CBC2-AEBB-42EE-BC9A-F62077467DBC}" srcId="{C6E52BB1-0BEE-40B2-93C1-ED91BD116B61}" destId="{743C1009-CBFB-413E-AE45-2198AD5A2BE6}" srcOrd="4" destOrd="0" parTransId="{567E638C-D848-4A3D-BA77-9643562DEE94}" sibTransId="{B7E2A337-DCE7-48C5-8D00-767721986F04}"/>
    <dgm:cxn modelId="{118C3D93-E5DE-41C0-8F77-DB215198E585}" srcId="{10466539-8DA2-454F-A003-811A55D0F135}" destId="{2503C851-BC4F-44FB-9AA5-2434F5010226}" srcOrd="1" destOrd="0" parTransId="{CEF53257-BEC4-447F-93B5-CC7CBA0F45EF}" sibTransId="{42C444BB-EF4C-459C-9034-1E5C0BB58AB2}"/>
    <dgm:cxn modelId="{573A2626-0469-43E0-8649-DDE5D6B4A13A}" srcId="{C6E52BB1-0BEE-40B2-93C1-ED91BD116B61}" destId="{37EC921A-459A-4B28-95B2-2E95E37F1FE3}" srcOrd="2" destOrd="0" parTransId="{AC74E55E-B793-418F-98CB-1DE741441E60}" sibTransId="{54AE43F6-582C-455C-94B2-EC8E52EE4200}"/>
    <dgm:cxn modelId="{C527B46F-BD4F-46C3-902E-03469695061C}" type="presOf" srcId="{2EC26671-F640-4D57-93A9-84AE2C9E2EF4}" destId="{93596A2B-69A6-4D7E-9E89-E0FAD5559B2E}" srcOrd="0" destOrd="0" presId="urn:microsoft.com/office/officeart/2005/8/layout/chevron2"/>
    <dgm:cxn modelId="{A97CA1CD-AA0D-474C-A23F-0BA2939EDB3D}" type="presOf" srcId="{C6E52BB1-0BEE-40B2-93C1-ED91BD116B61}" destId="{564853C5-913F-4F40-B02E-5A19A3890C88}" srcOrd="0" destOrd="0" presId="urn:microsoft.com/office/officeart/2005/8/layout/chevron2"/>
    <dgm:cxn modelId="{87096BA1-BA25-4DA7-8CFE-BB1ABD553326}" srcId="{10466539-8DA2-454F-A003-811A55D0F135}" destId="{31FCD517-5C02-467C-AD6E-FE483C8B1BDA}" srcOrd="2" destOrd="0" parTransId="{F2B07143-C831-4547-B5FD-44B7F3E431D0}" sibTransId="{4EFAE0A5-A88F-44DB-8CA3-77207DACFAE9}"/>
    <dgm:cxn modelId="{12252EAF-DECE-41DA-B41B-AD3709B9449B}" srcId="{C6E52BB1-0BEE-40B2-93C1-ED91BD116B61}" destId="{276428D0-55F9-4FE2-BDFA-30FEF4BF53CF}" srcOrd="3" destOrd="0" parTransId="{941E82D6-3E2F-4B7E-B603-1D945BCAA9ED}" sibTransId="{E82941AB-0D79-4D4E-A117-FB5D7C698F43}"/>
    <dgm:cxn modelId="{01D6CCC0-53F0-4189-B53C-4084DF76DBE3}" srcId="{ECB1D29A-B642-414C-9CE0-E1C8646755C4}" destId="{C6E52BB1-0BEE-40B2-93C1-ED91BD116B61}" srcOrd="0" destOrd="0" parTransId="{475D4195-E0E8-4313-AA05-BDA1655DE18A}" sibTransId="{B5C6D6D8-37C9-4694-ADDC-1DC7EAF01B04}"/>
    <dgm:cxn modelId="{5FE20E03-DAD7-48CE-B928-246541DF29B4}" type="presOf" srcId="{31FCD517-5C02-467C-AD6E-FE483C8B1BDA}" destId="{3E039699-D70E-4C66-801A-F384E15421DF}" srcOrd="0" destOrd="2" presId="urn:microsoft.com/office/officeart/2005/8/layout/chevron2"/>
    <dgm:cxn modelId="{1E52C69B-CBE1-4B6F-AD1E-C7C8C0281A8A}" srcId="{C6E52BB1-0BEE-40B2-93C1-ED91BD116B61}" destId="{712C1BB8-D344-40EC-BDAA-6DCF1925D5B5}" srcOrd="5" destOrd="0" parTransId="{843ECD93-AE4A-4AB5-AF92-03E973180648}" sibTransId="{480491FF-D7FC-4C9E-8510-B8F1F29161F1}"/>
    <dgm:cxn modelId="{19AFB29C-1B04-4515-ABA7-E46D9696ED61}" type="presOf" srcId="{276428D0-55F9-4FE2-BDFA-30FEF4BF53CF}" destId="{93596A2B-69A6-4D7E-9E89-E0FAD5559B2E}" srcOrd="0" destOrd="3" presId="urn:microsoft.com/office/officeart/2005/8/layout/chevron2"/>
    <dgm:cxn modelId="{948BB9A1-BCA9-44B8-82F4-2F2E7780C54F}" type="presOf" srcId="{743C1009-CBFB-413E-AE45-2198AD5A2BE6}" destId="{93596A2B-69A6-4D7E-9E89-E0FAD5559B2E}" srcOrd="0" destOrd="4" presId="urn:microsoft.com/office/officeart/2005/8/layout/chevron2"/>
    <dgm:cxn modelId="{B4B3DA9D-588B-43CA-B181-9265DB412FFD}" type="presOf" srcId="{4ADA99E8-0EB6-4377-BD3D-6F50EFB4B76B}" destId="{93596A2B-69A6-4D7E-9E89-E0FAD5559B2E}" srcOrd="0" destOrd="6" presId="urn:microsoft.com/office/officeart/2005/8/layout/chevron2"/>
    <dgm:cxn modelId="{A20DB6BA-C4F8-4AB3-8B35-FF1BB2469BB2}" type="presOf" srcId="{10466539-8DA2-454F-A003-811A55D0F135}" destId="{113BCC6C-881D-4598-83E2-04F1F85B7D6E}" srcOrd="0" destOrd="0" presId="urn:microsoft.com/office/officeart/2005/8/layout/chevron2"/>
    <dgm:cxn modelId="{BC101441-58C9-47A2-8A53-07A27545E9A9}" type="presOf" srcId="{712C1BB8-D344-40EC-BDAA-6DCF1925D5B5}" destId="{93596A2B-69A6-4D7E-9E89-E0FAD5559B2E}" srcOrd="0" destOrd="5" presId="urn:microsoft.com/office/officeart/2005/8/layout/chevron2"/>
    <dgm:cxn modelId="{C977AD02-ECE8-404D-B3BD-523DB8F39320}" type="presOf" srcId="{080D76A5-FB76-4B6B-A272-17BBD370DB1D}" destId="{3E039699-D70E-4C66-801A-F384E15421DF}" srcOrd="0" destOrd="3" presId="urn:microsoft.com/office/officeart/2005/8/layout/chevron2"/>
    <dgm:cxn modelId="{0C2C8871-10AE-4665-AB6D-140BC2042132}" type="presOf" srcId="{A8146265-F5C6-4908-A3C3-03A0D73C2187}" destId="{3E039699-D70E-4C66-801A-F384E15421DF}" srcOrd="0" destOrd="0" presId="urn:microsoft.com/office/officeart/2005/8/layout/chevron2"/>
    <dgm:cxn modelId="{C96FD4A8-ADF9-4071-9313-25A92DEA3F40}" type="presOf" srcId="{ECB1D29A-B642-414C-9CE0-E1C8646755C4}" destId="{AB6B6B2B-2C75-4ACA-BC11-FA5105E102FC}" srcOrd="0" destOrd="0" presId="urn:microsoft.com/office/officeart/2005/8/layout/chevron2"/>
    <dgm:cxn modelId="{C8AF71E2-746A-4D24-8FFD-2A340C8BF745}" type="presParOf" srcId="{AB6B6B2B-2C75-4ACA-BC11-FA5105E102FC}" destId="{BAD1BA41-6230-4F34-B764-015EAC8E189A}" srcOrd="0" destOrd="0" presId="urn:microsoft.com/office/officeart/2005/8/layout/chevron2"/>
    <dgm:cxn modelId="{DE1F15EA-CFD1-4144-9482-D2F5BDEE959E}" type="presParOf" srcId="{BAD1BA41-6230-4F34-B764-015EAC8E189A}" destId="{564853C5-913F-4F40-B02E-5A19A3890C88}" srcOrd="0" destOrd="0" presId="urn:microsoft.com/office/officeart/2005/8/layout/chevron2"/>
    <dgm:cxn modelId="{C38812BA-6D22-41CF-AECE-F8D48FE41771}" type="presParOf" srcId="{BAD1BA41-6230-4F34-B764-015EAC8E189A}" destId="{93596A2B-69A6-4D7E-9E89-E0FAD5559B2E}" srcOrd="1" destOrd="0" presId="urn:microsoft.com/office/officeart/2005/8/layout/chevron2"/>
    <dgm:cxn modelId="{CA81FC54-EEC3-4356-87A1-FA6761AF7AE3}" type="presParOf" srcId="{AB6B6B2B-2C75-4ACA-BC11-FA5105E102FC}" destId="{F0870F47-EA79-441E-B65E-1B73329874B8}" srcOrd="1" destOrd="0" presId="urn:microsoft.com/office/officeart/2005/8/layout/chevron2"/>
    <dgm:cxn modelId="{3104D04C-4874-4E0D-9B1D-389E4E26316E}" type="presParOf" srcId="{AB6B6B2B-2C75-4ACA-BC11-FA5105E102FC}" destId="{A07A0F78-72FA-4DCF-83AD-F530EACE659B}" srcOrd="2" destOrd="0" presId="urn:microsoft.com/office/officeart/2005/8/layout/chevron2"/>
    <dgm:cxn modelId="{E64EA724-41AF-4BE4-BC8C-07A89742F4FC}" type="presParOf" srcId="{A07A0F78-72FA-4DCF-83AD-F530EACE659B}" destId="{113BCC6C-881D-4598-83E2-04F1F85B7D6E}" srcOrd="0" destOrd="0" presId="urn:microsoft.com/office/officeart/2005/8/layout/chevron2"/>
    <dgm:cxn modelId="{846080A4-A838-4FF1-8F31-E3CB6AADD48B}" type="presParOf" srcId="{A07A0F78-72FA-4DCF-83AD-F530EACE659B}" destId="{3E039699-D70E-4C66-801A-F384E15421D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66F3E7-8324-43B5-9C73-E723C66EC8E2}">
      <dsp:nvSpPr>
        <dsp:cNvPr id="0" name=""/>
        <dsp:cNvSpPr/>
      </dsp:nvSpPr>
      <dsp:spPr>
        <a:xfrm>
          <a:off x="0" y="1780063"/>
          <a:ext cx="84249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33C9B-B064-41BB-B17F-FC757FEAE840}">
      <dsp:nvSpPr>
        <dsp:cNvPr id="0" name=""/>
        <dsp:cNvSpPr/>
      </dsp:nvSpPr>
      <dsp:spPr>
        <a:xfrm>
          <a:off x="420835" y="17852"/>
          <a:ext cx="5891695" cy="1998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Wnioski o dofinansowanie powinny być wypełnione za pomocą generatora wniosków o dofinansowanie EFS dostępnego pod adresem </a:t>
          </a:r>
          <a:r>
            <a:rPr lang="pl-PL" sz="1700" b="1" kern="1200" dirty="0" smtClean="0"/>
            <a:t>(http://www.gwnd.dolnyslask.pl</a:t>
          </a:r>
          <a:r>
            <a:rPr lang="pl-PL" sz="1700" kern="1200" dirty="0" smtClean="0"/>
            <a:t>)</a:t>
          </a:r>
          <a:endParaRPr lang="pl-PL" sz="1700" kern="1200" dirty="0"/>
        </a:p>
      </dsp:txBody>
      <dsp:txXfrm>
        <a:off x="420835" y="17852"/>
        <a:ext cx="5891695" cy="1998371"/>
      </dsp:txXfrm>
    </dsp:sp>
    <dsp:sp modelId="{E7F4D85F-E994-42F0-A0C2-F5C17380A152}">
      <dsp:nvSpPr>
        <dsp:cNvPr id="0" name=""/>
        <dsp:cNvSpPr/>
      </dsp:nvSpPr>
      <dsp:spPr>
        <a:xfrm>
          <a:off x="0" y="3517878"/>
          <a:ext cx="84249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858FA-1DBF-4430-82AC-2B3EC18A587E}">
      <dsp:nvSpPr>
        <dsp:cNvPr id="0" name=""/>
        <dsp:cNvSpPr/>
      </dsp:nvSpPr>
      <dsp:spPr>
        <a:xfrm>
          <a:off x="432046" y="2232246"/>
          <a:ext cx="5891695" cy="1484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System umożliwia tworzenie, edycję oraz wydruk wniosków o dofinansowanie, a także zapewnia możliwość ich złożenia </a:t>
          </a:r>
          <a:br>
            <a:rPr lang="pl-PL" sz="1700" kern="1200" dirty="0" smtClean="0"/>
          </a:br>
          <a:r>
            <a:rPr lang="pl-PL" sz="1700" kern="1200" dirty="0" smtClean="0"/>
            <a:t>i przekazania za pomocą </a:t>
          </a:r>
          <a:r>
            <a:rPr lang="pl-PL" sz="1700" kern="1200" dirty="0" err="1" smtClean="0"/>
            <a:t>ePUAP</a:t>
          </a:r>
          <a:endParaRPr lang="pl-PL" sz="1700" kern="1200" dirty="0"/>
        </a:p>
      </dsp:txBody>
      <dsp:txXfrm>
        <a:off x="432046" y="2232246"/>
        <a:ext cx="5891695" cy="1484374"/>
      </dsp:txXfrm>
    </dsp:sp>
    <dsp:sp modelId="{AB88E781-D677-44E2-A13D-9755F140C1E2}">
      <dsp:nvSpPr>
        <dsp:cNvPr id="0" name=""/>
        <dsp:cNvSpPr/>
      </dsp:nvSpPr>
      <dsp:spPr>
        <a:xfrm>
          <a:off x="0" y="5051555"/>
          <a:ext cx="842493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F9D31-D2D1-4718-BD96-CC3553BA8D4C}">
      <dsp:nvSpPr>
        <dsp:cNvPr id="0" name=""/>
        <dsp:cNvSpPr/>
      </dsp:nvSpPr>
      <dsp:spPr>
        <a:xfrm>
          <a:off x="421246" y="4007478"/>
          <a:ext cx="5897455" cy="1280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Wnioskodawcy przysługuje prawo do wycofania złożonego wniosku na każdym etapie oceny.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Dopuszcza się jedynie </a:t>
          </a:r>
          <a:r>
            <a:rPr lang="pl-PL" sz="1700" kern="1200" smtClean="0"/>
            <a:t>formę pisemną.</a:t>
          </a:r>
          <a:endParaRPr lang="pl-PL" sz="1700" kern="1200" dirty="0"/>
        </a:p>
      </dsp:txBody>
      <dsp:txXfrm>
        <a:off x="421246" y="4007478"/>
        <a:ext cx="5897455" cy="128023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4853C5-913F-4F40-B02E-5A19A3890C88}">
      <dsp:nvSpPr>
        <dsp:cNvPr id="0" name=""/>
        <dsp:cNvSpPr/>
      </dsp:nvSpPr>
      <dsp:spPr>
        <a:xfrm rot="5400000">
          <a:off x="-402505" y="476237"/>
          <a:ext cx="2683366" cy="187835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200" kern="1200" dirty="0"/>
        </a:p>
      </dsp:txBody>
      <dsp:txXfrm rot="5400000">
        <a:off x="-402505" y="476237"/>
        <a:ext cx="2683366" cy="1878356"/>
      </dsp:txXfrm>
    </dsp:sp>
    <dsp:sp modelId="{93596A2B-69A6-4D7E-9E89-E0FAD5559B2E}">
      <dsp:nvSpPr>
        <dsp:cNvPr id="0" name=""/>
        <dsp:cNvSpPr/>
      </dsp:nvSpPr>
      <dsp:spPr>
        <a:xfrm rot="5400000">
          <a:off x="4530355" y="-2633242"/>
          <a:ext cx="1854142" cy="71581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0" kern="1200" dirty="0" smtClean="0">
              <a:solidFill>
                <a:schemeClr val="tx1"/>
              </a:solidFill>
            </a:rPr>
            <a:t>Wartość wydatków poniesionych na zakup środków trwałych                    o wartości jednostkowej równej i wyższej niż 350 PLN netto,           w ramach kosztów bezpośrednich projektu oraz wydatków                 w ramach cross–financingu, nie może przekroczyć łącznie </a:t>
          </a:r>
          <a:r>
            <a:rPr lang="pl-PL" sz="2000" b="1" kern="1200" dirty="0" smtClean="0">
              <a:solidFill>
                <a:schemeClr val="tx1"/>
              </a:solidFill>
            </a:rPr>
            <a:t>10% </a:t>
          </a:r>
          <a:r>
            <a:rPr lang="pl-PL" sz="2000" b="0" kern="1200" dirty="0" smtClean="0">
              <a:solidFill>
                <a:schemeClr val="tx1"/>
              </a:solidFill>
            </a:rPr>
            <a:t>wydatków projektu.</a:t>
          </a:r>
          <a:endParaRPr lang="pl-PL" sz="2000" b="0" kern="1200" dirty="0">
            <a:solidFill>
              <a:srgbClr val="FF0000"/>
            </a:solidFill>
          </a:endParaRPr>
        </a:p>
      </dsp:txBody>
      <dsp:txXfrm rot="5400000">
        <a:off x="4530355" y="-2633242"/>
        <a:ext cx="1854142" cy="7158139"/>
      </dsp:txXfrm>
    </dsp:sp>
    <dsp:sp modelId="{113BCC6C-881D-4598-83E2-04F1F85B7D6E}">
      <dsp:nvSpPr>
        <dsp:cNvPr id="0" name=""/>
        <dsp:cNvSpPr/>
      </dsp:nvSpPr>
      <dsp:spPr>
        <a:xfrm rot="5400000">
          <a:off x="-402505" y="3389014"/>
          <a:ext cx="2683366" cy="187835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200" kern="1200" dirty="0"/>
        </a:p>
      </dsp:txBody>
      <dsp:txXfrm rot="5400000">
        <a:off x="-402505" y="3389014"/>
        <a:ext cx="2683366" cy="1878356"/>
      </dsp:txXfrm>
    </dsp:sp>
    <dsp:sp modelId="{3E039699-D70E-4C66-801A-F384E15421DF}">
      <dsp:nvSpPr>
        <dsp:cNvPr id="0" name=""/>
        <dsp:cNvSpPr/>
      </dsp:nvSpPr>
      <dsp:spPr>
        <a:xfrm rot="5400000">
          <a:off x="4103238" y="279533"/>
          <a:ext cx="2708375" cy="71581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tx1"/>
              </a:solidFill>
            </a:rPr>
            <a:t>Wydatki ponoszone na zakup środków trwałych oraz cross–financing powyżej dopuszczalnej kwoty, określonej                                   w zatwierdzonym wniosku o dofinansowanie projektu,                             są niekwalifikowalne, z wyjątkiem doposażenia szkół i placówek kształcenia zawodowego w sprzęt niezbędny do realizacji kształcenia zawodowego, gdzie łączny limit wydatków związanych z zakupem sprzętu nie przekroczy </a:t>
          </a:r>
          <a:r>
            <a:rPr lang="pl-PL" sz="2000" b="1" kern="1200" dirty="0" smtClean="0">
              <a:solidFill>
                <a:schemeClr val="tx1"/>
              </a:solidFill>
            </a:rPr>
            <a:t>20%</a:t>
          </a:r>
          <a:r>
            <a:rPr lang="pl-PL" sz="2000" kern="1200" dirty="0" smtClean="0">
              <a:solidFill>
                <a:schemeClr val="tx1"/>
              </a:solidFill>
            </a:rPr>
            <a:t> wartości projektu (włączając cross–financing).</a:t>
          </a:r>
          <a:endParaRPr lang="pl-PL" sz="2000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solidFill>
              <a:schemeClr val="tx1"/>
            </a:solidFill>
          </a:endParaRPr>
        </a:p>
      </dsp:txBody>
      <dsp:txXfrm rot="5400000">
        <a:off x="4103238" y="279533"/>
        <a:ext cx="2708375" cy="715813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53AD1-1E44-49ED-9EDE-5D0E2A29A7CD}">
      <dsp:nvSpPr>
        <dsp:cNvPr id="0" name=""/>
        <dsp:cNvSpPr/>
      </dsp:nvSpPr>
      <dsp:spPr>
        <a:xfrm>
          <a:off x="0" y="0"/>
          <a:ext cx="6912768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Weryfikacja techniczna wniosku</a:t>
          </a:r>
          <a:endParaRPr lang="pl-PL" sz="3100" kern="1200" dirty="0"/>
        </a:p>
      </dsp:txBody>
      <dsp:txXfrm>
        <a:off x="0" y="0"/>
        <a:ext cx="5617387" cy="1172290"/>
      </dsp:txXfrm>
    </dsp:sp>
    <dsp:sp modelId="{F0AA5700-958E-4F31-9A4A-2741BB40CB76}">
      <dsp:nvSpPr>
        <dsp:cNvPr id="0" name=""/>
        <dsp:cNvSpPr/>
      </dsp:nvSpPr>
      <dsp:spPr>
        <a:xfrm>
          <a:off x="578944" y="1385433"/>
          <a:ext cx="6912768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Ocena zgodności projektu ze strategią ZIT</a:t>
          </a:r>
          <a:endParaRPr lang="pl-PL" sz="3100" kern="1200" dirty="0"/>
        </a:p>
      </dsp:txBody>
      <dsp:txXfrm>
        <a:off x="578944" y="1385433"/>
        <a:ext cx="5571835" cy="1172290"/>
      </dsp:txXfrm>
    </dsp:sp>
    <dsp:sp modelId="{ECB1A480-6879-4EA7-A947-97AFC67E118A}">
      <dsp:nvSpPr>
        <dsp:cNvPr id="0" name=""/>
        <dsp:cNvSpPr/>
      </dsp:nvSpPr>
      <dsp:spPr>
        <a:xfrm>
          <a:off x="1149247" y="2770867"/>
          <a:ext cx="6912768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Ocena formalno – merytoryczna (w tym negocjacje)</a:t>
          </a:r>
          <a:endParaRPr lang="pl-PL" sz="3100" b="1" kern="1200" dirty="0">
            <a:solidFill>
              <a:srgbClr val="FF0000"/>
            </a:solidFill>
          </a:endParaRPr>
        </a:p>
      </dsp:txBody>
      <dsp:txXfrm>
        <a:off x="1149247" y="2770867"/>
        <a:ext cx="5580475" cy="1172290"/>
      </dsp:txXfrm>
    </dsp:sp>
    <dsp:sp modelId="{7470CFE3-82BD-47F5-8F7D-7CDA5FD9AB8B}">
      <dsp:nvSpPr>
        <dsp:cNvPr id="0" name=""/>
        <dsp:cNvSpPr/>
      </dsp:nvSpPr>
      <dsp:spPr>
        <a:xfrm>
          <a:off x="1728191" y="4156301"/>
          <a:ext cx="6912768" cy="117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 smtClean="0"/>
            <a:t>Podpisanie umowy </a:t>
          </a:r>
          <a:br>
            <a:rPr lang="pl-PL" sz="3100" kern="1200" dirty="0" smtClean="0"/>
          </a:br>
          <a:r>
            <a:rPr lang="pl-PL" sz="3100" kern="1200" dirty="0" smtClean="0"/>
            <a:t>o dofinansowanie</a:t>
          </a:r>
          <a:endParaRPr lang="pl-PL" sz="3100" kern="1200" dirty="0"/>
        </a:p>
      </dsp:txBody>
      <dsp:txXfrm>
        <a:off x="1728191" y="4156301"/>
        <a:ext cx="5571835" cy="1172290"/>
      </dsp:txXfrm>
    </dsp:sp>
    <dsp:sp modelId="{5D5934EB-E3C9-48F3-908A-46AFAE87464B}">
      <dsp:nvSpPr>
        <dsp:cNvPr id="0" name=""/>
        <dsp:cNvSpPr/>
      </dsp:nvSpPr>
      <dsp:spPr>
        <a:xfrm>
          <a:off x="6150779" y="897867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>
        <a:off x="6150779" y="897867"/>
        <a:ext cx="761988" cy="761988"/>
      </dsp:txXfrm>
    </dsp:sp>
    <dsp:sp modelId="{0A6B1689-7292-47E6-ADBB-F254DB41BEF4}">
      <dsp:nvSpPr>
        <dsp:cNvPr id="0" name=""/>
        <dsp:cNvSpPr/>
      </dsp:nvSpPr>
      <dsp:spPr>
        <a:xfrm>
          <a:off x="6729723" y="2283301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>
        <a:off x="6729723" y="2283301"/>
        <a:ext cx="761988" cy="761988"/>
      </dsp:txXfrm>
    </dsp:sp>
    <dsp:sp modelId="{79C84764-10BC-4344-B2BC-ABF4A687E368}">
      <dsp:nvSpPr>
        <dsp:cNvPr id="0" name=""/>
        <dsp:cNvSpPr/>
      </dsp:nvSpPr>
      <dsp:spPr>
        <a:xfrm>
          <a:off x="7300027" y="3668735"/>
          <a:ext cx="761988" cy="7619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>
        <a:off x="7300027" y="3668735"/>
        <a:ext cx="761988" cy="76198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ABC78-388E-400B-AC4F-D9015CEF06C5}">
      <dsp:nvSpPr>
        <dsp:cNvPr id="0" name=""/>
        <dsp:cNvSpPr/>
      </dsp:nvSpPr>
      <dsp:spPr>
        <a:xfrm rot="5400000">
          <a:off x="-231677" y="547921"/>
          <a:ext cx="1544515" cy="10811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1677" y="547921"/>
        <a:ext cx="1544515" cy="1081160"/>
      </dsp:txXfrm>
    </dsp:sp>
    <dsp:sp modelId="{D165C7CE-2DF5-410E-B1C8-8A8623A7F02C}">
      <dsp:nvSpPr>
        <dsp:cNvPr id="0" name=""/>
        <dsp:cNvSpPr/>
      </dsp:nvSpPr>
      <dsp:spPr>
        <a:xfrm rot="5400000">
          <a:off x="4311214" y="-3213207"/>
          <a:ext cx="1602731" cy="80628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Ocenie podlegają kryteria obligatoryjne i punktowe</a:t>
          </a:r>
          <a:endParaRPr lang="pl-PL" sz="2400" kern="1200" dirty="0"/>
        </a:p>
      </dsp:txBody>
      <dsp:txXfrm rot="5400000">
        <a:off x="4311214" y="-3213207"/>
        <a:ext cx="1602731" cy="8062839"/>
      </dsp:txXfrm>
    </dsp:sp>
    <dsp:sp modelId="{E52859C0-1B40-4D32-8D40-8C0F0A7DF932}">
      <dsp:nvSpPr>
        <dsp:cNvPr id="0" name=""/>
        <dsp:cNvSpPr/>
      </dsp:nvSpPr>
      <dsp:spPr>
        <a:xfrm rot="5400000">
          <a:off x="-231677" y="2289990"/>
          <a:ext cx="1544515" cy="10811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1677" y="2289990"/>
        <a:ext cx="1544515" cy="1081160"/>
      </dsp:txXfrm>
    </dsp:sp>
    <dsp:sp modelId="{D0397195-E1F9-4CCD-8D80-3268231DDB86}">
      <dsp:nvSpPr>
        <dsp:cNvPr id="0" name=""/>
        <dsp:cNvSpPr/>
      </dsp:nvSpPr>
      <dsp:spPr>
        <a:xfrm rot="5400000">
          <a:off x="4261875" y="-1471138"/>
          <a:ext cx="1701408" cy="80628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Ocena w ramach Komisji Oceny Projektów ds. strategii ZIT (pracownicy ZIT oraz eksperci)</a:t>
          </a:r>
          <a:endParaRPr lang="pl-PL" sz="2400" kern="1200" dirty="0"/>
        </a:p>
      </dsp:txBody>
      <dsp:txXfrm rot="5400000">
        <a:off x="4261875" y="-1471138"/>
        <a:ext cx="1701408" cy="8062839"/>
      </dsp:txXfrm>
    </dsp:sp>
    <dsp:sp modelId="{06E13A47-2C81-4F03-8B40-C6AEC0021DA5}">
      <dsp:nvSpPr>
        <dsp:cNvPr id="0" name=""/>
        <dsp:cNvSpPr/>
      </dsp:nvSpPr>
      <dsp:spPr>
        <a:xfrm rot="5400000">
          <a:off x="-231677" y="4142924"/>
          <a:ext cx="1544515" cy="1081160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1677" y="4142924"/>
        <a:ext cx="1544515" cy="1081160"/>
      </dsp:txXfrm>
    </dsp:sp>
    <dsp:sp modelId="{385D12D7-E808-4429-BB41-F0E25963B04E}">
      <dsp:nvSpPr>
        <dsp:cNvPr id="0" name=""/>
        <dsp:cNvSpPr/>
      </dsp:nvSpPr>
      <dsp:spPr>
        <a:xfrm rot="5400000">
          <a:off x="4126742" y="479619"/>
          <a:ext cx="1923137" cy="80628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 smtClean="0"/>
            <a:t>Możliwość złożenia protestu  </a:t>
          </a:r>
          <a:endParaRPr lang="pl-PL" sz="2400" kern="1200" dirty="0"/>
        </a:p>
      </dsp:txBody>
      <dsp:txXfrm rot="5400000">
        <a:off x="4126742" y="479619"/>
        <a:ext cx="1923137" cy="806283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ABC78-388E-400B-AC4F-D9015CEF06C5}">
      <dsp:nvSpPr>
        <dsp:cNvPr id="0" name=""/>
        <dsp:cNvSpPr/>
      </dsp:nvSpPr>
      <dsp:spPr>
        <a:xfrm rot="5400000">
          <a:off x="-225444" y="554324"/>
          <a:ext cx="1502963" cy="10520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 rot="5400000">
        <a:off x="-225444" y="554324"/>
        <a:ext cx="1502963" cy="1052074"/>
      </dsp:txXfrm>
    </dsp:sp>
    <dsp:sp modelId="{D165C7CE-2DF5-410E-B1C8-8A8623A7F02C}">
      <dsp:nvSpPr>
        <dsp:cNvPr id="0" name=""/>
        <dsp:cNvSpPr/>
      </dsp:nvSpPr>
      <dsp:spPr>
        <a:xfrm rot="5400000">
          <a:off x="4318230" y="-3245012"/>
          <a:ext cx="1559614" cy="80919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Ocena przeprowadzana w ramach etapu oceny formalno–merytorycznej, dokonywanej przez Komisję Oceny Projektów (złożonej z pracowników IZ RPO WD oraz ekspertów)</a:t>
          </a:r>
          <a:endParaRPr lang="pl-PL" sz="2000" kern="1200" dirty="0"/>
        </a:p>
      </dsp:txBody>
      <dsp:txXfrm rot="5400000">
        <a:off x="4318230" y="-3245012"/>
        <a:ext cx="1559614" cy="8091925"/>
      </dsp:txXfrm>
    </dsp:sp>
    <dsp:sp modelId="{E52859C0-1B40-4D32-8D40-8C0F0A7DF932}">
      <dsp:nvSpPr>
        <dsp:cNvPr id="0" name=""/>
        <dsp:cNvSpPr/>
      </dsp:nvSpPr>
      <dsp:spPr>
        <a:xfrm rot="5400000">
          <a:off x="-225444" y="2280119"/>
          <a:ext cx="1502963" cy="10520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 rot="5400000">
        <a:off x="-225444" y="2280119"/>
        <a:ext cx="1502963" cy="1052074"/>
      </dsp:txXfrm>
    </dsp:sp>
    <dsp:sp modelId="{D0397195-E1F9-4CCD-8D80-3268231DDB86}">
      <dsp:nvSpPr>
        <dsp:cNvPr id="0" name=""/>
        <dsp:cNvSpPr/>
      </dsp:nvSpPr>
      <dsp:spPr>
        <a:xfrm rot="5400000">
          <a:off x="4239626" y="-1555813"/>
          <a:ext cx="1716821" cy="80919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Obejmuje sprawdzenie, czy wniosek spełnia </a:t>
          </a:r>
          <a:r>
            <a:rPr lang="pl-PL" sz="2000" b="1" kern="1200" dirty="0" smtClean="0"/>
            <a:t>ogólne kryteria formalne </a:t>
          </a:r>
          <a:r>
            <a:rPr lang="pl-PL" sz="2000" kern="1200" dirty="0" smtClean="0"/>
            <a:t>oraz </a:t>
          </a:r>
          <a:r>
            <a:rPr lang="pl-PL" sz="2000" b="1" kern="1200" dirty="0" smtClean="0"/>
            <a:t>kryteria dostępu</a:t>
          </a:r>
          <a:endParaRPr lang="pl-PL" sz="2000" b="1" kern="1200" dirty="0"/>
        </a:p>
      </dsp:txBody>
      <dsp:txXfrm rot="5400000">
        <a:off x="4239626" y="-1555813"/>
        <a:ext cx="1716821" cy="8091925"/>
      </dsp:txXfrm>
    </dsp:sp>
    <dsp:sp modelId="{06E13A47-2C81-4F03-8B40-C6AEC0021DA5}">
      <dsp:nvSpPr>
        <dsp:cNvPr id="0" name=""/>
        <dsp:cNvSpPr/>
      </dsp:nvSpPr>
      <dsp:spPr>
        <a:xfrm rot="5400000">
          <a:off x="-225444" y="4157552"/>
          <a:ext cx="1502963" cy="10520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 dirty="0"/>
        </a:p>
      </dsp:txBody>
      <dsp:txXfrm rot="5400000">
        <a:off x="-225444" y="4157552"/>
        <a:ext cx="1502963" cy="1052074"/>
      </dsp:txXfrm>
    </dsp:sp>
    <dsp:sp modelId="{385D12D7-E808-4429-BB41-F0E25963B04E}">
      <dsp:nvSpPr>
        <dsp:cNvPr id="0" name=""/>
        <dsp:cNvSpPr/>
      </dsp:nvSpPr>
      <dsp:spPr>
        <a:xfrm rot="5400000">
          <a:off x="4087988" y="374608"/>
          <a:ext cx="2020098" cy="8091925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 przypadku odrzucenia wniosku z powodu niespełnienia co najmniej jednego z ogólnych kryteriów formalnych lub kryteriów dostępu, IOK niezwłocznie przekazuje Wnioskodawcy pisemną informację </a:t>
          </a:r>
          <a:br>
            <a:rPr lang="pl-PL" sz="2000" kern="1200" dirty="0" smtClean="0"/>
          </a:br>
          <a:r>
            <a:rPr lang="pl-PL" sz="2000" kern="1200" dirty="0" smtClean="0"/>
            <a:t>o zakończeniu oceny jego projektu oraz negatywnej ocenie projektu wraz z pouczeniem o możliwości wniesienia protestu</a:t>
          </a:r>
          <a:endParaRPr lang="pl-PL" sz="2000" kern="1200" dirty="0"/>
        </a:p>
      </dsp:txBody>
      <dsp:txXfrm rot="5400000">
        <a:off x="4087988" y="374608"/>
        <a:ext cx="2020098" cy="809192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5ABC78-388E-400B-AC4F-D9015CEF06C5}">
      <dsp:nvSpPr>
        <dsp:cNvPr id="0" name=""/>
        <dsp:cNvSpPr/>
      </dsp:nvSpPr>
      <dsp:spPr>
        <a:xfrm rot="5400000">
          <a:off x="-279503" y="690216"/>
          <a:ext cx="1863354" cy="13043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 rot="5400000">
        <a:off x="-279503" y="690216"/>
        <a:ext cx="1863354" cy="1304348"/>
      </dsp:txXfrm>
    </dsp:sp>
    <dsp:sp modelId="{D165C7CE-2DF5-410E-B1C8-8A8623A7F02C}">
      <dsp:nvSpPr>
        <dsp:cNvPr id="0" name=""/>
        <dsp:cNvSpPr/>
      </dsp:nvSpPr>
      <dsp:spPr>
        <a:xfrm rot="5400000">
          <a:off x="4257379" y="-2923846"/>
          <a:ext cx="1933588" cy="783965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Ocena przeprowadzana w ramach etapu oceny formalno–merytorycznej, dokonywanej przez Komisję Oceny Projektów (złożonej z pracowników IZ RPO WD oraz ekspertów)</a:t>
          </a:r>
          <a:endParaRPr lang="pl-PL" sz="1800" kern="1200" dirty="0"/>
        </a:p>
      </dsp:txBody>
      <dsp:txXfrm rot="5400000">
        <a:off x="4257379" y="-2923846"/>
        <a:ext cx="1933588" cy="7839651"/>
      </dsp:txXfrm>
    </dsp:sp>
    <dsp:sp modelId="{E52859C0-1B40-4D32-8D40-8C0F0A7DF932}">
      <dsp:nvSpPr>
        <dsp:cNvPr id="0" name=""/>
        <dsp:cNvSpPr/>
      </dsp:nvSpPr>
      <dsp:spPr>
        <a:xfrm rot="5400000">
          <a:off x="-279503" y="3431300"/>
          <a:ext cx="1863354" cy="130434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600" kern="1200" dirty="0"/>
        </a:p>
      </dsp:txBody>
      <dsp:txXfrm rot="5400000">
        <a:off x="-279503" y="3431300"/>
        <a:ext cx="1863354" cy="1304348"/>
      </dsp:txXfrm>
    </dsp:sp>
    <dsp:sp modelId="{D0397195-E1F9-4CCD-8D80-3268231DDB86}">
      <dsp:nvSpPr>
        <dsp:cNvPr id="0" name=""/>
        <dsp:cNvSpPr/>
      </dsp:nvSpPr>
      <dsp:spPr>
        <a:xfrm rot="5400000">
          <a:off x="3558461" y="-228133"/>
          <a:ext cx="3331424" cy="783965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</a:rPr>
            <a:t>Obejmuje sprawdzenie, czy wniosek spełnia ogólne </a:t>
          </a:r>
          <a:r>
            <a:rPr lang="pl-PL" sz="1800" b="1" kern="1200" dirty="0" smtClean="0">
              <a:solidFill>
                <a:schemeClr val="tx1"/>
              </a:solidFill>
            </a:rPr>
            <a:t>kryteria horyzontalne </a:t>
          </a:r>
          <a:r>
            <a:rPr lang="pl-PL" sz="1800" kern="1200" dirty="0" smtClean="0">
              <a:solidFill>
                <a:schemeClr val="tx1"/>
              </a:solidFill>
            </a:rPr>
            <a:t/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i </a:t>
          </a:r>
          <a:r>
            <a:rPr lang="pl-PL" sz="1800" b="1" kern="1200" dirty="0" smtClean="0">
              <a:solidFill>
                <a:schemeClr val="tx1"/>
              </a:solidFill>
            </a:rPr>
            <a:t>ogólne kryteria merytoryczne</a:t>
          </a:r>
          <a:endParaRPr lang="pl-PL" sz="1600" b="1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</a:rPr>
            <a:t>Oceniający może przyznać </a:t>
          </a:r>
          <a:r>
            <a:rPr lang="pl-PL" sz="1800" b="1" kern="1200" dirty="0" smtClean="0">
              <a:solidFill>
                <a:schemeClr val="tx1"/>
              </a:solidFill>
            </a:rPr>
            <a:t>bezwarunkową </a:t>
          </a:r>
          <a:r>
            <a:rPr lang="pl-PL" sz="1800" kern="1200" dirty="0" smtClean="0">
              <a:solidFill>
                <a:schemeClr val="tx1"/>
              </a:solidFill>
            </a:rPr>
            <a:t>lub </a:t>
          </a:r>
          <a:r>
            <a:rPr lang="pl-PL" sz="1800" b="1" kern="1200" dirty="0" smtClean="0">
              <a:solidFill>
                <a:schemeClr val="tx1"/>
              </a:solidFill>
            </a:rPr>
            <a:t>warunkową </a:t>
          </a:r>
          <a:r>
            <a:rPr lang="pl-PL" sz="1800" kern="1200" dirty="0" smtClean="0">
              <a:solidFill>
                <a:schemeClr val="tx1"/>
              </a:solidFill>
            </a:rPr>
            <a:t>liczbę punktów za spełnienie danego kryterium merytorycznego </a:t>
          </a:r>
          <a:endParaRPr lang="pl-PL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</a:rPr>
            <a:t>W przypadku </a:t>
          </a:r>
          <a:r>
            <a:rPr lang="pl-PL" sz="1800" b="1" kern="1200" dirty="0" smtClean="0">
              <a:solidFill>
                <a:schemeClr val="tx1"/>
              </a:solidFill>
            </a:rPr>
            <a:t>bezwarunkowego</a:t>
          </a:r>
          <a:r>
            <a:rPr lang="pl-PL" sz="1800" kern="1200" dirty="0" smtClean="0">
              <a:solidFill>
                <a:schemeClr val="tx1"/>
              </a:solidFill>
            </a:rPr>
            <a:t> przyznania za spełnienie danego kryterium merytorycznego mniejszej niż maksymalna liczby punktów, Oceniający uzasadnia swoją ocenę</a:t>
          </a:r>
          <a:endParaRPr lang="pl-PL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>
              <a:solidFill>
                <a:schemeClr val="tx1"/>
              </a:solidFill>
            </a:rPr>
            <a:t>Oceniający może również </a:t>
          </a:r>
          <a:r>
            <a:rPr lang="pl-PL" sz="1800" b="1" kern="1200" dirty="0" smtClean="0">
              <a:solidFill>
                <a:schemeClr val="tx1"/>
              </a:solidFill>
            </a:rPr>
            <a:t>warunkowo</a:t>
          </a:r>
          <a:r>
            <a:rPr lang="pl-PL" sz="1800" kern="1200" dirty="0" smtClean="0">
              <a:solidFill>
                <a:schemeClr val="tx1"/>
              </a:solidFill>
            </a:rPr>
            <a:t> przyznać określoną liczbę punktów za spełnienie danego kryterium merytorycznego – w takim przypadku projekt zostaje skierowany do negocjacji</a:t>
          </a:r>
          <a:endParaRPr lang="pl-PL" sz="1800" kern="1200" dirty="0">
            <a:solidFill>
              <a:schemeClr val="tx1"/>
            </a:solidFill>
          </a:endParaRPr>
        </a:p>
      </dsp:txBody>
      <dsp:txXfrm rot="5400000">
        <a:off x="3558461" y="-228133"/>
        <a:ext cx="3331424" cy="783965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D487C-4FE7-491C-B829-1566D9B8E466}">
      <dsp:nvSpPr>
        <dsp:cNvPr id="0" name=""/>
        <dsp:cNvSpPr/>
      </dsp:nvSpPr>
      <dsp:spPr>
        <a:xfrm rot="5400000">
          <a:off x="-239093" y="1122588"/>
          <a:ext cx="1593956" cy="111576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dirty="0"/>
        </a:p>
      </dsp:txBody>
      <dsp:txXfrm rot="5400000">
        <a:off x="-239093" y="1122588"/>
        <a:ext cx="1593956" cy="1115769"/>
      </dsp:txXfrm>
    </dsp:sp>
    <dsp:sp modelId="{4387C936-1A1D-40FE-B071-779B14C00F96}">
      <dsp:nvSpPr>
        <dsp:cNvPr id="0" name=""/>
        <dsp:cNvSpPr/>
      </dsp:nvSpPr>
      <dsp:spPr>
        <a:xfrm rot="5400000">
          <a:off x="4040408" y="-2440166"/>
          <a:ext cx="2178951" cy="802823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Negocjacjom będą podlegały te projekty, które otrzymają co najmniej </a:t>
          </a:r>
          <a:r>
            <a:rPr lang="pl-PL" sz="1600" b="1" kern="1200" dirty="0" smtClean="0"/>
            <a:t>50 punktów ogółem </a:t>
          </a:r>
          <a:r>
            <a:rPr lang="pl-PL" sz="1600" kern="1200" dirty="0" smtClean="0"/>
            <a:t>(za spełnienie kryteriów zgodności projektu ze strategią ZIT i ogólnych kryteriów merytorycznych) oraz co najmniej </a:t>
          </a:r>
          <a:r>
            <a:rPr lang="pl-PL" sz="1600" b="1" kern="1200" dirty="0" smtClean="0"/>
            <a:t>50% punktów </a:t>
          </a:r>
          <a:r>
            <a:rPr lang="pl-PL" sz="1600" kern="1200" dirty="0" smtClean="0"/>
            <a:t>w każdej części oceny merytorycznej, wyliczanej ze średniej arytmetycznej punktów przyznanych </a:t>
          </a:r>
          <a:r>
            <a:rPr lang="pl-PL" sz="1600" b="1" kern="1200" dirty="0" smtClean="0"/>
            <a:t>bezwarunkowo</a:t>
          </a:r>
          <a:r>
            <a:rPr lang="pl-PL" sz="1600" kern="1200" dirty="0" smtClean="0"/>
            <a:t> przez obu Oceniających.</a:t>
          </a: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Negocjacje prowadzone są </a:t>
          </a:r>
          <a:r>
            <a:rPr lang="pl-PL" sz="1600" b="1" kern="1200" dirty="0" smtClean="0"/>
            <a:t>do wyczerpania kwoty przeznaczonej na dofinansowanie projektów w konkursie</a:t>
          </a:r>
          <a:r>
            <a:rPr lang="pl-PL" sz="1600" kern="1200" dirty="0" smtClean="0"/>
            <a:t> – poczynając od projektu, który uzyskałby najlepszą ocenę, gdyby spełnienie przez niego kryteriów nie zostało zweryfikowane warunkowo.</a:t>
          </a:r>
          <a:endParaRPr lang="pl-PL" sz="1600" kern="1200" dirty="0"/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l-PL" sz="1500" kern="1200" dirty="0"/>
        </a:p>
      </dsp:txBody>
      <dsp:txXfrm rot="5400000">
        <a:off x="4040408" y="-2440166"/>
        <a:ext cx="2178951" cy="8028230"/>
      </dsp:txXfrm>
    </dsp:sp>
    <dsp:sp modelId="{153ADDFB-902E-4E3F-90B6-1D40EE318251}">
      <dsp:nvSpPr>
        <dsp:cNvPr id="0" name=""/>
        <dsp:cNvSpPr/>
      </dsp:nvSpPr>
      <dsp:spPr>
        <a:xfrm rot="5400000">
          <a:off x="-239093" y="3343638"/>
          <a:ext cx="1593956" cy="111576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dirty="0"/>
        </a:p>
      </dsp:txBody>
      <dsp:txXfrm rot="5400000">
        <a:off x="-239093" y="3343638"/>
        <a:ext cx="1593956" cy="1115769"/>
      </dsp:txXfrm>
    </dsp:sp>
    <dsp:sp modelId="{4ECA7C65-2180-4E52-85C2-98E852964C2D}">
      <dsp:nvSpPr>
        <dsp:cNvPr id="0" name=""/>
        <dsp:cNvSpPr/>
      </dsp:nvSpPr>
      <dsp:spPr>
        <a:xfrm rot="5400000">
          <a:off x="4260713" y="-286652"/>
          <a:ext cx="1738341" cy="802823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Negocjacje obejmują wszystkie kwestie wskazane przez Oceniających w wypełnionych przez nich kartach oceny.</a:t>
          </a: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Negocjacje projektów przeprowadzane są </a:t>
          </a:r>
          <a:r>
            <a:rPr lang="pl-PL" sz="1600" b="1" kern="1200" dirty="0" smtClean="0"/>
            <a:t>w formie pisemnej </a:t>
          </a:r>
          <a:r>
            <a:rPr lang="pl-PL" sz="1600" kern="1200" dirty="0" smtClean="0"/>
            <a:t>(w tym z wykorzystaniem elektronicznych kanałów komunikacji) </a:t>
          </a:r>
          <a:r>
            <a:rPr lang="pl-PL" sz="1600" b="1" kern="1200" dirty="0" smtClean="0"/>
            <a:t>lub ustnej </a:t>
          </a:r>
          <a:r>
            <a:rPr lang="pl-PL" sz="1600" kern="1200" dirty="0" smtClean="0"/>
            <a:t>(spotkanie obu stron negocjacji).</a:t>
          </a: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kern="1200" dirty="0" smtClean="0"/>
            <a:t>Wnioskodawca zobowiązany jest do podjęcia negocjacji najpóźniej w terminie </a:t>
          </a:r>
          <a:r>
            <a:rPr lang="pl-PL" sz="1600" b="1" kern="1200" dirty="0" smtClean="0"/>
            <a:t>7 dni kalendarzowych </a:t>
          </a:r>
          <a:r>
            <a:rPr lang="pl-PL" sz="1600" b="0" kern="1200" dirty="0" smtClean="0"/>
            <a:t>od dnia otrzymania pisma informującego o możliwości podjęcia negocjacji (termin ten obejmuje również </a:t>
          </a:r>
          <a:r>
            <a:rPr lang="pl-PL" sz="1600" kern="1200" dirty="0" smtClean="0"/>
            <a:t>poprawę wniosku o dofinansowanie).</a:t>
          </a:r>
          <a:endParaRPr lang="pl-PL" sz="1600" kern="1200" dirty="0"/>
        </a:p>
      </dsp:txBody>
      <dsp:txXfrm rot="5400000">
        <a:off x="4260713" y="-286652"/>
        <a:ext cx="1738341" cy="8028230"/>
      </dsp:txXfrm>
    </dsp:sp>
    <dsp:sp modelId="{C709E4B9-F680-4F3F-AC4E-7AD6D5EB507E}">
      <dsp:nvSpPr>
        <dsp:cNvPr id="0" name=""/>
        <dsp:cNvSpPr/>
      </dsp:nvSpPr>
      <dsp:spPr>
        <a:xfrm rot="5400000">
          <a:off x="-147703" y="4902892"/>
          <a:ext cx="1411177" cy="111576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900" kern="1200" dirty="0"/>
        </a:p>
      </dsp:txBody>
      <dsp:txXfrm rot="5400000">
        <a:off x="-147703" y="4902892"/>
        <a:ext cx="1411177" cy="1115769"/>
      </dsp:txXfrm>
    </dsp:sp>
    <dsp:sp modelId="{F24E24FA-BD83-4E5B-B885-7396CF09BF14}">
      <dsp:nvSpPr>
        <dsp:cNvPr id="0" name=""/>
        <dsp:cNvSpPr/>
      </dsp:nvSpPr>
      <dsp:spPr>
        <a:xfrm rot="5400000">
          <a:off x="4725899" y="1145060"/>
          <a:ext cx="807969" cy="802823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08000" rIns="10160" bIns="10160" numCol="1" spcCol="1270" anchor="b" anchorCtr="1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Negatywny wynik negocjacji oznacza uznanie warunkowo uznanych za spełnione kryteriów za niespełnione lub przyznanie mniejszej, wskazanej przez Oceniających w kartach oceny, liczby punktów.</a:t>
          </a:r>
          <a:endParaRPr lang="pl-PL" sz="1600" kern="1200" dirty="0"/>
        </a:p>
      </dsp:txBody>
      <dsp:txXfrm rot="5400000">
        <a:off x="4725899" y="1145060"/>
        <a:ext cx="807969" cy="802823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37FB2-A568-45A9-BDB7-45ED17E8AC3A}">
      <dsp:nvSpPr>
        <dsp:cNvPr id="0" name=""/>
        <dsp:cNvSpPr/>
      </dsp:nvSpPr>
      <dsp:spPr>
        <a:xfrm>
          <a:off x="1538" y="128950"/>
          <a:ext cx="2203666" cy="36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/>
            <a:t>Średnia </a:t>
          </a:r>
          <a:r>
            <a:rPr lang="pl-PL" sz="1400" b="1" kern="1200" dirty="0" smtClean="0"/>
            <a:t>arytmetyczna </a:t>
          </a:r>
          <a:r>
            <a:rPr lang="pl-PL" sz="1400" b="1" kern="1200" dirty="0" smtClean="0">
              <a:solidFill>
                <a:schemeClr val="bg1"/>
              </a:solidFill>
            </a:rPr>
            <a:t>punktów ogółem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>
              <a:solidFill>
                <a:schemeClr val="bg1"/>
              </a:solidFill>
            </a:rPr>
            <a:t> z dwóch ocen </a:t>
          </a:r>
          <a:r>
            <a:rPr lang="pl-PL" sz="1400" b="1" kern="1200" dirty="0" smtClean="0"/>
            <a:t>wniosku za spełnienie kryteriów zgodności ze strategią odpowiedniego ZIT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u="sng" kern="1200" dirty="0" smtClean="0"/>
            <a:t>max. 50 pkt.</a:t>
          </a:r>
          <a:endParaRPr lang="pl-PL" sz="1400" b="1" u="sng" kern="1200" dirty="0"/>
        </a:p>
      </dsp:txBody>
      <dsp:txXfrm>
        <a:off x="1538" y="128950"/>
        <a:ext cx="2203666" cy="3666496"/>
      </dsp:txXfrm>
    </dsp:sp>
    <dsp:sp modelId="{D2F1F20C-0856-4E98-9FBA-F0D8D44075A7}">
      <dsp:nvSpPr>
        <dsp:cNvPr id="0" name=""/>
        <dsp:cNvSpPr/>
      </dsp:nvSpPr>
      <dsp:spPr>
        <a:xfrm>
          <a:off x="2288952" y="1388853"/>
          <a:ext cx="943384" cy="89406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 dirty="0"/>
        </a:p>
      </dsp:txBody>
      <dsp:txXfrm>
        <a:off x="2288952" y="1388853"/>
        <a:ext cx="943384" cy="894061"/>
      </dsp:txXfrm>
    </dsp:sp>
    <dsp:sp modelId="{E825109F-4CB9-4778-BB64-7FC8F19BCEB5}">
      <dsp:nvSpPr>
        <dsp:cNvPr id="0" name=""/>
        <dsp:cNvSpPr/>
      </dsp:nvSpPr>
      <dsp:spPr>
        <a:xfrm>
          <a:off x="3414460" y="128950"/>
          <a:ext cx="2374026" cy="36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/>
            <a:t>Średnia arytmetyczna punktów ogółem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/>
            <a:t>z dwóch ocen wniosku za spełnienie ogólnych kryteriów merytorycznych przyznanych bezwarunkowo                   i warunkowo (w przypadku przeprowadzania negocjacji)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400" b="1" u="sng" kern="1200" dirty="0" smtClean="0"/>
            <a:t>max. 50 pkt.</a:t>
          </a:r>
          <a:endParaRPr lang="pl-PL" sz="1400" b="1" kern="1200" dirty="0"/>
        </a:p>
      </dsp:txBody>
      <dsp:txXfrm>
        <a:off x="3414460" y="128950"/>
        <a:ext cx="2374026" cy="3666496"/>
      </dsp:txXfrm>
    </dsp:sp>
    <dsp:sp modelId="{A2B69AA7-01C1-4053-B368-B907E97EE868}">
      <dsp:nvSpPr>
        <dsp:cNvPr id="0" name=""/>
        <dsp:cNvSpPr/>
      </dsp:nvSpPr>
      <dsp:spPr>
        <a:xfrm>
          <a:off x="5907986" y="1532193"/>
          <a:ext cx="732327" cy="74839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100" kern="1200" dirty="0"/>
        </a:p>
      </dsp:txBody>
      <dsp:txXfrm>
        <a:off x="5907986" y="1532193"/>
        <a:ext cx="732327" cy="748394"/>
      </dsp:txXfrm>
    </dsp:sp>
    <dsp:sp modelId="{A293F95B-7C3D-4AE3-95D7-9C9F48AC2FFC}">
      <dsp:nvSpPr>
        <dsp:cNvPr id="0" name=""/>
        <dsp:cNvSpPr/>
      </dsp:nvSpPr>
      <dsp:spPr>
        <a:xfrm>
          <a:off x="6906184" y="58439"/>
          <a:ext cx="2236277" cy="36664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Projekt, który uzyskał w trakcie oceny zgodności ze strategią ZIT                       oraz oceny merytorycznej maksymalną liczbę punktów za spełnienie wszystkich kryteriów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u="sng" kern="1200" dirty="0" smtClean="0"/>
            <a:t>max. 100 pkt.</a:t>
          </a:r>
          <a:endParaRPr lang="pl-PL" sz="1400" kern="1200" dirty="0"/>
        </a:p>
      </dsp:txBody>
      <dsp:txXfrm>
        <a:off x="6906184" y="58439"/>
        <a:ext cx="2236277" cy="3666496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9D487C-4FE7-491C-B829-1566D9B8E466}">
      <dsp:nvSpPr>
        <dsp:cNvPr id="0" name=""/>
        <dsp:cNvSpPr/>
      </dsp:nvSpPr>
      <dsp:spPr>
        <a:xfrm rot="5400000">
          <a:off x="-234496" y="494508"/>
          <a:ext cx="1563309" cy="109431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4496" y="494508"/>
        <a:ext cx="1563309" cy="1094316"/>
      </dsp:txXfrm>
    </dsp:sp>
    <dsp:sp modelId="{4387C936-1A1D-40FE-B071-779B14C00F96}">
      <dsp:nvSpPr>
        <dsp:cNvPr id="0" name=""/>
        <dsp:cNvSpPr/>
      </dsp:nvSpPr>
      <dsp:spPr>
        <a:xfrm rot="5400000">
          <a:off x="4395689" y="-3256754"/>
          <a:ext cx="1446938" cy="80496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O kolejności projektów na liście decyduje liczba punktów przyznana danemu projektowi bezwarunkowo albo liczba punktów przyznana danemu projektowi w wyniku negocjacji</a:t>
          </a:r>
          <a:r>
            <a:rPr lang="pl-PL" sz="1600" b="0" kern="1200" dirty="0" smtClean="0"/>
            <a:t>. Lista uszeregowana jest w kolejności malejącej liczby uzyskanych punktów.</a:t>
          </a:r>
          <a:endParaRPr lang="pl-PL" sz="1600" b="1" kern="1200" dirty="0"/>
        </a:p>
      </dsp:txBody>
      <dsp:txXfrm rot="5400000">
        <a:off x="4395689" y="-3256754"/>
        <a:ext cx="1446938" cy="8049683"/>
      </dsp:txXfrm>
    </dsp:sp>
    <dsp:sp modelId="{153ADDFB-902E-4E3F-90B6-1D40EE318251}">
      <dsp:nvSpPr>
        <dsp:cNvPr id="0" name=""/>
        <dsp:cNvSpPr/>
      </dsp:nvSpPr>
      <dsp:spPr>
        <a:xfrm rot="5400000">
          <a:off x="-234496" y="2176992"/>
          <a:ext cx="1563309" cy="109431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4496" y="2176992"/>
        <a:ext cx="1563309" cy="1094316"/>
      </dsp:txXfrm>
    </dsp:sp>
    <dsp:sp modelId="{4ECA7C65-2180-4E52-85C2-98E852964C2D}">
      <dsp:nvSpPr>
        <dsp:cNvPr id="0" name=""/>
        <dsp:cNvSpPr/>
      </dsp:nvSpPr>
      <dsp:spPr>
        <a:xfrm rot="5400000">
          <a:off x="4340872" y="-1574269"/>
          <a:ext cx="1556571" cy="80496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IZ RPO WD oraz IP ZIT rozstrzyga konkurs, zatwierdzając listę ocenionych projektów.</a:t>
          </a: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Zgodnie z art. 46 ustawy, po rozstrzygnięciu konkursu, IOK zamieszcza  na swojej stronie internetowej </a:t>
          </a:r>
          <a:r>
            <a:rPr lang="pl-PL" sz="1600" b="1" kern="1200" dirty="0" smtClean="0">
              <a:hlinkClick xmlns:r="http://schemas.openxmlformats.org/officeDocument/2006/relationships" r:id=""/>
            </a:rPr>
            <a:t>www.rpo.dolnyslask.pl</a:t>
          </a:r>
          <a:r>
            <a:rPr lang="pl-PL" sz="1600" b="1" kern="1200" dirty="0" smtClean="0"/>
            <a:t>, na stronie odpowiedniego ZIT </a:t>
          </a:r>
          <a:r>
            <a:rPr lang="pl-PL" sz="1600" kern="1200" dirty="0" smtClean="0"/>
            <a:t>oraz na portalu Funduszy Europejskich (</a:t>
          </a:r>
          <a:r>
            <a:rPr lang="pl-PL" sz="1600" b="1" kern="1200" dirty="0" smtClean="0"/>
            <a:t>nie później niż w terminie 7 dni od dnia rozstrzygnięcia konkursu</a:t>
          </a:r>
          <a:r>
            <a:rPr lang="pl-PL" sz="1600" kern="1200" dirty="0" smtClean="0"/>
            <a:t>) listę projektów, które uzyskały wymaganą liczbę punktów, </a:t>
          </a:r>
          <a:r>
            <a:rPr lang="pl-PL" sz="1600" b="1" kern="1200" dirty="0" smtClean="0"/>
            <a:t>z wyróżnieniem projektów wybranych do dofinansowania</a:t>
          </a:r>
          <a:r>
            <a:rPr lang="pl-PL" sz="1600" b="0" kern="1200" dirty="0" smtClean="0"/>
            <a:t>.</a:t>
          </a:r>
          <a:endParaRPr lang="pl-PL" sz="1600" kern="1200" dirty="0"/>
        </a:p>
      </dsp:txBody>
      <dsp:txXfrm rot="5400000">
        <a:off x="4340872" y="-1574269"/>
        <a:ext cx="1556571" cy="8049683"/>
      </dsp:txXfrm>
    </dsp:sp>
    <dsp:sp modelId="{C709E4B9-F680-4F3F-AC4E-7AD6D5EB507E}">
      <dsp:nvSpPr>
        <dsp:cNvPr id="0" name=""/>
        <dsp:cNvSpPr/>
      </dsp:nvSpPr>
      <dsp:spPr>
        <a:xfrm rot="5400000">
          <a:off x="-234496" y="4153804"/>
          <a:ext cx="1563309" cy="109431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 dirty="0"/>
        </a:p>
      </dsp:txBody>
      <dsp:txXfrm rot="5400000">
        <a:off x="-234496" y="4153804"/>
        <a:ext cx="1563309" cy="1094316"/>
      </dsp:txXfrm>
    </dsp:sp>
    <dsp:sp modelId="{F24E24FA-BD83-4E5B-B885-7396CF09BF14}">
      <dsp:nvSpPr>
        <dsp:cNvPr id="0" name=""/>
        <dsp:cNvSpPr/>
      </dsp:nvSpPr>
      <dsp:spPr>
        <a:xfrm rot="5400000">
          <a:off x="4046544" y="402542"/>
          <a:ext cx="2145227" cy="804968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Po zatwierdzeniu listy projektów przez IOK, do Wnioskodawcy przekazywana jest niezwłocznie pisemna informacja o zakończeniu oceny jego projektu oraz:</a:t>
          </a: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a) </a:t>
          </a:r>
          <a:r>
            <a:rPr lang="pl-PL" sz="1600" b="1" kern="1200" dirty="0" smtClean="0"/>
            <a:t>pozytywnej ocenie projektu i wybraniu go do dofinansowania, wraz z prośbą                          o złożenie załączników, niezbędnych do podpisania umowy</a:t>
          </a:r>
          <a:r>
            <a:rPr lang="pl-PL" sz="1600" b="0" kern="1200" dirty="0" smtClean="0"/>
            <a:t> albo</a:t>
          </a:r>
          <a:endParaRPr lang="pl-PL" sz="1600" b="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kern="1200" dirty="0" smtClean="0"/>
            <a:t>b) </a:t>
          </a:r>
          <a:r>
            <a:rPr lang="pl-PL" sz="1600" b="1" kern="1200" dirty="0" smtClean="0"/>
            <a:t>negatywnej ocenie projektu i niewybraniu go do dofinansowania, wraz ze zgodnym                      z art. 46 ust. 5 Ustawy pouczeniem o możliwości wniesienia protestu, o którym mowa                  w art. 53 ust. 1 Ustawy. </a:t>
          </a:r>
          <a:r>
            <a:rPr lang="pl-PL" sz="1600" b="0" kern="1200" dirty="0" smtClean="0"/>
            <a:t>W przypadku negatywnej oceny, ww. informacja zawiera dodatkowo pouczenie o możliwości wniesienia środka odwoławczego do właściwej instytucji.</a:t>
          </a:r>
          <a:endParaRPr lang="pl-PL" sz="1600" b="1" kern="1200" dirty="0" smtClean="0"/>
        </a:p>
      </dsp:txBody>
      <dsp:txXfrm rot="5400000">
        <a:off x="4046544" y="402542"/>
        <a:ext cx="2145227" cy="804968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CD6D54-60AD-44A3-B1C1-8E004CA6869D}">
      <dsp:nvSpPr>
        <dsp:cNvPr id="0" name=""/>
        <dsp:cNvSpPr/>
      </dsp:nvSpPr>
      <dsp:spPr>
        <a:xfrm rot="5400000">
          <a:off x="3507948" y="-2492589"/>
          <a:ext cx="3113782" cy="815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Zgodnie z art. 55 Ustawy, protest rozpatrywany jest przez IZ RPO WD i wnoszony przez Wnioskodawcę w formie pisemnej </a:t>
          </a:r>
          <a:r>
            <a:rPr lang="pl-PL" sz="1600" b="1" kern="1200" dirty="0" smtClean="0"/>
            <a:t>w terminie 14 dni </a:t>
          </a:r>
          <a:r>
            <a:rPr lang="pl-PL" sz="1600" kern="1200" dirty="0" smtClean="0"/>
            <a:t>od dnia doręczenia informacji                                 o negatywnym wyniku oceny</a:t>
          </a:r>
          <a:r>
            <a:rPr lang="pl-PL" sz="1600" b="1" kern="1200" dirty="0" smtClean="0"/>
            <a:t> za pośrednictwem IOK</a:t>
          </a:r>
          <a:r>
            <a:rPr lang="pl-PL" sz="1600" b="0" kern="1200" dirty="0" smtClean="0"/>
            <a:t>, która dokonała oceny wniosku                  o dofinansowanie, tj. za pośrednictwem:</a:t>
          </a:r>
          <a:endParaRPr lang="pl-PL" sz="1600" b="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1" kern="1200" dirty="0" smtClean="0"/>
            <a:t>ZIT (po zakończeniu oceny zgodności ze Strategią odpowiedniego ZIT), </a:t>
          </a:r>
          <a:r>
            <a:rPr lang="pl-PL" sz="1600" kern="1200" dirty="0" smtClean="0"/>
            <a:t>w przypadku</a:t>
          </a:r>
          <a:r>
            <a:rPr lang="pl-PL" sz="1600" b="1" kern="1200" dirty="0" smtClean="0"/>
            <a:t>  </a:t>
          </a:r>
          <a:r>
            <a:rPr lang="pl-PL" sz="1600" kern="1200" dirty="0" smtClean="0"/>
            <a:t>protestu od wyników negatywnej oceny zgodności ze Strategią ZIT,</a:t>
          </a: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IZ RPO WD (po zakończeniu oceny formalnej lub merytorycznej), </a:t>
          </a:r>
          <a:r>
            <a:rPr lang="pl-PL" sz="1600" kern="1200" dirty="0" smtClean="0"/>
            <a:t>w przypadku</a:t>
          </a:r>
          <a:r>
            <a:rPr lang="pl-PL" sz="1600" b="1" kern="1200" dirty="0" smtClean="0"/>
            <a:t>  </a:t>
          </a:r>
          <a:r>
            <a:rPr lang="pl-PL" sz="1600" kern="1200" dirty="0" smtClean="0"/>
            <a:t>protestu od wyników negatywnej oceny formalno–merytorycznej.  </a:t>
          </a:r>
          <a:endParaRPr lang="pl-PL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kern="1200" dirty="0" smtClean="0"/>
            <a:t>Protest może dotyczyć każdego etapu oceny, skutkującego możliwością odrzucenia wniosku, a także sposobu dokonania oceny (w zakresie ewentualnych naruszeń proceduralnych).</a:t>
          </a:r>
          <a:endParaRPr lang="pl-PL" sz="1600" kern="1200" dirty="0"/>
        </a:p>
      </dsp:txBody>
      <dsp:txXfrm rot="5400000">
        <a:off x="3507948" y="-2492589"/>
        <a:ext cx="3113782" cy="8158320"/>
      </dsp:txXfrm>
    </dsp:sp>
    <dsp:sp modelId="{04DA2389-3108-40FD-B698-82A1C8BE5BC1}">
      <dsp:nvSpPr>
        <dsp:cNvPr id="0" name=""/>
        <dsp:cNvSpPr/>
      </dsp:nvSpPr>
      <dsp:spPr>
        <a:xfrm>
          <a:off x="4257" y="534568"/>
          <a:ext cx="955621" cy="1888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4257" y="534568"/>
        <a:ext cx="955621" cy="1888177"/>
      </dsp:txXfrm>
    </dsp:sp>
    <dsp:sp modelId="{59D0A69C-E5E7-4DE4-A4C3-E1E85178E56D}">
      <dsp:nvSpPr>
        <dsp:cNvPr id="0" name=""/>
        <dsp:cNvSpPr/>
      </dsp:nvSpPr>
      <dsp:spPr>
        <a:xfrm rot="5400000">
          <a:off x="3884069" y="431420"/>
          <a:ext cx="2340950" cy="81703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W przypadku  protestu wniesionego za pośrednictwem ZIT od negatywnego wyniku oceny zgodności ze Strategią odpowiedniego ZIT, ZIT, w terminie </a:t>
          </a:r>
          <a:r>
            <a:rPr lang="pl-PL" sz="1600" b="1" kern="1200" dirty="0" smtClean="0"/>
            <a:t>21 dni </a:t>
          </a:r>
          <a:r>
            <a:rPr lang="pl-PL" sz="1600" kern="1200" dirty="0" smtClean="0"/>
            <a:t>od dnia otrzymania protestu, weryfikuje wyniki dokonanej przez siebie oceny projektu </a:t>
          </a:r>
          <a:r>
            <a:rPr lang="pl-PL" sz="1600" u="sng" kern="1200" dirty="0" smtClean="0">
              <a:solidFill>
                <a:schemeClr val="tx1"/>
              </a:solidFill>
            </a:rPr>
            <a:t>(efekt: skierowanie wniosku do kolejnego etapu oceny lub skierowanie protestu do IZ RPO WD),</a:t>
          </a:r>
          <a:endParaRPr lang="pl-PL" sz="1600" u="sng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>
            <a:solidFill>
              <a:srgbClr val="FF0000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/>
            <a:t>IZ RPO WD rozpatruje protest w terminie </a:t>
          </a:r>
          <a:r>
            <a:rPr lang="pl-PL" sz="1600" b="1" kern="1200" dirty="0" smtClean="0"/>
            <a:t>nie dłuższym niż 30 dni</a:t>
          </a:r>
          <a:r>
            <a:rPr lang="pl-PL" sz="1600" kern="1200" dirty="0" smtClean="0"/>
            <a:t>, licząc od dnia jego otrzymania. W uzasadnionych przypadkach, w szczególności, gdy w trakcie rozpatrywania protestu konieczne jest skorzystanie z pomocy ekspertów, termin rozpatrzenia protestu </a:t>
          </a:r>
          <a:r>
            <a:rPr lang="pl-PL" sz="1600" b="1" kern="1200" dirty="0" smtClean="0"/>
            <a:t>może być przedłużony o kolejne 30 dni (maksymalny termin rozpatrzenia protestu nie może jednak przekroczyć łącznie 60 dni)</a:t>
          </a:r>
          <a:r>
            <a:rPr lang="pl-PL" sz="1600" b="0" kern="1200" dirty="0" smtClean="0"/>
            <a:t>.</a:t>
          </a:r>
          <a:endParaRPr lang="pl-PL" sz="1600" kern="1200" dirty="0">
            <a:solidFill>
              <a:srgbClr val="FF0000"/>
            </a:solidFill>
          </a:endParaRPr>
        </a:p>
      </dsp:txBody>
      <dsp:txXfrm rot="5400000">
        <a:off x="3884069" y="431420"/>
        <a:ext cx="2340950" cy="8170395"/>
      </dsp:txXfrm>
    </dsp:sp>
    <dsp:sp modelId="{545AD74D-D041-4C90-BEDF-13AF650E1530}">
      <dsp:nvSpPr>
        <dsp:cNvPr id="0" name=""/>
        <dsp:cNvSpPr/>
      </dsp:nvSpPr>
      <dsp:spPr>
        <a:xfrm flipH="1">
          <a:off x="4257" y="3462866"/>
          <a:ext cx="965089" cy="2107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 flipH="1">
        <a:off x="4257" y="3462866"/>
        <a:ext cx="965089" cy="210750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0A69C-E5E7-4DE4-A4C3-E1E85178E56D}">
      <dsp:nvSpPr>
        <dsp:cNvPr id="0" name=""/>
        <dsp:cNvSpPr/>
      </dsp:nvSpPr>
      <dsp:spPr>
        <a:xfrm rot="5400000">
          <a:off x="3919137" y="-2843338"/>
          <a:ext cx="2270813" cy="81703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 przypadku uwzględnienia protestu przez IZ RPO WD, IOK może skierować wniosek do kolejnego etapu oceny lub umieścić go na liście projektów wybranych do dofinansowania, w wyniku przeprowadzenia procedury odwoławczej.</a:t>
          </a:r>
          <a:endParaRPr lang="pl-PL" sz="2000" kern="1200" dirty="0">
            <a:solidFill>
              <a:srgbClr val="FF0000"/>
            </a:solidFill>
          </a:endParaRPr>
        </a:p>
      </dsp:txBody>
      <dsp:txXfrm rot="5400000">
        <a:off x="3919137" y="-2843338"/>
        <a:ext cx="2270813" cy="8170395"/>
      </dsp:txXfrm>
    </dsp:sp>
    <dsp:sp modelId="{545AD74D-D041-4C90-BEDF-13AF650E1530}">
      <dsp:nvSpPr>
        <dsp:cNvPr id="0" name=""/>
        <dsp:cNvSpPr/>
      </dsp:nvSpPr>
      <dsp:spPr>
        <a:xfrm flipH="1">
          <a:off x="4257" y="1702"/>
          <a:ext cx="965089" cy="2480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 flipH="1">
        <a:off x="4257" y="1702"/>
        <a:ext cx="965089" cy="2480313"/>
      </dsp:txXfrm>
    </dsp:sp>
    <dsp:sp modelId="{1EFAFC74-2BB2-40DC-B86C-CADBCA0DFB0B}">
      <dsp:nvSpPr>
        <dsp:cNvPr id="0" name=""/>
        <dsp:cNvSpPr/>
      </dsp:nvSpPr>
      <dsp:spPr>
        <a:xfrm rot="5400000">
          <a:off x="3596456" y="144445"/>
          <a:ext cx="2933259" cy="81517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pl-PL" sz="1600" kern="1200" dirty="0"/>
        </a:p>
        <a:p>
          <a:pPr marL="228600" lvl="1" indent="-228600" algn="just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2000" kern="1200" dirty="0" smtClean="0"/>
            <a:t>Prawo do </a:t>
          </a:r>
          <a:r>
            <a:rPr lang="pl-PL" sz="2000" b="1" kern="1200" dirty="0" smtClean="0"/>
            <a:t>wniesienia skargi do sądu administracyjnego </a:t>
          </a:r>
          <a:r>
            <a:rPr lang="pl-PL" sz="2000" kern="1200" dirty="0" smtClean="0"/>
            <a:t>przysługuje Wnioskodawcy w przypadkach określonych w art. 61 Ustawy. Skarga wnoszona jest w terminie </a:t>
          </a:r>
          <a:r>
            <a:rPr lang="pl-PL" sz="2000" b="1" kern="1200" dirty="0" smtClean="0"/>
            <a:t>14 dni </a:t>
          </a:r>
          <a:r>
            <a:rPr lang="pl-PL" sz="2000" kern="1200" dirty="0" smtClean="0"/>
            <a:t>od dnia otrzymania odpowiedniej informacji o nieuwzględnieniu protestu lub pozostawieniu protestu bez rozpatrzenia lub negatywnej ponownej ocenie projektu oraz informacji o wyniku procedury odwoławczej.</a:t>
          </a:r>
          <a:endParaRPr lang="pl-PL" sz="2000" kern="1200" dirty="0"/>
        </a:p>
      </dsp:txBody>
      <dsp:txXfrm rot="5400000">
        <a:off x="3596456" y="144445"/>
        <a:ext cx="2933259" cy="8151709"/>
      </dsp:txXfrm>
    </dsp:sp>
    <dsp:sp modelId="{7A1FBDB8-068D-4152-BAFE-25BE91DA1399}">
      <dsp:nvSpPr>
        <dsp:cNvPr id="0" name=""/>
        <dsp:cNvSpPr/>
      </dsp:nvSpPr>
      <dsp:spPr>
        <a:xfrm flipH="1">
          <a:off x="4257" y="2732177"/>
          <a:ext cx="982973" cy="28241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 flipH="1">
        <a:off x="4257" y="2732177"/>
        <a:ext cx="982973" cy="2824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DFAAB-F278-4B1C-BC89-FFEA61A45301}">
      <dsp:nvSpPr>
        <dsp:cNvPr id="0" name=""/>
        <dsp:cNvSpPr/>
      </dsp:nvSpPr>
      <dsp:spPr>
        <a:xfrm>
          <a:off x="0" y="18"/>
          <a:ext cx="8822335" cy="5470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Wnioski</a:t>
          </a:r>
          <a:r>
            <a:rPr kumimoji="0" lang="pl-PL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w ramach konkursów przyjmowane będą  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kumimoji="0" lang="pl-PL" sz="3200" b="0" i="0" u="sng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od 29.02.2016 r. od godziny 8.00 </a:t>
          </a:r>
          <a:r>
            <a:rPr kumimoji="0" lang="pl-PL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/>
          </a:r>
          <a:br>
            <a:rPr kumimoji="0" lang="pl-PL" sz="32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</a:br>
          <a:r>
            <a:rPr kumimoji="0" lang="pl-PL" sz="3200" b="0" i="0" u="sng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do 16.05.2016 r. do godziny 15.00</a:t>
          </a:r>
          <a:endParaRPr lang="pl-PL" sz="3200" u="sng" kern="1200" dirty="0">
            <a:solidFill>
              <a:schemeClr val="bg1"/>
            </a:solidFill>
          </a:endParaRPr>
        </a:p>
      </dsp:txBody>
      <dsp:txXfrm>
        <a:off x="0" y="18"/>
        <a:ext cx="8822335" cy="5470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F1B02-5CF6-4837-9344-87764DB5E1C5}">
      <dsp:nvSpPr>
        <dsp:cNvPr id="0" name=""/>
        <dsp:cNvSpPr/>
      </dsp:nvSpPr>
      <dsp:spPr>
        <a:xfrm rot="5400000">
          <a:off x="-258838" y="482903"/>
          <a:ext cx="1725591" cy="12079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 rot="5400000">
        <a:off x="-258838" y="482903"/>
        <a:ext cx="1725591" cy="1207913"/>
      </dsp:txXfrm>
    </dsp:sp>
    <dsp:sp modelId="{0C43099D-6AEB-4DC2-A514-C00D276BDE82}">
      <dsp:nvSpPr>
        <dsp:cNvPr id="0" name=""/>
        <dsp:cNvSpPr/>
      </dsp:nvSpPr>
      <dsp:spPr>
        <a:xfrm rot="5400000">
          <a:off x="4301967" y="-3075657"/>
          <a:ext cx="1532971" cy="772107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Partnerzy w projekcie to podmioty wnoszące do projektu </a:t>
          </a:r>
          <a:r>
            <a:rPr lang="pl-PL" sz="1800" b="1" kern="1200" dirty="0" smtClean="0"/>
            <a:t>zasoby ludzkie, organizacyjne, techniczne lub finansowe</a:t>
          </a:r>
          <a:r>
            <a:rPr lang="pl-PL" sz="1800" kern="1200" dirty="0" smtClean="0"/>
            <a:t>, realizujące projekt wspólnie                 z Wnioskodawcą.</a:t>
          </a:r>
          <a:endParaRPr lang="pl-PL" sz="1800" kern="1200" dirty="0"/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1" kern="1200" dirty="0" smtClean="0"/>
            <a:t>Beneficjent</a:t>
          </a:r>
          <a:r>
            <a:rPr lang="pl-PL" sz="1800" b="0" kern="1200" dirty="0" smtClean="0"/>
            <a:t> pełni rolę partnera wiodącego oraz, niezależnie od podziału zadań w projekcie, ponosi odpowiedzialność za prawidłową realizację projektu. </a:t>
          </a:r>
          <a:endParaRPr lang="pl-PL" sz="1800" kern="1200" dirty="0"/>
        </a:p>
      </dsp:txBody>
      <dsp:txXfrm rot="5400000">
        <a:off x="4301967" y="-3075657"/>
        <a:ext cx="1532971" cy="7721078"/>
      </dsp:txXfrm>
    </dsp:sp>
    <dsp:sp modelId="{AA429E36-4A9F-4AAD-8FF9-B3A34BFCE7AC}">
      <dsp:nvSpPr>
        <dsp:cNvPr id="0" name=""/>
        <dsp:cNvSpPr/>
      </dsp:nvSpPr>
      <dsp:spPr>
        <a:xfrm rot="5400000">
          <a:off x="-258838" y="2041780"/>
          <a:ext cx="1725591" cy="12079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 rot="5400000">
        <a:off x="-258838" y="2041780"/>
        <a:ext cx="1725591" cy="1207913"/>
      </dsp:txXfrm>
    </dsp:sp>
    <dsp:sp modelId="{85B896B2-0BA3-400B-9106-B71E58D086ED}">
      <dsp:nvSpPr>
        <dsp:cNvPr id="0" name=""/>
        <dsp:cNvSpPr/>
      </dsp:nvSpPr>
      <dsp:spPr>
        <a:xfrm rot="5400000">
          <a:off x="4537067" y="-1516780"/>
          <a:ext cx="1062770" cy="772107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kern="1200" dirty="0" smtClean="0"/>
            <a:t>Dla przejrzystości finansowej w projekcie</a:t>
          </a:r>
          <a:r>
            <a:rPr lang="pl-PL" sz="1800" b="1" kern="1200" dirty="0" smtClean="0"/>
            <a:t>, wymagane jest utworzenie odrębnych rachunków bankowych </a:t>
          </a:r>
          <a:r>
            <a:rPr lang="pl-PL" sz="1800" kern="1200" dirty="0" smtClean="0"/>
            <a:t>poszczególnych członków partnerstwa.</a:t>
          </a:r>
          <a:endParaRPr lang="pl-PL" sz="1800" kern="1200" dirty="0"/>
        </a:p>
      </dsp:txBody>
      <dsp:txXfrm rot="5400000">
        <a:off x="4537067" y="-1516780"/>
        <a:ext cx="1062770" cy="7721078"/>
      </dsp:txXfrm>
    </dsp:sp>
    <dsp:sp modelId="{4E1D9A8C-910B-4D57-90FC-7042561E9A60}">
      <dsp:nvSpPr>
        <dsp:cNvPr id="0" name=""/>
        <dsp:cNvSpPr/>
      </dsp:nvSpPr>
      <dsp:spPr>
        <a:xfrm rot="5400000">
          <a:off x="-258838" y="4059467"/>
          <a:ext cx="1725591" cy="12079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 dirty="0"/>
        </a:p>
      </dsp:txBody>
      <dsp:txXfrm rot="5400000">
        <a:off x="-258838" y="4059467"/>
        <a:ext cx="1725591" cy="1207913"/>
      </dsp:txXfrm>
    </dsp:sp>
    <dsp:sp modelId="{E8D34378-5AE9-4D7E-97D9-600ED95D1717}">
      <dsp:nvSpPr>
        <dsp:cNvPr id="0" name=""/>
        <dsp:cNvSpPr/>
      </dsp:nvSpPr>
      <dsp:spPr>
        <a:xfrm rot="5400000">
          <a:off x="4048825" y="500906"/>
          <a:ext cx="2039254" cy="7721078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Utworzenie lub zainicjowanie partnerstwa </a:t>
          </a:r>
          <a:r>
            <a:rPr lang="pl-PL" sz="1800" b="1" kern="1200" dirty="0" smtClean="0"/>
            <a:t>musi nastąpić przed złożeniem wniosku o dofinansowanie</a:t>
          </a:r>
          <a:r>
            <a:rPr lang="pl-PL" sz="1800" kern="1200" dirty="0" smtClean="0"/>
            <a:t>. Nie jest to jednak równoznaczne z wymogiem zawarcia porozumienia lub umowy o partnerstwie pomiędzy Wnioskodawcą                    a partnerami przed złożeniem wniosku o dofinansowanie.</a:t>
          </a:r>
          <a:endParaRPr lang="pl-PL" sz="1800" kern="1200" dirty="0"/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Stroną porozumienia oraz umowy o partnerstwie </a:t>
          </a:r>
          <a:r>
            <a:rPr lang="pl-PL" sz="1800" b="1" kern="1200" dirty="0" smtClean="0"/>
            <a:t>nie może być podmiot wykluczony z możliwości otrzymania dofinansowania</a:t>
          </a:r>
          <a:r>
            <a:rPr lang="pl-PL" sz="1800" b="0" kern="1200" dirty="0" smtClean="0"/>
            <a:t>.</a:t>
          </a:r>
          <a:endParaRPr lang="pl-PL" sz="1800" b="0" kern="1200" dirty="0"/>
        </a:p>
      </dsp:txBody>
      <dsp:txXfrm rot="5400000">
        <a:off x="4048825" y="500906"/>
        <a:ext cx="2039254" cy="77210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B3C171-F262-490B-B8BB-BFFA46B0586B}">
      <dsp:nvSpPr>
        <dsp:cNvPr id="0" name=""/>
        <dsp:cNvSpPr/>
      </dsp:nvSpPr>
      <dsp:spPr>
        <a:xfrm rot="5400000">
          <a:off x="4727806" y="-1434612"/>
          <a:ext cx="2977013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Maksymalny poziom całkowitego dofinansowania wydatków kwalifikowalnych na poziomie projektu (środki UE + współfinansowanie z budżetu państwa) wynosi </a:t>
          </a:r>
          <a:r>
            <a:rPr lang="pl-PL" sz="1800" b="1" kern="1200" dirty="0" smtClean="0"/>
            <a:t>95%</a:t>
          </a:r>
          <a:endParaRPr lang="pl-PL" sz="1800" kern="1200" dirty="0"/>
        </a:p>
      </dsp:txBody>
      <dsp:txXfrm rot="5400000">
        <a:off x="4727806" y="-1434612"/>
        <a:ext cx="2977013" cy="5846444"/>
      </dsp:txXfrm>
    </dsp:sp>
    <dsp:sp modelId="{30A5BAFA-D867-4432-A555-078896BF780D}">
      <dsp:nvSpPr>
        <dsp:cNvPr id="0" name=""/>
        <dsp:cNvSpPr/>
      </dsp:nvSpPr>
      <dsp:spPr>
        <a:xfrm>
          <a:off x="28727" y="209085"/>
          <a:ext cx="3288625" cy="257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Dofinansowanie </a:t>
          </a:r>
          <a:br>
            <a:rPr lang="pl-PL" sz="2400" b="1" kern="1200" dirty="0" smtClean="0"/>
          </a:br>
          <a:endParaRPr lang="pl-PL" sz="2400" b="1" kern="1200" dirty="0"/>
        </a:p>
      </dsp:txBody>
      <dsp:txXfrm>
        <a:off x="28727" y="209085"/>
        <a:ext cx="3288625" cy="2577661"/>
      </dsp:txXfrm>
    </dsp:sp>
    <dsp:sp modelId="{6057DA86-162F-440C-8D5E-0A6D86B8CF0F}">
      <dsp:nvSpPr>
        <dsp:cNvPr id="0" name=""/>
        <dsp:cNvSpPr/>
      </dsp:nvSpPr>
      <dsp:spPr>
        <a:xfrm rot="5400000">
          <a:off x="4929513" y="1464390"/>
          <a:ext cx="2582527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>
            <a:solidFill>
              <a:srgbClr val="B466E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Minimalny udział wkładu własnego Wnioskodawcy           w ramach konkursu wynosi </a:t>
          </a:r>
          <a:r>
            <a:rPr lang="pl-PL" sz="1800" b="1" kern="1200" dirty="0" smtClean="0"/>
            <a:t>5% </a:t>
          </a:r>
          <a:r>
            <a:rPr lang="pl-PL" sz="1800" b="0" kern="1200" dirty="0" smtClean="0"/>
            <a:t>wydatków kwalifikowalnych projektu</a:t>
          </a:r>
          <a:endParaRPr lang="pl-PL" sz="1800" b="0" kern="1200" dirty="0"/>
        </a:p>
      </dsp:txBody>
      <dsp:txXfrm rot="5400000">
        <a:off x="4929513" y="1464390"/>
        <a:ext cx="2582527" cy="5846444"/>
      </dsp:txXfrm>
    </dsp:sp>
    <dsp:sp modelId="{EC26B3CA-5F55-4ED6-AEA1-83422FEC2FA3}">
      <dsp:nvSpPr>
        <dsp:cNvPr id="0" name=""/>
        <dsp:cNvSpPr/>
      </dsp:nvSpPr>
      <dsp:spPr>
        <a:xfrm>
          <a:off x="4464" y="3108433"/>
          <a:ext cx="3288625" cy="25776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Wkład własny</a:t>
          </a:r>
          <a:endParaRPr lang="pl-PL" sz="2400" b="1" kern="1200" dirty="0"/>
        </a:p>
      </dsp:txBody>
      <dsp:txXfrm>
        <a:off x="4464" y="3108433"/>
        <a:ext cx="3288625" cy="25776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BA6250-A4F3-48E3-9CDE-B046A829FF83}">
      <dsp:nvSpPr>
        <dsp:cNvPr id="0" name=""/>
        <dsp:cNvSpPr/>
      </dsp:nvSpPr>
      <dsp:spPr>
        <a:xfrm>
          <a:off x="4380" y="0"/>
          <a:ext cx="9137249" cy="12618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Koszty projektu przedstawiane są we wniosku o dofinansowanie </a:t>
          </a:r>
          <a:br>
            <a:rPr lang="pl-PL" sz="2400" kern="1200" dirty="0" smtClean="0"/>
          </a:br>
          <a:r>
            <a:rPr lang="pl-PL" sz="2400" kern="1200" dirty="0" smtClean="0"/>
            <a:t>w formie </a:t>
          </a:r>
          <a:r>
            <a:rPr lang="pl-PL" sz="2400" b="1" kern="1200" dirty="0" smtClean="0"/>
            <a:t>budżetu zadaniowego</a:t>
          </a:r>
          <a:r>
            <a:rPr lang="pl-PL" sz="2400" b="0" kern="1200" dirty="0" smtClean="0"/>
            <a:t>. Oznacza to przedstawienie kosztów kwalifikowalnych projektu </a:t>
          </a:r>
          <a:r>
            <a:rPr lang="pl-PL" sz="2400" kern="1200" dirty="0" smtClean="0"/>
            <a:t>w podziale na: </a:t>
          </a:r>
          <a:endParaRPr lang="pl-PL" sz="2400" kern="1200" dirty="0"/>
        </a:p>
      </dsp:txBody>
      <dsp:txXfrm>
        <a:off x="4380" y="0"/>
        <a:ext cx="9137249" cy="1261843"/>
      </dsp:txXfrm>
    </dsp:sp>
    <dsp:sp modelId="{3C578297-052B-4418-A2EA-18D4C946C226}">
      <dsp:nvSpPr>
        <dsp:cNvPr id="0" name=""/>
        <dsp:cNvSpPr/>
      </dsp:nvSpPr>
      <dsp:spPr>
        <a:xfrm>
          <a:off x="12294" y="1353235"/>
          <a:ext cx="4375917" cy="97118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Zadania merytoryczne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 (realizowane w ramach kosztów bezpośrednich)</a:t>
          </a:r>
          <a:endParaRPr lang="pl-PL" sz="1800" kern="1200" dirty="0"/>
        </a:p>
      </dsp:txBody>
      <dsp:txXfrm>
        <a:off x="12294" y="1353235"/>
        <a:ext cx="4375917" cy="971180"/>
      </dsp:txXfrm>
    </dsp:sp>
    <dsp:sp modelId="{923C2C86-41FB-4029-B37C-89337ABA8F80}">
      <dsp:nvSpPr>
        <dsp:cNvPr id="0" name=""/>
        <dsp:cNvSpPr/>
      </dsp:nvSpPr>
      <dsp:spPr>
        <a:xfrm>
          <a:off x="12294" y="2412677"/>
          <a:ext cx="4375917" cy="93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Koszty rzeczywiście poniesione</a:t>
          </a:r>
          <a:endParaRPr lang="pl-PL" sz="2400" kern="1200" dirty="0"/>
        </a:p>
      </dsp:txBody>
      <dsp:txXfrm>
        <a:off x="12294" y="2412677"/>
        <a:ext cx="4375917" cy="930865"/>
      </dsp:txXfrm>
    </dsp:sp>
    <dsp:sp modelId="{EE456C92-F141-4451-A8DB-8AD9E099AC74}">
      <dsp:nvSpPr>
        <dsp:cNvPr id="0" name=""/>
        <dsp:cNvSpPr/>
      </dsp:nvSpPr>
      <dsp:spPr>
        <a:xfrm>
          <a:off x="12294" y="3431803"/>
          <a:ext cx="4375917" cy="930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Kwoty ryczałtowe</a:t>
          </a:r>
          <a:endParaRPr lang="pl-PL" sz="2400" kern="1200" dirty="0"/>
        </a:p>
      </dsp:txBody>
      <dsp:txXfrm>
        <a:off x="12294" y="3431803"/>
        <a:ext cx="4375917" cy="930865"/>
      </dsp:txXfrm>
    </dsp:sp>
    <dsp:sp modelId="{0D78C217-C3AC-489F-BA31-052287F62032}">
      <dsp:nvSpPr>
        <dsp:cNvPr id="0" name=""/>
        <dsp:cNvSpPr/>
      </dsp:nvSpPr>
      <dsp:spPr>
        <a:xfrm>
          <a:off x="4755788" y="1353235"/>
          <a:ext cx="4375917" cy="103282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Koszty pośrednie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  </a:t>
          </a:r>
          <a:r>
            <a:rPr lang="pl-PL" sz="1800" kern="1200" dirty="0" smtClean="0"/>
            <a:t>(koszty administracyjne, związane z obsługą projektu)</a:t>
          </a:r>
          <a:endParaRPr lang="pl-PL" sz="1800" kern="1200" dirty="0"/>
        </a:p>
      </dsp:txBody>
      <dsp:txXfrm>
        <a:off x="4755788" y="1353235"/>
        <a:ext cx="4375917" cy="1032822"/>
      </dsp:txXfrm>
    </dsp:sp>
    <dsp:sp modelId="{57939C12-7E75-4308-AF96-647BB478EFC7}">
      <dsp:nvSpPr>
        <dsp:cNvPr id="0" name=""/>
        <dsp:cNvSpPr/>
      </dsp:nvSpPr>
      <dsp:spPr>
        <a:xfrm>
          <a:off x="4764322" y="2474319"/>
          <a:ext cx="4358848" cy="292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Ryczałt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10% - 25%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kosztów bezpośrednich</a:t>
          </a:r>
          <a:endParaRPr lang="pl-PL" sz="2400" kern="1200" dirty="0"/>
        </a:p>
      </dsp:txBody>
      <dsp:txXfrm>
        <a:off x="4764322" y="2474319"/>
        <a:ext cx="4358848" cy="29231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E3A81-4A5E-426E-996D-041DE100B631}">
      <dsp:nvSpPr>
        <dsp:cNvPr id="0" name=""/>
        <dsp:cNvSpPr/>
      </dsp:nvSpPr>
      <dsp:spPr>
        <a:xfrm rot="5400000">
          <a:off x="5107970" y="-1538573"/>
          <a:ext cx="221989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W przypadku projektów, w których wartość wkładu publicznego (środków publicznych) przekracza wyrażoną            w PLN równowartość 100.000 EUR (424 000 PLN)</a:t>
          </a:r>
          <a:endParaRPr lang="pl-PL" sz="2700" kern="1200" dirty="0"/>
        </a:p>
      </dsp:txBody>
      <dsp:txXfrm rot="5400000">
        <a:off x="5107970" y="-1538573"/>
        <a:ext cx="2219899" cy="5852160"/>
      </dsp:txXfrm>
    </dsp:sp>
    <dsp:sp modelId="{D70CD588-3EEF-4270-B38E-8C2D61F3E018}">
      <dsp:nvSpPr>
        <dsp:cNvPr id="0" name=""/>
        <dsp:cNvSpPr/>
      </dsp:nvSpPr>
      <dsp:spPr>
        <a:xfrm>
          <a:off x="0" y="69"/>
          <a:ext cx="3291840" cy="2774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Na podstawie rzeczywiście poniesionych wydatków</a:t>
          </a:r>
          <a:endParaRPr lang="pl-PL" sz="3800" kern="1200" dirty="0"/>
        </a:p>
      </dsp:txBody>
      <dsp:txXfrm>
        <a:off x="0" y="69"/>
        <a:ext cx="3291840" cy="2774874"/>
      </dsp:txXfrm>
    </dsp:sp>
    <dsp:sp modelId="{6852FAE6-164E-4B31-95D2-2D6F14DB9838}">
      <dsp:nvSpPr>
        <dsp:cNvPr id="0" name=""/>
        <dsp:cNvSpPr/>
      </dsp:nvSpPr>
      <dsp:spPr>
        <a:xfrm rot="5400000">
          <a:off x="5107970" y="1375045"/>
          <a:ext cx="221989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W przypadku projektów, w których wartość wkładu publicznego (środków publicznych) nie przekracza wyrażonej w PLN równowartości 100.000 EUR (424 000 PLN)</a:t>
          </a:r>
          <a:endParaRPr lang="pl-PL" sz="2700" kern="1200" dirty="0"/>
        </a:p>
      </dsp:txBody>
      <dsp:txXfrm rot="5400000">
        <a:off x="5107970" y="1375045"/>
        <a:ext cx="2219899" cy="5852160"/>
      </dsp:txXfrm>
    </dsp:sp>
    <dsp:sp modelId="{0643C3CA-6477-4A1C-B2D3-C924BFB62FDD}">
      <dsp:nvSpPr>
        <dsp:cNvPr id="0" name=""/>
        <dsp:cNvSpPr/>
      </dsp:nvSpPr>
      <dsp:spPr>
        <a:xfrm>
          <a:off x="0" y="2913687"/>
          <a:ext cx="3291840" cy="2774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800" kern="1200" dirty="0" smtClean="0"/>
            <a:t>Na podstawie kwot ryczałtowych</a:t>
          </a:r>
          <a:endParaRPr lang="pl-PL" sz="3800" kern="1200" dirty="0"/>
        </a:p>
      </dsp:txBody>
      <dsp:txXfrm>
        <a:off x="0" y="2913687"/>
        <a:ext cx="3291840" cy="27748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101A27-BA79-47A8-93F4-D1061F56C079}">
      <dsp:nvSpPr>
        <dsp:cNvPr id="0" name=""/>
        <dsp:cNvSpPr/>
      </dsp:nvSpPr>
      <dsp:spPr>
        <a:xfrm rot="5400000">
          <a:off x="-447237" y="516063"/>
          <a:ext cx="2981581" cy="208710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800" kern="1200" dirty="0"/>
        </a:p>
      </dsp:txBody>
      <dsp:txXfrm rot="5400000">
        <a:off x="-447237" y="516063"/>
        <a:ext cx="2981581" cy="2087106"/>
      </dsp:txXfrm>
    </dsp:sp>
    <dsp:sp modelId="{605314BD-BFBD-4737-BB5F-7014A7A25B07}">
      <dsp:nvSpPr>
        <dsp:cNvPr id="0" name=""/>
        <dsp:cNvSpPr/>
      </dsp:nvSpPr>
      <dsp:spPr>
        <a:xfrm rot="5400000">
          <a:off x="4583621" y="-2496514"/>
          <a:ext cx="2063863" cy="705689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 przypadku projektów rozliczanych kwotami ryczałtowymi, </a:t>
          </a:r>
          <a:r>
            <a:rPr lang="pl-PL" sz="2000" b="1" kern="1200" dirty="0" smtClean="0"/>
            <a:t>jedno zadanie </a:t>
          </a:r>
          <a:r>
            <a:rPr lang="pl-PL" sz="2000" kern="1200" dirty="0" smtClean="0"/>
            <a:t>powinno być rozliczane zawsze </a:t>
          </a:r>
          <a:r>
            <a:rPr lang="pl-PL" sz="2000" b="1" kern="1200" dirty="0" smtClean="0"/>
            <a:t>jedną kwotą ryczałtową</a:t>
          </a:r>
          <a:r>
            <a:rPr lang="pl-PL" sz="2000" b="0" kern="1200" dirty="0" smtClean="0"/>
            <a:t>. Dla każdej z tych kwot należy wskazać twarde i mierzalne wskaźniki produktów. </a:t>
          </a:r>
          <a:endParaRPr lang="pl-PL" sz="2000" b="1" kern="1200" dirty="0"/>
        </a:p>
      </dsp:txBody>
      <dsp:txXfrm rot="5400000">
        <a:off x="4583621" y="-2496514"/>
        <a:ext cx="2063863" cy="7056893"/>
      </dsp:txXfrm>
    </dsp:sp>
    <dsp:sp modelId="{050AE265-87DE-4E44-BB00-40FB55987D79}">
      <dsp:nvSpPr>
        <dsp:cNvPr id="0" name=""/>
        <dsp:cNvSpPr/>
      </dsp:nvSpPr>
      <dsp:spPr>
        <a:xfrm rot="5400000">
          <a:off x="-447237" y="3220388"/>
          <a:ext cx="2981581" cy="208710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800" kern="1200" dirty="0"/>
        </a:p>
      </dsp:txBody>
      <dsp:txXfrm rot="5400000">
        <a:off x="-447237" y="3220388"/>
        <a:ext cx="2981581" cy="2087106"/>
      </dsp:txXfrm>
    </dsp:sp>
    <dsp:sp modelId="{D9596396-93DD-42FD-B62F-3FA06025ADA4}">
      <dsp:nvSpPr>
        <dsp:cNvPr id="0" name=""/>
        <dsp:cNvSpPr/>
      </dsp:nvSpPr>
      <dsp:spPr>
        <a:xfrm rot="5400000">
          <a:off x="4658739" y="213718"/>
          <a:ext cx="1913628" cy="705689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Nie ma możliwości </a:t>
          </a:r>
          <a:r>
            <a:rPr lang="pl-PL" sz="2000" kern="1200" dirty="0" smtClean="0"/>
            <a:t>łączenia w jednym projekcie zadań rozliczanych za pomocą kwot ryczałtowych oraz zadań rozliczanych na podstawie rzeczywiście poniesionych wydatków. </a:t>
          </a:r>
          <a:endParaRPr lang="pl-PL" sz="2000" kern="1200" dirty="0"/>
        </a:p>
      </dsp:txBody>
      <dsp:txXfrm rot="5400000">
        <a:off x="4658739" y="213718"/>
        <a:ext cx="1913628" cy="705689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101A27-BA79-47A8-93F4-D1061F56C079}">
      <dsp:nvSpPr>
        <dsp:cNvPr id="0" name=""/>
        <dsp:cNvSpPr/>
      </dsp:nvSpPr>
      <dsp:spPr>
        <a:xfrm rot="5400000">
          <a:off x="-376829" y="865915"/>
          <a:ext cx="2512198" cy="17585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900" kern="1200" dirty="0"/>
        </a:p>
      </dsp:txBody>
      <dsp:txXfrm rot="5400000">
        <a:off x="-376829" y="865915"/>
        <a:ext cx="2512198" cy="1758539"/>
      </dsp:txXfrm>
    </dsp:sp>
    <dsp:sp modelId="{605314BD-BFBD-4737-BB5F-7014A7A25B07}">
      <dsp:nvSpPr>
        <dsp:cNvPr id="0" name=""/>
        <dsp:cNvSpPr/>
      </dsp:nvSpPr>
      <dsp:spPr>
        <a:xfrm rot="5400000">
          <a:off x="4171738" y="-2387180"/>
          <a:ext cx="2559061" cy="73854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Wydatki rozliczone uproszczoną metodą traktowane są jako </a:t>
          </a:r>
          <a:r>
            <a:rPr lang="pl-PL" sz="2000" b="1" kern="1200" dirty="0" smtClean="0"/>
            <a:t>wydatki poniesione</a:t>
          </a:r>
          <a:r>
            <a:rPr lang="pl-PL" sz="2000" b="0" kern="1200" dirty="0" smtClean="0"/>
            <a:t>.</a:t>
          </a:r>
          <a:r>
            <a:rPr lang="pl-PL" sz="2000" kern="1200" dirty="0" smtClean="0"/>
            <a:t> Beneficjent nie ma obowiązku gromadzenia </a:t>
          </a:r>
          <a:br>
            <a:rPr lang="pl-PL" sz="2000" kern="1200" dirty="0" smtClean="0"/>
          </a:br>
          <a:r>
            <a:rPr lang="pl-PL" sz="2000" kern="1200" dirty="0" smtClean="0"/>
            <a:t>i opisywania dokumentów księgowych.</a:t>
          </a: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u="none" kern="1200" dirty="0" smtClean="0"/>
            <a:t>W przypadku kwot ryczałtowych</a:t>
          </a:r>
          <a:r>
            <a:rPr lang="pl-PL" sz="2000" b="0" u="none" kern="1200" dirty="0" smtClean="0"/>
            <a:t>, </a:t>
          </a:r>
          <a:r>
            <a:rPr lang="pl-PL" sz="2000" kern="1200" dirty="0" smtClean="0"/>
            <a:t>weryfikacja wydatków polega na sprawdzeniu, czy działania zadeklarowane przez Wnioskodawcę zostały zrealizowane, a określone w umowie o dofinansowanie wskaźniki produktu lub rezultatu osiągnięte.</a:t>
          </a:r>
          <a:endParaRPr lang="pl-PL" sz="2000" kern="1200" dirty="0"/>
        </a:p>
      </dsp:txBody>
      <dsp:txXfrm rot="5400000">
        <a:off x="4171738" y="-2387180"/>
        <a:ext cx="2559061" cy="7385460"/>
      </dsp:txXfrm>
    </dsp:sp>
    <dsp:sp modelId="{4C7B5314-C0DA-4545-8E13-E63A7F0A96F7}">
      <dsp:nvSpPr>
        <dsp:cNvPr id="0" name=""/>
        <dsp:cNvSpPr/>
      </dsp:nvSpPr>
      <dsp:spPr>
        <a:xfrm rot="5400000">
          <a:off x="-376829" y="3599251"/>
          <a:ext cx="2512198" cy="175853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900" kern="1200" dirty="0"/>
        </a:p>
      </dsp:txBody>
      <dsp:txXfrm rot="5400000">
        <a:off x="-376829" y="3599251"/>
        <a:ext cx="2512198" cy="1758539"/>
      </dsp:txXfrm>
    </dsp:sp>
    <dsp:sp modelId="{4669A66B-0823-4287-856D-2524C7D33A5B}">
      <dsp:nvSpPr>
        <dsp:cNvPr id="0" name=""/>
        <dsp:cNvSpPr/>
      </dsp:nvSpPr>
      <dsp:spPr>
        <a:xfrm rot="5400000">
          <a:off x="4180058" y="346155"/>
          <a:ext cx="2542421" cy="73854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 przypadku nieosiągnięcia wskaźników, założonych w ramach danej kwoty ryczałtowej, uznaje się, iż Beneficjent nie wykonał zadania prawidłowo oraz nie rozliczył przyznanej kwoty ryczałtowej.</a:t>
          </a: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Wydatki, które Beneficjent poniósł na zadanie objęte kwotą ryczałtową, która nie została uznana za rozliczoną, uznaje się za </a:t>
          </a:r>
          <a:r>
            <a:rPr lang="pl-PL" sz="2000" b="1" kern="1200" dirty="0" smtClean="0"/>
            <a:t>niekwalifikowalne.</a:t>
          </a:r>
          <a:endParaRPr lang="pl-PL" sz="2000" kern="1200" dirty="0"/>
        </a:p>
      </dsp:txBody>
      <dsp:txXfrm rot="5400000">
        <a:off x="4180058" y="346155"/>
        <a:ext cx="2542421" cy="738546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4853C5-913F-4F40-B02E-5A19A3890C88}">
      <dsp:nvSpPr>
        <dsp:cNvPr id="0" name=""/>
        <dsp:cNvSpPr/>
      </dsp:nvSpPr>
      <dsp:spPr>
        <a:xfrm rot="5400000">
          <a:off x="-397093" y="721036"/>
          <a:ext cx="2647292" cy="18531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200" kern="1200" dirty="0"/>
        </a:p>
      </dsp:txBody>
      <dsp:txXfrm rot="5400000">
        <a:off x="-397093" y="721036"/>
        <a:ext cx="2647292" cy="1853104"/>
      </dsp:txXfrm>
    </dsp:sp>
    <dsp:sp modelId="{93596A2B-69A6-4D7E-9E89-E0FAD5559B2E}">
      <dsp:nvSpPr>
        <dsp:cNvPr id="0" name=""/>
        <dsp:cNvSpPr/>
      </dsp:nvSpPr>
      <dsp:spPr>
        <a:xfrm rot="5400000">
          <a:off x="4279497" y="-2407382"/>
          <a:ext cx="2330604" cy="718339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b="0" kern="1200" dirty="0">
            <a:solidFill>
              <a:srgbClr val="FF000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Cross–financing  może dotyczyć wyłącznie takich kategorii wydatków, bez których realizacja projektu nie byłaby możliwa,  w szczególności, </a:t>
          </a:r>
          <a:br>
            <a:rPr lang="pl-PL" sz="1800" kern="1200" dirty="0" smtClean="0"/>
          </a:br>
          <a:r>
            <a:rPr lang="pl-PL" sz="1800" kern="1200" dirty="0" smtClean="0"/>
            <a:t>w związku z zapewnieniem realizacji zasady równości szans, a zwłaszcza potrzeb osób z niepełnosprawnościami.</a:t>
          </a:r>
          <a:endParaRPr lang="pl-PL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Cross–financing powinien być bezpośrednio </a:t>
          </a:r>
          <a:r>
            <a:rPr lang="pl-PL" sz="1800" b="1" kern="1200" dirty="0" smtClean="0"/>
            <a:t>powiązany </a:t>
          </a:r>
          <a:r>
            <a:rPr lang="pl-PL" sz="1800" kern="1200" dirty="0" smtClean="0"/>
            <a:t>z głównymi zadaniami realizowanymi w ramach danego projektu.</a:t>
          </a:r>
          <a:endParaRPr lang="pl-PL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Cross–financing </a:t>
          </a:r>
          <a:r>
            <a:rPr lang="pl-PL" sz="1800" b="1" kern="1200" dirty="0" smtClean="0"/>
            <a:t>nie może </a:t>
          </a:r>
          <a:r>
            <a:rPr lang="pl-PL" sz="1800" kern="1200" dirty="0" smtClean="0"/>
            <a:t>dotyczyć kosztów pośrednich.</a:t>
          </a:r>
          <a:endParaRPr lang="pl-PL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b="1" kern="1200" dirty="0">
            <a:solidFill>
              <a:srgbClr val="FF0000"/>
            </a:solidFill>
          </a:endParaRPr>
        </a:p>
      </dsp:txBody>
      <dsp:txXfrm rot="5400000">
        <a:off x="4279497" y="-2407382"/>
        <a:ext cx="2330604" cy="7183391"/>
      </dsp:txXfrm>
    </dsp:sp>
    <dsp:sp modelId="{113BCC6C-881D-4598-83E2-04F1F85B7D6E}">
      <dsp:nvSpPr>
        <dsp:cNvPr id="0" name=""/>
        <dsp:cNvSpPr/>
      </dsp:nvSpPr>
      <dsp:spPr>
        <a:xfrm rot="5400000">
          <a:off x="-397093" y="3419423"/>
          <a:ext cx="2647292" cy="18531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200" kern="1200" dirty="0"/>
        </a:p>
      </dsp:txBody>
      <dsp:txXfrm rot="5400000">
        <a:off x="-397093" y="3419423"/>
        <a:ext cx="2647292" cy="1853104"/>
      </dsp:txXfrm>
    </dsp:sp>
    <dsp:sp modelId="{3E039699-D70E-4C66-801A-F384E15421DF}">
      <dsp:nvSpPr>
        <dsp:cNvPr id="0" name=""/>
        <dsp:cNvSpPr/>
      </dsp:nvSpPr>
      <dsp:spPr>
        <a:xfrm rot="5400000">
          <a:off x="4284049" y="291003"/>
          <a:ext cx="2321502" cy="7183391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dirty="0" smtClean="0"/>
            <a:t>Rodzaje wydatków objętych cross–financingiem:</a:t>
          </a:r>
          <a:endParaRPr lang="pl-PL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/>
            <a:t>Zakup nieruchomości,</a:t>
          </a:r>
          <a:endParaRPr lang="pl-PL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/>
            <a:t>Zakup infrastruktury (tj. elementów nieprzenośnych, na stałe przytwierdzonych do nieruchomości),</a:t>
          </a:r>
          <a:endParaRPr lang="pl-P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kern="1200" dirty="0" smtClean="0"/>
            <a:t>Zakup środków trwałych, przeznaczonych na dostosowanie lub adaptację budynków i pomieszczeń.</a:t>
          </a:r>
          <a:endParaRPr lang="pl-PL" sz="1800" b="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kern="1200" dirty="0">
            <a:solidFill>
              <a:schemeClr val="tx1"/>
            </a:solidFill>
          </a:endParaRPr>
        </a:p>
      </dsp:txBody>
      <dsp:txXfrm rot="5400000">
        <a:off x="4284049" y="291003"/>
        <a:ext cx="2321502" cy="718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93481-7E9A-4BDD-B8C6-A05F02CB97BA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9BEA3-5059-40A3-97D1-70734B21D02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47</a:t>
            </a:fld>
            <a:endParaRPr lang="pl-PL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48</a:t>
            </a:fld>
            <a:endParaRPr lang="pl-PL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49</a:t>
            </a:fld>
            <a:endParaRPr lang="pl-PL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50</a:t>
            </a:fld>
            <a:endParaRPr lang="pl-PL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51</a:t>
            </a:fld>
            <a:endParaRPr lang="pl-PL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52</a:t>
            </a:fld>
            <a:endParaRPr lang="pl-PL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53</a:t>
            </a:fld>
            <a:endParaRPr lang="pl-PL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54</a:t>
            </a:fld>
            <a:endParaRPr lang="pl-PL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55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56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9BEA3-5059-40A3-97D1-70734B21D02E}" type="slidenum">
              <a:rPr lang="pl-PL" smtClean="0"/>
              <a:pPr/>
              <a:t>13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" name="Symbol zastępczy stopki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3732-729C-494F-8225-092C9267798E}" type="datetimeFigureOut">
              <a:rPr lang="pl-PL" smtClean="0"/>
              <a:pPr/>
              <a:t>2016-02-18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CCA8-3B32-48CE-9718-5CE4F62F32BE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mailto:ipaw@ipaw.walbrzych.eu" TargetMode="External"/><Relationship Id="rId3" Type="http://schemas.openxmlformats.org/officeDocument/2006/relationships/hyperlink" Target="mailto:pife.jeleniagora@dolnyslask.pl" TargetMode="External"/><Relationship Id="rId7" Type="http://schemas.openxmlformats.org/officeDocument/2006/relationships/hyperlink" Target="mailto:zitaj@jeleniagora.pl" TargetMode="External"/><Relationship Id="rId2" Type="http://schemas.openxmlformats.org/officeDocument/2006/relationships/hyperlink" Target="mailto:pife@dolnyslask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it@um.wroc.pl" TargetMode="External"/><Relationship Id="rId5" Type="http://schemas.openxmlformats.org/officeDocument/2006/relationships/hyperlink" Target="mailto:pife.walbrzych@dolnyslask.pl" TargetMode="External"/><Relationship Id="rId4" Type="http://schemas.openxmlformats.org/officeDocument/2006/relationships/hyperlink" Target="mailto:pife.legnica@dolnyslask.p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6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Regulamin konkursu</a:t>
            </a:r>
            <a:br>
              <a:rPr lang="pl-PL" sz="36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Kryteria wyboru projektów</a:t>
            </a:r>
            <a:r>
              <a:rPr lang="pl-PL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działanie 10.4</a:t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DOSTOSOWANIE SYSTEMÓW KSZTAŁCENIA                 I SZKOLENIA ZAWODOWEGO DO POTRZEB                 RYNKU PRACY</a:t>
            </a:r>
            <a:b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28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8"/>
          <p:cNvSpPr txBox="1">
            <a:spLocks/>
          </p:cNvSpPr>
          <p:nvPr/>
        </p:nvSpPr>
        <p:spPr>
          <a:xfrm>
            <a:off x="0" y="980728"/>
            <a:ext cx="9144000" cy="56166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pl-PL" sz="1600" b="1" dirty="0" smtClean="0"/>
          </a:p>
          <a:p>
            <a:pPr lvl="0" algn="ctr">
              <a:spcBef>
                <a:spcPct val="20000"/>
              </a:spcBef>
              <a:defRPr/>
            </a:pPr>
            <a:endParaRPr lang="pl-PL" sz="1600" b="1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pl-PL" sz="1600" dirty="0" smtClean="0"/>
              <a:t>	</a:t>
            </a:r>
            <a:endParaRPr lang="pl-PL" sz="1600" b="1" dirty="0" smtClean="0"/>
          </a:p>
        </p:txBody>
      </p:sp>
      <p:sp>
        <p:nvSpPr>
          <p:cNvPr id="4" name="Tytuł 6"/>
          <p:cNvSpPr txBox="1">
            <a:spLocks/>
          </p:cNvSpPr>
          <p:nvPr/>
        </p:nvSpPr>
        <p:spPr>
          <a:xfrm>
            <a:off x="0" y="-171400"/>
            <a:ext cx="5796136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3600" b="1" i="1" dirty="0" smtClean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WYMAGANIA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KONKURSOWE - WNIOSKODAWCY</a:t>
            </a:r>
            <a:endParaRPr kumimoji="0" lang="pl-PL" sz="4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a 11"/>
          <p:cNvGrpSpPr/>
          <p:nvPr/>
        </p:nvGrpSpPr>
        <p:grpSpPr>
          <a:xfrm>
            <a:off x="4499992" y="2924944"/>
            <a:ext cx="4176463" cy="1635054"/>
            <a:chOff x="3888414" y="733734"/>
            <a:chExt cx="4089827" cy="1419030"/>
          </a:xfrm>
        </p:grpSpPr>
        <p:sp>
          <p:nvSpPr>
            <p:cNvPr id="13" name="Prostokąt 12"/>
            <p:cNvSpPr/>
            <p:nvPr/>
          </p:nvSpPr>
          <p:spPr>
            <a:xfrm>
              <a:off x="3958928" y="733734"/>
              <a:ext cx="4019313" cy="14190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888414" y="1076386"/>
              <a:ext cx="3948799" cy="6853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 smtClean="0"/>
                <a:t>placówki kształcenia ustawicznego oraz praktycznego, a także ośrodki dokształcania i doskonalenia zawodowego, umożliwiające uzyskanie </a:t>
              </a:r>
              <a:br>
                <a:rPr lang="pl-PL" b="1" dirty="0" smtClean="0"/>
              </a:br>
              <a:r>
                <a:rPr lang="pl-PL" b="1" dirty="0" smtClean="0"/>
                <a:t>i uzupełnienie wiedzy, umiejętności </a:t>
              </a:r>
              <a:br>
                <a:rPr lang="pl-PL" b="1" dirty="0" smtClean="0"/>
              </a:br>
              <a:r>
                <a:rPr lang="pl-PL" b="1" dirty="0" smtClean="0"/>
                <a:t>i kwalifikacji zawodowych</a:t>
              </a:r>
              <a:endParaRPr lang="pl-PL" kern="1200" dirty="0"/>
            </a:p>
          </p:txBody>
        </p:sp>
      </p:grpSp>
      <p:grpSp>
        <p:nvGrpSpPr>
          <p:cNvPr id="7" name="Grupa 14"/>
          <p:cNvGrpSpPr/>
          <p:nvPr/>
        </p:nvGrpSpPr>
        <p:grpSpPr>
          <a:xfrm>
            <a:off x="323528" y="2708920"/>
            <a:ext cx="4032448" cy="1872208"/>
            <a:chOff x="72018" y="2547043"/>
            <a:chExt cx="3805207" cy="1585794"/>
          </a:xfrm>
        </p:grpSpPr>
        <p:sp>
          <p:nvSpPr>
            <p:cNvPr id="16" name="Prostokąt 15"/>
            <p:cNvSpPr/>
            <p:nvPr/>
          </p:nvSpPr>
          <p:spPr>
            <a:xfrm>
              <a:off x="72018" y="2730020"/>
              <a:ext cx="3805207" cy="140281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 16"/>
            <p:cNvSpPr/>
            <p:nvPr/>
          </p:nvSpPr>
          <p:spPr>
            <a:xfrm>
              <a:off x="72018" y="2547043"/>
              <a:ext cx="3805207" cy="1377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endParaRPr kumimoji="0" lang="pl-P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algn="ctr"/>
              <a:r>
                <a:rPr lang="pl-PL" b="1" dirty="0" smtClean="0"/>
                <a:t>o</a:t>
              </a:r>
              <a:r>
                <a:rPr kumimoji="0" lang="pl-PL" b="1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rgany</a:t>
              </a:r>
              <a:r>
                <a:rPr kumimoji="0" lang="pl-PL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prowadzące publiczne</a:t>
              </a:r>
              <a:r>
                <a:rPr kumimoji="0" lang="pl-PL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br>
                <a:rPr kumimoji="0" lang="pl-PL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pl-PL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i niepubliczne </a:t>
              </a:r>
              <a:r>
                <a:rPr lang="pl-PL" b="1" dirty="0" smtClean="0"/>
                <a:t>szkoły i placówki, prowadzące kształcenie zawodowe</a:t>
              </a:r>
              <a:endParaRPr lang="pl-PL" kern="1200" dirty="0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323528" y="1340768"/>
            <a:ext cx="4032448" cy="141903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grpSp>
        <p:nvGrpSpPr>
          <p:cNvPr id="15" name="Grupa 11"/>
          <p:cNvGrpSpPr/>
          <p:nvPr/>
        </p:nvGrpSpPr>
        <p:grpSpPr>
          <a:xfrm>
            <a:off x="323528" y="3140968"/>
            <a:ext cx="8433320" cy="3210846"/>
            <a:chOff x="-421167" y="1419038"/>
            <a:chExt cx="8258381" cy="3055782"/>
          </a:xfrm>
        </p:grpSpPr>
        <p:sp>
          <p:nvSpPr>
            <p:cNvPr id="18" name="Prostokąt 17"/>
            <p:cNvSpPr/>
            <p:nvPr/>
          </p:nvSpPr>
          <p:spPr>
            <a:xfrm>
              <a:off x="-421167" y="3055790"/>
              <a:ext cx="4019314" cy="141903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l-PL" b="1" dirty="0" smtClean="0"/>
                <a:t>instytucje rynku pracy, o których mowa w art. 6 ustawy w dnia 20 kwietnia 2004 r. o promocji zatrudnienia i instytucjach rynku pracy, prowadzące działalność edukacyjno–szkoleniową</a:t>
              </a:r>
              <a:endParaRPr lang="pl-PL" b="1" dirty="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3888414" y="1419038"/>
              <a:ext cx="3948800" cy="141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400" kern="1200" dirty="0"/>
            </a:p>
          </p:txBody>
        </p:sp>
      </p:grpSp>
      <p:grpSp>
        <p:nvGrpSpPr>
          <p:cNvPr id="20" name="Grupa 11"/>
          <p:cNvGrpSpPr/>
          <p:nvPr/>
        </p:nvGrpSpPr>
        <p:grpSpPr>
          <a:xfrm>
            <a:off x="4572000" y="3140968"/>
            <a:ext cx="4104456" cy="3210846"/>
            <a:chOff x="3880204" y="1419038"/>
            <a:chExt cx="4019314" cy="3055782"/>
          </a:xfrm>
        </p:grpSpPr>
        <p:sp>
          <p:nvSpPr>
            <p:cNvPr id="23" name="Prostokąt 22"/>
            <p:cNvSpPr/>
            <p:nvPr/>
          </p:nvSpPr>
          <p:spPr>
            <a:xfrm>
              <a:off x="3880204" y="3063769"/>
              <a:ext cx="4019314" cy="141105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pl-PL" b="1" dirty="0" smtClean="0"/>
            </a:p>
            <a:p>
              <a:pPr algn="ctr"/>
              <a:r>
                <a:rPr lang="pl-PL" b="1" dirty="0" smtClean="0"/>
                <a:t>podmioty prowadzące działalność oświatową, o której mowa w art. 83a ust. 2 Ustawy o systemie oświaty</a:t>
              </a:r>
              <a:endParaRPr lang="pl-PL" b="1" dirty="0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3888414" y="1419038"/>
              <a:ext cx="3948800" cy="1419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2400" kern="1200" dirty="0"/>
            </a:p>
          </p:txBody>
        </p:sp>
      </p:grpSp>
      <p:grpSp>
        <p:nvGrpSpPr>
          <p:cNvPr id="2" name="Grupa 4"/>
          <p:cNvGrpSpPr/>
          <p:nvPr/>
        </p:nvGrpSpPr>
        <p:grpSpPr>
          <a:xfrm>
            <a:off x="4499992" y="1340768"/>
            <a:ext cx="4104454" cy="1419053"/>
            <a:chOff x="4149027" y="-103694"/>
            <a:chExt cx="3873156" cy="1419053"/>
          </a:xfrm>
        </p:grpSpPr>
        <p:sp>
          <p:nvSpPr>
            <p:cNvPr id="6" name="Prostokąt 5"/>
            <p:cNvSpPr/>
            <p:nvPr/>
          </p:nvSpPr>
          <p:spPr>
            <a:xfrm>
              <a:off x="4216976" y="-103694"/>
              <a:ext cx="3805207" cy="141905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rostokąt 7"/>
            <p:cNvSpPr/>
            <p:nvPr/>
          </p:nvSpPr>
          <p:spPr>
            <a:xfrm>
              <a:off x="4149027" y="-103694"/>
              <a:ext cx="3805207" cy="1419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pl-PL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Jednostki organizacyjne jst</a:t>
              </a:r>
              <a:endParaRPr lang="pl-PL" i="1" kern="1200" dirty="0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323527" y="1484784"/>
            <a:ext cx="3885715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b="1" dirty="0" smtClean="0">
              <a:solidFill>
                <a:schemeClr val="bg1"/>
              </a:solidFill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jednostki samorządu terytorialnego, ich związki </a:t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i stowarzyszenia</a:t>
            </a:r>
            <a:endParaRPr lang="pl-PL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PARTNERSTWO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 PROJEKCIE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04174365"/>
              </p:ext>
            </p:extLst>
          </p:nvPr>
        </p:nvGraphicFramePr>
        <p:xfrm>
          <a:off x="107504" y="1052736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PODSTAWOWE ZASADY </a:t>
            </a:r>
            <a:b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UDZIELANIA DOFINANSOWANIA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884510644"/>
              </p:ext>
            </p:extLst>
          </p:nvPr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6"/>
          <p:cNvSpPr txBox="1">
            <a:spLocks/>
          </p:cNvSpPr>
          <p:nvPr/>
        </p:nvSpPr>
        <p:spPr>
          <a:xfrm>
            <a:off x="0" y="188640"/>
            <a:ext cx="9144000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SZCZEGÓŁOWY BUDŻET </a:t>
            </a:r>
          </a:p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PROJEKTU</a:t>
            </a:r>
            <a:endParaRPr kumimoji="0" lang="pl-PL" sz="32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515922014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6"/>
          <p:cNvSpPr txBox="1">
            <a:spLocks/>
          </p:cNvSpPr>
          <p:nvPr/>
        </p:nvSpPr>
        <p:spPr>
          <a:xfrm>
            <a:off x="0" y="116632"/>
            <a:ext cx="9144000" cy="7920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METODY ROZLICZANIA </a:t>
            </a:r>
          </a:p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KOSZTÓW BEZPOŚREDNICH</a:t>
            </a:r>
            <a:endParaRPr kumimoji="0" lang="pl-PL" sz="32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0" y="1196752"/>
            <a:ext cx="914400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b="1" dirty="0" smtClean="0"/>
          </a:p>
          <a:p>
            <a:endParaRPr lang="pl-PL" sz="1600" b="1" dirty="0" smtClean="0"/>
          </a:p>
          <a:p>
            <a:endParaRPr lang="pl-PL" sz="1600" b="1" dirty="0" smtClean="0"/>
          </a:p>
          <a:p>
            <a:r>
              <a:rPr lang="pl-PL" sz="2600" b="1" dirty="0" smtClean="0"/>
              <a:t>Koszty pośrednie rozliczane są wyłącznie z wykorzystaniem następujących stawek ryczałtowych:</a:t>
            </a:r>
          </a:p>
          <a:p>
            <a:endParaRPr lang="pl-PL" sz="2600" b="1" dirty="0" smtClean="0"/>
          </a:p>
          <a:p>
            <a:pPr>
              <a:buFont typeface="Wingdings" pitchFamily="2" charset="2"/>
              <a:buChar char="ü"/>
            </a:pPr>
            <a:r>
              <a:rPr lang="pl-PL" sz="2600" b="1" dirty="0" smtClean="0"/>
              <a:t> 25% kosztów bezpośrednich – </a:t>
            </a:r>
            <a:r>
              <a:rPr lang="pl-PL" sz="2600" dirty="0" smtClean="0"/>
              <a:t>w przypadku projektów </a:t>
            </a:r>
            <a:br>
              <a:rPr lang="pl-PL" sz="2600" dirty="0" smtClean="0"/>
            </a:br>
            <a:r>
              <a:rPr lang="pl-PL" sz="2600" dirty="0" smtClean="0"/>
              <a:t>o wartości</a:t>
            </a:r>
            <a:r>
              <a:rPr lang="pl-PL" sz="2600" b="1" dirty="0" smtClean="0"/>
              <a:t> do 1 mln PLN włącznie;</a:t>
            </a:r>
          </a:p>
          <a:p>
            <a:pPr>
              <a:buFont typeface="Wingdings" pitchFamily="2" charset="2"/>
              <a:buChar char="ü"/>
            </a:pPr>
            <a:r>
              <a:rPr lang="pl-PL" sz="2600" b="1" dirty="0" smtClean="0"/>
              <a:t> 20% kosztów bezpośrednich – </a:t>
            </a:r>
            <a:r>
              <a:rPr lang="pl-PL" sz="2600" dirty="0" smtClean="0"/>
              <a:t>w przypadku projektów </a:t>
            </a:r>
            <a:br>
              <a:rPr lang="pl-PL" sz="2600" dirty="0" smtClean="0"/>
            </a:br>
            <a:r>
              <a:rPr lang="pl-PL" sz="2600" dirty="0" smtClean="0"/>
              <a:t>o wartości</a:t>
            </a:r>
            <a:r>
              <a:rPr lang="pl-PL" sz="2600" b="1" dirty="0" smtClean="0"/>
              <a:t> powyżej 1 mln PLN do 2 mln PLN włącznie;</a:t>
            </a:r>
          </a:p>
          <a:p>
            <a:pPr>
              <a:buFont typeface="Wingdings" pitchFamily="2" charset="2"/>
              <a:buChar char="ü"/>
            </a:pPr>
            <a:r>
              <a:rPr lang="pl-PL" sz="2600" b="1" dirty="0" smtClean="0"/>
              <a:t> 15% kosztów bezpośrednich – </a:t>
            </a:r>
            <a:r>
              <a:rPr lang="pl-PL" sz="2600" dirty="0" smtClean="0"/>
              <a:t>w przypadku projektów </a:t>
            </a:r>
            <a:br>
              <a:rPr lang="pl-PL" sz="2600" dirty="0" smtClean="0"/>
            </a:br>
            <a:r>
              <a:rPr lang="pl-PL" sz="2600" dirty="0" smtClean="0"/>
              <a:t>o wartości </a:t>
            </a:r>
            <a:r>
              <a:rPr lang="pl-PL" sz="2600" b="1" dirty="0" smtClean="0"/>
              <a:t>powyżej 2 mln PLN do 5 mln PLN włącznie;</a:t>
            </a:r>
          </a:p>
          <a:p>
            <a:pPr>
              <a:buFont typeface="Wingdings" pitchFamily="2" charset="2"/>
              <a:buChar char="ü"/>
            </a:pPr>
            <a:r>
              <a:rPr lang="pl-PL" sz="2600" b="1" dirty="0" smtClean="0"/>
              <a:t> 10% kosztów bezpośrednich – </a:t>
            </a:r>
            <a:r>
              <a:rPr lang="pl-PL" sz="2600" dirty="0" smtClean="0"/>
              <a:t>w przypadku projektów </a:t>
            </a:r>
            <a:br>
              <a:rPr lang="pl-PL" sz="2600" dirty="0" smtClean="0"/>
            </a:br>
            <a:r>
              <a:rPr lang="pl-PL" sz="2600" dirty="0" smtClean="0"/>
              <a:t>o wartości</a:t>
            </a:r>
            <a:r>
              <a:rPr lang="pl-PL" sz="2600" b="1" dirty="0" smtClean="0"/>
              <a:t> przekraczającej 5 mln PLN. </a:t>
            </a:r>
          </a:p>
          <a:p>
            <a:endParaRPr lang="pl-PL" sz="1600" b="1" dirty="0" smtClean="0"/>
          </a:p>
          <a:p>
            <a:pPr>
              <a:buFont typeface="Wingdings" pitchFamily="2" charset="2"/>
              <a:buChar char="ü"/>
            </a:pPr>
            <a:endParaRPr lang="pl-PL" sz="1600" dirty="0" smtClean="0"/>
          </a:p>
          <a:p>
            <a:pPr algn="just"/>
            <a:endParaRPr lang="pl-PL" dirty="0" smtClean="0"/>
          </a:p>
          <a:p>
            <a:pPr algn="just"/>
            <a:endParaRPr lang="pl-PL" sz="1200" dirty="0" smtClean="0">
              <a:solidFill>
                <a:srgbClr val="FF0000"/>
              </a:solidFill>
            </a:endParaRPr>
          </a:p>
          <a:p>
            <a:endParaRPr lang="pl-PL" sz="1200" dirty="0" smtClean="0"/>
          </a:p>
          <a:p>
            <a:endParaRPr lang="pl-PL" sz="1200" dirty="0"/>
          </a:p>
        </p:txBody>
      </p:sp>
      <p:sp>
        <p:nvSpPr>
          <p:cNvPr id="8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STAWKI RYCZAŁTOWE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 RAMACH KOSZTÓW POŚREDNICH</a:t>
            </a:r>
            <a:endParaRPr kumimoji="0" lang="pl-PL" sz="32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-99392"/>
            <a:ext cx="8316416" cy="115212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CHARAKTERYSTYKA </a:t>
            </a:r>
            <a:b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UPROSZCZONYCH METOD ROZLICZANIA WYDATKÓW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2476833707"/>
              </p:ext>
            </p:extLst>
          </p:nvPr>
        </p:nvGraphicFramePr>
        <p:xfrm>
          <a:off x="0" y="980728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316416" cy="980728"/>
          </a:xfrm>
          <a:ln>
            <a:noFill/>
          </a:ln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29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CHARAKTERYSTYKA </a:t>
            </a:r>
            <a:br>
              <a:rPr lang="pl-PL" sz="29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29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UPROSZCZONYCH METOD ROZLICZANIA WYDATKÓW</a:t>
            </a:r>
            <a:endParaRPr lang="pl-PL" sz="29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0" y="980728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412776"/>
            <a:ext cx="8458200" cy="424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745071338"/>
              </p:ext>
            </p:extLst>
          </p:nvPr>
        </p:nvGraphicFramePr>
        <p:xfrm>
          <a:off x="107504" y="1169368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152400" y="15240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CROSS – FINANCING </a:t>
            </a:r>
          </a:p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ŚRODKI TRWAŁE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412776"/>
            <a:ext cx="8458200" cy="424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745071338"/>
              </p:ext>
            </p:extLst>
          </p:nvPr>
        </p:nvGraphicFramePr>
        <p:xfrm>
          <a:off x="107504" y="980728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152400" y="15240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CROSS – FINANCING </a:t>
            </a:r>
          </a:p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ŚRODKI TRWAŁE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Obraz 7" descr="ZIT_OSI_MAP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412776"/>
            <a:ext cx="8458200" cy="424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152400" y="152400"/>
            <a:ext cx="9144000" cy="8367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CROSS – FINANCING </a:t>
            </a:r>
          </a:p>
          <a:p>
            <a:pPr lvl="0">
              <a:spcBef>
                <a:spcPct val="0"/>
              </a:spcBef>
            </a:pP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ŚRODKI TRWAŁE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992931" y="1484784"/>
            <a:ext cx="7158139" cy="4320479"/>
            <a:chOff x="1878356" y="2504415"/>
            <a:chExt cx="7158139" cy="2708375"/>
          </a:xfrm>
          <a:scene3d>
            <a:camera prst="orthographicFront"/>
            <a:lightRig rig="flat" dir="t"/>
          </a:scene3d>
        </p:grpSpPr>
        <p:sp>
          <p:nvSpPr>
            <p:cNvPr id="17" name="Prostokąt z rogami zaokrąglonymi z jednej strony 16"/>
            <p:cNvSpPr/>
            <p:nvPr/>
          </p:nvSpPr>
          <p:spPr>
            <a:xfrm rot="5400000">
              <a:off x="4103238" y="279533"/>
              <a:ext cx="2708375" cy="7158139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878356" y="2636627"/>
              <a:ext cx="7025927" cy="2443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000" kern="1200" dirty="0">
                <a:solidFill>
                  <a:schemeClr val="tx1"/>
                </a:solidFill>
              </a:endParaRPr>
            </a:p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l-PL" sz="2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Prostokąt 18"/>
          <p:cNvSpPr/>
          <p:nvPr/>
        </p:nvSpPr>
        <p:spPr>
          <a:xfrm>
            <a:off x="97160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3200" b="1" dirty="0" smtClean="0"/>
              <a:t>Zakup środków trwałych</a:t>
            </a:r>
            <a:r>
              <a:rPr lang="pl-PL" sz="3200" dirty="0" smtClean="0"/>
              <a:t>, za wyjątkiem zakupu nieruchomości, infrastruktury            oraz środków trwałych, przeznaczonych            na dostosowanie lub adaptację budynków i pomieszczeń, </a:t>
            </a:r>
            <a:r>
              <a:rPr lang="pl-PL" sz="3200" b="1" dirty="0" smtClean="0"/>
              <a:t>nie stanowi wydatku           w ramach cross–financingu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ETAPY WERYFIKACJI </a:t>
            </a:r>
            <a:b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 OCENY WNIOSKÓW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961144335"/>
              </p:ext>
            </p:extLst>
          </p:nvPr>
        </p:nvGraphicFramePr>
        <p:xfrm>
          <a:off x="179512" y="1052736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116632"/>
            <a:ext cx="8244408" cy="100811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TERMIN </a:t>
            </a:r>
            <a:b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ROZSTRZYGNIĘCIA KONKURSU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79512" y="1196752"/>
            <a:ext cx="8712968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l-PL" sz="2800" b="1" u="sng" dirty="0" smtClean="0"/>
              <a:t>Planowane terminy rozstrzygnięcia konkursu:</a:t>
            </a:r>
          </a:p>
          <a:p>
            <a:pPr algn="just">
              <a:spcAft>
                <a:spcPts val="1200"/>
              </a:spcAft>
            </a:pPr>
            <a:r>
              <a:rPr lang="pl-PL" sz="2400" b="1" u="sng" dirty="0" smtClean="0"/>
              <a:t>wrzesień </a:t>
            </a:r>
            <a:r>
              <a:rPr lang="pl-PL" sz="2400" b="1" u="sng" dirty="0"/>
              <a:t>2016 roku</a:t>
            </a:r>
            <a:r>
              <a:rPr lang="pl-PL" sz="2400" b="1" dirty="0"/>
              <a:t> </a:t>
            </a:r>
            <a:r>
              <a:rPr lang="pl-PL" sz="2400" dirty="0"/>
              <a:t>– w przypadku, gdy ocenie formalno-merytorycznej podlegać będzie do 80 </a:t>
            </a:r>
            <a:r>
              <a:rPr lang="pl-PL" sz="2400" dirty="0" smtClean="0"/>
              <a:t>wniosków,</a:t>
            </a:r>
          </a:p>
          <a:p>
            <a:pPr algn="just">
              <a:spcAft>
                <a:spcPts val="1200"/>
              </a:spcAft>
            </a:pPr>
            <a:r>
              <a:rPr lang="pl-PL" sz="2400" b="1" u="sng" dirty="0" smtClean="0"/>
              <a:t>październik </a:t>
            </a:r>
            <a:r>
              <a:rPr lang="pl-PL" sz="2400" b="1" u="sng" dirty="0"/>
              <a:t>2016 roku</a:t>
            </a:r>
            <a:r>
              <a:rPr lang="pl-PL" sz="2400" b="1" dirty="0"/>
              <a:t> </a:t>
            </a:r>
            <a:r>
              <a:rPr lang="pl-PL" sz="2400" dirty="0" smtClean="0"/>
              <a:t>–</a:t>
            </a:r>
            <a:r>
              <a:rPr lang="pl-PL" sz="2400" b="1" dirty="0" smtClean="0"/>
              <a:t> </a:t>
            </a:r>
            <a:r>
              <a:rPr lang="pl-PL" sz="2400" dirty="0" smtClean="0"/>
              <a:t>w przypadku</a:t>
            </a:r>
            <a:r>
              <a:rPr lang="pl-PL" sz="2400" dirty="0"/>
              <a:t>, gdy ocenie formalno-merytorycznej podlegać będzie od 81 do 150 </a:t>
            </a:r>
            <a:r>
              <a:rPr lang="pl-PL" sz="2400" dirty="0" smtClean="0"/>
              <a:t>wniosków,</a:t>
            </a:r>
          </a:p>
          <a:p>
            <a:pPr algn="just">
              <a:spcAft>
                <a:spcPts val="1200"/>
              </a:spcAft>
            </a:pPr>
            <a:r>
              <a:rPr lang="pl-PL" sz="2400" b="1" u="sng" dirty="0" smtClean="0"/>
              <a:t>listopad </a:t>
            </a:r>
            <a:r>
              <a:rPr lang="pl-PL" sz="2400" b="1" u="sng" dirty="0"/>
              <a:t>2016 roku</a:t>
            </a:r>
            <a:r>
              <a:rPr lang="pl-PL" sz="2400" b="1" dirty="0"/>
              <a:t> </a:t>
            </a:r>
            <a:r>
              <a:rPr lang="pl-PL" sz="2400" dirty="0"/>
              <a:t>– w </a:t>
            </a:r>
            <a:r>
              <a:rPr lang="pl-PL" sz="2400" dirty="0" smtClean="0"/>
              <a:t>przypadku, </a:t>
            </a:r>
            <a:r>
              <a:rPr lang="pl-PL" sz="2400" dirty="0"/>
              <a:t>gdy ocenie formalno-merytorycznej podlegać będzie powyżej 150 </a:t>
            </a:r>
            <a:r>
              <a:rPr lang="pl-PL" sz="2400" dirty="0" smtClean="0"/>
              <a:t>wniosków. </a:t>
            </a:r>
            <a:endParaRPr lang="pl-PL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116632"/>
            <a:ext cx="8244408" cy="100811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WERYFIKACJA TECHNICZNA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79512" y="980728"/>
            <a:ext cx="8712968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  </a:t>
            </a:r>
            <a:r>
              <a:rPr lang="pl-PL" sz="2000" dirty="0"/>
              <a:t>W</a:t>
            </a:r>
            <a:r>
              <a:rPr lang="pl-PL" sz="2000" dirty="0" smtClean="0"/>
              <a:t> razie stwierdzonych, podczas weryfikacji technicznej, </a:t>
            </a:r>
            <a:r>
              <a:rPr lang="pl-PL" sz="2000" b="1" dirty="0" smtClean="0"/>
              <a:t>braków formalnych</a:t>
            </a:r>
            <a:r>
              <a:rPr lang="pl-PL" sz="2000" dirty="0" smtClean="0"/>
              <a:t> i </a:t>
            </a:r>
            <a:r>
              <a:rPr lang="pl-PL" sz="2000" b="1" dirty="0" smtClean="0"/>
              <a:t>oczywistych omyłek</a:t>
            </a:r>
            <a:r>
              <a:rPr lang="pl-PL" sz="2000" dirty="0" smtClean="0"/>
              <a:t> </a:t>
            </a:r>
            <a:r>
              <a:rPr lang="pl-PL" sz="2000" b="1" dirty="0" smtClean="0"/>
              <a:t>we wniosku o dofinansowanie, </a:t>
            </a:r>
            <a:r>
              <a:rPr lang="pl-PL" sz="2000" dirty="0" smtClean="0"/>
              <a:t>IOK wzywa Wnioskodawcę do ich </a:t>
            </a:r>
            <a:r>
              <a:rPr lang="pl-PL" sz="2000" b="1" dirty="0" smtClean="0"/>
              <a:t>uzupełnienia lub korekty </a:t>
            </a:r>
            <a:r>
              <a:rPr lang="pl-PL" sz="2000" dirty="0" smtClean="0"/>
              <a:t>pod warunkiem, że korekta ta </a:t>
            </a:r>
            <a:r>
              <a:rPr lang="pl-PL" sz="2000" b="1" dirty="0" smtClean="0"/>
              <a:t>nie będzie prowadziła do istotnej modyfikacji</a:t>
            </a:r>
            <a:r>
              <a:rPr lang="pl-PL" sz="2000" dirty="0" smtClean="0"/>
              <a:t> wniosku </a:t>
            </a:r>
            <a:br>
              <a:rPr lang="pl-PL" sz="2000" dirty="0" smtClean="0"/>
            </a:br>
            <a:r>
              <a:rPr lang="pl-PL" sz="2000" dirty="0" smtClean="0"/>
              <a:t>o dofinansowanie.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endParaRPr lang="pl-PL" sz="2000" dirty="0" smtClean="0"/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  </a:t>
            </a:r>
            <a:r>
              <a:rPr lang="pl-PL" sz="2000" u="sng" dirty="0" smtClean="0"/>
              <a:t>Przykładowa l</a:t>
            </a:r>
            <a:r>
              <a:rPr lang="pl-PL" sz="2000" b="1" u="sng" dirty="0" smtClean="0"/>
              <a:t>ista braków formalnych, które mogą podlegać jednorazowej  korekcie lub uzupełnieniu:</a:t>
            </a:r>
            <a:endParaRPr lang="pl-PL" sz="2000" u="sng" dirty="0" smtClean="0"/>
          </a:p>
          <a:p>
            <a:pPr lvl="0" algn="just">
              <a:buFont typeface="Wingdings" pitchFamily="2" charset="2"/>
              <a:buChar char="ü"/>
            </a:pPr>
            <a:r>
              <a:rPr lang="pl-PL" sz="2000" dirty="0" smtClean="0"/>
              <a:t> brak wypełnienia punktu E. wniosku, zgodnie z wymogami określonymi </a:t>
            </a:r>
            <a:br>
              <a:rPr lang="pl-PL" sz="2000" dirty="0" smtClean="0"/>
            </a:br>
            <a:r>
              <a:rPr lang="pl-PL" sz="2000" dirty="0" smtClean="0"/>
              <a:t>w instrukcji wypełniania wniosku;</a:t>
            </a:r>
          </a:p>
          <a:p>
            <a:pPr lvl="0" algn="just">
              <a:buFont typeface="Wingdings" pitchFamily="2" charset="2"/>
              <a:buChar char="ü"/>
            </a:pPr>
            <a:r>
              <a:rPr lang="pl-PL" sz="2000" dirty="0" smtClean="0"/>
              <a:t> brak wymaganych załączników;</a:t>
            </a:r>
          </a:p>
          <a:p>
            <a:pPr lvl="0" algn="just">
              <a:buFont typeface="Wingdings" pitchFamily="2" charset="2"/>
              <a:buChar char="ü"/>
            </a:pPr>
            <a:r>
              <a:rPr lang="pl-PL" sz="2000" dirty="0" smtClean="0"/>
              <a:t> brak podpisu osoby uprawnionej, wymienionej w pkt. B.1.1.10. wniosku;</a:t>
            </a:r>
          </a:p>
          <a:p>
            <a:pPr lvl="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pl-PL" sz="2000" dirty="0" smtClean="0"/>
              <a:t> podpisanie wniosku przez inną osobę niż wymieniona w pkt. B.1.1.10.</a:t>
            </a:r>
          </a:p>
          <a:p>
            <a:pPr algn="just">
              <a:spcAft>
                <a:spcPts val="600"/>
              </a:spcAft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0038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116632"/>
            <a:ext cx="8244408" cy="100811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WERYFIKACJA TECHNICZNA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79512" y="980728"/>
            <a:ext cx="8712968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endParaRPr lang="pl-PL" sz="2400" dirty="0" smtClean="0"/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 Możliwość dokonania jednokrotnego uzupełnienia wniosku       o dofinansowanie dokonywana jest </a:t>
            </a:r>
            <a:r>
              <a:rPr lang="pl-PL" sz="2400" b="1" dirty="0" smtClean="0"/>
              <a:t>w terminie 7 dni kalendarzowych</a:t>
            </a:r>
            <a:r>
              <a:rPr lang="pl-PL" sz="2400" dirty="0" smtClean="0"/>
              <a:t> od dnia otrzymania pisma informującego. Po uzupełnieniu/korekcie wniosku, pracownik IOK dokonuje </a:t>
            </a:r>
            <a:r>
              <a:rPr lang="pl-PL" sz="2400" b="1" dirty="0" smtClean="0"/>
              <a:t>ponownej weryfikacji wniosku</a:t>
            </a:r>
            <a:r>
              <a:rPr lang="pl-PL" sz="24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pl-PL" sz="2400" dirty="0" smtClean="0"/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 Poprawnie uzupełniony lub skorygowany wniosek kierowany jest do oceny zgodności projektu ze strategią ZIT, dokonywanej w ramach KOP.</a:t>
            </a:r>
          </a:p>
          <a:p>
            <a:pPr algn="just">
              <a:spcAft>
                <a:spcPts val="600"/>
              </a:spcAft>
            </a:pPr>
            <a:r>
              <a:rPr lang="pl-PL" dirty="0" smtClean="0"/>
              <a:t> 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0038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116632"/>
            <a:ext cx="8244408" cy="100811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WERYFIKACJA TECHNICZNA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179512" y="980728"/>
            <a:ext cx="8712968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dirty="0" smtClean="0"/>
              <a:t> Niedokonanie poprawy w wyznaczonym terminie lub niepoprawienie wszystkich wskazanych w piśmie braków                       i omyłek lub wprowadzenie zmian, niewynikających z pisma oraz powodujących znaczącą modyfikację wniosku </a:t>
            </a:r>
            <a:r>
              <a:rPr lang="pl-PL" sz="2400" b="1" dirty="0" smtClean="0"/>
              <a:t>spowoduje pozostawienie wniosku bez rozpatrzenia.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endParaRPr lang="pl-PL" sz="2400" b="1" dirty="0" smtClean="0"/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l-PL" sz="2400" b="1" dirty="0" smtClean="0"/>
              <a:t> </a:t>
            </a:r>
            <a:r>
              <a:rPr lang="pl-PL" sz="2400" dirty="0" smtClean="0"/>
              <a:t>W związku z tym, że </a:t>
            </a:r>
            <a:r>
              <a:rPr lang="pl-PL" sz="2400" b="1" dirty="0" smtClean="0"/>
              <a:t>wymogi formalne </a:t>
            </a:r>
            <a:r>
              <a:rPr lang="pl-PL" sz="2400" dirty="0" smtClean="0"/>
              <a:t>w odniesieniu do wniosku o dofinansowanie </a:t>
            </a:r>
            <a:r>
              <a:rPr lang="pl-PL" sz="2400" b="1" dirty="0" smtClean="0"/>
              <a:t>nie są kryteriami</a:t>
            </a:r>
            <a:r>
              <a:rPr lang="pl-PL" sz="2400" dirty="0" smtClean="0"/>
              <a:t>, Wnioskodawcy,                w przypadku pozostawienia jego wniosku o dofinansowanie bez rozpatrzenia, </a:t>
            </a:r>
            <a:r>
              <a:rPr lang="pl-PL" sz="2400" b="1" dirty="0" smtClean="0"/>
              <a:t>nie przysługuje protest </a:t>
            </a:r>
            <a:r>
              <a:rPr lang="pl-PL" sz="2400" dirty="0" smtClean="0"/>
              <a:t>w rozumieniu rozdziału 15 ustawy wdrożeniowej.</a:t>
            </a:r>
          </a:p>
          <a:p>
            <a:pPr>
              <a:buFont typeface="Arial" pitchFamily="34" charset="0"/>
              <a:buChar char="•"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4160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4239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OCENA ZGODNOŚCI </a:t>
            </a:r>
            <a:br>
              <a:rPr lang="pl-PL" sz="3200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ZE STRATEGIĄ ZIT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431729527"/>
              </p:ext>
            </p:extLst>
          </p:nvPr>
        </p:nvGraphicFramePr>
        <p:xfrm>
          <a:off x="0" y="119675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4239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OCENA </a:t>
            </a:r>
            <a:b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FORMALNA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941615225"/>
              </p:ext>
            </p:extLst>
          </p:nvPr>
        </p:nvGraphicFramePr>
        <p:xfrm>
          <a:off x="0" y="119675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8544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42392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OCENA </a:t>
            </a:r>
            <a:b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2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MERYTORYCZNA</a:t>
            </a:r>
            <a:endParaRPr lang="pl-PL" sz="32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506908153"/>
              </p:ext>
            </p:extLst>
          </p:nvPr>
        </p:nvGraphicFramePr>
        <p:xfrm>
          <a:off x="0" y="119675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5853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052736"/>
          </a:xfrm>
          <a:ln>
            <a:noFill/>
          </a:ln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pl-P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NEGOCJACJE</a:t>
            </a:r>
            <a:r>
              <a:rPr lang="pl-P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pl-PL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4144162042"/>
              </p:ext>
            </p:extLst>
          </p:nvPr>
        </p:nvGraphicFramePr>
        <p:xfrm>
          <a:off x="0" y="476672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0" y="1196752"/>
            <a:ext cx="914400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b="1" dirty="0" smtClean="0"/>
          </a:p>
          <a:p>
            <a:r>
              <a:rPr lang="pl-PL" sz="1700" dirty="0" smtClean="0"/>
              <a:t> </a:t>
            </a:r>
          </a:p>
          <a:p>
            <a:pPr algn="just"/>
            <a:r>
              <a:rPr lang="pl-PL" b="1" dirty="0" smtClean="0"/>
              <a:t>ZIT</a:t>
            </a:r>
            <a:r>
              <a:rPr lang="pl-PL" sz="1700" dirty="0" smtClean="0"/>
              <a:t>– Zintegrowane Inwestycje Terytorialne, tj. instrument rozwoju terytorialnego, o którym mowa w art. 36 rozporządzenia ogólnego, który realizuje politykę rozwoju współpracy i integracji na obszarach funkcjonalnych największych miast, stanowiących ośrodki o największym potencjale społeczno–gospodarczym Dolnego Śląska, pełniących istotną rolę pod względem ekonomicznym i geograficznym oraz mających wyraźny wpływ na rozwój regionu. Instrument ZIT w Województwie Dolnośląskim realizowany będzie na Wrocławskim Obszarze Funkcjonalnym oraz na obszarach funkcjonalnych głównych miast województwa, tj.: Wałbrzycha oraz Jeleniej Góry.</a:t>
            </a:r>
          </a:p>
          <a:p>
            <a:pPr algn="just"/>
            <a:endParaRPr lang="pl-PL" sz="1200" dirty="0" smtClean="0">
              <a:solidFill>
                <a:srgbClr val="FF0000"/>
              </a:solidFill>
            </a:endParaRPr>
          </a:p>
          <a:p>
            <a:endParaRPr lang="pl-PL" sz="1200" dirty="0" smtClean="0"/>
          </a:p>
          <a:p>
            <a:endParaRPr lang="pl-PL" sz="1200" dirty="0"/>
          </a:p>
        </p:txBody>
      </p:sp>
      <p:sp>
        <p:nvSpPr>
          <p:cNvPr id="8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POJĘCIA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633675364"/>
              </p:ext>
            </p:extLst>
          </p:nvPr>
        </p:nvGraphicFramePr>
        <p:xfrm>
          <a:off x="0" y="1124744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6"/>
          <p:cNvSpPr txBox="1">
            <a:spLocks/>
          </p:cNvSpPr>
          <p:nvPr/>
        </p:nvSpPr>
        <p:spPr>
          <a:xfrm>
            <a:off x="0" y="-171400"/>
            <a:ext cx="9144000" cy="14401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OSTATECZNA I WIĄŻĄCA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OCENA PROJEKTU</a:t>
            </a:r>
            <a:endParaRPr kumimoji="0" lang="pl-PL" sz="32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107504" y="5013176"/>
            <a:ext cx="8928992" cy="15121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dirty="0" smtClean="0"/>
              <a:t>Dofinansowanie może otrzymać jedynie projekt, który spełnia wszystkie kryteria obligatoryjne oraz otrzymał </a:t>
            </a:r>
            <a:r>
              <a:rPr lang="pl-PL" sz="2000" b="1" dirty="0" smtClean="0"/>
              <a:t>co najmniej 50 punktów ogółem oraz 50% punktów                         </a:t>
            </a:r>
            <a:r>
              <a:rPr lang="pl-PL" dirty="0" smtClean="0"/>
              <a:t>w każdej części oceny merytorycznej, wyliczonych na podstawie średniej arytmetycznej                      z ocen dwóch Oceniających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ROZSTRZYGNIĘCIE </a:t>
            </a:r>
            <a:b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KONKURSU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10841542"/>
              </p:ext>
            </p:extLst>
          </p:nvPr>
        </p:nvGraphicFramePr>
        <p:xfrm>
          <a:off x="0" y="112474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PROCEDURA </a:t>
            </a:r>
            <a:b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ODWOŁAWCZA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849173751"/>
              </p:ext>
            </p:extLst>
          </p:nvPr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072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PROCEDURA </a:t>
            </a:r>
            <a:b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ODWOŁAWCZA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849173751"/>
              </p:ext>
            </p:extLst>
          </p:nvPr>
        </p:nvGraphicFramePr>
        <p:xfrm>
          <a:off x="0" y="980728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7504" y="1196752"/>
            <a:ext cx="8928992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3600" dirty="0" smtClean="0"/>
              <a:t>OCENA FORMALNA </a:t>
            </a:r>
          </a:p>
          <a:p>
            <a:pPr algn="ctr">
              <a:buNone/>
            </a:pPr>
            <a:r>
              <a:rPr lang="pl-PL" sz="3600" dirty="0" smtClean="0"/>
              <a:t>(W RAMACH ETAPU OCENY </a:t>
            </a:r>
          </a:p>
          <a:p>
            <a:pPr algn="ctr">
              <a:buNone/>
            </a:pPr>
            <a:r>
              <a:rPr lang="pl-PL" sz="3600" dirty="0" smtClean="0"/>
              <a:t>FORMALNO–MERYTORYCZNEJ)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331912" y="152400"/>
            <a:ext cx="8229600" cy="684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8"/>
          <p:cNvSpPr txBox="1">
            <a:spLocks/>
          </p:cNvSpPr>
          <p:nvPr/>
        </p:nvSpPr>
        <p:spPr>
          <a:xfrm>
            <a:off x="331912" y="14211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8"/>
          <p:cNvSpPr txBox="1">
            <a:spLocks/>
          </p:cNvSpPr>
          <p:nvPr/>
        </p:nvSpPr>
        <p:spPr>
          <a:xfrm>
            <a:off x="0" y="157356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0" y="1025353"/>
          <a:ext cx="9144000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1556129"/>
                <a:gridCol w="5021704"/>
                <a:gridCol w="2098624"/>
              </a:tblGrid>
              <a:tr h="82145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200679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Poprawność wypełnienia wniosku 	</a:t>
                      </a:r>
                    </a:p>
                    <a:p>
                      <a:pPr algn="ctr"/>
                      <a:endParaRPr lang="pl-PL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Wniosek o dofinansowanie został sporządzony                w języku polskim oraz został podpisany zgodnie               z prawem reprezentacji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 </a:t>
                      </a:r>
                      <a:b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  wniosku  o dofinansowanie lub załączników</a:t>
                      </a:r>
                      <a:r>
                        <a:rPr lang="pl-PL" sz="1800" kern="1200" baseline="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999509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+mn-lt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Wskaźniki obligatoryjne dla danego typu projektu 	</a:t>
                      </a:r>
                    </a:p>
                    <a:p>
                      <a:pPr algn="ctr"/>
                      <a:endParaRPr lang="pl-PL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Wniosek o dofinansowanie projektu zawiera wszystkie wskaźniki obligatoryjne dla danego typu projektu (w tym wskaźniki z ram wykonania, jeśli są takie, które odpowiadają zakresowi projektu)                 z przypisaną wartością docelową większą od zera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nie dotyczy konkursów dla poddziałań objętych mechanizmem ZIT</a:t>
                      </a:r>
                      <a:r>
                        <a:rPr lang="pl-PL" sz="18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Tak/Nie/Nie dotyczy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331912" y="152400"/>
            <a:ext cx="8229600" cy="684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8"/>
          <p:cNvSpPr txBox="1">
            <a:spLocks/>
          </p:cNvSpPr>
          <p:nvPr/>
        </p:nvSpPr>
        <p:spPr>
          <a:xfrm>
            <a:off x="331912" y="14211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8"/>
          <p:cNvSpPr txBox="1">
            <a:spLocks/>
          </p:cNvSpPr>
          <p:nvPr/>
        </p:nvSpPr>
        <p:spPr>
          <a:xfrm>
            <a:off x="0" y="157356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0" y="836713"/>
          <a:ext cx="9144000" cy="72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1800201"/>
                <a:gridCol w="4777632"/>
                <a:gridCol w="2098624"/>
              </a:tblGrid>
              <a:tr h="56759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1829640"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latin typeface="+mn-lt"/>
                        </a:rPr>
                        <a:t>3</a:t>
                      </a:r>
                      <a:endParaRPr lang="pl-PL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Kwalifikowalność typu projektu</a:t>
                      </a:r>
                      <a:endParaRPr lang="pl-PL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 jest zgodny z typem projektów dopuszczonych do dofinansowania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regulaminie konkursu</a:t>
                      </a:r>
                    </a:p>
                    <a:p>
                      <a:endParaRPr lang="pl-PL" sz="1000" i="0" u="none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 </a:t>
                      </a:r>
                      <a:br>
                        <a:rPr lang="pl-PL" sz="16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  wniosku  o dofinansowanie </a:t>
                      </a:r>
                    </a:p>
                    <a:p>
                      <a:pPr algn="ctr"/>
                      <a:endParaRPr lang="pl-PL" sz="1000" i="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Szczegółowe informacje w Regulaminie konkursu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  <a:tr h="3435416">
                <a:tc>
                  <a:txBody>
                    <a:bodyPr/>
                    <a:lstStyle/>
                    <a:p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A. Organizacja praktycznych form nauczania – staże, praktyki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zawodowe</a:t>
                      </a:r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B. Uruchamianie i dostosowywanie kształcenia i szkolenia w zawodach, na które występuje potwierdzone zapotrzebowanie rynku;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C. Działania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przyczyniające się do zwiększonego i pełnego udziału młodzieży o specjalnych potrzebach edukacyjnych, poprzez pomoc stypendialną dla uczniów lub słuchaczy szczególnie uzdolnionych w zakresie przedmiotów zawodowych</a:t>
                      </a:r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D. Doradztwo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edukacyjno–zawodowe, uwzględniające potrzeby uczniów i dorosłych, uczących się na różnych poziomach edukacyjnych i w różnych typach szkół i placówek</a:t>
                      </a:r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E. Przygotowanie szkół i  placówek,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prowadzących kształcenie zawodowe, do pełnienia funkcji wyspecjalizowanych ośrodków kształcenia i szkolenia oraz wsparcie ich w zakresie poradnictwa i informacji zawodowej pod potrzeby regionalnego i lokalnego rynku pracy</a:t>
                      </a:r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H. Szkolenia,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doradztwo oraz inne formy podwyższania kwalifikacji dla nauczycieli zawodu oraz instruktorów praktycznej nauki zawodu we współpracy z uczelniami i rynkiem pracy (np. staże nauczycieli w przedsiębiorstwach);</a:t>
                      </a:r>
                    </a:p>
                    <a:p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I. </a:t>
                      </a:r>
                      <a:r>
                        <a:rPr lang="pl-PL" sz="160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Szkolenia,</a:t>
                      </a:r>
                      <a:r>
                        <a:rPr lang="pl-PL" sz="160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doradztwo oraz inne formy podwyższania kwalifikacji dla nauczycieli zawodu oraz instruktorów praktycznej nauki zawodu pod kątem kształcenia umiejętności interpersonalnych i społecznych, korzystania z nowoczesnych technologii informacyjno–komunikacyjnych, wykorzystania metod eksperymentu naukowego w edukacji, a także zapewnienie metod zindywidualizowanego podejścia do ucznia. </a:t>
                      </a:r>
                      <a:endParaRPr lang="pl-PL" sz="1600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331912" y="152400"/>
            <a:ext cx="8229600" cy="6843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ymbol zastępczy zawartości 8"/>
          <p:cNvSpPr txBox="1">
            <a:spLocks/>
          </p:cNvSpPr>
          <p:nvPr/>
        </p:nvSpPr>
        <p:spPr>
          <a:xfrm>
            <a:off x="331912" y="14211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zawartości 8"/>
          <p:cNvSpPr txBox="1">
            <a:spLocks/>
          </p:cNvSpPr>
          <p:nvPr/>
        </p:nvSpPr>
        <p:spPr>
          <a:xfrm>
            <a:off x="0" y="157356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0" y="1025352"/>
          <a:ext cx="9144000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3"/>
                <a:gridCol w="1872209"/>
                <a:gridCol w="4705624"/>
                <a:gridCol w="2098624"/>
              </a:tblGrid>
              <a:tr h="12802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4552428"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latin typeface="+mn-lt"/>
                        </a:rPr>
                        <a:t>4</a:t>
                      </a:r>
                      <a:endParaRPr lang="pl-PL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Kwalifikowalność Wnioskodawcy</a:t>
                      </a:r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jest uprawniony do ubiegania się o wsparcie, zgodnie z zapisami regulaminu konkursu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b="0" i="0" u="none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b="0" i="0" u="none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 </a:t>
                      </a:r>
                      <a:b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  wniosku  o dofinansowanie </a:t>
                      </a:r>
                      <a:endParaRPr lang="pl-PL" sz="1800" b="0" i="0" u="none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025352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56127"/>
                <a:gridCol w="5716681"/>
                <a:gridCol w="1403648"/>
              </a:tblGrid>
              <a:tr h="80874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500968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Prawidłowość wyboru partnerów           w projekcie 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Wybór partnerów został dokonany w sposób prawidłowy, to znaczy: 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Wnioskodawca oraz partner/partnerzy nie stanowią podmiotów powiązanych w rozumieniu załącznika I do rozporządzenia Komisji (UE) nr 651/2014 z dnia 17 czerwca 2014 r., uznającego niektóre rodzaje pomocy za zgodne z rynkiem wewnętrznym w zastosowaniu art. 107 i 108 Traktatu (Dz. Urz. UE L 187 z 26.06.2014, str. 1); 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przypadku, gdy Wnioskodawca jest podmiotem, o którym mowa w art. 3 ust. 1 ustawy z dnia 29 stycznia 2004 r. – prawo zamówień publicznych (Dz. U. z 2013 r. poz. 907, z późn. zm.), wybór partnerów spoza sektora finansów publicznych został dokonany z zachowaniem zasady przejrzystości i równego traktowania podmiotów; 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5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wybór partnerów spoza sektora finansów publicznych został dokonany przed złożeniem wniosku o dofinansowanie projektu partnerskiego.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endParaRPr lang="pl-PL" sz="16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podpisanego oświadczenia Wnioskodawcy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kern="1200" baseline="0" dirty="0" smtClean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Kryterium nie dotyczy projektów realizowanych bez udziału   </a:t>
                      </a:r>
                      <a:b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partnerów 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Tak/Nie/Nie dotyczy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97144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8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12168"/>
                <a:gridCol w="5760640"/>
                <a:gridCol w="1403648"/>
              </a:tblGrid>
              <a:tr h="90380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500085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6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Niepodleganie wykluczeniu           z możliwości otrzymania dofinansowania ze środków Unii Europejskiej </a:t>
                      </a:r>
                      <a:endParaRPr lang="pl-PL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oraz partnerzy (jeśli dotyczy) nie podlegają wykluczeniu z możliwości otrzymania dofinansowania ze środków Unii Europejskiej na podstawie: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art. 207 ust. 4 ustawy z dnia 27 sierpnia 2009 r.                          o finansach publicznych (tekst jednolity: Dz.U.2013 r. 885 ze zm.);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art.12 ust. 1 pkt 1 ustawy z dnia 15 czerwca 2012 r. o skutkach powierzania wykonywania pracy cudzoziemcom przebywającym, wbrew przepisom, na terytorium Rzeczypospolitej Polskiej (Dz. U. 2012 r. poz. 769); </a:t>
                      </a:r>
                    </a:p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art. 9 ust. 1 pkt 2a ustawy z dnia 28 października 2002 r. o odpowiedzialności podmiotów zbiorowych za czyny zabronione pod groźbą kary (tekst jednolity: Dz. U. 2014 r. poz. 1417)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podpisanego oświadczenia Wnioskodawcy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7504" y="1196752"/>
            <a:ext cx="8928992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b="1" dirty="0" smtClean="0"/>
              <a:t>Wsparcie w ramach konkursu adresowane jest do obszarów Dolnego Śląska, które są objęte mechanizmem ZIT WrOF, tj.: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Wrocław.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Jelcz-Laskowice,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i Gmina Kąty Wrocławskie,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Siechnice,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Trzebnica,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i Gmina Sobótka,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Oleśnica,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Długołęka,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Czernica,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Kobierzyce,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Miękinia,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Oleśnica,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Wisznia Mała,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Żórawina,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Oborniki Śląskie.</a:t>
            </a:r>
          </a:p>
          <a:p>
            <a:r>
              <a:rPr lang="pl-PL" sz="1600" dirty="0" smtClean="0"/>
              <a:t>Wsparciem w ramach ZIT WROF objęty jest w całości powiat Miasto Wrocław.</a:t>
            </a:r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836712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656184"/>
                <a:gridCol w="5599149"/>
                <a:gridCol w="1349115"/>
              </a:tblGrid>
              <a:tr h="81176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502088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7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z przepisami art. 65 ust. 6 i art. 125 ust.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lit. e) i f) Rozporządzenia Parlamentu Europejskiego           i Rady (UE) nr 1303/2013            z dnia 17 grudnia 2013 r. 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złożył oświadczenie, że: 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Calibri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projekt nie został zakończony w rozumieniu </a:t>
                      </a:r>
                    </a:p>
                    <a:p>
                      <a:pPr algn="ctr">
                        <a:spcAft>
                          <a:spcPts val="0"/>
                        </a:spcAft>
                        <a:buFont typeface="Calibri" pitchFamily="34" charset="0"/>
                        <a:buNone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art. 65 ust. 6; 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Calibri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 rozpoczął realizacji projektu przed dniem złożenia wniosku o dofinansowanie, lub jeśli dotyczy 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Calibri" pitchFamily="34" charset="0"/>
                        <a:buChar char="•"/>
                      </a:pP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projekt nie obejmuje przedsięwzięć, będących częścią operacji, które zostały objęte lub powinny były zostać objęte procedurą odzyskiwania środków, zgodnie z art. 71 (trwałość operacji), w następstwie przeniesienia działalności produkcyjnej poza obszar objęty programem</a:t>
                      </a:r>
                    </a:p>
                    <a:p>
                      <a:pPr algn="ctr">
                        <a:buFont typeface="Calibri" pitchFamily="34" charset="0"/>
                        <a:buNone/>
                      </a:pPr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podpisanych oświadczeń Wnioskodawcy</a:t>
                      </a:r>
                    </a:p>
                    <a:p>
                      <a:pPr algn="ctr"/>
                      <a:endParaRPr lang="pl-PL" sz="1600" b="0" i="0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Przez projekt ukończony/zrealizowany należy rozumieć projekt, w ramach którego przed dniem złożenia wniosku o dofinansowanie zrealizowano całość założonych w projekcie działań merytorycznych i dla którego przed dniem złożenia wniosku o dofinansowanie nastąpił odbiór ostatnich robót, </a:t>
                      </a:r>
                      <a:b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i="0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dostaw lub usług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KRYTERIA FORMALNE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836711"/>
          <a:ext cx="9144000" cy="699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656184"/>
                <a:gridCol w="5599149"/>
                <a:gridCol w="1349115"/>
              </a:tblGrid>
              <a:tr h="10512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269321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Zakaz podwójnego finansowania </a:t>
                      </a:r>
                    </a:p>
                    <a:p>
                      <a:pPr algn="ctr"/>
                      <a:endParaRPr lang="pl-PL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wyniku otrzymania przez projekt dofinansowania we wnioskowanej wysokości, na określone wydatki kwalifikowalne, w projekcie nie dojdzie do podwójnego dofinansowania</a:t>
                      </a: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podpisanego oświadczenia Wnioskodawcy we wniosku o dofinansowanie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246700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Minimalna/ maksymalna wartość projektu 	</a:t>
                      </a:r>
                    </a:p>
                    <a:p>
                      <a:pPr algn="ctr"/>
                      <a:endParaRPr lang="pl-PL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Wartość projektu nie przekracza poziomów określonych </a:t>
                      </a:r>
                      <a:b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 regulaminie konkursu</a:t>
                      </a:r>
                    </a:p>
                    <a:p>
                      <a:pPr algn="ctr"/>
                      <a:endParaRPr lang="pl-PL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budżetu projektu</a:t>
                      </a:r>
                    </a:p>
                    <a:p>
                      <a:pPr algn="l"/>
                      <a:endParaRPr lang="pl-PL" sz="18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minimalna wartość projektu – 50 tys. złotych, maksymalnej nie określono</a:t>
                      </a:r>
                    </a:p>
                    <a:p>
                      <a:pPr algn="l"/>
                      <a:endParaRPr lang="pl-PL" sz="18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Tak/Nie/Nie dotyczy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KRYTERIA FORMALNE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7"/>
          <a:ext cx="9144000" cy="600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584176"/>
                <a:gridCol w="5671157"/>
                <a:gridCol w="1349115"/>
              </a:tblGrid>
              <a:tr h="1176257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Lp.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b="1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177946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Wkład własny 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Wnioskodawca zapewnił odpowiedni poziom wkładu własnego, określony w regulaminie konkursu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ramach tego kryterium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sprawdzane jest, czy Wnioskodawca przewidział w projekcie odpowiedni procent wkładu własnego, który określany jest </a:t>
                      </a:r>
                      <a:b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regulaminie konkursu (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280491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Poprawność zakwalifikowania projektu jako objętego/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nieobjętego pomocą publiczną/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pomocą de minimis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prawidłowo zakwalifikowano projekt pod kątem występowania pomocy publicznej/ pomocy de minimis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pod kątem prawidłowego zidentyfikowania przez Wnioskodawcę występowania pomocy publicznej/ pomocy de minimis, tj. czy zaznaczono w nim wydatki, objęte pomocą publiczną/pomocą de minimis</a:t>
                      </a:r>
                    </a:p>
                    <a:p>
                      <a:pPr algn="ctr"/>
                      <a:endParaRPr lang="pl-PL" sz="1600" b="1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nie dotyczy projektów, w których nie występuje pomoc publiczna lub pomoc de minimis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Tak/Nie/Nie dotyczy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764705"/>
          <a:ext cx="9144000" cy="675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484120"/>
                <a:gridCol w="5771213"/>
                <a:gridCol w="1349115"/>
              </a:tblGrid>
              <a:tr h="785202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205735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Okres realizacji projektu jest zgodny z podanym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regulaminie konkursu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wniosku o dofinansowanie</a:t>
                      </a:r>
                      <a:r>
                        <a:rPr lang="pl-PL" sz="14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pl-PL" sz="14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(w części L – okres realizacji)</a:t>
                      </a:r>
                    </a:p>
                    <a:p>
                      <a:pPr algn="ctr"/>
                      <a:endParaRPr lang="pl-PL" sz="12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Najpóźniejszy termin złożenia ostatniego wniosku o płatność to grudzień 2018 r., w związku z czym projekt musi zakończyć się do </a:t>
                      </a:r>
                    </a:p>
                    <a:p>
                      <a:pPr algn="ctr"/>
                      <a:r>
                        <a:rPr lang="pl-P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listopada 2018 r.</a:t>
                      </a:r>
                      <a:endParaRPr lang="pl-PL" sz="1400" b="1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305466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Uproszczone metody rozliczania wydatków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projekcie, w którym wartość wkładu publicznego</a:t>
                      </a: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(środków publicznych)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 przekracza 100 000 EUR, zastosowano kwoty ryczałtowe, o których mowa w </a:t>
                      </a:r>
                      <a:r>
                        <a:rPr lang="pl-PL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Wytycznych w zakresie kwalifikowalności wydatków w zakresie Europejskiego Funduszu Rozwoju Regionalnego, Europejskiego Funduszu Społecznego oraz Funduszu Spójności na lata 2014-2020</a:t>
                      </a:r>
                      <a:endParaRPr lang="pl-PL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budżetu projektu i części X wniosku, obowiązujące w przypadku kwot ryczałtowych dla projektów, których wartość wkładu publicznego (środków publicznych) nie</a:t>
                      </a:r>
                      <a:r>
                        <a:rPr lang="pl-PL" sz="14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przekracza 100 000 EUR. Do przeliczenia ww. kwoty na PLN należy stosować miesięczny obrachunkowy kurs wymiany, stosowany przez KE, aktualny na dzień ogłoszenia konkursu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Sytuacje, w których należy stosować inne uproszczone formy rozliczania wydatków, zostaną określone w regulaminie konkursu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4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konkursie nie przewiduje się stosowania stawek jednostkowych</a:t>
                      </a:r>
                      <a:endParaRPr lang="pl-PL" sz="1400" b="1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Tak/Nie/Nie dotyczy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7"/>
          <a:ext cx="9144000" cy="576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56128"/>
                <a:gridCol w="5771213"/>
                <a:gridCol w="1349115"/>
              </a:tblGrid>
              <a:tr h="111468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4573949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14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Kryterium niezalegania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 należnościami 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Wnioskodawca nie zalega z uiszczaniem podatków, jak również z opłacaniem składek na ubezpieczenie społeczne </a:t>
                      </a:r>
                      <a:b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zdrowotne, Fundusz Pracy, Państwowy Fundusz Rehabilitacji Osób Niepełnosprawnych lub innych należności wymaganych odrębnymi przepisami prawa?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podpisanego oświadczenia Wnioskodawcy we wniosku o dofinansowanie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odrzucenie wniosku)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FORMALNE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8"/>
          <a:ext cx="9144000" cy="637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56128"/>
                <a:gridCol w="5771213"/>
                <a:gridCol w="1349115"/>
              </a:tblGrid>
              <a:tr h="107460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468603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Kryterium liczby wniosków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dany Wnioskodawca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złożył w ramach konkursu nie więcej niż dwa wnioski o dofinansowanie projektu jako Wnioskodawca (partner wiodący lub samodzielnie) oraz nie więcej niż dwa wnioski jako partner?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Zadaniem kryterium jest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umożliwienie realizowania projektów przez większą liczbę Wnioskodawców</a:t>
                      </a:r>
                    </a:p>
                    <a:p>
                      <a:pPr algn="ctr"/>
                      <a:endParaRPr lang="pl-PL" sz="1800" b="1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weryfikowane na podstawie rejestru,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prowadzonego przez Instytucję Organizującą Konkurs </a:t>
                      </a:r>
                    </a:p>
                    <a:p>
                      <a:pPr algn="ctr"/>
                      <a:endParaRPr lang="pl-PL" sz="1800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przypadku złożenia więcej niż dwóch wniosków przez jednego Wnioskodawcę oraz więcej niż dwóch wniosków jako partner, IOK odrzuca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wszystkie złożone w odpowiedzi na konkurs wnioski, w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związku z niespełnieniem przez Wnioskodawcę danego kryterium</a:t>
                      </a:r>
                      <a:endParaRPr lang="pl-PL" sz="1800" b="1" kern="120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kern="120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przypadku wycofania wniosku o dofinansowanie,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Wnioskodawca </a:t>
                      </a:r>
                      <a:r>
                        <a:rPr lang="pl-PL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ma prawo złożyć kolejny wniosek </a:t>
                      </a:r>
                      <a:endParaRPr lang="pl-PL" sz="1800" b="1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odrzucenie wniosku) 	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DOSTĘPU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7504" y="1196752"/>
            <a:ext cx="8928992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3600" dirty="0" smtClean="0"/>
              <a:t>OCENA MERYTORYCZNA </a:t>
            </a:r>
          </a:p>
          <a:p>
            <a:pPr algn="ctr">
              <a:buNone/>
            </a:pPr>
            <a:r>
              <a:rPr lang="pl-PL" sz="3600" dirty="0" smtClean="0"/>
              <a:t>(W RAMACH ETAPU OCENY </a:t>
            </a:r>
          </a:p>
          <a:p>
            <a:pPr algn="ctr">
              <a:buNone/>
            </a:pPr>
            <a:r>
              <a:rPr lang="pl-PL" sz="3600" dirty="0" smtClean="0"/>
              <a:t>FORMALNO–MERYTORYCZNEJ)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9"/>
          <a:ext cx="9144000" cy="57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728192"/>
                <a:gridCol w="5599149"/>
                <a:gridCol w="1349115"/>
              </a:tblGrid>
              <a:tr h="90313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228343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Kryterium zgodności projektu                z prawem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projekt jest zgodny z przepisami prawa krajowego </a:t>
                      </a:r>
                      <a:b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unijnego?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 ramach weryfikacji kryterium oceniana będzie zgodność projektu </a:t>
                      </a:r>
                      <a:r>
                        <a:rPr lang="pl-PL" sz="1800" b="1" u="sng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między innymi 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z przepisami w zakresie pomocy publicznej, prawa pracy, kodeksu cywilnego oraz zamówień publicznych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odrzucenie wniosku) 	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</a:tr>
              <a:tr h="250206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Kryterium zgodności                     z właściwymi politykami                   i zasadami 	</a:t>
                      </a:r>
                    </a:p>
                    <a:p>
                      <a:pPr algn="ctr"/>
                      <a:endParaRPr lang="pl-PL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Czy projekt jest zgodny z zasadą zrównoważonego rozwoju?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800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części H.3 – </a:t>
                      </a:r>
                      <a:r>
                        <a:rPr lang="pl-PL" sz="1800" b="1" i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Zrównoważony rozwój wniosku</a:t>
                      </a:r>
                    </a:p>
                    <a:p>
                      <a:pPr algn="ctr"/>
                      <a:endParaRPr lang="pl-PL" sz="1800" kern="1200" baseline="0" dirty="0" smtClean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Projekt musi być co najmniej neutralny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Tak/Nie </a:t>
                      </a:r>
                    </a:p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(niespełnienie kryterium oznacza odrzucenie wniosku)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HORYZONTALNE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5"/>
          <a:ext cx="9144000" cy="597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656184"/>
                <a:gridCol w="5599149"/>
                <a:gridCol w="1349115"/>
              </a:tblGrid>
              <a:tr h="111231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Opis znaczenia kryterium 	</a:t>
                      </a:r>
                    </a:p>
                  </a:txBody>
                  <a:tcPr anchor="ctr"/>
                </a:tc>
              </a:tr>
              <a:tr h="191202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3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Kryterium zgodności </a:t>
                      </a:r>
                      <a:r>
                        <a:rPr lang="pl-PL" sz="1800" kern="5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z </a:t>
                      </a: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właściwymi politykami </a:t>
                      </a:r>
                      <a:r>
                        <a:rPr lang="pl-PL" sz="1800" kern="5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 i </a:t>
                      </a: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zasadami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800" b="1" kern="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>Czy </a:t>
                      </a:r>
                      <a:r>
                        <a:rPr lang="pl-PL" sz="1800" b="1" kern="50" dirty="0">
                          <a:latin typeface="+mn-lt"/>
                          <a:ea typeface="Times New Roman"/>
                          <a:cs typeface="Times New Roman"/>
                        </a:rPr>
                        <a:t>projekt jest zgodny z zasadą równości szans kobiet </a:t>
                      </a:r>
                      <a: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>i mężczyzn?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5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Kryterium</a:t>
                      </a:r>
                      <a:r>
                        <a:rPr lang="pl-PL" sz="1800" b="1" kern="50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800" b="1" kern="5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oceniane według standardu minimum – wymagane są </a:t>
                      </a:r>
                      <a:r>
                        <a:rPr lang="pl-PL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co najmniej 3 punkty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Projekt musi być co najmniej neutralny</a:t>
                      </a:r>
                      <a:endParaRPr lang="pl-PL" sz="1800" b="1" kern="50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5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IOK dopuszcza możliwość </a:t>
                      </a:r>
                      <a:r>
                        <a:rPr lang="pl-PL" sz="1800" b="1" kern="50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oceny </a:t>
                      </a:r>
                      <a:r>
                        <a:rPr lang="pl-PL" sz="1800" b="1" kern="5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warunkowej</a:t>
                      </a:r>
                      <a:endParaRPr lang="pl-PL" sz="18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kern="50" dirty="0">
                          <a:latin typeface="+mn-lt"/>
                          <a:ea typeface="Times New Roman"/>
                          <a:cs typeface="Times New Roman"/>
                        </a:rPr>
                        <a:t>Tak/Nie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kern="50" dirty="0">
                          <a:latin typeface="+mn-lt"/>
                          <a:ea typeface="Times New Roman"/>
                          <a:cs typeface="Times New Roman"/>
                        </a:rPr>
                        <a:t>(niespełnienie kryterium oznacza odrzucenie wniosku)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5549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4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Kryterium zgodności </a:t>
                      </a:r>
                      <a:r>
                        <a:rPr lang="pl-PL" sz="1800" kern="5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z </a:t>
                      </a: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właściwymi politykami </a:t>
                      </a:r>
                      <a:r>
                        <a:rPr lang="pl-PL" sz="1800" kern="50" dirty="0" smtClean="0">
                          <a:latin typeface="+mn-lt"/>
                          <a:ea typeface="Times New Roman"/>
                          <a:cs typeface="Times New Roman"/>
                        </a:rPr>
                        <a:t>                 i </a:t>
                      </a:r>
                      <a:r>
                        <a:rPr lang="pl-PL" sz="1800" kern="50" dirty="0">
                          <a:latin typeface="+mn-lt"/>
                          <a:ea typeface="Times New Roman"/>
                          <a:cs typeface="Times New Roman"/>
                        </a:rPr>
                        <a:t>zasadami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>Czy </a:t>
                      </a:r>
                      <a:r>
                        <a:rPr lang="pl-PL" sz="1800" b="1" kern="50" dirty="0">
                          <a:latin typeface="+mn-lt"/>
                          <a:ea typeface="Times New Roman"/>
                          <a:cs typeface="Times New Roman"/>
                        </a:rPr>
                        <a:t>projekt jest zgodny z zasadą równości szans i niedyskryminacji, w tym dostępności dla osób z </a:t>
                      </a:r>
                      <a:r>
                        <a:rPr lang="pl-PL" sz="1800" b="1" kern="50" dirty="0" smtClean="0">
                          <a:latin typeface="+mn-lt"/>
                          <a:ea typeface="Times New Roman"/>
                          <a:cs typeface="Times New Roman"/>
                        </a:rPr>
                        <a:t>niepełnosprawnościami?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800" b="1" kern="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Kryterium weryfikowane na podstawie zapisów części </a:t>
                      </a:r>
                      <a:r>
                        <a:rPr lang="en-US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H.2</a:t>
                      </a:r>
                      <a:r>
                        <a:rPr lang="pl-PL" sz="18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Zasada niedyskryminacji (w tym niedyskryminacji ze względu na niepełnosprawność)</a:t>
                      </a:r>
                      <a:endParaRPr lang="pl-PL" sz="1800" b="1" kern="1200" baseline="0" dirty="0" smtClean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Projekt musi być co najmniej neutralny</a:t>
                      </a:r>
                      <a:endParaRPr lang="pl-PL" sz="1800" b="1" kern="50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kern="50" dirty="0">
                          <a:latin typeface="+mn-lt"/>
                          <a:ea typeface="Times New Roman"/>
                          <a:cs typeface="Times New Roman"/>
                        </a:rPr>
                        <a:t>Tak/Nie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kern="50" dirty="0">
                          <a:latin typeface="+mn-lt"/>
                          <a:ea typeface="Times New Roman"/>
                          <a:cs typeface="Times New Roman"/>
                        </a:rPr>
                        <a:t>(niespełnienie kryterium oznacza odrzucenie wniosku)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HORYZONTALNE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126796"/>
          <a:ext cx="9144000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296144"/>
                <a:gridCol w="6264696"/>
                <a:gridCol w="1115616"/>
              </a:tblGrid>
              <a:tr h="504888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Lp.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 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521304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1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Kryterium adekwatności celu projektu i założonych do osiągnięcia rezultatów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ahoma"/>
                        </a:rPr>
                        <a:t>Czy projekt jest zgodny z właściwym celem szczegółowym RPO WD 2014-2020 oraz w jaki sposób projekt przyczyni się do osiągnięcia celu szczegółowego RPO WD 2014-2020?</a:t>
                      </a:r>
                      <a:endParaRPr lang="pl-PL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Weryfikacja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m.in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.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adekwatności doboru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wskaźników,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trafności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doboru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celu głównego projektu oraz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opisu,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 jaki sposób projekt przyczyni się do osiągnięcia celu szczegółowego RPO WD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2014-2020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Punkt </a:t>
                      </a:r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F.1</a:t>
                      </a:r>
                      <a:r>
                        <a:rPr lang="pl-PL" sz="16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Cele projektu i ich zgodność z osi</a:t>
                      </a:r>
                      <a:r>
                        <a:rPr lang="pl-PL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ą</a:t>
                      </a:r>
                      <a:r>
                        <a:rPr lang="en-US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priorytetow</a:t>
                      </a:r>
                      <a:r>
                        <a:rPr lang="pl-PL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ą</a:t>
                      </a:r>
                      <a:r>
                        <a:rPr lang="en-US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, działaniem, poddziałaniem RPO WD 2014-2020</a:t>
                      </a:r>
                      <a:endParaRPr lang="pl-PL" sz="1600" b="1" i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latin typeface="+mn-lt"/>
                          <a:ea typeface="Times New Roman"/>
                          <a:cs typeface="Tahoma"/>
                        </a:rPr>
                        <a:t>Czy potrzeba realizacji projektu jest wystarczająco uzasadniona </a:t>
                      </a:r>
                      <a: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  <a:t/>
                      </a:r>
                      <a:b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</a:br>
                      <a: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  <a:t>i </a:t>
                      </a:r>
                      <a:r>
                        <a:rPr lang="pl-PL" sz="1600" b="1" dirty="0">
                          <a:latin typeface="+mn-lt"/>
                          <a:ea typeface="Times New Roman"/>
                          <a:cs typeface="Tahoma"/>
                        </a:rPr>
                        <a:t>odpowiada na zdiagnozowany problem? </a:t>
                      </a:r>
                      <a:endParaRPr lang="pl-PL" sz="1600" b="1" dirty="0" smtClean="0"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Część </a:t>
                      </a:r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l-PL" sz="1600" b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Uzasadnienie potrzeby realizacji projektu</a:t>
                      </a:r>
                      <a:endParaRPr lang="pl-PL" sz="1600" b="1" i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  <a:t>Czy </a:t>
                      </a:r>
                      <a:r>
                        <a:rPr lang="pl-PL" sz="1600" b="1" dirty="0">
                          <a:latin typeface="+mn-lt"/>
                          <a:ea typeface="Times New Roman"/>
                          <a:cs typeface="Tahoma"/>
                        </a:rPr>
                        <a:t>zaplanowane w ramach projektu wartości wskaźników są adekwatne w stosunku do potrzeb i celów projektu, a założone do osiągnięcia wartości są realne?</a:t>
                      </a:r>
                      <a:r>
                        <a:rPr lang="pl-PL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Ocenie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podlegają jedynie te wskaźniki, które nie będą weryfikowane na etapie oceny zgodności projektu ze strategią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ZIT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Część </a:t>
                      </a:r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 </a:t>
                      </a:r>
                      <a:r>
                        <a:rPr lang="pl-PL" sz="16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600" b="1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Wskaźniki osiągnięcia celów projektu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  <a:t>Dodatkowo, w przypadku projektów o wartości co najmniej 2 mln:</a:t>
                      </a:r>
                      <a:endParaRPr lang="pl-PL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 smtClean="0">
                          <a:latin typeface="+mn-lt"/>
                          <a:ea typeface="Times New Roman"/>
                          <a:cs typeface="Tahoma"/>
                        </a:rPr>
                        <a:t>Czy przedstawiono wystarczający opis ryzyka nieosiągnięcia założeń projektu oraz zaplanowanych w ramach projektu działań zaradczych?</a:t>
                      </a:r>
                      <a:endParaRPr lang="pl-PL" sz="16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i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Skala </a:t>
                      </a:r>
                      <a:endParaRPr lang="pl-PL" sz="14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  <a:cs typeface="Times New Roman"/>
                        </a:rPr>
                        <a:t>punktowa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  <a:ea typeface="Times New Roman"/>
                          <a:cs typeface="Times New Roman"/>
                        </a:rPr>
                        <a:t>od </a:t>
                      </a: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0 do 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7504" y="1052736"/>
            <a:ext cx="8928992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dirty="0" smtClean="0"/>
          </a:p>
          <a:p>
            <a:pPr algn="just"/>
            <a:r>
              <a:rPr lang="pl-PL" sz="1600" b="1" dirty="0" smtClean="0"/>
              <a:t>Wsparcie w ramach konkursu adresowane jest do obszarów Dolnego Śląska, które są objęte mechanizmem ZIT AJ, tj.: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Jelenia Góra.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Janowice Wielkie,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Jeżów Sudecki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Karpacz,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Kowary,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Mysłakowice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Piechowice,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Podgórzyn,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Stara Kamienica,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Szklarska Poręba,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i Miasto Gryfów Śląski,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i Miasto Lubomierz, 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i Gmina Mirsk,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i Gmina Wleń,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Gmina Pielgrzymka,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i Gmina Świerzawa,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Wojcieszów,</a:t>
            </a:r>
          </a:p>
          <a:p>
            <a:pPr lvl="0">
              <a:buFont typeface="Arial" pitchFamily="34" charset="0"/>
              <a:buChar char="•"/>
            </a:pPr>
            <a:r>
              <a:rPr lang="pl-PL" sz="1600" dirty="0" smtClean="0"/>
              <a:t> Miasto Złotoryja.</a:t>
            </a:r>
          </a:p>
          <a:p>
            <a:r>
              <a:rPr lang="pl-PL" sz="1600" dirty="0" smtClean="0"/>
              <a:t>Wsparciem w ramach ZIT AJ objęte są w całości powiaty: jeleniogórski oraz Jelenia Góra Miasto.</a:t>
            </a:r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8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56128"/>
                <a:gridCol w="5771213"/>
                <a:gridCol w="1349115"/>
              </a:tblGrid>
              <a:tr h="9365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496813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2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doboru grupy docelowej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dobór grupy docelowej jest adekwatny do założeń projektu oraz RPO WD 2014-2020, w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tym,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zawiera wystarczający opis: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grupy docelowej, jaka będzie wspierana w ramach projektu;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potrzeb i oczekiwań uczestników projektu w kontekście wsparcia, które ma być udzielane w ramach projektu;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barier, na które napotykają uczestnicy projektu;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skali zainteresowania potencjalnych uczestników projektu;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sposobu rekrutacji uczestników projektu, w tym kryteriów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rekrutacji,</a:t>
                      </a:r>
                      <a:r>
                        <a:rPr lang="pl-PL" sz="1600" baseline="0" dirty="0" smtClean="0">
                          <a:latin typeface="+mn-lt"/>
                          <a:ea typeface="Times New Roman"/>
                          <a:cs typeface="Tahoma"/>
                        </a:rPr>
                        <a:t> a także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zapewnienia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dostępności rekrutacji dla osób z niepełnosprawnościami?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Ocena adekwatności polega na weryfikacji, czy wskazana grupa docelowa wpisuje się w grupy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docelowe,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określone w SzOOP RPO WD 2014-2020 oraz czy wskazana grupa wpisuje się w diagnozę sytuacji problemowej, na którą odpowiedź stanowi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projekt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Część P – Grupa docelowa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Skala punktowa od 0 do 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980728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656184"/>
                <a:gridCol w="5671157"/>
                <a:gridCol w="1349115"/>
              </a:tblGrid>
              <a:tr h="93652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4968136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3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imes New Roman"/>
                        </a:rPr>
                        <a:t>Kryterium trafności działań i racjonalności harmonogramu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227330" algn="l"/>
                        </a:tabLs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we wniosku o dofinansowanie projektu przedstawiono wystarczający opis: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zadań realizowanych w ramach projektu;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uzasadnienia potrzeby realizacji zadań w kontekście przedstawionej diagnozy;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wartości wskaźników, które zostaną osiągnięte w ramach zadań (jeśli dotyczy);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roli partnerów w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realizacji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poszczególnych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zadań,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jeśli przewidziano ich realizację w ramach partnerstwa wraz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                   z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uzasadnieniem (jeśli dotyczy);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227330" algn="l"/>
                        </a:tabLs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trwałości i wpływu rezultatów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projektu (jeśli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dotyczy)?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Część R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– Opis działań projektowych</a:t>
                      </a:r>
                      <a:endParaRPr lang="pl-PL" sz="16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Czy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imes New Roman"/>
                        </a:rPr>
                        <a:t>przedstawiony harmonogram realizacji projektu jest racjonalny w stosunku do przedstawionego zakresu zadań w projekcie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Część S – Harmonogram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rzeczowy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Skala punktowa od 0 do 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109497"/>
          <a:ext cx="9144000" cy="574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484120"/>
                <a:gridCol w="5771213"/>
                <a:gridCol w="1349115"/>
              </a:tblGrid>
              <a:tr h="159668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4151823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4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adekwatności sposobu </a:t>
                      </a:r>
                      <a:r>
                        <a:rPr lang="pl-PL" sz="1800" dirty="0" smtClean="0">
                          <a:latin typeface="+mn-lt"/>
                          <a:ea typeface="Times New Roman"/>
                          <a:cs typeface="Tahoma"/>
                        </a:rPr>
                        <a:t>zarządzania 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oraz posiadanego potencjału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przedstawiony sposób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zarządzania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projektem jest adekwatny do zakresu projektu? 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podmioty zaangażowane w realizację projektu posiadają odpowiedni potencjał (kadrowy, techniczny, finansowy) do realizacji projektu?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Punkty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U.2 – U.5 wniosku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Skala punktowa od 0 do 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109497"/>
          <a:ext cx="9144000" cy="5748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52"/>
                <a:gridCol w="1584176"/>
                <a:gridCol w="5671157"/>
                <a:gridCol w="1349115"/>
              </a:tblGrid>
              <a:tr h="1628535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4119968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5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doświadczenia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Wnioskodawca lub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partnerzy,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w przypadku projektu realizowanego w partnerstwie, posiadają doświadczenie w realizacji przedsięwzięć, w tym przedsięwziąć finansowanych ze środków innych niż środki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funduszu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UE: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w obszarze, w którym udzielane będzie </a:t>
                      </a:r>
                      <a:r>
                        <a:rPr lang="pl-PL" sz="1600" dirty="0" smtClean="0">
                          <a:latin typeface="+mn-lt"/>
                          <a:ea typeface="Calibri"/>
                          <a:cs typeface="Tahoma"/>
                        </a:rPr>
                        <a:t>wsparcie, </a:t>
                      </a: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przewidziane w ramach projektu,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na rzecz grupy docelowej, do której kierowane będzie </a:t>
                      </a:r>
                      <a:r>
                        <a:rPr lang="pl-PL" sz="1600" dirty="0" smtClean="0">
                          <a:latin typeface="+mn-lt"/>
                          <a:ea typeface="Calibri"/>
                          <a:cs typeface="Tahoma"/>
                        </a:rPr>
                        <a:t>wsparcie, </a:t>
                      </a: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przewidziane w ramach projektu,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60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na określonym terytorium, którego dotyczyć będzie realizacja projektu</a:t>
                      </a:r>
                      <a:r>
                        <a:rPr lang="pl-PL" sz="1600" dirty="0" smtClean="0">
                          <a:latin typeface="+mn-lt"/>
                          <a:ea typeface="Calibri"/>
                          <a:cs typeface="Tahoma"/>
                        </a:rPr>
                        <a:t>?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Punkt U.1 wniosku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imes New Roman"/>
                        </a:rPr>
                        <a:t>Skala punktowa od 0 do 8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097361"/>
          <a:ext cx="9144000" cy="576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368152"/>
                <a:gridCol w="5904656"/>
                <a:gridCol w="1403648"/>
              </a:tblGrid>
              <a:tr h="83998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Lp.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    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492065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6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</a:t>
                      </a:r>
                      <a:r>
                        <a:rPr lang="pl-PL" sz="1800" dirty="0" smtClean="0">
                          <a:latin typeface="+mn-lt"/>
                          <a:ea typeface="Times New Roman"/>
                          <a:cs typeface="Tahoma"/>
                        </a:rPr>
                        <a:t>budżetu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+mn-lt"/>
                          <a:ea typeface="Times New Roman"/>
                          <a:cs typeface="Tahoma"/>
                        </a:rPr>
                        <a:t>projektu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wydatki są niezbędne do realizacji projektu i osiągnięcia jego celów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?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8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Czy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budżet projektu został sporządzony w sposób prawidłowy?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 ramach tego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kryterium,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weryfikacji podlega zgodność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budżetu                      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z wymogami zawartymi w wytycznych w zakresie kwalifikowalności wydatków oraz zapisami instrukcji wypełniania wniosku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                                    o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dofinansowanie.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Dodatkowo,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 ramach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kryterium,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bada się prawidłowość stosowania kwot ryczałtowych oraz stawek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jednostkowych,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 przypadku projektów spełniających warunki ich 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stosowania</a:t>
                      </a:r>
                      <a:endParaRPr lang="pl-PL" sz="1600" dirty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wysokość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kosztów,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przypadających na jednego uczestnika 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projektu,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jest adekwatna do zakresu projektu oraz osiągniętych korzyści, a zaplanowane wydatki są racjonalne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?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imes New Roman"/>
                        </a:rPr>
                        <a:t>Skala punktowa od 0 do 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097360"/>
          <a:ext cx="9144000" cy="557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296144"/>
                <a:gridCol w="5976664"/>
                <a:gridCol w="1403648"/>
              </a:tblGrid>
              <a:tr h="87746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+mn-lt"/>
                        </a:rPr>
                        <a:t>Lp.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2894334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7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ahoma"/>
                        </a:rPr>
                        <a:t>Kryterium zgodności ze standardem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ahoma"/>
                        </a:rPr>
                        <a:t>usług              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ahoma"/>
                        </a:rPr>
                        <a:t>i katalogiem stawek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ahoma"/>
                        </a:rPr>
                        <a:t>Czy zaplanowane w ramach projektu zadania są zgodne z określonym minimalnym standardem usług oraz wydatki są zgodne z katalogiem stawek, określonym dla danego konkursu?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Ocena</a:t>
                      </a:r>
                      <a:r>
                        <a:rPr lang="pl-PL" sz="1600" b="0" i="1" kern="1200" baseline="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 zgodności z Załącznikiem nr 13 do Regulaminu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600" b="1" u="sng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ahoma"/>
                        </a:rPr>
                        <a:t>Tak/Nie/Nie dotyczy 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ahoma"/>
                        </a:rPr>
                        <a:t>(niespełnienie kryterium oznacza odrzucenie wniosku)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13395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8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budżetu projektu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wszystkie wydatki są kwalifikowalne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?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W przypadku zidentyfikowania na etapie oceny projektu wydatków niekwalifikowalnych,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wniosek uznaje się za niespełniający minimalnych wymagań, pozwalających na otrzymanie dofinansowania</a:t>
                      </a:r>
                      <a:endParaRPr lang="pl-PL" sz="1600" b="1" dirty="0" smtClean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600" u="sng" dirty="0" smtClean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u="sng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IOK dopuszcza możliwość oceny warunkowej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ahoma"/>
                        </a:rPr>
                        <a:t>Tak/Nie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+mn-lt"/>
                          <a:ea typeface="Times New Roman"/>
                          <a:cs typeface="Tahoma"/>
                        </a:rPr>
                        <a:t>(niespełnienie kryterium oznacza odrzucenie wniosku)</a:t>
                      </a:r>
                      <a:endParaRPr lang="pl-PL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318046"/>
          <a:ext cx="9144000" cy="586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/>
                <a:gridCol w="1556128"/>
                <a:gridCol w="5771213"/>
                <a:gridCol w="1349115"/>
              </a:tblGrid>
              <a:tr h="99553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+mn-lt"/>
                        </a:rPr>
                        <a:t>Lp.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Nazwa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Definicja kryterium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Skala punktowa</a:t>
                      </a:r>
                    </a:p>
                  </a:txBody>
                  <a:tcPr anchor="ctr"/>
                </a:tc>
              </a:tr>
              <a:tr h="188478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9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zgodności </a:t>
                      </a:r>
                      <a:r>
                        <a:rPr lang="pl-PL" sz="1800" dirty="0" smtClean="0">
                          <a:latin typeface="+mn-lt"/>
                          <a:ea typeface="Times New Roman"/>
                          <a:cs typeface="Tahoma"/>
                        </a:rPr>
                        <a:t>                          z </a:t>
                      </a: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SzOOP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Czy projekt jest zgodny z zapisami SzOOP RPO WD 2014-2020?</a:t>
                      </a: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600" dirty="0" smtClean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Dofinansowania </a:t>
                      </a:r>
                      <a:r>
                        <a:rPr lang="pl-PL" sz="1600" b="1" dirty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nie może otrzymać projekt, który zakłada realizację działań niezgodnych z zapisami </a:t>
                      </a:r>
                      <a:r>
                        <a:rPr lang="pl-PL" sz="1600" b="1" dirty="0" err="1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SzOOP</a:t>
                      </a: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l-PL" sz="1600" b="1" u="sng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Tak/Nie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(niespełnienie kryterium oznacza odrzucenie wniosku)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2551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latin typeface="+mn-lt"/>
                        </a:rPr>
                        <a:t>10</a:t>
                      </a:r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+mn-lt"/>
                          <a:ea typeface="Times New Roman"/>
                          <a:cs typeface="Tahoma"/>
                        </a:rPr>
                        <a:t>Kryterium spełnienia minimalnych wymagań</a:t>
                      </a:r>
                      <a:endParaRPr lang="pl-PL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600" b="1" dirty="0" smtClean="0"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Czy </a:t>
                      </a:r>
                      <a:r>
                        <a:rPr lang="pl-PL" sz="1800" b="1" dirty="0">
                          <a:latin typeface="+mn-lt"/>
                          <a:ea typeface="Times New Roman"/>
                          <a:cs typeface="Tahoma"/>
                        </a:rPr>
                        <a:t>wniosek otrzymał</a:t>
                      </a:r>
                      <a:r>
                        <a:rPr lang="pl-PL" sz="1800" b="1" dirty="0" smtClean="0">
                          <a:latin typeface="+mn-lt"/>
                          <a:ea typeface="Times New Roman"/>
                          <a:cs typeface="Tahoma"/>
                        </a:rPr>
                        <a:t>: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wymagane minimum </a:t>
                      </a:r>
                      <a:r>
                        <a:rPr lang="pl-PL" sz="1600" b="1" dirty="0">
                          <a:latin typeface="+mn-lt"/>
                          <a:ea typeface="Calibri"/>
                          <a:cs typeface="Tahoma"/>
                        </a:rPr>
                        <a:t>50 punktów ogółem </a:t>
                      </a: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(łącznie za spełnienie kryteriów oceny merytorycznej oraz kryteriów oceny zgodności projektów ze Strategią ZIT) oraz</a:t>
                      </a:r>
                      <a:endParaRPr lang="pl-PL" sz="16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>
                          <a:latin typeface="+mn-lt"/>
                          <a:ea typeface="Calibri"/>
                          <a:cs typeface="Tahoma"/>
                        </a:rPr>
                        <a:t>co najmniej </a:t>
                      </a:r>
                      <a:r>
                        <a:rPr lang="pl-PL" sz="1600" b="1" dirty="0">
                          <a:latin typeface="+mn-lt"/>
                          <a:ea typeface="Calibri"/>
                          <a:cs typeface="Tahoma"/>
                        </a:rPr>
                        <a:t>50% punktów w poszczególnych kryteriach merytorycznych </a:t>
                      </a:r>
                      <a:r>
                        <a:rPr lang="pl-PL" sz="1600" dirty="0" smtClean="0">
                          <a:latin typeface="+mn-lt"/>
                          <a:ea typeface="Calibri"/>
                          <a:cs typeface="Tahoma"/>
                        </a:rPr>
                        <a:t>oraz</a:t>
                      </a: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pl-PL" sz="1600" dirty="0" smtClean="0">
                          <a:latin typeface="+mn-lt"/>
                          <a:ea typeface="Calibri"/>
                          <a:cs typeface="Tahoma"/>
                        </a:rPr>
                        <a:t>pozytywną</a:t>
                      </a:r>
                      <a:r>
                        <a:rPr lang="pl-PL" sz="1600" baseline="0" dirty="0" smtClean="0">
                          <a:latin typeface="+mn-lt"/>
                          <a:ea typeface="Calibri"/>
                          <a:cs typeface="Tahoma"/>
                        </a:rPr>
                        <a:t> 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ocenę </a:t>
                      </a: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za spełnienie kryteriów nr 7, 8 i 9</a:t>
                      </a:r>
                      <a:r>
                        <a:rPr lang="pl-PL" sz="1600" dirty="0" smtClean="0">
                          <a:latin typeface="+mn-lt"/>
                          <a:ea typeface="Times New Roman"/>
                          <a:cs typeface="Tahoma"/>
                        </a:rPr>
                        <a:t>?</a:t>
                      </a: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pl-PL" sz="1600" dirty="0" smtClean="0">
                        <a:latin typeface="+mn-lt"/>
                        <a:ea typeface="Times New Roman"/>
                        <a:cs typeface="Tahoma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Bierzemy pod uwagę średnią arytmetyczną</a:t>
                      </a:r>
                      <a:r>
                        <a:rPr lang="pl-PL" sz="1600" b="1" baseline="0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  <a:cs typeface="Tahoma"/>
                        </a:rPr>
                        <a:t> z dwóch ocen</a:t>
                      </a:r>
                      <a:endParaRPr lang="pl-PL" sz="16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Tak/Nie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+mn-lt"/>
                          <a:ea typeface="Times New Roman"/>
                          <a:cs typeface="Tahoma"/>
                        </a:rPr>
                        <a:t>(niespełnienie kryterium oznacza odrzucenie wniosku)</a:t>
                      </a:r>
                      <a:endParaRPr lang="pl-PL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0" y="0"/>
            <a:ext cx="86868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KRYTERIA</a:t>
            </a: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MERYTORYCZNE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79512" y="1124744"/>
            <a:ext cx="8856984" cy="54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6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IOK udziela wyjaśnień w kwestiach dotyczących konkursu i odpowiedzi na zapytania indywidualne kierowane:</a:t>
            </a:r>
          </a:p>
          <a:p>
            <a:pPr lvl="1"/>
            <a:r>
              <a:rPr lang="pl-PL" sz="1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1600" b="1" dirty="0" smtClean="0">
                <a:solidFill>
                  <a:schemeClr val="bg1"/>
                </a:solidFill>
              </a:rPr>
              <a:t>na adres poczty elektronicznej:</a:t>
            </a:r>
          </a:p>
          <a:p>
            <a:pPr lvl="0"/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pife@dolnyslask.pl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pl-PL" sz="1600" u="sng" dirty="0" smtClean="0">
                <a:solidFill>
                  <a:schemeClr val="bg1"/>
                </a:solidFill>
                <a:hlinkClick r:id="rId3"/>
              </a:rPr>
              <a:t>pife.jeleniagora@dolnyslask.pl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pl-PL" sz="1600" u="sng" dirty="0" smtClean="0">
                <a:solidFill>
                  <a:schemeClr val="bg1"/>
                </a:solidFill>
                <a:hlinkClick r:id="rId4"/>
              </a:rPr>
              <a:t>pife.legnica@dolnyslask.pl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pl-PL" sz="1600" u="sng" dirty="0" smtClean="0">
                <a:solidFill>
                  <a:schemeClr val="bg1"/>
                </a:solidFill>
                <a:hlinkClick r:id="rId5"/>
              </a:rPr>
              <a:t>pife.walbrzych@dolnyslask.pl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 </a:t>
            </a: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r>
              <a:rPr lang="pl-PL" sz="1600" b="1" dirty="0" smtClean="0">
                <a:solidFill>
                  <a:schemeClr val="bg1"/>
                </a:solidFill>
              </a:rPr>
              <a:t>do ZIT WrOF </a:t>
            </a:r>
            <a:r>
              <a:rPr lang="pl-PL" sz="1600" b="1" u="sng" dirty="0" smtClean="0">
                <a:solidFill>
                  <a:schemeClr val="bg1"/>
                </a:solidFill>
              </a:rPr>
              <a:t>(w zakresie oceny zgodności projektu ze Strategią ZIT WrOF)</a:t>
            </a:r>
            <a:endParaRPr lang="pl-PL" sz="1600" b="1" dirty="0" smtClean="0">
              <a:solidFill>
                <a:schemeClr val="bg1"/>
              </a:solidFill>
            </a:endParaRPr>
          </a:p>
          <a:p>
            <a:pPr lvl="0"/>
            <a:r>
              <a:rPr lang="pl-PL" sz="1600" b="1" dirty="0" smtClean="0">
                <a:solidFill>
                  <a:schemeClr val="bg1"/>
                </a:solidFill>
              </a:rPr>
              <a:t>telefonicznie</a:t>
            </a:r>
            <a:r>
              <a:rPr lang="pl-PL" sz="1600" dirty="0" smtClean="0">
                <a:solidFill>
                  <a:schemeClr val="bg1"/>
                </a:solidFill>
              </a:rPr>
              <a:t>  - pod nr tel.: 71/ 777 83 19 oraz 71/ 777 80 06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lub </a:t>
            </a:r>
            <a:r>
              <a:rPr lang="pl-PL" sz="1600" b="1" dirty="0" smtClean="0">
                <a:solidFill>
                  <a:schemeClr val="bg1"/>
                </a:solidFill>
              </a:rPr>
              <a:t>na adres poczty elektronicznej</a:t>
            </a:r>
            <a:r>
              <a:rPr lang="pl-PL" sz="1600" dirty="0" smtClean="0">
                <a:solidFill>
                  <a:schemeClr val="bg1"/>
                </a:solidFill>
              </a:rPr>
              <a:t>: </a:t>
            </a:r>
            <a:r>
              <a:rPr lang="pl-PL" sz="1600" dirty="0" smtClean="0">
                <a:solidFill>
                  <a:schemeClr val="bg1"/>
                </a:solidFill>
                <a:hlinkClick r:id="rId6"/>
              </a:rPr>
              <a:t>zit@um.wroc.pl</a:t>
            </a:r>
            <a:endParaRPr lang="pl-PL" sz="1600" dirty="0" smtClean="0">
              <a:solidFill>
                <a:schemeClr val="bg1"/>
              </a:solidFill>
            </a:endParaRPr>
          </a:p>
          <a:p>
            <a:endParaRPr lang="pl-PL" sz="1600" dirty="0" smtClean="0">
              <a:solidFill>
                <a:schemeClr val="bg1"/>
              </a:solidFill>
            </a:endParaRPr>
          </a:p>
          <a:p>
            <a:pPr lvl="0"/>
            <a:r>
              <a:rPr lang="pl-PL" sz="1600" b="1" dirty="0" smtClean="0"/>
              <a:t>do ZIT AJ </a:t>
            </a:r>
            <a:r>
              <a:rPr lang="pl-PL" sz="1600" b="1" u="sng" dirty="0" smtClean="0"/>
              <a:t>(w zakresie oceny zgodności projektu ze Strategią ZIT AJ)</a:t>
            </a:r>
            <a:endParaRPr lang="pl-PL" sz="1600" b="1" dirty="0" smtClean="0"/>
          </a:p>
          <a:p>
            <a:pPr lvl="0"/>
            <a:r>
              <a:rPr lang="pl-PL" sz="1600" b="1" dirty="0" smtClean="0"/>
              <a:t>telefonicznie</a:t>
            </a:r>
            <a:r>
              <a:rPr lang="pl-PL" sz="1600" dirty="0" smtClean="0"/>
              <a:t>  - pod nr tel.: 75/ 75 46 249  oraz 75/ 75 46 288</a:t>
            </a:r>
          </a:p>
          <a:p>
            <a:r>
              <a:rPr lang="pl-PL" sz="1600" dirty="0" smtClean="0"/>
              <a:t>lub </a:t>
            </a:r>
            <a:r>
              <a:rPr lang="pl-PL" sz="1600" b="1" dirty="0" smtClean="0"/>
              <a:t>na adres poczty elektronicznej</a:t>
            </a:r>
            <a:r>
              <a:rPr lang="pl-PL" sz="1600" dirty="0" smtClean="0"/>
              <a:t>: </a:t>
            </a:r>
            <a:r>
              <a:rPr lang="pl-PL" sz="1600" u="sng" dirty="0" smtClean="0">
                <a:hlinkClick r:id="rId7"/>
              </a:rPr>
              <a:t>zitaj@jeleniagora.pl</a:t>
            </a:r>
            <a:endParaRPr lang="pl-PL" sz="1600" u="sng" dirty="0" smtClean="0"/>
          </a:p>
          <a:p>
            <a:endParaRPr lang="pl-PL" sz="1600" dirty="0" smtClean="0"/>
          </a:p>
          <a:p>
            <a:r>
              <a:rPr lang="pl-PL" sz="1600" b="1" dirty="0" smtClean="0"/>
              <a:t>do ZIT AW </a:t>
            </a:r>
            <a:r>
              <a:rPr lang="pl-PL" sz="1600" b="1" u="sng" dirty="0" smtClean="0"/>
              <a:t>(w zakresie oceny zgodności projektu ze Strategią ZIT AW)</a:t>
            </a:r>
            <a:endParaRPr lang="pl-PL" sz="1600" b="1" dirty="0" smtClean="0"/>
          </a:p>
          <a:p>
            <a:pPr lvl="0"/>
            <a:r>
              <a:rPr lang="pl-PL" sz="1600" b="1" dirty="0" smtClean="0"/>
              <a:t>telefonicznie</a:t>
            </a:r>
            <a:r>
              <a:rPr lang="pl-PL" sz="1600" dirty="0" smtClean="0"/>
              <a:t>  - pod nr tel.: 74/ 64 88 559</a:t>
            </a:r>
          </a:p>
          <a:p>
            <a:r>
              <a:rPr lang="pl-PL" sz="1600" dirty="0" smtClean="0"/>
              <a:t>lub </a:t>
            </a:r>
            <a:r>
              <a:rPr lang="pl-PL" sz="1600" b="1" dirty="0" smtClean="0"/>
              <a:t>na adres poczty elektronicznej</a:t>
            </a:r>
            <a:r>
              <a:rPr lang="pl-PL" sz="1600" dirty="0" smtClean="0"/>
              <a:t>: </a:t>
            </a:r>
            <a:r>
              <a:rPr lang="pl-PL" sz="1600" u="sng" dirty="0" smtClean="0">
                <a:hlinkClick r:id="rId8"/>
              </a:rPr>
              <a:t>ipaw@ipaw.walbrzych.eu</a:t>
            </a:r>
            <a:endParaRPr lang="pl-PL" sz="1600" dirty="0" smtClean="0"/>
          </a:p>
          <a:p>
            <a:endParaRPr lang="pl-PL" sz="1400" dirty="0" smtClean="0"/>
          </a:p>
          <a:p>
            <a:pPr lvl="0"/>
            <a:endParaRPr lang="pl-P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6"/>
          <p:cNvSpPr txBox="1">
            <a:spLocks/>
          </p:cNvSpPr>
          <p:nvPr/>
        </p:nvSpPr>
        <p:spPr>
          <a:xfrm>
            <a:off x="179512" y="0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ymbol zastępczy zawartości 8"/>
          <p:cNvSpPr txBox="1">
            <a:spLocks/>
          </p:cNvSpPr>
          <p:nvPr/>
        </p:nvSpPr>
        <p:spPr>
          <a:xfrm>
            <a:off x="179512" y="1268760"/>
            <a:ext cx="87849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79512" y="1052736"/>
            <a:ext cx="8856984" cy="5472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DZIĘKUJĘ ZA UWAGĘ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Tytuł 6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7504" y="908720"/>
            <a:ext cx="8928992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1400" dirty="0" smtClean="0"/>
          </a:p>
          <a:p>
            <a:pPr algn="just"/>
            <a:r>
              <a:rPr lang="pl-PL" sz="1400" b="1" dirty="0" smtClean="0"/>
              <a:t>Wsparcie w ramach konkursu adresowane jest do obszarów Dolnego Śląska, które są objęte mechanizmem </a:t>
            </a:r>
          </a:p>
          <a:p>
            <a:r>
              <a:rPr lang="pl-PL" sz="1400" b="1" dirty="0" smtClean="0"/>
              <a:t>ZIT AW, tj.: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Boguszów-Gorce,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Czarny Bór,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Dobromierz,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Głuszyca,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Jaworzyna Śląska,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Jedlina Zdrój,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Miejska Kamienna Góra,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Kamienna Góra,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Lubawka,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Marcinowice,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Mieroszów,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Miejska Nowa Ruda,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Nowa Ruda,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Stare Bogaczowice,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Strzegom,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Uzdrowiskowa Gmina Miejska Szczawno-Zdrój,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Miasto Świdnica,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Świdnica,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Świebodzice,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Walim,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Wałbrzych,</a:t>
            </a:r>
          </a:p>
          <a:p>
            <a:pPr lvl="0">
              <a:buFont typeface="Arial" pitchFamily="34" charset="0"/>
              <a:buChar char="•"/>
            </a:pPr>
            <a:r>
              <a:rPr lang="pl-PL" sz="1400" dirty="0" smtClean="0"/>
              <a:t> Gmina Żarów.</a:t>
            </a:r>
          </a:p>
          <a:p>
            <a:pPr algn="just"/>
            <a:r>
              <a:rPr lang="pl-PL" sz="1400" dirty="0" smtClean="0"/>
              <a:t>Wsparciem w ramach ZIT AW objęte są w całości powiaty: świdnicki, wałbrzyski, Wałbrzych Miasto oraz częściowo powiaty kamiennogórski i kłodzki</a:t>
            </a:r>
            <a:r>
              <a:rPr lang="pl-PL" sz="1200" dirty="0" smtClean="0"/>
              <a:t>.</a:t>
            </a:r>
          </a:p>
          <a:p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23528" y="1124745"/>
            <a:ext cx="8280920" cy="805860"/>
            <a:chOff x="0" y="-4635"/>
            <a:chExt cx="8280920" cy="805860"/>
          </a:xfrm>
          <a:scene3d>
            <a:camera prst="orthographicFront"/>
            <a:lightRig rig="flat" dir="t"/>
          </a:scene3d>
        </p:grpSpPr>
        <p:sp>
          <p:nvSpPr>
            <p:cNvPr id="6" name="Prostokąt zaokrąglony 5"/>
            <p:cNvSpPr/>
            <p:nvPr/>
          </p:nvSpPr>
          <p:spPr>
            <a:xfrm>
              <a:off x="0" y="139380"/>
              <a:ext cx="8280920" cy="661845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 6"/>
            <p:cNvSpPr/>
            <p:nvPr/>
          </p:nvSpPr>
          <p:spPr>
            <a:xfrm>
              <a:off x="19385" y="-4635"/>
              <a:ext cx="8242150" cy="786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pl-PL" sz="2000" b="1" u="sng" kern="1200" dirty="0" smtClean="0"/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sz="2000" b="1" u="sng" kern="1200" dirty="0" smtClean="0"/>
                <a:t>Alokacja (wartość dofinansowania) na konkurs wynosi:</a:t>
              </a:r>
              <a:r>
                <a:rPr lang="pl-PL" sz="2000" u="sng" kern="1200" dirty="0" smtClean="0"/>
                <a:t> </a:t>
              </a:r>
              <a:r>
                <a:rPr lang="pl-PL" sz="2000" kern="1200" dirty="0" smtClean="0"/>
                <a:t/>
              </a:r>
              <a:br>
                <a:rPr lang="pl-PL" sz="2000" kern="1200" dirty="0" smtClean="0"/>
              </a:br>
              <a:endParaRPr lang="pl-PL" sz="2000" kern="1200" dirty="0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23528" y="5373216"/>
            <a:ext cx="8280920" cy="843224"/>
            <a:chOff x="0" y="4402801"/>
            <a:chExt cx="8280920" cy="843224"/>
          </a:xfrm>
          <a:scene3d>
            <a:camera prst="orthographicFront"/>
            <a:lightRig rig="flat" dir="t"/>
          </a:scene3d>
        </p:grpSpPr>
        <p:sp>
          <p:nvSpPr>
            <p:cNvPr id="9" name="Prostokąt zaokrąglony 8"/>
            <p:cNvSpPr/>
            <p:nvPr/>
          </p:nvSpPr>
          <p:spPr>
            <a:xfrm>
              <a:off x="0" y="4402801"/>
              <a:ext cx="8280920" cy="84322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 9"/>
            <p:cNvSpPr/>
            <p:nvPr/>
          </p:nvSpPr>
          <p:spPr>
            <a:xfrm>
              <a:off x="24697" y="4427498"/>
              <a:ext cx="8231526" cy="793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Alokacja może zostać zwiększona między innymi w celu dofinansowania projektów wyłonionych w procedurze odwoławczej.</a:t>
              </a:r>
            </a:p>
          </p:txBody>
        </p:sp>
      </p:grpSp>
      <p:sp>
        <p:nvSpPr>
          <p:cNvPr id="11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ALOKACJA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323528" y="2276872"/>
            <a:ext cx="8280920" cy="810090"/>
            <a:chOff x="0" y="1008114"/>
            <a:chExt cx="8280920" cy="810090"/>
          </a:xfrm>
          <a:scene3d>
            <a:camera prst="orthographicFront"/>
            <a:lightRig rig="flat" dir="t"/>
          </a:scene3d>
        </p:grpSpPr>
        <p:sp>
          <p:nvSpPr>
            <p:cNvPr id="18" name="Prostokąt zaokrąglony 17"/>
            <p:cNvSpPr/>
            <p:nvPr/>
          </p:nvSpPr>
          <p:spPr>
            <a:xfrm>
              <a:off x="0" y="1008114"/>
              <a:ext cx="8280920" cy="810090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23727" y="1031841"/>
              <a:ext cx="8233466" cy="7626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u="sng" kern="1200" dirty="0" smtClean="0"/>
                <a:t>w ramach Działania 10.4.2 – ZIT WrOF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/>
                <a:t>6 082 919 PLN </a:t>
              </a:r>
              <a:r>
                <a:rPr lang="pl-PL" b="1" u="sng" kern="1200" dirty="0" smtClean="0"/>
                <a:t> </a:t>
              </a:r>
              <a:r>
                <a:rPr lang="pl-PL" b="1" kern="1200" dirty="0" smtClean="0"/>
                <a:t> </a:t>
              </a:r>
              <a:r>
                <a:rPr lang="pl-PL" sz="700" kern="1200" dirty="0" smtClean="0"/>
                <a:t/>
              </a:r>
              <a:br>
                <a:rPr lang="pl-PL" sz="700" kern="1200" dirty="0" smtClean="0"/>
              </a:br>
              <a:endParaRPr lang="pl-PL" sz="700" kern="1200" dirty="0"/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323528" y="3212976"/>
            <a:ext cx="8280920" cy="811157"/>
            <a:chOff x="0" y="2160240"/>
            <a:chExt cx="8280920" cy="811157"/>
          </a:xfrm>
          <a:scene3d>
            <a:camera prst="orthographicFront"/>
            <a:lightRig rig="flat" dir="t"/>
          </a:scene3d>
        </p:grpSpPr>
        <p:sp>
          <p:nvSpPr>
            <p:cNvPr id="24" name="Prostokąt zaokrąglony 23"/>
            <p:cNvSpPr/>
            <p:nvPr/>
          </p:nvSpPr>
          <p:spPr>
            <a:xfrm>
              <a:off x="0" y="2160240"/>
              <a:ext cx="8280920" cy="81115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rostokąt 24"/>
            <p:cNvSpPr/>
            <p:nvPr/>
          </p:nvSpPr>
          <p:spPr>
            <a:xfrm>
              <a:off x="23758" y="2183998"/>
              <a:ext cx="8233404" cy="7636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u="sng" kern="1200" dirty="0" smtClean="0"/>
                <a:t>w ramach </a:t>
              </a:r>
              <a:r>
                <a:rPr lang="pl-PL" b="1" u="sng" dirty="0" smtClean="0"/>
                <a:t>Działania 10.4.3 – ZIT AJ </a:t>
              </a:r>
              <a:endParaRPr lang="pl-PL" b="1" u="sng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kern="1200" dirty="0" smtClean="0"/>
                <a:t>2 869 301 PLN</a:t>
              </a:r>
              <a:r>
                <a:rPr lang="pl-PL" sz="700" kern="1200" dirty="0" smtClean="0"/>
                <a:t/>
              </a:r>
              <a:br>
                <a:rPr lang="pl-PL" sz="700" kern="1200" dirty="0" smtClean="0"/>
              </a:br>
              <a:endParaRPr lang="pl-PL" sz="700" kern="1200" dirty="0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323528" y="4149080"/>
            <a:ext cx="8280920" cy="794737"/>
            <a:chOff x="0" y="3275039"/>
            <a:chExt cx="8280920" cy="794737"/>
          </a:xfrm>
          <a:scene3d>
            <a:camera prst="orthographicFront"/>
            <a:lightRig rig="flat" dir="t"/>
          </a:scene3d>
        </p:grpSpPr>
        <p:sp>
          <p:nvSpPr>
            <p:cNvPr id="22" name="Prostokąt zaokrąglony 21"/>
            <p:cNvSpPr/>
            <p:nvPr/>
          </p:nvSpPr>
          <p:spPr>
            <a:xfrm>
              <a:off x="0" y="3275039"/>
              <a:ext cx="8280920" cy="794737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23277" y="3298316"/>
              <a:ext cx="8234366" cy="7481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u="sng" kern="1200" dirty="0" smtClean="0"/>
                <a:t>w ramach </a:t>
              </a:r>
              <a:r>
                <a:rPr lang="pl-PL" b="1" u="sng" dirty="0" smtClean="0"/>
                <a:t>Działania 10.4.4 – ZIT AW </a:t>
              </a:r>
              <a:endParaRPr lang="pl-PL" b="1" u="sng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 smtClean="0"/>
                <a:t>3 902 250 </a:t>
              </a:r>
              <a:r>
                <a:rPr lang="pl-PL" b="1" kern="1200" dirty="0" smtClean="0"/>
                <a:t>PLN</a:t>
              </a:r>
              <a:r>
                <a:rPr lang="pl-PL" sz="700" kern="1200" dirty="0" smtClean="0"/>
                <a:t/>
              </a:r>
              <a:br>
                <a:rPr lang="pl-PL" sz="700" kern="1200" dirty="0" smtClean="0"/>
              </a:br>
              <a:endParaRPr lang="pl-PL" sz="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856984" cy="5616623"/>
          </a:xfrm>
        </p:spPr>
        <p:txBody>
          <a:bodyPr>
            <a:normAutofit/>
          </a:bodyPr>
          <a:lstStyle/>
          <a:p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5" name="Tytuł 6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WYMOGI REJESTRACYJNE</a:t>
            </a:r>
            <a:endParaRPr kumimoji="0" lang="pl-PL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71978077"/>
              </p:ext>
            </p:extLst>
          </p:nvPr>
        </p:nvGraphicFramePr>
        <p:xfrm>
          <a:off x="395536" y="980728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484438" y="5805488"/>
            <a:ext cx="431800" cy="2873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pl-PL" b="1" dirty="0"/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2267744" y="908720"/>
            <a:ext cx="5688632" cy="115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1" name="pole tekstowe 6"/>
          <p:cNvSpPr txBox="1">
            <a:spLocks noChangeArrowheads="1"/>
          </p:cNvSpPr>
          <p:nvPr/>
        </p:nvSpPr>
        <p:spPr bwMode="auto">
          <a:xfrm>
            <a:off x="1043608" y="4797152"/>
            <a:ext cx="235222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02" name="pole tekstowe 12"/>
          <p:cNvSpPr txBox="1">
            <a:spLocks noChangeArrowheads="1"/>
          </p:cNvSpPr>
          <p:nvPr/>
        </p:nvSpPr>
        <p:spPr bwMode="auto">
          <a:xfrm>
            <a:off x="4932040" y="4797152"/>
            <a:ext cx="37444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555776" y="0"/>
            <a:ext cx="4896544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pl-P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l-PL" sz="3600" b="1" i="1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TERMIN NABORU</a:t>
            </a:r>
            <a:endParaRPr lang="pl-PL" sz="3600" b="1" i="1" dirty="0">
              <a:ln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/>
          <a:lstStyle/>
          <a:p>
            <a:pPr>
              <a:buNone/>
            </a:pPr>
            <a:endParaRPr lang="pl-PL" sz="2200" b="1" dirty="0" smtClean="0"/>
          </a:p>
          <a:p>
            <a:pPr>
              <a:buNone/>
            </a:pPr>
            <a:endParaRPr lang="pl-PL" sz="2200" b="1" dirty="0" smtClean="0"/>
          </a:p>
          <a:p>
            <a:pPr>
              <a:buNone/>
            </a:pPr>
            <a:endParaRPr lang="pl-PL" sz="2000" dirty="0" smtClean="0"/>
          </a:p>
        </p:txBody>
      </p:sp>
      <p:sp>
        <p:nvSpPr>
          <p:cNvPr id="19" name="Symbol zastępczy zawartości 8"/>
          <p:cNvSpPr txBox="1">
            <a:spLocks/>
          </p:cNvSpPr>
          <p:nvPr/>
        </p:nvSpPr>
        <p:spPr>
          <a:xfrm>
            <a:off x="179512" y="980728"/>
            <a:ext cx="8784976" cy="56166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1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l-PL" sz="1600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07504" y="1052736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8907</TotalTime>
  <Words>4759</Words>
  <Application>Microsoft Office PowerPoint</Application>
  <PresentationFormat>Pokaz na ekranie (4:3)</PresentationFormat>
  <Paragraphs>740</Paragraphs>
  <Slides>58</Slides>
  <Notes>30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59" baseType="lpstr">
      <vt:lpstr>Motyw pakietu Office</vt:lpstr>
      <vt:lpstr>   Regulamin konkursu  Kryteria wyboru projektów   działanie 10.4 DOSTOSOWANIE SYSTEMÓW KSZTAŁCENIA                 I SZKOLENIA ZAWODOWEGO DO POTRZEB                 RYNKU PRACY  </vt:lpstr>
      <vt:lpstr>Slajd 2</vt:lpstr>
      <vt:lpstr>Slajd 3</vt:lpstr>
      <vt:lpstr>Slajd 4</vt:lpstr>
      <vt:lpstr>Slajd 5</vt:lpstr>
      <vt:lpstr>Slajd 6</vt:lpstr>
      <vt:lpstr>Slajd 7</vt:lpstr>
      <vt:lpstr> </vt:lpstr>
      <vt:lpstr>TERMIN NABORU</vt:lpstr>
      <vt:lpstr>Slajd 10</vt:lpstr>
      <vt:lpstr>Slajd 11</vt:lpstr>
      <vt:lpstr>PODSTAWOWE ZASADY  UDZIELANIA DOFINANSOWANIA</vt:lpstr>
      <vt:lpstr>Slajd 13</vt:lpstr>
      <vt:lpstr>Slajd 14</vt:lpstr>
      <vt:lpstr>Slajd 15</vt:lpstr>
      <vt:lpstr>CHARAKTERYSTYKA  UPROSZCZONYCH METOD ROZLICZANIA WYDATKÓW</vt:lpstr>
      <vt:lpstr>CHARAKTERYSTYKA  UPROSZCZONYCH METOD ROZLICZANIA WYDATKÓW</vt:lpstr>
      <vt:lpstr>Slajd 18</vt:lpstr>
      <vt:lpstr>Slajd 19</vt:lpstr>
      <vt:lpstr>Slajd 20</vt:lpstr>
      <vt:lpstr>ETAPY WERYFIKACJI  I OCENY WNIOSKÓW</vt:lpstr>
      <vt:lpstr>TERMIN  ROZSTRZYGNIĘCIA KONKURSU</vt:lpstr>
      <vt:lpstr>WERYFIKACJA TECHNICZNA</vt:lpstr>
      <vt:lpstr>WERYFIKACJA TECHNICZNA</vt:lpstr>
      <vt:lpstr>WERYFIKACJA TECHNICZNA</vt:lpstr>
      <vt:lpstr>OCENA ZGODNOŚCI  ZE STRATEGIĄ ZIT</vt:lpstr>
      <vt:lpstr>OCENA  FORMALNA</vt:lpstr>
      <vt:lpstr>OCENA  MERYTORYCZNA</vt:lpstr>
      <vt:lpstr> NEGOCJACJE </vt:lpstr>
      <vt:lpstr>Slajd 30</vt:lpstr>
      <vt:lpstr>ROZSTRZYGNIĘCIE  KONKURSU</vt:lpstr>
      <vt:lpstr>PROCEDURA  ODWOŁAWCZA</vt:lpstr>
      <vt:lpstr>PROCEDURA  ODWOŁAWCZA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</vt:vector>
  </TitlesOfParts>
  <Company>Urząd Marszałkowski Województwa Dolnośląskiego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ekaczmarek</dc:creator>
  <cp:lastModifiedBy>bwiacek</cp:lastModifiedBy>
  <cp:revision>860</cp:revision>
  <dcterms:created xsi:type="dcterms:W3CDTF">2015-05-22T10:45:54Z</dcterms:created>
  <dcterms:modified xsi:type="dcterms:W3CDTF">2016-02-18T08:11:58Z</dcterms:modified>
</cp:coreProperties>
</file>