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4" r:id="rId3"/>
    <p:sldMasterId id="2147483756" r:id="rId4"/>
    <p:sldMasterId id="2147483780" r:id="rId5"/>
    <p:sldMasterId id="2147483792" r:id="rId6"/>
    <p:sldMasterId id="2147483924" r:id="rId7"/>
  </p:sldMasterIdLst>
  <p:notesMasterIdLst>
    <p:notesMasterId r:id="rId28"/>
  </p:notesMasterIdLst>
  <p:sldIdLst>
    <p:sldId id="256" r:id="rId8"/>
    <p:sldId id="426" r:id="rId9"/>
    <p:sldId id="425" r:id="rId10"/>
    <p:sldId id="284" r:id="rId11"/>
    <p:sldId id="295" r:id="rId12"/>
    <p:sldId id="310" r:id="rId13"/>
    <p:sldId id="393" r:id="rId14"/>
    <p:sldId id="302" r:id="rId15"/>
    <p:sldId id="303" r:id="rId16"/>
    <p:sldId id="308" r:id="rId17"/>
    <p:sldId id="399" r:id="rId18"/>
    <p:sldId id="411" r:id="rId19"/>
    <p:sldId id="400" r:id="rId20"/>
    <p:sldId id="412" r:id="rId21"/>
    <p:sldId id="328" r:id="rId22"/>
    <p:sldId id="330" r:id="rId23"/>
    <p:sldId id="334" r:id="rId24"/>
    <p:sldId id="420" r:id="rId25"/>
    <p:sldId id="336" r:id="rId26"/>
    <p:sldId id="390"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5501" autoAdjust="0"/>
  </p:normalViewPr>
  <p:slideViewPr>
    <p:cSldViewPr>
      <p:cViewPr varScale="1">
        <p:scale>
          <a:sx n="92" d="100"/>
          <a:sy n="92" d="100"/>
        </p:scale>
        <p:origin x="1350" y="90"/>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3DA6B-AE93-4E87-8901-43B06ED0095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F8AB5C76-348B-42B4-8730-CE694CDDF268}">
      <dgm:prSet phldrT="[Tekst]"/>
      <dgm:spPr>
        <a:solidFill>
          <a:schemeClr val="tx2">
            <a:lumMod val="50000"/>
          </a:schemeClr>
        </a:solidFill>
      </dgm:spPr>
      <dgm:t>
        <a:bodyPr/>
        <a:lstStyle/>
        <a:p>
          <a:r>
            <a:rPr lang="pl-PL" b="1" dirty="0" smtClean="0"/>
            <a:t>Definicja kryterium </a:t>
          </a:r>
          <a:endParaRPr lang="pl-PL" dirty="0"/>
        </a:p>
      </dgm:t>
    </dgm:pt>
    <dgm:pt modelId="{791C5C35-0D3C-4AAF-8421-B6EF2DD6F676}" type="parTrans" cxnId="{B9FC6827-4FE1-42DA-B927-9179D17052B0}">
      <dgm:prSet/>
      <dgm:spPr/>
      <dgm:t>
        <a:bodyPr/>
        <a:lstStyle/>
        <a:p>
          <a:endParaRPr lang="pl-PL"/>
        </a:p>
      </dgm:t>
    </dgm:pt>
    <dgm:pt modelId="{84043933-3B44-4F51-A435-1D25E09F5296}" type="sibTrans" cxnId="{B9FC6827-4FE1-42DA-B927-9179D17052B0}">
      <dgm:prSet/>
      <dgm:spPr/>
      <dgm:t>
        <a:bodyPr/>
        <a:lstStyle/>
        <a:p>
          <a:endParaRPr lang="pl-PL"/>
        </a:p>
      </dgm:t>
    </dgm:pt>
    <dgm:pt modelId="{BD3EB08D-0732-46F3-A77A-C4A7271ED307}">
      <dgm:prSet phldrT="[Tekst]" custT="1"/>
      <dgm:spPr/>
      <dgm:t>
        <a:bodyPr/>
        <a:lstStyle/>
        <a:p>
          <a:r>
            <a:rPr lang="pl-PL" sz="2400" dirty="0" smtClean="0"/>
            <a:t>Weryfikacja czy projekt wpisuje się w Strategię ZIT AJ</a:t>
          </a:r>
          <a:endParaRPr lang="pl-PL" sz="2400" dirty="0"/>
        </a:p>
      </dgm:t>
    </dgm:pt>
    <dgm:pt modelId="{2CEA6A1A-509D-4827-B8F9-4DC24C60FCFD}" type="parTrans" cxnId="{A2D25E14-0D1F-4292-9C28-8B72737A1EE0}">
      <dgm:prSet/>
      <dgm:spPr/>
      <dgm:t>
        <a:bodyPr/>
        <a:lstStyle/>
        <a:p>
          <a:endParaRPr lang="pl-PL"/>
        </a:p>
      </dgm:t>
    </dgm:pt>
    <dgm:pt modelId="{2A053158-DAC8-4375-A0E4-DCF07A2B040F}" type="sibTrans" cxnId="{A2D25E14-0D1F-4292-9C28-8B72737A1EE0}">
      <dgm:prSet/>
      <dgm:spPr/>
      <dgm:t>
        <a:bodyPr/>
        <a:lstStyle/>
        <a:p>
          <a:endParaRPr lang="pl-PL"/>
        </a:p>
      </dgm:t>
    </dgm:pt>
    <dgm:pt modelId="{AAFEC11C-E406-4E42-BDD1-EF2AD40FEBCA}">
      <dgm:prSet phldrT="[Tekst]" custT="1"/>
      <dgm:spPr>
        <a:solidFill>
          <a:schemeClr val="tx2">
            <a:lumMod val="50000"/>
          </a:schemeClr>
        </a:solidFill>
      </dgm:spPr>
      <dgm:t>
        <a:bodyPr/>
        <a:lstStyle/>
        <a:p>
          <a:r>
            <a:rPr lang="pl-PL" sz="2400" b="1" dirty="0" smtClean="0"/>
            <a:t>Opis znaczenia kryterium </a:t>
          </a:r>
          <a:endParaRPr lang="pl-PL" sz="2400" dirty="0"/>
        </a:p>
      </dgm:t>
    </dgm:pt>
    <dgm:pt modelId="{D4228A07-34F0-4F30-9008-971E0AC48A48}" type="parTrans" cxnId="{B1764518-C692-4653-9441-7C5B5994F13E}">
      <dgm:prSet/>
      <dgm:spPr/>
      <dgm:t>
        <a:bodyPr/>
        <a:lstStyle/>
        <a:p>
          <a:endParaRPr lang="pl-PL"/>
        </a:p>
      </dgm:t>
    </dgm:pt>
    <dgm:pt modelId="{1CF66E0A-DA65-42FA-A56A-BCF989D4E02E}" type="sibTrans" cxnId="{B1764518-C692-4653-9441-7C5B5994F13E}">
      <dgm:prSet/>
      <dgm:spPr/>
      <dgm:t>
        <a:bodyPr/>
        <a:lstStyle/>
        <a:p>
          <a:endParaRPr lang="pl-PL"/>
        </a:p>
      </dgm:t>
    </dgm:pt>
    <dgm:pt modelId="{A2B747B9-A483-4BEC-9310-2C02BFCC1BEF}">
      <dgm:prSet phldrT="[Tekst]" custT="1"/>
      <dgm:spPr/>
      <dgm:t>
        <a:bodyPr/>
        <a:lstStyle/>
        <a:p>
          <a:r>
            <a:rPr lang="pl-PL" sz="2400" dirty="0" smtClean="0"/>
            <a:t>TAK/NIE</a:t>
          </a:r>
          <a:endParaRPr lang="pl-PL" sz="2400" dirty="0"/>
        </a:p>
      </dgm:t>
    </dgm:pt>
    <dgm:pt modelId="{6C9FD745-810A-4D08-9D0B-6A915E296345}" type="parTrans" cxnId="{0B35FD82-964C-4706-BADA-1FB88B0384A0}">
      <dgm:prSet/>
      <dgm:spPr/>
      <dgm:t>
        <a:bodyPr/>
        <a:lstStyle/>
        <a:p>
          <a:endParaRPr lang="pl-PL"/>
        </a:p>
      </dgm:t>
    </dgm:pt>
    <dgm:pt modelId="{6E6B6FC9-D852-49BE-BE4B-FBC975B8D31F}" type="sibTrans" cxnId="{0B35FD82-964C-4706-BADA-1FB88B0384A0}">
      <dgm:prSet/>
      <dgm:spPr/>
      <dgm:t>
        <a:bodyPr/>
        <a:lstStyle/>
        <a:p>
          <a:endParaRPr lang="pl-PL"/>
        </a:p>
      </dgm:t>
    </dgm:pt>
    <dgm:pt modelId="{603E93DE-2745-46DB-8A27-E31D8DB6DDDA}">
      <dgm:prSet phldrT="[Tekst]" custT="1"/>
      <dgm:spPr/>
      <dgm:t>
        <a:bodyPr/>
        <a:lstStyle/>
        <a:p>
          <a:r>
            <a:rPr lang="pl-PL" sz="2400" dirty="0" smtClean="0"/>
            <a:t>Kryterium obligatoryjne (kluczowe) – niespełnienie oznacza odrzucenie wniosku</a:t>
          </a:r>
          <a:endParaRPr lang="pl-PL" sz="2400" dirty="0"/>
        </a:p>
      </dgm:t>
    </dgm:pt>
    <dgm:pt modelId="{6239B4A7-E967-4906-996C-94D93F0D124B}" type="sibTrans" cxnId="{A8219C23-866F-4F10-B599-1D9341D49676}">
      <dgm:prSet/>
      <dgm:spPr/>
      <dgm:t>
        <a:bodyPr/>
        <a:lstStyle/>
        <a:p>
          <a:endParaRPr lang="pl-PL"/>
        </a:p>
      </dgm:t>
    </dgm:pt>
    <dgm:pt modelId="{31F3CEB1-C2F2-4EF7-A589-CC820D507693}" type="parTrans" cxnId="{A8219C23-866F-4F10-B599-1D9341D49676}">
      <dgm:prSet/>
      <dgm:spPr/>
      <dgm:t>
        <a:bodyPr/>
        <a:lstStyle/>
        <a:p>
          <a:endParaRPr lang="pl-PL"/>
        </a:p>
      </dgm:t>
    </dgm:pt>
    <dgm:pt modelId="{65931F63-3714-402F-9550-C832CBE858AD}" type="pres">
      <dgm:prSet presAssocID="{E9A3DA6B-AE93-4E87-8901-43B06ED00952}" presName="linear" presStyleCnt="0">
        <dgm:presLayoutVars>
          <dgm:dir/>
          <dgm:animLvl val="lvl"/>
          <dgm:resizeHandles val="exact"/>
        </dgm:presLayoutVars>
      </dgm:prSet>
      <dgm:spPr/>
      <dgm:t>
        <a:bodyPr/>
        <a:lstStyle/>
        <a:p>
          <a:endParaRPr lang="pl-PL"/>
        </a:p>
      </dgm:t>
    </dgm:pt>
    <dgm:pt modelId="{0F4F4EDA-1EDE-41D6-A3F7-3C3CC546AA23}" type="pres">
      <dgm:prSet presAssocID="{F8AB5C76-348B-42B4-8730-CE694CDDF268}" presName="parentLin" presStyleCnt="0"/>
      <dgm:spPr/>
      <dgm:t>
        <a:bodyPr/>
        <a:lstStyle/>
        <a:p>
          <a:endParaRPr lang="pl-PL"/>
        </a:p>
      </dgm:t>
    </dgm:pt>
    <dgm:pt modelId="{288D8EB7-F760-40BF-A809-F09248515887}" type="pres">
      <dgm:prSet presAssocID="{F8AB5C76-348B-42B4-8730-CE694CDDF268}" presName="parentLeftMargin" presStyleLbl="node1" presStyleIdx="0" presStyleCnt="2"/>
      <dgm:spPr/>
      <dgm:t>
        <a:bodyPr/>
        <a:lstStyle/>
        <a:p>
          <a:endParaRPr lang="pl-PL"/>
        </a:p>
      </dgm:t>
    </dgm:pt>
    <dgm:pt modelId="{68456774-487D-4596-B5AA-E3E5F65F425D}" type="pres">
      <dgm:prSet presAssocID="{F8AB5C76-348B-42B4-8730-CE694CDDF268}" presName="parentText" presStyleLbl="node1" presStyleIdx="0" presStyleCnt="2">
        <dgm:presLayoutVars>
          <dgm:chMax val="0"/>
          <dgm:bulletEnabled val="1"/>
        </dgm:presLayoutVars>
      </dgm:prSet>
      <dgm:spPr/>
      <dgm:t>
        <a:bodyPr/>
        <a:lstStyle/>
        <a:p>
          <a:endParaRPr lang="pl-PL"/>
        </a:p>
      </dgm:t>
    </dgm:pt>
    <dgm:pt modelId="{D5F6262D-5012-431B-9581-B2BD4C11DAC6}" type="pres">
      <dgm:prSet presAssocID="{F8AB5C76-348B-42B4-8730-CE694CDDF268}" presName="negativeSpace" presStyleCnt="0"/>
      <dgm:spPr/>
      <dgm:t>
        <a:bodyPr/>
        <a:lstStyle/>
        <a:p>
          <a:endParaRPr lang="pl-PL"/>
        </a:p>
      </dgm:t>
    </dgm:pt>
    <dgm:pt modelId="{AC5409EB-2CCF-42F2-9A8F-446629E52C7C}" type="pres">
      <dgm:prSet presAssocID="{F8AB5C76-348B-42B4-8730-CE694CDDF268}" presName="childText" presStyleLbl="conFgAcc1" presStyleIdx="0" presStyleCnt="2">
        <dgm:presLayoutVars>
          <dgm:bulletEnabled val="1"/>
        </dgm:presLayoutVars>
      </dgm:prSet>
      <dgm:spPr/>
      <dgm:t>
        <a:bodyPr/>
        <a:lstStyle/>
        <a:p>
          <a:endParaRPr lang="pl-PL"/>
        </a:p>
      </dgm:t>
    </dgm:pt>
    <dgm:pt modelId="{44E3C98F-3D63-4CB3-A59C-C275EA1AE7F5}" type="pres">
      <dgm:prSet presAssocID="{84043933-3B44-4F51-A435-1D25E09F5296}" presName="spaceBetweenRectangles" presStyleCnt="0"/>
      <dgm:spPr/>
      <dgm:t>
        <a:bodyPr/>
        <a:lstStyle/>
        <a:p>
          <a:endParaRPr lang="pl-PL"/>
        </a:p>
      </dgm:t>
    </dgm:pt>
    <dgm:pt modelId="{FB515A05-D941-4A44-B5D9-8DE70EC2C0F8}" type="pres">
      <dgm:prSet presAssocID="{AAFEC11C-E406-4E42-BDD1-EF2AD40FEBCA}" presName="parentLin" presStyleCnt="0"/>
      <dgm:spPr/>
      <dgm:t>
        <a:bodyPr/>
        <a:lstStyle/>
        <a:p>
          <a:endParaRPr lang="pl-PL"/>
        </a:p>
      </dgm:t>
    </dgm:pt>
    <dgm:pt modelId="{9BB67EF6-629F-4E83-BE1C-0AF596674052}" type="pres">
      <dgm:prSet presAssocID="{AAFEC11C-E406-4E42-BDD1-EF2AD40FEBCA}" presName="parentLeftMargin" presStyleLbl="node1" presStyleIdx="0" presStyleCnt="2"/>
      <dgm:spPr/>
      <dgm:t>
        <a:bodyPr/>
        <a:lstStyle/>
        <a:p>
          <a:endParaRPr lang="pl-PL"/>
        </a:p>
      </dgm:t>
    </dgm:pt>
    <dgm:pt modelId="{653E8C6F-9477-4E4A-B3C1-C0CA6ED51ACB}" type="pres">
      <dgm:prSet presAssocID="{AAFEC11C-E406-4E42-BDD1-EF2AD40FEBCA}" presName="parentText" presStyleLbl="node1" presStyleIdx="1" presStyleCnt="2">
        <dgm:presLayoutVars>
          <dgm:chMax val="0"/>
          <dgm:bulletEnabled val="1"/>
        </dgm:presLayoutVars>
      </dgm:prSet>
      <dgm:spPr/>
      <dgm:t>
        <a:bodyPr/>
        <a:lstStyle/>
        <a:p>
          <a:endParaRPr lang="pl-PL"/>
        </a:p>
      </dgm:t>
    </dgm:pt>
    <dgm:pt modelId="{9D1F677A-0BFB-405B-84F9-BE99478C9C1E}" type="pres">
      <dgm:prSet presAssocID="{AAFEC11C-E406-4E42-BDD1-EF2AD40FEBCA}" presName="negativeSpace" presStyleCnt="0"/>
      <dgm:spPr/>
      <dgm:t>
        <a:bodyPr/>
        <a:lstStyle/>
        <a:p>
          <a:endParaRPr lang="pl-PL"/>
        </a:p>
      </dgm:t>
    </dgm:pt>
    <dgm:pt modelId="{0532035D-FDC7-44C7-9CC8-609CC32D390E}" type="pres">
      <dgm:prSet presAssocID="{AAFEC11C-E406-4E42-BDD1-EF2AD40FEBCA}" presName="childText" presStyleLbl="conFgAcc1" presStyleIdx="1" presStyleCnt="2">
        <dgm:presLayoutVars>
          <dgm:bulletEnabled val="1"/>
        </dgm:presLayoutVars>
      </dgm:prSet>
      <dgm:spPr/>
      <dgm:t>
        <a:bodyPr/>
        <a:lstStyle/>
        <a:p>
          <a:endParaRPr lang="pl-PL"/>
        </a:p>
      </dgm:t>
    </dgm:pt>
  </dgm:ptLst>
  <dgm:cxnLst>
    <dgm:cxn modelId="{B9FC6827-4FE1-42DA-B927-9179D17052B0}" srcId="{E9A3DA6B-AE93-4E87-8901-43B06ED00952}" destId="{F8AB5C76-348B-42B4-8730-CE694CDDF268}" srcOrd="0" destOrd="0" parTransId="{791C5C35-0D3C-4AAF-8421-B6EF2DD6F676}" sibTransId="{84043933-3B44-4F51-A435-1D25E09F5296}"/>
    <dgm:cxn modelId="{C068E522-F68F-49E5-A6F8-0511E7EF81A7}" type="presOf" srcId="{F8AB5C76-348B-42B4-8730-CE694CDDF268}" destId="{288D8EB7-F760-40BF-A809-F09248515887}" srcOrd="0" destOrd="0" presId="urn:microsoft.com/office/officeart/2005/8/layout/list1"/>
    <dgm:cxn modelId="{0B35FD82-964C-4706-BADA-1FB88B0384A0}" srcId="{AAFEC11C-E406-4E42-BDD1-EF2AD40FEBCA}" destId="{A2B747B9-A483-4BEC-9310-2C02BFCC1BEF}" srcOrd="0" destOrd="0" parTransId="{6C9FD745-810A-4D08-9D0B-6A915E296345}" sibTransId="{6E6B6FC9-D852-49BE-BE4B-FBC975B8D31F}"/>
    <dgm:cxn modelId="{A8219C23-866F-4F10-B599-1D9341D49676}" srcId="{AAFEC11C-E406-4E42-BDD1-EF2AD40FEBCA}" destId="{603E93DE-2745-46DB-8A27-E31D8DB6DDDA}" srcOrd="1" destOrd="0" parTransId="{31F3CEB1-C2F2-4EF7-A589-CC820D507693}" sibTransId="{6239B4A7-E967-4906-996C-94D93F0D124B}"/>
    <dgm:cxn modelId="{CC080376-0FD2-4256-A9DC-280D76310BD6}" type="presOf" srcId="{A2B747B9-A483-4BEC-9310-2C02BFCC1BEF}" destId="{0532035D-FDC7-44C7-9CC8-609CC32D390E}" srcOrd="0" destOrd="0" presId="urn:microsoft.com/office/officeart/2005/8/layout/list1"/>
    <dgm:cxn modelId="{B1764518-C692-4653-9441-7C5B5994F13E}" srcId="{E9A3DA6B-AE93-4E87-8901-43B06ED00952}" destId="{AAFEC11C-E406-4E42-BDD1-EF2AD40FEBCA}" srcOrd="1" destOrd="0" parTransId="{D4228A07-34F0-4F30-9008-971E0AC48A48}" sibTransId="{1CF66E0A-DA65-42FA-A56A-BCF989D4E02E}"/>
    <dgm:cxn modelId="{D6EC4641-C912-48EA-B667-DD01CADB4E57}" type="presOf" srcId="{BD3EB08D-0732-46F3-A77A-C4A7271ED307}" destId="{AC5409EB-2CCF-42F2-9A8F-446629E52C7C}" srcOrd="0" destOrd="0" presId="urn:microsoft.com/office/officeart/2005/8/layout/list1"/>
    <dgm:cxn modelId="{89C230B1-E2D1-4469-8945-77937E353F73}" type="presOf" srcId="{603E93DE-2745-46DB-8A27-E31D8DB6DDDA}" destId="{0532035D-FDC7-44C7-9CC8-609CC32D390E}" srcOrd="0" destOrd="1" presId="urn:microsoft.com/office/officeart/2005/8/layout/list1"/>
    <dgm:cxn modelId="{A2D25E14-0D1F-4292-9C28-8B72737A1EE0}" srcId="{F8AB5C76-348B-42B4-8730-CE694CDDF268}" destId="{BD3EB08D-0732-46F3-A77A-C4A7271ED307}" srcOrd="0" destOrd="0" parTransId="{2CEA6A1A-509D-4827-B8F9-4DC24C60FCFD}" sibTransId="{2A053158-DAC8-4375-A0E4-DCF07A2B040F}"/>
    <dgm:cxn modelId="{9474FA83-4002-4A2C-AD1C-159DFD20AC1F}" type="presOf" srcId="{E9A3DA6B-AE93-4E87-8901-43B06ED00952}" destId="{65931F63-3714-402F-9550-C832CBE858AD}" srcOrd="0" destOrd="0" presId="urn:microsoft.com/office/officeart/2005/8/layout/list1"/>
    <dgm:cxn modelId="{EAA04215-1F8A-4228-9560-106C3DA86141}" type="presOf" srcId="{AAFEC11C-E406-4E42-BDD1-EF2AD40FEBCA}" destId="{9BB67EF6-629F-4E83-BE1C-0AF596674052}" srcOrd="0" destOrd="0" presId="urn:microsoft.com/office/officeart/2005/8/layout/list1"/>
    <dgm:cxn modelId="{82A7CAD7-FDE5-432E-9707-0FDF520D314C}" type="presOf" srcId="{AAFEC11C-E406-4E42-BDD1-EF2AD40FEBCA}" destId="{653E8C6F-9477-4E4A-B3C1-C0CA6ED51ACB}" srcOrd="1" destOrd="0" presId="urn:microsoft.com/office/officeart/2005/8/layout/list1"/>
    <dgm:cxn modelId="{3C3A2CCD-5F0C-4092-92E8-0EADF64110E0}" type="presOf" srcId="{F8AB5C76-348B-42B4-8730-CE694CDDF268}" destId="{68456774-487D-4596-B5AA-E3E5F65F425D}" srcOrd="1" destOrd="0" presId="urn:microsoft.com/office/officeart/2005/8/layout/list1"/>
    <dgm:cxn modelId="{D5D0CB8C-7FF7-48EA-A751-463E579E4382}" type="presParOf" srcId="{65931F63-3714-402F-9550-C832CBE858AD}" destId="{0F4F4EDA-1EDE-41D6-A3F7-3C3CC546AA23}" srcOrd="0" destOrd="0" presId="urn:microsoft.com/office/officeart/2005/8/layout/list1"/>
    <dgm:cxn modelId="{BBDCF9CC-BC65-449D-8FD0-1288E7D7BAF2}" type="presParOf" srcId="{0F4F4EDA-1EDE-41D6-A3F7-3C3CC546AA23}" destId="{288D8EB7-F760-40BF-A809-F09248515887}" srcOrd="0" destOrd="0" presId="urn:microsoft.com/office/officeart/2005/8/layout/list1"/>
    <dgm:cxn modelId="{2579391D-8999-4F33-83F0-5D7E278F99A5}" type="presParOf" srcId="{0F4F4EDA-1EDE-41D6-A3F7-3C3CC546AA23}" destId="{68456774-487D-4596-B5AA-E3E5F65F425D}" srcOrd="1" destOrd="0" presId="urn:microsoft.com/office/officeart/2005/8/layout/list1"/>
    <dgm:cxn modelId="{1FCDB67C-6B96-4763-8871-5C8165DD0655}" type="presParOf" srcId="{65931F63-3714-402F-9550-C832CBE858AD}" destId="{D5F6262D-5012-431B-9581-B2BD4C11DAC6}" srcOrd="1" destOrd="0" presId="urn:microsoft.com/office/officeart/2005/8/layout/list1"/>
    <dgm:cxn modelId="{6D136B26-6424-47E0-842F-172F872E0649}" type="presParOf" srcId="{65931F63-3714-402F-9550-C832CBE858AD}" destId="{AC5409EB-2CCF-42F2-9A8F-446629E52C7C}" srcOrd="2" destOrd="0" presId="urn:microsoft.com/office/officeart/2005/8/layout/list1"/>
    <dgm:cxn modelId="{2F45072C-9B1F-4995-9247-9F8471C627EE}" type="presParOf" srcId="{65931F63-3714-402F-9550-C832CBE858AD}" destId="{44E3C98F-3D63-4CB3-A59C-C275EA1AE7F5}" srcOrd="3" destOrd="0" presId="urn:microsoft.com/office/officeart/2005/8/layout/list1"/>
    <dgm:cxn modelId="{A421C379-167F-44AA-BEE7-6C347C16EE2B}" type="presParOf" srcId="{65931F63-3714-402F-9550-C832CBE858AD}" destId="{FB515A05-D941-4A44-B5D9-8DE70EC2C0F8}" srcOrd="4" destOrd="0" presId="urn:microsoft.com/office/officeart/2005/8/layout/list1"/>
    <dgm:cxn modelId="{1FAD3D19-2717-4415-98F5-F61C7CA14489}" type="presParOf" srcId="{FB515A05-D941-4A44-B5D9-8DE70EC2C0F8}" destId="{9BB67EF6-629F-4E83-BE1C-0AF596674052}" srcOrd="0" destOrd="0" presId="urn:microsoft.com/office/officeart/2005/8/layout/list1"/>
    <dgm:cxn modelId="{4B660FC4-A71F-4BAA-9330-EB937A490758}" type="presParOf" srcId="{FB515A05-D941-4A44-B5D9-8DE70EC2C0F8}" destId="{653E8C6F-9477-4E4A-B3C1-C0CA6ED51ACB}" srcOrd="1" destOrd="0" presId="urn:microsoft.com/office/officeart/2005/8/layout/list1"/>
    <dgm:cxn modelId="{7A7F7B4A-F5F0-4881-8DA1-8376D8F5417F}" type="presParOf" srcId="{65931F63-3714-402F-9550-C832CBE858AD}" destId="{9D1F677A-0BFB-405B-84F9-BE99478C9C1E}" srcOrd="5" destOrd="0" presId="urn:microsoft.com/office/officeart/2005/8/layout/list1"/>
    <dgm:cxn modelId="{640612C9-DEFB-4F42-8A54-71458ACB9178}" type="presParOf" srcId="{65931F63-3714-402F-9550-C832CBE858AD}" destId="{0532035D-FDC7-44C7-9CC8-609CC32D390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 ramach kryterium będzie sprawdzane czy wybrane wskaźniki produktu i rezultatu odzwierciedlają zakres rzeczowy projektu, a założone do osiągnięcia wartości są realne do osiągnięcia (nie zostały sztucznie zawyżone lub zaniżone)</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dgm:spPr>
        <a:solidFill>
          <a:schemeClr val="tx2">
            <a:lumMod val="50000"/>
          </a:schemeClr>
        </a:solidFill>
      </dgm:spPr>
      <dgm:t>
        <a:bodyPr/>
        <a:lstStyle/>
        <a:p>
          <a:r>
            <a:rPr lang="pl-PL" b="1" dirty="0" smtClean="0"/>
            <a:t>Opis znaczenia kryterium </a:t>
          </a:r>
          <a:endParaRPr lang="pl-PL"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TAK/NIE/NIE DOTYCZY</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CD95D322-AB58-4112-B8AB-DC79E90C718A}">
      <dgm:prSet phldrT="[Tekst]"/>
      <dgm:spPr/>
      <dgm:t>
        <a:bodyPr/>
        <a:lstStyle/>
        <a:p>
          <a:r>
            <a:rPr lang="pl-PL" dirty="0" smtClean="0"/>
            <a:t>Kryterium obligatoryjne (kluczowe) – niespełnienie oznacza odrzucenie wniosku </a:t>
          </a:r>
          <a:endParaRPr lang="pl-PL" dirty="0"/>
        </a:p>
      </dgm:t>
    </dgm:pt>
    <dgm:pt modelId="{D06583FF-A1AE-48A8-874B-05E865BD768A}" type="parTrans" cxnId="{7CECB3A1-8C4B-48B2-A176-3EDA53F296AF}">
      <dgm:prSet/>
      <dgm:spPr/>
      <dgm:t>
        <a:bodyPr/>
        <a:lstStyle/>
        <a:p>
          <a:endParaRPr lang="pl-PL"/>
        </a:p>
      </dgm:t>
    </dgm:pt>
    <dgm:pt modelId="{B228389F-28BD-4AE2-9305-BE0FC470157F}" type="sibTrans" cxnId="{7CECB3A1-8C4B-48B2-A176-3EDA53F296AF}">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5BB0526A-48A8-4095-B9FE-869CB956866C}" type="presOf" srcId="{CD95D322-AB58-4112-B8AB-DC79E90C718A}" destId="{F191104C-2BDE-4FBA-96AE-E978FA566A32}" srcOrd="0" destOrd="1" presId="urn:microsoft.com/office/officeart/2005/8/layout/list1"/>
    <dgm:cxn modelId="{4B914E0A-F3BE-44E4-82C8-F04C0C63A333}" type="presOf" srcId="{B33F0227-4069-43AE-89E5-21C5E9CE53EF}" destId="{2661486B-247C-4E1A-8F02-C344A09BFA1B}" srcOrd="0" destOrd="0" presId="urn:microsoft.com/office/officeart/2005/8/layout/list1"/>
    <dgm:cxn modelId="{7CECB3A1-8C4B-48B2-A176-3EDA53F296AF}" srcId="{AC11E5B2-9D1B-4CEA-8787-93B3A572CA17}" destId="{CD95D322-AB58-4112-B8AB-DC79E90C718A}" srcOrd="1" destOrd="0" parTransId="{D06583FF-A1AE-48A8-874B-05E865BD768A}" sibTransId="{B228389F-28BD-4AE2-9305-BE0FC470157F}"/>
    <dgm:cxn modelId="{D0FEFFBC-A663-49CF-8BB6-B4D09433D141}" type="presOf" srcId="{8976246F-F3B0-4AAE-882F-B4D107DF824D}" destId="{F191104C-2BDE-4FBA-96AE-E978FA566A32}" srcOrd="0"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D0C58F9C-050B-44F8-91DF-331629D0B688}" type="presOf" srcId="{16BD0E0C-ADA1-4445-8BF0-C698A4E279F4}" destId="{9E68C8B4-653B-41CD-8867-6D4B76C4AEDF}"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7F01197-59ED-4A8A-B3F2-FEBC3F037596}" type="presOf" srcId="{BCB00146-15EA-4502-B121-C0AC5C88B1C6}" destId="{9A67E940-DC68-49E9-9F76-2A257833123E}" srcOrd="0" destOrd="0" presId="urn:microsoft.com/office/officeart/2005/8/layout/list1"/>
    <dgm:cxn modelId="{283EAD42-E329-4157-BFD4-544C7997B7D5}"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331C227-8400-4B41-BC6F-4D455A87C049}" type="presOf" srcId="{BCB00146-15EA-4502-B121-C0AC5C88B1C6}" destId="{A6EDCFBE-EC3C-4383-9D19-EDF7E94187B5}" srcOrd="1" destOrd="0" presId="urn:microsoft.com/office/officeart/2005/8/layout/list1"/>
    <dgm:cxn modelId="{E5155D53-565F-4D02-8DE7-B86A3251EAD9}" type="presOf" srcId="{AC11E5B2-9D1B-4CEA-8787-93B3A572CA17}" destId="{FCD44274-ECF4-45BF-990A-74DB8DFD38D5}" srcOrd="1" destOrd="0" presId="urn:microsoft.com/office/officeart/2005/8/layout/list1"/>
    <dgm:cxn modelId="{1572E572-5F0B-454A-B4FB-26D816E83FAF}" type="presParOf" srcId="{2661486B-247C-4E1A-8F02-C344A09BFA1B}" destId="{38BAB1D6-9210-41D9-AB04-72A22BE50FE1}" srcOrd="0" destOrd="0" presId="urn:microsoft.com/office/officeart/2005/8/layout/list1"/>
    <dgm:cxn modelId="{DC89C815-1ACC-47CE-8716-AEDEA51613A6}" type="presParOf" srcId="{38BAB1D6-9210-41D9-AB04-72A22BE50FE1}" destId="{9A67E940-DC68-49E9-9F76-2A257833123E}" srcOrd="0" destOrd="0" presId="urn:microsoft.com/office/officeart/2005/8/layout/list1"/>
    <dgm:cxn modelId="{B56F397F-2A9B-42DB-BDF1-FA4975968DDC}" type="presParOf" srcId="{38BAB1D6-9210-41D9-AB04-72A22BE50FE1}" destId="{A6EDCFBE-EC3C-4383-9D19-EDF7E94187B5}" srcOrd="1" destOrd="0" presId="urn:microsoft.com/office/officeart/2005/8/layout/list1"/>
    <dgm:cxn modelId="{EA777068-346A-41EF-959A-4114E570B157}" type="presParOf" srcId="{2661486B-247C-4E1A-8F02-C344A09BFA1B}" destId="{B5923B0E-96F0-466B-A2DE-E64160E8D0EC}" srcOrd="1" destOrd="0" presId="urn:microsoft.com/office/officeart/2005/8/layout/list1"/>
    <dgm:cxn modelId="{98D11F82-8661-4455-B4FA-9D4789CCF5EE}" type="presParOf" srcId="{2661486B-247C-4E1A-8F02-C344A09BFA1B}" destId="{9E68C8B4-653B-41CD-8867-6D4B76C4AEDF}" srcOrd="2" destOrd="0" presId="urn:microsoft.com/office/officeart/2005/8/layout/list1"/>
    <dgm:cxn modelId="{293DC462-0726-4BBC-90D7-17D0C209AB92}" type="presParOf" srcId="{2661486B-247C-4E1A-8F02-C344A09BFA1B}" destId="{5091387F-5935-4B64-9AC7-9049D59AB1B4}" srcOrd="3" destOrd="0" presId="urn:microsoft.com/office/officeart/2005/8/layout/list1"/>
    <dgm:cxn modelId="{76C05B19-643F-4464-9DD9-62BB3EBEA47E}" type="presParOf" srcId="{2661486B-247C-4E1A-8F02-C344A09BFA1B}" destId="{26D7D6FE-38A6-4A0A-A2AE-05D6E860276D}" srcOrd="4" destOrd="0" presId="urn:microsoft.com/office/officeart/2005/8/layout/list1"/>
    <dgm:cxn modelId="{822E8AE3-63D7-44A5-AE9A-E8343045D834}" type="presParOf" srcId="{26D7D6FE-38A6-4A0A-A2AE-05D6E860276D}" destId="{DE9E6EEB-4AF0-4DB7-80FB-A591A75D03FF}" srcOrd="0" destOrd="0" presId="urn:microsoft.com/office/officeart/2005/8/layout/list1"/>
    <dgm:cxn modelId="{9C86263D-77C8-4A1C-95B0-E3384E7D96BA}" type="presParOf" srcId="{26D7D6FE-38A6-4A0A-A2AE-05D6E860276D}" destId="{FCD44274-ECF4-45BF-990A-74DB8DFD38D5}" srcOrd="1" destOrd="0" presId="urn:microsoft.com/office/officeart/2005/8/layout/list1"/>
    <dgm:cxn modelId="{CA577180-E623-47DB-B496-B1BE1BFEA51E}" type="presParOf" srcId="{2661486B-247C-4E1A-8F02-C344A09BFA1B}" destId="{A63C9A7B-375C-4323-8A88-3A712AA71CB3}" srcOrd="5" destOrd="0" presId="urn:microsoft.com/office/officeart/2005/8/layout/list1"/>
    <dgm:cxn modelId="{08949B99-B268-4533-A818-BA6A81A636CF}"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25</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FCF2AA7A-E994-4B0A-B144-15616110309B}">
      <dgm:prSet/>
      <dgm:spPr/>
      <dgm:t>
        <a:bodyPr/>
        <a:lstStyle/>
        <a:p>
          <a:endParaRPr lang="pl-PL" dirty="0"/>
        </a:p>
      </dgm:t>
    </dgm:pt>
    <dgm:pt modelId="{5C4DECE3-DE11-4E81-9F37-070C4EB30A02}" type="parTrans" cxnId="{7FB71F18-D401-4A75-9494-26E20350F74F}">
      <dgm:prSet/>
      <dgm:spPr/>
      <dgm:t>
        <a:bodyPr/>
        <a:lstStyle/>
        <a:p>
          <a:endParaRPr lang="pl-PL"/>
        </a:p>
      </dgm:t>
    </dgm:pt>
    <dgm:pt modelId="{B40AFA4D-61C5-4636-81CC-51F700901334}" type="sibTrans" cxnId="{7FB71F18-D401-4A75-9494-26E20350F74F}">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14BE2A32-7BE9-4076-9C75-8AD7B16C450D}" type="presOf" srcId="{152F61CE-44C8-4404-AB38-EF183EE6435F}" destId="{F191104C-2BDE-4FBA-96AE-E978FA566A32}" srcOrd="0" destOrd="1" presId="urn:microsoft.com/office/officeart/2005/8/layout/list1"/>
    <dgm:cxn modelId="{E76532B2-F55D-4736-B5D1-420D633FA1AC}" type="presOf" srcId="{BCB00146-15EA-4502-B121-C0AC5C88B1C6}" destId="{A6EDCFBE-EC3C-4383-9D19-EDF7E94187B5}" srcOrd="1" destOrd="0" presId="urn:microsoft.com/office/officeart/2005/8/layout/list1"/>
    <dgm:cxn modelId="{358E2D05-5EF1-43B4-8182-4646E50322E2}" type="presOf" srcId="{BCB00146-15EA-4502-B121-C0AC5C88B1C6}" destId="{9A67E940-DC68-49E9-9F76-2A257833123E}" srcOrd="0" destOrd="0" presId="urn:microsoft.com/office/officeart/2005/8/layout/list1"/>
    <dgm:cxn modelId="{16FC893D-D314-4536-91D5-E2026A558A52}" type="presOf" srcId="{AC11E5B2-9D1B-4CEA-8787-93B3A572CA17}" destId="{FCD44274-ECF4-45BF-990A-74DB8DFD38D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0C631494-0536-41A8-A71D-FFE5059CC5AE}" type="presOf" srcId="{16BD0E0C-ADA1-4445-8BF0-C698A4E279F4}" destId="{9E68C8B4-653B-41CD-8867-6D4B76C4AEDF}" srcOrd="0" destOrd="0" presId="urn:microsoft.com/office/officeart/2005/8/layout/list1"/>
    <dgm:cxn modelId="{AF842F80-97C3-4663-8A82-DF0617AC0810}" type="presOf" srcId="{B33F0227-4069-43AE-89E5-21C5E9CE53EF}" destId="{2661486B-247C-4E1A-8F02-C344A09BFA1B}" srcOrd="0" destOrd="0" presId="urn:microsoft.com/office/officeart/2005/8/layout/list1"/>
    <dgm:cxn modelId="{7FB71F18-D401-4A75-9494-26E20350F74F}" srcId="{AC11E5B2-9D1B-4CEA-8787-93B3A572CA17}" destId="{FCF2AA7A-E994-4B0A-B144-15616110309B}" srcOrd="2" destOrd="0" parTransId="{5C4DECE3-DE11-4E81-9F37-070C4EB30A02}" sibTransId="{B40AFA4D-61C5-4636-81CC-51F700901334}"/>
    <dgm:cxn modelId="{F3956192-F9AC-4C1E-B7C3-523838FECA90}" type="presOf" srcId="{FCF2AA7A-E994-4B0A-B144-15616110309B}" destId="{F191104C-2BDE-4FBA-96AE-E978FA566A32}" srcOrd="0" destOrd="2"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F9C4A37-4B66-43D6-B1B6-0219E54D1384}" type="presOf" srcId="{8976246F-F3B0-4AAE-882F-B4D107DF824D}" destId="{F191104C-2BDE-4FBA-96AE-E978FA566A32}" srcOrd="0" destOrd="0" presId="urn:microsoft.com/office/officeart/2005/8/layout/list1"/>
    <dgm:cxn modelId="{935CDFA8-9E7C-4AB2-A944-4BA2E94354F9}"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8CC1070C-8342-4CB8-B9EC-4B8036CCB641}" type="presParOf" srcId="{2661486B-247C-4E1A-8F02-C344A09BFA1B}" destId="{38BAB1D6-9210-41D9-AB04-72A22BE50FE1}" srcOrd="0" destOrd="0" presId="urn:microsoft.com/office/officeart/2005/8/layout/list1"/>
    <dgm:cxn modelId="{92DE168D-6E31-43AB-8044-101AEDF85E70}" type="presParOf" srcId="{38BAB1D6-9210-41D9-AB04-72A22BE50FE1}" destId="{9A67E940-DC68-49E9-9F76-2A257833123E}" srcOrd="0" destOrd="0" presId="urn:microsoft.com/office/officeart/2005/8/layout/list1"/>
    <dgm:cxn modelId="{1876BD91-4903-48E7-B24F-941BF5918C74}" type="presParOf" srcId="{38BAB1D6-9210-41D9-AB04-72A22BE50FE1}" destId="{A6EDCFBE-EC3C-4383-9D19-EDF7E94187B5}" srcOrd="1" destOrd="0" presId="urn:microsoft.com/office/officeart/2005/8/layout/list1"/>
    <dgm:cxn modelId="{C7649AFD-311E-469E-9B4F-A4D39E119D66}" type="presParOf" srcId="{2661486B-247C-4E1A-8F02-C344A09BFA1B}" destId="{B5923B0E-96F0-466B-A2DE-E64160E8D0EC}" srcOrd="1" destOrd="0" presId="urn:microsoft.com/office/officeart/2005/8/layout/list1"/>
    <dgm:cxn modelId="{A1B4F94D-2AF3-42ED-BDCE-8120132EF122}" type="presParOf" srcId="{2661486B-247C-4E1A-8F02-C344A09BFA1B}" destId="{9E68C8B4-653B-41CD-8867-6D4B76C4AEDF}" srcOrd="2" destOrd="0" presId="urn:microsoft.com/office/officeart/2005/8/layout/list1"/>
    <dgm:cxn modelId="{819F92CF-5E48-43AD-AF19-EB4AAA36DA61}" type="presParOf" srcId="{2661486B-247C-4E1A-8F02-C344A09BFA1B}" destId="{5091387F-5935-4B64-9AC7-9049D59AB1B4}" srcOrd="3" destOrd="0" presId="urn:microsoft.com/office/officeart/2005/8/layout/list1"/>
    <dgm:cxn modelId="{526BF8B2-361E-49F3-ADBD-10DFE8DE37EE}" type="presParOf" srcId="{2661486B-247C-4E1A-8F02-C344A09BFA1B}" destId="{26D7D6FE-38A6-4A0A-A2AE-05D6E860276D}" srcOrd="4" destOrd="0" presId="urn:microsoft.com/office/officeart/2005/8/layout/list1"/>
    <dgm:cxn modelId="{BBC549AB-5A6A-4840-9D94-F116210606CD}" type="presParOf" srcId="{26D7D6FE-38A6-4A0A-A2AE-05D6E860276D}" destId="{DE9E6EEB-4AF0-4DB7-80FB-A591A75D03FF}" srcOrd="0" destOrd="0" presId="urn:microsoft.com/office/officeart/2005/8/layout/list1"/>
    <dgm:cxn modelId="{7EE23F68-74A5-479F-A574-7ABD3B1A6431}" type="presParOf" srcId="{26D7D6FE-38A6-4A0A-A2AE-05D6E860276D}" destId="{FCD44274-ECF4-45BF-990A-74DB8DFD38D5}" srcOrd="1" destOrd="0" presId="urn:microsoft.com/office/officeart/2005/8/layout/list1"/>
    <dgm:cxn modelId="{129C0B4A-23FE-4A73-8001-54C427C5CAC3}" type="presParOf" srcId="{2661486B-247C-4E1A-8F02-C344A09BFA1B}" destId="{A63C9A7B-375C-4323-8A88-3A712AA71CB3}" srcOrd="5" destOrd="0" presId="urn:microsoft.com/office/officeart/2005/8/layout/list1"/>
    <dgm:cxn modelId="{60428E14-3E42-4779-996E-9AD10230BF0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20</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7A1DDAE3-25EC-48C3-8EF6-821F3A7E782C}" type="presOf" srcId="{B33F0227-4069-43AE-89E5-21C5E9CE53EF}" destId="{2661486B-247C-4E1A-8F02-C344A09BFA1B}" srcOrd="0" destOrd="0" presId="urn:microsoft.com/office/officeart/2005/8/layout/list1"/>
    <dgm:cxn modelId="{9999C2C7-52C9-49BA-9795-298499E2ED32}"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C9162544-A0BF-41E3-8DC8-0259E11706AC}" type="presOf" srcId="{AC11E5B2-9D1B-4CEA-8787-93B3A572CA17}" destId="{FCD44274-ECF4-45BF-990A-74DB8DFD38D5}" srcOrd="1" destOrd="0" presId="urn:microsoft.com/office/officeart/2005/8/layout/list1"/>
    <dgm:cxn modelId="{A39E1CEA-DAFC-4A95-A89B-3F6235D0C4C3}" type="presOf" srcId="{BCB00146-15EA-4502-B121-C0AC5C88B1C6}" destId="{9A67E940-DC68-49E9-9F76-2A257833123E}" srcOrd="0" destOrd="0" presId="urn:microsoft.com/office/officeart/2005/8/layout/list1"/>
    <dgm:cxn modelId="{796BE74F-DBDC-4212-8FBE-7FA59D71D4A8}" type="presOf" srcId="{AC11E5B2-9D1B-4CEA-8787-93B3A572CA17}" destId="{DE9E6EEB-4AF0-4DB7-80FB-A591A75D03FF}" srcOrd="0" destOrd="0" presId="urn:microsoft.com/office/officeart/2005/8/layout/list1"/>
    <dgm:cxn modelId="{CFB5BB7D-2DBB-4A6B-9B6A-50182D1EE5ED}" type="presOf" srcId="{152F61CE-44C8-4404-AB38-EF183EE6435F}" destId="{F191104C-2BDE-4FBA-96AE-E978FA566A32}" srcOrd="0" destOrd="1" presId="urn:microsoft.com/office/officeart/2005/8/layout/list1"/>
    <dgm:cxn modelId="{E9494A1A-9534-4C55-BFDA-5DB8422CC446}"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F881E10E-2379-48D3-9B55-D638CEB761D5}" type="presOf" srcId="{16BD0E0C-ADA1-4445-8BF0-C698A4E279F4}" destId="{9E68C8B4-653B-41CD-8867-6D4B76C4AED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6369F2A-E8B3-40C0-AEAD-59A28CA19BCC}" type="presParOf" srcId="{2661486B-247C-4E1A-8F02-C344A09BFA1B}" destId="{38BAB1D6-9210-41D9-AB04-72A22BE50FE1}" srcOrd="0" destOrd="0" presId="urn:microsoft.com/office/officeart/2005/8/layout/list1"/>
    <dgm:cxn modelId="{EF7B51C9-5084-4443-B834-0FA0660CF030}" type="presParOf" srcId="{38BAB1D6-9210-41D9-AB04-72A22BE50FE1}" destId="{9A67E940-DC68-49E9-9F76-2A257833123E}" srcOrd="0" destOrd="0" presId="urn:microsoft.com/office/officeart/2005/8/layout/list1"/>
    <dgm:cxn modelId="{61D4F17C-C1D2-4CB7-99ED-F631217D48F4}" type="presParOf" srcId="{38BAB1D6-9210-41D9-AB04-72A22BE50FE1}" destId="{A6EDCFBE-EC3C-4383-9D19-EDF7E94187B5}" srcOrd="1" destOrd="0" presId="urn:microsoft.com/office/officeart/2005/8/layout/list1"/>
    <dgm:cxn modelId="{E0552769-712A-46D2-948D-452B73699AE6}" type="presParOf" srcId="{2661486B-247C-4E1A-8F02-C344A09BFA1B}" destId="{B5923B0E-96F0-466B-A2DE-E64160E8D0EC}" srcOrd="1" destOrd="0" presId="urn:microsoft.com/office/officeart/2005/8/layout/list1"/>
    <dgm:cxn modelId="{498333BD-2C66-4548-A3EB-74C76A413DB7}" type="presParOf" srcId="{2661486B-247C-4E1A-8F02-C344A09BFA1B}" destId="{9E68C8B4-653B-41CD-8867-6D4B76C4AEDF}" srcOrd="2" destOrd="0" presId="urn:microsoft.com/office/officeart/2005/8/layout/list1"/>
    <dgm:cxn modelId="{EFE96628-1652-40F7-9C00-9CAF2B114737}" type="presParOf" srcId="{2661486B-247C-4E1A-8F02-C344A09BFA1B}" destId="{5091387F-5935-4B64-9AC7-9049D59AB1B4}" srcOrd="3" destOrd="0" presId="urn:microsoft.com/office/officeart/2005/8/layout/list1"/>
    <dgm:cxn modelId="{D66C391C-844C-4704-BAEE-1CA83E6E4E60}" type="presParOf" srcId="{2661486B-247C-4E1A-8F02-C344A09BFA1B}" destId="{26D7D6FE-38A6-4A0A-A2AE-05D6E860276D}" srcOrd="4" destOrd="0" presId="urn:microsoft.com/office/officeart/2005/8/layout/list1"/>
    <dgm:cxn modelId="{F0AF3B25-1D1F-403E-ACB3-CB4432317A87}" type="presParOf" srcId="{26D7D6FE-38A6-4A0A-A2AE-05D6E860276D}" destId="{DE9E6EEB-4AF0-4DB7-80FB-A591A75D03FF}" srcOrd="0" destOrd="0" presId="urn:microsoft.com/office/officeart/2005/8/layout/list1"/>
    <dgm:cxn modelId="{ECC5B6F7-AAA8-4C41-A7A1-A3D916DE9248}" type="presParOf" srcId="{26D7D6FE-38A6-4A0A-A2AE-05D6E860276D}" destId="{FCD44274-ECF4-45BF-990A-74DB8DFD38D5}" srcOrd="1" destOrd="0" presId="urn:microsoft.com/office/officeart/2005/8/layout/list1"/>
    <dgm:cxn modelId="{92B04CCD-BA68-4A91-B86A-DBCCCB740773}" type="presParOf" srcId="{2661486B-247C-4E1A-8F02-C344A09BFA1B}" destId="{A63C9A7B-375C-4323-8A88-3A712AA71CB3}" srcOrd="5" destOrd="0" presId="urn:microsoft.com/office/officeart/2005/8/layout/list1"/>
    <dgm:cxn modelId="{65562289-4E56-49F4-B7C6-3B56F21364AA}"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901813-5607-4615-B125-40D39D1A7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8191FD6-ABD0-447B-BD7E-5381AD6492B0}">
      <dgm:prSet phldrT="[Tekst]" custT="1"/>
      <dgm:spPr>
        <a:solidFill>
          <a:schemeClr val="tx2">
            <a:lumMod val="50000"/>
          </a:schemeClr>
        </a:solidFill>
      </dgm:spPr>
      <dgm:t>
        <a:bodyPr/>
        <a:lstStyle/>
        <a:p>
          <a:r>
            <a:rPr lang="pl-PL" sz="2800" b="1" dirty="0" smtClean="0"/>
            <a:t>Definicja kryterium </a:t>
          </a:r>
          <a:endParaRPr lang="pl-PL" sz="2800" dirty="0"/>
        </a:p>
      </dgm:t>
    </dgm:pt>
    <dgm:pt modelId="{37624E32-2ADE-4FFA-8DD4-82DBCD98DE84}" type="parTrans" cxnId="{A7674189-0308-42C2-8A55-A02AE09121D9}">
      <dgm:prSet/>
      <dgm:spPr/>
      <dgm:t>
        <a:bodyPr/>
        <a:lstStyle/>
        <a:p>
          <a:endParaRPr lang="pl-PL"/>
        </a:p>
      </dgm:t>
    </dgm:pt>
    <dgm:pt modelId="{DF4A1745-5B53-491D-8269-20FFF83C7D8B}" type="sibTrans" cxnId="{A7674189-0308-42C2-8A55-A02AE09121D9}">
      <dgm:prSet/>
      <dgm:spPr/>
      <dgm:t>
        <a:bodyPr/>
        <a:lstStyle/>
        <a:p>
          <a:endParaRPr lang="pl-PL"/>
        </a:p>
      </dgm:t>
    </dgm:pt>
    <dgm:pt modelId="{C09CAA24-1617-41F1-9C21-DDA238759C99}">
      <dgm:prSet phldrT="[Tekst]" custT="1"/>
      <dgm:spPr/>
      <dgm:t>
        <a:bodyPr/>
        <a:lstStyle/>
        <a:p>
          <a:r>
            <a:rPr lang="pl-PL" sz="2000" dirty="0" smtClean="0"/>
            <a:t>W ramach tego kryterium będzie weryfikowane czy istnieją projekty powiązane ze zgłoszonym projektem, które zostały zrealizowane, bądź są w trakcie realizacji, bądź zostały zgłoszone w ramach tego samego naboru</a:t>
          </a:r>
          <a:endParaRPr lang="pl-PL" sz="2000" dirty="0"/>
        </a:p>
      </dgm:t>
    </dgm:pt>
    <dgm:pt modelId="{DE8332AF-B937-4B25-A399-278FEF3B7EB3}" type="parTrans" cxnId="{00289F6E-071C-42B1-A5F5-A01C4F71000C}">
      <dgm:prSet/>
      <dgm:spPr/>
      <dgm:t>
        <a:bodyPr/>
        <a:lstStyle/>
        <a:p>
          <a:endParaRPr lang="pl-PL"/>
        </a:p>
      </dgm:t>
    </dgm:pt>
    <dgm:pt modelId="{404BEDFC-5834-46B1-B214-71A20BD80106}" type="sibTrans" cxnId="{00289F6E-071C-42B1-A5F5-A01C4F71000C}">
      <dgm:prSet/>
      <dgm:spPr/>
      <dgm:t>
        <a:bodyPr/>
        <a:lstStyle/>
        <a:p>
          <a:endParaRPr lang="pl-PL"/>
        </a:p>
      </dgm:t>
    </dgm:pt>
    <dgm:pt modelId="{6D6ED128-CCCB-46F9-9EB4-4B0C0F10FF96}">
      <dgm:prSet phldrT="[Tekst]" custT="1"/>
      <dgm:spPr/>
      <dgm:t>
        <a:bodyPr/>
        <a:lstStyle/>
        <a:p>
          <a:r>
            <a:rPr lang="pl-PL" sz="2000" dirty="0" smtClean="0"/>
            <a:t>Projekty te mogą polegać na wykorzystywaniu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lang="pl-PL" sz="2000" dirty="0"/>
        </a:p>
      </dgm:t>
    </dgm:pt>
    <dgm:pt modelId="{1CEF0ACB-320A-46CD-B270-E1529C9A2FC0}" type="parTrans" cxnId="{F1DC30AB-6902-40B6-A2A1-BA8AF84BF1CB}">
      <dgm:prSet/>
      <dgm:spPr/>
      <dgm:t>
        <a:bodyPr/>
        <a:lstStyle/>
        <a:p>
          <a:endParaRPr lang="pl-PL"/>
        </a:p>
      </dgm:t>
    </dgm:pt>
    <dgm:pt modelId="{1A4F0BCA-A6EE-47A4-808B-07F6AEBA51AB}" type="sibTrans" cxnId="{F1DC30AB-6902-40B6-A2A1-BA8AF84BF1CB}">
      <dgm:prSet/>
      <dgm:spPr/>
      <dgm:t>
        <a:bodyPr/>
        <a:lstStyle/>
        <a:p>
          <a:endParaRPr lang="pl-PL"/>
        </a:p>
      </dgm:t>
    </dgm:pt>
    <dgm:pt modelId="{7D636099-4919-4958-9F35-5A2710B5F535}" type="pres">
      <dgm:prSet presAssocID="{D8901813-5607-4615-B125-40D39D1A7BB6}" presName="linear" presStyleCnt="0">
        <dgm:presLayoutVars>
          <dgm:dir/>
          <dgm:animLvl val="lvl"/>
          <dgm:resizeHandles val="exact"/>
        </dgm:presLayoutVars>
      </dgm:prSet>
      <dgm:spPr/>
      <dgm:t>
        <a:bodyPr/>
        <a:lstStyle/>
        <a:p>
          <a:endParaRPr lang="pl-PL"/>
        </a:p>
      </dgm:t>
    </dgm:pt>
    <dgm:pt modelId="{6BE617E5-4597-4CFB-B09E-CB837C4AC7C7}" type="pres">
      <dgm:prSet presAssocID="{88191FD6-ABD0-447B-BD7E-5381AD6492B0}" presName="parentLin" presStyleCnt="0"/>
      <dgm:spPr/>
      <dgm:t>
        <a:bodyPr/>
        <a:lstStyle/>
        <a:p>
          <a:endParaRPr lang="pl-PL"/>
        </a:p>
      </dgm:t>
    </dgm:pt>
    <dgm:pt modelId="{E8C6DCEA-5B7E-48D8-9394-F7024BC8114C}" type="pres">
      <dgm:prSet presAssocID="{88191FD6-ABD0-447B-BD7E-5381AD6492B0}" presName="parentLeftMargin" presStyleLbl="node1" presStyleIdx="0" presStyleCnt="1"/>
      <dgm:spPr/>
      <dgm:t>
        <a:bodyPr/>
        <a:lstStyle/>
        <a:p>
          <a:endParaRPr lang="pl-PL"/>
        </a:p>
      </dgm:t>
    </dgm:pt>
    <dgm:pt modelId="{DE19788E-CB1E-4686-8529-019E14551624}" type="pres">
      <dgm:prSet presAssocID="{88191FD6-ABD0-447B-BD7E-5381AD6492B0}" presName="parentText" presStyleLbl="node1" presStyleIdx="0" presStyleCnt="1" custScaleX="73131" custScaleY="627774">
        <dgm:presLayoutVars>
          <dgm:chMax val="0"/>
          <dgm:bulletEnabled val="1"/>
        </dgm:presLayoutVars>
      </dgm:prSet>
      <dgm:spPr/>
      <dgm:t>
        <a:bodyPr/>
        <a:lstStyle/>
        <a:p>
          <a:endParaRPr lang="pl-PL"/>
        </a:p>
      </dgm:t>
    </dgm:pt>
    <dgm:pt modelId="{6BA83759-A082-47EE-84F7-30053D68BA96}" type="pres">
      <dgm:prSet presAssocID="{88191FD6-ABD0-447B-BD7E-5381AD6492B0}" presName="negativeSpace" presStyleCnt="0"/>
      <dgm:spPr/>
      <dgm:t>
        <a:bodyPr/>
        <a:lstStyle/>
        <a:p>
          <a:endParaRPr lang="pl-PL"/>
        </a:p>
      </dgm:t>
    </dgm:pt>
    <dgm:pt modelId="{36213A6D-5AD7-47E1-B637-0BB3A3B64CD3}" type="pres">
      <dgm:prSet presAssocID="{88191FD6-ABD0-447B-BD7E-5381AD6492B0}" presName="childText" presStyleLbl="conFgAcc1" presStyleIdx="0" presStyleCnt="1">
        <dgm:presLayoutVars>
          <dgm:bulletEnabled val="1"/>
        </dgm:presLayoutVars>
      </dgm:prSet>
      <dgm:spPr/>
      <dgm:t>
        <a:bodyPr/>
        <a:lstStyle/>
        <a:p>
          <a:endParaRPr lang="pl-PL"/>
        </a:p>
      </dgm:t>
    </dgm:pt>
  </dgm:ptLst>
  <dgm:cxnLst>
    <dgm:cxn modelId="{F70CBBFB-653F-49EB-9E3F-2DD546A58561}" type="presOf" srcId="{6D6ED128-CCCB-46F9-9EB4-4B0C0F10FF96}" destId="{36213A6D-5AD7-47E1-B637-0BB3A3B64CD3}" srcOrd="0" destOrd="1" presId="urn:microsoft.com/office/officeart/2005/8/layout/list1"/>
    <dgm:cxn modelId="{15E4422C-0A7C-41A7-826B-D3E119173DF9}" type="presOf" srcId="{88191FD6-ABD0-447B-BD7E-5381AD6492B0}" destId="{E8C6DCEA-5B7E-48D8-9394-F7024BC8114C}" srcOrd="0" destOrd="0" presId="urn:microsoft.com/office/officeart/2005/8/layout/list1"/>
    <dgm:cxn modelId="{2184AFC6-680D-433C-BF1C-A01740D338E5}" type="presOf" srcId="{C09CAA24-1617-41F1-9C21-DDA238759C99}" destId="{36213A6D-5AD7-47E1-B637-0BB3A3B64CD3}" srcOrd="0" destOrd="0" presId="urn:microsoft.com/office/officeart/2005/8/layout/list1"/>
    <dgm:cxn modelId="{A7674189-0308-42C2-8A55-A02AE09121D9}" srcId="{D8901813-5607-4615-B125-40D39D1A7BB6}" destId="{88191FD6-ABD0-447B-BD7E-5381AD6492B0}" srcOrd="0" destOrd="0" parTransId="{37624E32-2ADE-4FFA-8DD4-82DBCD98DE84}" sibTransId="{DF4A1745-5B53-491D-8269-20FFF83C7D8B}"/>
    <dgm:cxn modelId="{F1DC30AB-6902-40B6-A2A1-BA8AF84BF1CB}" srcId="{88191FD6-ABD0-447B-BD7E-5381AD6492B0}" destId="{6D6ED128-CCCB-46F9-9EB4-4B0C0F10FF96}" srcOrd="1" destOrd="0" parTransId="{1CEF0ACB-320A-46CD-B270-E1529C9A2FC0}" sibTransId="{1A4F0BCA-A6EE-47A4-808B-07F6AEBA51AB}"/>
    <dgm:cxn modelId="{30AB61DF-6B86-4938-AE27-85BEFE62D62C}" type="presOf" srcId="{88191FD6-ABD0-447B-BD7E-5381AD6492B0}" destId="{DE19788E-CB1E-4686-8529-019E14551624}" srcOrd="1" destOrd="0" presId="urn:microsoft.com/office/officeart/2005/8/layout/list1"/>
    <dgm:cxn modelId="{0188A6F7-8F1A-48C5-B1AC-F847DE597AC3}" type="presOf" srcId="{D8901813-5607-4615-B125-40D39D1A7BB6}" destId="{7D636099-4919-4958-9F35-5A2710B5F535}" srcOrd="0" destOrd="0" presId="urn:microsoft.com/office/officeart/2005/8/layout/list1"/>
    <dgm:cxn modelId="{00289F6E-071C-42B1-A5F5-A01C4F71000C}" srcId="{88191FD6-ABD0-447B-BD7E-5381AD6492B0}" destId="{C09CAA24-1617-41F1-9C21-DDA238759C99}" srcOrd="0" destOrd="0" parTransId="{DE8332AF-B937-4B25-A399-278FEF3B7EB3}" sibTransId="{404BEDFC-5834-46B1-B214-71A20BD80106}"/>
    <dgm:cxn modelId="{F96CE5EF-9FCD-416B-B875-ABA036CE7146}" type="presParOf" srcId="{7D636099-4919-4958-9F35-5A2710B5F535}" destId="{6BE617E5-4597-4CFB-B09E-CB837C4AC7C7}" srcOrd="0" destOrd="0" presId="urn:microsoft.com/office/officeart/2005/8/layout/list1"/>
    <dgm:cxn modelId="{7A6ED98E-A794-47C9-84BE-68806859112B}" type="presParOf" srcId="{6BE617E5-4597-4CFB-B09E-CB837C4AC7C7}" destId="{E8C6DCEA-5B7E-48D8-9394-F7024BC8114C}" srcOrd="0" destOrd="0" presId="urn:microsoft.com/office/officeart/2005/8/layout/list1"/>
    <dgm:cxn modelId="{A2AC8689-E66E-48EB-85DA-669212AE72EC}" type="presParOf" srcId="{6BE617E5-4597-4CFB-B09E-CB837C4AC7C7}" destId="{DE19788E-CB1E-4686-8529-019E14551624}" srcOrd="1" destOrd="0" presId="urn:microsoft.com/office/officeart/2005/8/layout/list1"/>
    <dgm:cxn modelId="{6675A454-0C6C-4859-AC97-FC99842627A9}" type="presParOf" srcId="{7D636099-4919-4958-9F35-5A2710B5F535}" destId="{6BA83759-A082-47EE-84F7-30053D68BA96}" srcOrd="1" destOrd="0" presId="urn:microsoft.com/office/officeart/2005/8/layout/list1"/>
    <dgm:cxn modelId="{4F772288-14DE-4FB5-B93B-3E47E7332557}" type="presParOf" srcId="{7D636099-4919-4958-9F35-5A2710B5F535}" destId="{36213A6D-5AD7-47E1-B637-0BB3A3B64C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dgm:t>
        <a:bodyPr/>
        <a:lstStyle/>
        <a:p>
          <a:r>
            <a:rPr lang="pl-PL" dirty="0" smtClean="0"/>
            <a:t>W ramach tego kryterium będzie sprawdzane czy, projekt otrzymał co najmniej 15% możliwych do uzyskania punktów na tym etapie oceny (</a:t>
          </a:r>
          <a:r>
            <a:rPr lang="pl-PL" b="1" dirty="0" smtClean="0"/>
            <a:t>7,5 pkt</a:t>
          </a:r>
          <a:r>
            <a:rPr lang="pl-PL" dirty="0" smtClean="0"/>
            <a:t>)</a:t>
          </a:r>
          <a:endParaRPr lang="pl-PL" dirty="0"/>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dgm:t>
        <a:bodyPr/>
        <a:lstStyle/>
        <a:p>
          <a:r>
            <a:rPr lang="pl-PL" dirty="0" smtClean="0"/>
            <a:t>Kryterium obligatoryjne (kluczowe) – niespełnienie oznacza odrzucenia wniosku</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45F33D6F-0BF8-4296-8D62-AA912EEE58F5}" srcId="{F9775753-8A03-44AE-99A5-572FE98EBA6F}" destId="{B5413946-9DFF-405B-94E6-1BFBA25C922E}" srcOrd="1" destOrd="0" parTransId="{E84745C2-C3EC-4096-9434-2894A651D09F}" sibTransId="{88FF4CCF-7731-4BFF-AA14-808A56D20BD0}"/>
    <dgm:cxn modelId="{9460A717-9F43-4F1C-A0EE-76C3446A3CE0}" srcId="{369EB52A-0305-44AE-B671-F0D41254EE9E}" destId="{F9775753-8A03-44AE-99A5-572FE98EBA6F}" srcOrd="1" destOrd="0" parTransId="{964822F2-1551-4AB0-A9CF-E8141568E59B}" sibTransId="{399399C1-2F4F-4425-87AF-384D3A4DF1C6}"/>
    <dgm:cxn modelId="{1ED5BEEE-8314-4786-B0D3-A1289E499302}" type="presOf" srcId="{D1CB20E5-8734-4C39-AF6F-A625C8F3ABDF}" destId="{361F29E8-2516-4D26-8726-B7B64CD43233}" srcOrd="0" destOrd="0" presId="urn:microsoft.com/office/officeart/2005/8/layout/list1"/>
    <dgm:cxn modelId="{14EBD5AD-13AC-4F0B-A886-1DD8C3AE36BD}" type="presOf" srcId="{F9775753-8A03-44AE-99A5-572FE98EBA6F}" destId="{B3071EC1-899D-4FBD-B74B-BC32E5BC52B8}" srcOrd="0" destOrd="0" presId="urn:microsoft.com/office/officeart/2005/8/layout/list1"/>
    <dgm:cxn modelId="{DA30E9CF-2B79-4ACA-9829-3A81FDB787F9}" type="presOf" srcId="{B3370285-A742-48A4-97A6-CF7FFB69A51C}" destId="{CE649629-D04F-4C6A-B647-F0EB0256D431}" srcOrd="0" destOrd="0" presId="urn:microsoft.com/office/officeart/2005/8/layout/list1"/>
    <dgm:cxn modelId="{5C420063-5F14-40A6-8482-E9EC808E8BEC}" srcId="{F9775753-8A03-44AE-99A5-572FE98EBA6F}" destId="{B3370285-A742-48A4-97A6-CF7FFB69A51C}" srcOrd="0" destOrd="0" parTransId="{66735042-A616-42BA-89CB-6EAAA55E097A}" sibTransId="{4FD5E80A-C656-46AD-A793-1FFFC1848CA4}"/>
    <dgm:cxn modelId="{4E6CE8C4-DE5C-4EE0-9124-41EF0B1399D1}" type="presOf" srcId="{369EB52A-0305-44AE-B671-F0D41254EE9E}" destId="{5B37F077-D944-43FF-AF61-540E5139F9C4}" srcOrd="0" destOrd="0" presId="urn:microsoft.com/office/officeart/2005/8/layout/list1"/>
    <dgm:cxn modelId="{43332DCC-9FF0-4425-89A5-2F1B2357C928}" type="presOf" srcId="{4F47F3D5-32FB-431E-BCB4-D7CB4639981B}" destId="{7F32496B-A637-412C-B2A8-153E048FC2A3}" srcOrd="0" destOrd="0" presId="urn:microsoft.com/office/officeart/2005/8/layout/list1"/>
    <dgm:cxn modelId="{2EBC3537-7DB1-470D-89A1-3CD81C431F71}" type="presOf" srcId="{F9775753-8A03-44AE-99A5-572FE98EBA6F}" destId="{2D38F825-5927-4837-992D-CAD51DAFE4D9}" srcOrd="1" destOrd="0" presId="urn:microsoft.com/office/officeart/2005/8/layout/list1"/>
    <dgm:cxn modelId="{BACA66FA-6158-46A4-931A-D14A6DC713E9}" srcId="{4F47F3D5-32FB-431E-BCB4-D7CB4639981B}" destId="{D1CB20E5-8734-4C39-AF6F-A625C8F3ABDF}" srcOrd="0" destOrd="0" parTransId="{5BA123B3-D308-458E-8203-EB86256244D2}" sibTransId="{1B4518B0-FCCD-4E90-AF4F-F80E00376B10}"/>
    <dgm:cxn modelId="{5743EE87-8E6F-407F-9F99-902CFF3FE07B}" type="presOf" srcId="{B5413946-9DFF-405B-94E6-1BFBA25C922E}" destId="{CE649629-D04F-4C6A-B647-F0EB0256D431}" srcOrd="0" destOrd="1" presId="urn:microsoft.com/office/officeart/2005/8/layout/list1"/>
    <dgm:cxn modelId="{A2357B04-F60C-446F-8EAD-6B646670D3FB}" type="presOf" srcId="{4F47F3D5-32FB-431E-BCB4-D7CB4639981B}" destId="{C176DD39-EFDD-428B-805F-1A01238BAD0C}" srcOrd="1" destOrd="0" presId="urn:microsoft.com/office/officeart/2005/8/layout/list1"/>
    <dgm:cxn modelId="{F407099C-B3CC-4D94-8759-71F23B76DA72}" srcId="{369EB52A-0305-44AE-B671-F0D41254EE9E}" destId="{4F47F3D5-32FB-431E-BCB4-D7CB4639981B}" srcOrd="0" destOrd="0" parTransId="{81B5E689-F82B-47B1-B377-26ADE0D99DAE}" sibTransId="{4C095125-1476-40A0-BBDA-D37F2C982097}"/>
    <dgm:cxn modelId="{4B79CC8C-7AC8-436F-B0DC-B3E2A031FF86}" type="presParOf" srcId="{5B37F077-D944-43FF-AF61-540E5139F9C4}" destId="{22FBF7C0-9C13-4845-B629-74F081F47322}" srcOrd="0" destOrd="0" presId="urn:microsoft.com/office/officeart/2005/8/layout/list1"/>
    <dgm:cxn modelId="{7CA251AF-174A-4456-ADF5-D7C0622DEFA2}" type="presParOf" srcId="{22FBF7C0-9C13-4845-B629-74F081F47322}" destId="{7F32496B-A637-412C-B2A8-153E048FC2A3}" srcOrd="0" destOrd="0" presId="urn:microsoft.com/office/officeart/2005/8/layout/list1"/>
    <dgm:cxn modelId="{D861267D-2DE3-48B0-B880-CE23FB4A5FDC}" type="presParOf" srcId="{22FBF7C0-9C13-4845-B629-74F081F47322}" destId="{C176DD39-EFDD-428B-805F-1A01238BAD0C}" srcOrd="1" destOrd="0" presId="urn:microsoft.com/office/officeart/2005/8/layout/list1"/>
    <dgm:cxn modelId="{A03E4C0D-E58D-4BDC-AFC6-1385D961EFE8}" type="presParOf" srcId="{5B37F077-D944-43FF-AF61-540E5139F9C4}" destId="{A8C3DF4F-1AA8-4B1C-8AEF-8EF698307A05}" srcOrd="1" destOrd="0" presId="urn:microsoft.com/office/officeart/2005/8/layout/list1"/>
    <dgm:cxn modelId="{1E04F4EA-B852-48B6-A5DF-CF205D83C4B4}" type="presParOf" srcId="{5B37F077-D944-43FF-AF61-540E5139F9C4}" destId="{361F29E8-2516-4D26-8726-B7B64CD43233}" srcOrd="2" destOrd="0" presId="urn:microsoft.com/office/officeart/2005/8/layout/list1"/>
    <dgm:cxn modelId="{0AC56350-FAD4-4CCE-9AA3-064BA2144C05}" type="presParOf" srcId="{5B37F077-D944-43FF-AF61-540E5139F9C4}" destId="{46855683-6F5F-48E8-B336-0D461F7C60C5}" srcOrd="3" destOrd="0" presId="urn:microsoft.com/office/officeart/2005/8/layout/list1"/>
    <dgm:cxn modelId="{DFEE7E97-7FD0-4E1B-8D12-E3BE48D7621F}" type="presParOf" srcId="{5B37F077-D944-43FF-AF61-540E5139F9C4}" destId="{3035ADF1-B46B-45D5-94E8-D7DD92622F91}" srcOrd="4" destOrd="0" presId="urn:microsoft.com/office/officeart/2005/8/layout/list1"/>
    <dgm:cxn modelId="{36A96875-227E-4B14-8C2C-A8319DF7F0D2}" type="presParOf" srcId="{3035ADF1-B46B-45D5-94E8-D7DD92622F91}" destId="{B3071EC1-899D-4FBD-B74B-BC32E5BC52B8}" srcOrd="0" destOrd="0" presId="urn:microsoft.com/office/officeart/2005/8/layout/list1"/>
    <dgm:cxn modelId="{B24F5CCB-E0F9-4DC1-9EE1-1DD6C4A37873}" type="presParOf" srcId="{3035ADF1-B46B-45D5-94E8-D7DD92622F91}" destId="{2D38F825-5927-4837-992D-CAD51DAFE4D9}" srcOrd="1" destOrd="0" presId="urn:microsoft.com/office/officeart/2005/8/layout/list1"/>
    <dgm:cxn modelId="{BC1F42C6-6258-4EF0-B5C7-A8DD5FFC333D}" type="presParOf" srcId="{5B37F077-D944-43FF-AF61-540E5139F9C4}" destId="{FB792FA7-7667-492D-BB25-CC8D36E8EF30}" srcOrd="5" destOrd="0" presId="urn:microsoft.com/office/officeart/2005/8/layout/list1"/>
    <dgm:cxn modelId="{30F6315A-C99D-467D-9BD0-CDB7EE01A4BF}"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r>
            <a:rPr lang="pl-PL" sz="2800" dirty="0" smtClean="0"/>
            <a:t>Za spełnianie kryteriów zgodności ze strategią ZIT AJ Wnioskodawca może otrzymać maksymalnie    </a:t>
          </a:r>
          <a:r>
            <a:rPr lang="pl-PL" sz="2800" b="1" dirty="0" smtClean="0"/>
            <a:t>50 punktów</a:t>
          </a:r>
          <a:endParaRPr lang="pl-PL" sz="2800" b="1" dirty="0"/>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2362" custLinFactNeighborY="-3846">
        <dgm:presLayoutVars>
          <dgm:bulletEnabled val="1"/>
        </dgm:presLayoutVars>
      </dgm:prSet>
      <dgm:spPr/>
      <dgm:t>
        <a:bodyPr/>
        <a:lstStyle/>
        <a:p>
          <a:endParaRPr lang="pl-PL"/>
        </a:p>
      </dgm:t>
    </dgm:pt>
  </dgm:ptLst>
  <dgm:cxnLst>
    <dgm:cxn modelId="{45F33D6F-0BF8-4296-8D62-AA912EEE58F5}" srcId="{B3370285-A742-48A4-97A6-CF7FFB69A51C}" destId="{B5413946-9DFF-405B-94E6-1BFBA25C922E}" srcOrd="0" destOrd="0" parTransId="{E84745C2-C3EC-4096-9434-2894A651D09F}" sibTransId="{88FF4CCF-7731-4BFF-AA14-808A56D20BD0}"/>
    <dgm:cxn modelId="{5C420063-5F14-40A6-8482-E9EC808E8BEC}" srcId="{369EB52A-0305-44AE-B671-F0D41254EE9E}" destId="{B3370285-A742-48A4-97A6-CF7FFB69A51C}" srcOrd="0" destOrd="0" parTransId="{66735042-A616-42BA-89CB-6EAAA55E097A}" sibTransId="{4FD5E80A-C656-46AD-A793-1FFFC1848CA4}"/>
    <dgm:cxn modelId="{34E607B0-0E7F-41FC-9C11-4DE1A888740A}" type="presOf" srcId="{B3370285-A742-48A4-97A6-CF7FFB69A51C}" destId="{5001B97A-2981-4ADD-89A9-B9F08430CA90}" srcOrd="0" destOrd="0" presId="urn:microsoft.com/office/officeart/2005/8/layout/list1"/>
    <dgm:cxn modelId="{19C7A6B6-3DA8-415E-ABD2-4DF50432D628}" type="presOf" srcId="{369EB52A-0305-44AE-B671-F0D41254EE9E}" destId="{5B37F077-D944-43FF-AF61-540E5139F9C4}" srcOrd="0" destOrd="0" presId="urn:microsoft.com/office/officeart/2005/8/layout/list1"/>
    <dgm:cxn modelId="{73AEEB00-F81E-47A0-A181-5189A1015EAD}" type="presOf" srcId="{B3370285-A742-48A4-97A6-CF7FFB69A51C}" destId="{16C939BD-A8CC-4AB7-8EB7-26B247A12425}" srcOrd="1" destOrd="0" presId="urn:microsoft.com/office/officeart/2005/8/layout/list1"/>
    <dgm:cxn modelId="{7921A3C1-B768-405E-873E-81FF22F2C382}" type="presOf" srcId="{B5413946-9DFF-405B-94E6-1BFBA25C922E}" destId="{410E0C83-F739-4CDA-ACEA-440E1FC081C9}" srcOrd="0" destOrd="0" presId="urn:microsoft.com/office/officeart/2005/8/layout/list1"/>
    <dgm:cxn modelId="{00417C9F-49CD-4EB8-9283-E62CFF4E8794}" type="presParOf" srcId="{5B37F077-D944-43FF-AF61-540E5139F9C4}" destId="{DD60F75A-3431-4AA0-B3D9-5626EA937593}" srcOrd="0" destOrd="0" presId="urn:microsoft.com/office/officeart/2005/8/layout/list1"/>
    <dgm:cxn modelId="{E017D422-672A-462C-9214-E1E15898FE42}" type="presParOf" srcId="{DD60F75A-3431-4AA0-B3D9-5626EA937593}" destId="{5001B97A-2981-4ADD-89A9-B9F08430CA90}" srcOrd="0" destOrd="0" presId="urn:microsoft.com/office/officeart/2005/8/layout/list1"/>
    <dgm:cxn modelId="{2F867833-076E-4E4B-9A11-32FD1392B611}" type="presParOf" srcId="{DD60F75A-3431-4AA0-B3D9-5626EA937593}" destId="{16C939BD-A8CC-4AB7-8EB7-26B247A12425}" srcOrd="1" destOrd="0" presId="urn:microsoft.com/office/officeart/2005/8/layout/list1"/>
    <dgm:cxn modelId="{16A50922-BE55-4C8F-A354-98AF6ABC3A23}" type="presParOf" srcId="{5B37F077-D944-43FF-AF61-540E5139F9C4}" destId="{AB101589-B536-40AB-B401-034A8EA632A8}" srcOrd="1" destOrd="0" presId="urn:microsoft.com/office/officeart/2005/8/layout/list1"/>
    <dgm:cxn modelId="{CCE20358-A4AB-4096-B41B-BE38978498D6}"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409EB-2CCF-42F2-9A8F-446629E52C7C}">
      <dsp:nvSpPr>
        <dsp:cNvPr id="0" name=""/>
        <dsp:cNvSpPr/>
      </dsp:nvSpPr>
      <dsp:spPr>
        <a:xfrm>
          <a:off x="0" y="547893"/>
          <a:ext cx="8686800" cy="11954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687324" rIns="674192" bIns="170688" numCol="1" spcCol="1270" anchor="t" anchorCtr="0">
          <a:noAutofit/>
        </a:bodyPr>
        <a:lstStyle/>
        <a:p>
          <a:pPr marL="228600" lvl="1" indent="-228600" algn="l" defTabSz="1066800">
            <a:lnSpc>
              <a:spcPct val="90000"/>
            </a:lnSpc>
            <a:spcBef>
              <a:spcPct val="0"/>
            </a:spcBef>
            <a:spcAft>
              <a:spcPct val="15000"/>
            </a:spcAft>
            <a:buChar char="••"/>
          </a:pPr>
          <a:r>
            <a:rPr lang="pl-PL" sz="2400" kern="1200" dirty="0" smtClean="0"/>
            <a:t>Weryfikacja czy projekt wpisuje się w Strategię ZIT AJ</a:t>
          </a:r>
          <a:endParaRPr lang="pl-PL" sz="2400" kern="1200" dirty="0"/>
        </a:p>
      </dsp:txBody>
      <dsp:txXfrm>
        <a:off x="0" y="547893"/>
        <a:ext cx="8686800" cy="1195425"/>
      </dsp:txXfrm>
    </dsp:sp>
    <dsp:sp modelId="{68456774-487D-4596-B5AA-E3E5F65F425D}">
      <dsp:nvSpPr>
        <dsp:cNvPr id="0" name=""/>
        <dsp:cNvSpPr/>
      </dsp:nvSpPr>
      <dsp:spPr>
        <a:xfrm>
          <a:off x="434340" y="60813"/>
          <a:ext cx="6080760" cy="97416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9838" tIns="0" rIns="229838" bIns="0" numCol="1" spcCol="1270" anchor="ctr" anchorCtr="0">
          <a:noAutofit/>
        </a:bodyPr>
        <a:lstStyle/>
        <a:p>
          <a:pPr lvl="0" algn="l" defTabSz="1466850">
            <a:lnSpc>
              <a:spcPct val="90000"/>
            </a:lnSpc>
            <a:spcBef>
              <a:spcPct val="0"/>
            </a:spcBef>
            <a:spcAft>
              <a:spcPct val="35000"/>
            </a:spcAft>
          </a:pPr>
          <a:r>
            <a:rPr lang="pl-PL" sz="3300" b="1" kern="1200" dirty="0" smtClean="0"/>
            <a:t>Definicja kryterium </a:t>
          </a:r>
          <a:endParaRPr lang="pl-PL" sz="3300" kern="1200" dirty="0"/>
        </a:p>
      </dsp:txBody>
      <dsp:txXfrm>
        <a:off x="481895" y="108368"/>
        <a:ext cx="5985650" cy="879050"/>
      </dsp:txXfrm>
    </dsp:sp>
    <dsp:sp modelId="{0532035D-FDC7-44C7-9CC8-609CC32D390E}">
      <dsp:nvSpPr>
        <dsp:cNvPr id="0" name=""/>
        <dsp:cNvSpPr/>
      </dsp:nvSpPr>
      <dsp:spPr>
        <a:xfrm>
          <a:off x="0" y="2408598"/>
          <a:ext cx="8686800" cy="19230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687324" rIns="674192" bIns="170688" numCol="1" spcCol="1270" anchor="t" anchorCtr="0">
          <a:noAutofit/>
        </a:bodyPr>
        <a:lstStyle/>
        <a:p>
          <a:pPr marL="228600" lvl="1" indent="-228600" algn="l" defTabSz="1066800">
            <a:lnSpc>
              <a:spcPct val="90000"/>
            </a:lnSpc>
            <a:spcBef>
              <a:spcPct val="0"/>
            </a:spcBef>
            <a:spcAft>
              <a:spcPct val="15000"/>
            </a:spcAft>
            <a:buChar char="••"/>
          </a:pPr>
          <a:r>
            <a:rPr lang="pl-PL" sz="2400" kern="1200" dirty="0" smtClean="0"/>
            <a:t>TAK/NIE</a:t>
          </a:r>
          <a:endParaRPr lang="pl-PL" sz="2400" kern="1200" dirty="0"/>
        </a:p>
        <a:p>
          <a:pPr marL="228600" lvl="1" indent="-228600" algn="l" defTabSz="1066800">
            <a:lnSpc>
              <a:spcPct val="90000"/>
            </a:lnSpc>
            <a:spcBef>
              <a:spcPct val="0"/>
            </a:spcBef>
            <a:spcAft>
              <a:spcPct val="15000"/>
            </a:spcAft>
            <a:buChar char="••"/>
          </a:pPr>
          <a:r>
            <a:rPr lang="pl-PL" sz="2400" kern="1200" dirty="0" smtClean="0"/>
            <a:t>Kryterium obligatoryjne (kluczowe) – niespełnienie oznacza odrzucenie wniosku</a:t>
          </a:r>
          <a:endParaRPr lang="pl-PL" sz="2400" kern="1200" dirty="0"/>
        </a:p>
      </dsp:txBody>
      <dsp:txXfrm>
        <a:off x="0" y="2408598"/>
        <a:ext cx="8686800" cy="1923075"/>
      </dsp:txXfrm>
    </dsp:sp>
    <dsp:sp modelId="{653E8C6F-9477-4E4A-B3C1-C0CA6ED51ACB}">
      <dsp:nvSpPr>
        <dsp:cNvPr id="0" name=""/>
        <dsp:cNvSpPr/>
      </dsp:nvSpPr>
      <dsp:spPr>
        <a:xfrm>
          <a:off x="434340" y="1921519"/>
          <a:ext cx="6080760" cy="97416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1895" y="1969074"/>
        <a:ext cx="5985650"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479849"/>
          <a:ext cx="8686800" cy="1871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458216" rIns="674192"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W ramach kryterium będzie sprawdzane czy wybrane wskaźniki produktu i rezultatu odzwierciedlają zakres rzeczowy projektu, a założone do osiągnięcia wartości są realne do osiągnięcia (nie zostały sztucznie zawyżone lub zaniżone)</a:t>
          </a:r>
          <a:endParaRPr lang="pl-PL" sz="2200" kern="1200" dirty="0"/>
        </a:p>
      </dsp:txBody>
      <dsp:txXfrm>
        <a:off x="0" y="479849"/>
        <a:ext cx="8686800" cy="1871100"/>
      </dsp:txXfrm>
    </dsp:sp>
    <dsp:sp modelId="{A6EDCFBE-EC3C-4383-9D19-EDF7E94187B5}">
      <dsp:nvSpPr>
        <dsp:cNvPr id="0" name=""/>
        <dsp:cNvSpPr/>
      </dsp:nvSpPr>
      <dsp:spPr>
        <a:xfrm>
          <a:off x="434340" y="155129"/>
          <a:ext cx="6080760" cy="64944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66043" y="186832"/>
        <a:ext cx="6017354" cy="586034"/>
      </dsp:txXfrm>
    </dsp:sp>
    <dsp:sp modelId="{F191104C-2BDE-4FBA-96AE-E978FA566A32}">
      <dsp:nvSpPr>
        <dsp:cNvPr id="0" name=""/>
        <dsp:cNvSpPr/>
      </dsp:nvSpPr>
      <dsp:spPr>
        <a:xfrm>
          <a:off x="0" y="2794469"/>
          <a:ext cx="8686800" cy="159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458216" rIns="674192"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TAK/NIE/NIE DOTYCZY</a:t>
          </a:r>
          <a:endParaRPr lang="pl-PL" sz="2200" kern="1200" dirty="0"/>
        </a:p>
        <a:p>
          <a:pPr marL="228600" lvl="1" indent="-228600" algn="l" defTabSz="977900">
            <a:lnSpc>
              <a:spcPct val="90000"/>
            </a:lnSpc>
            <a:spcBef>
              <a:spcPct val="0"/>
            </a:spcBef>
            <a:spcAft>
              <a:spcPct val="15000"/>
            </a:spcAft>
            <a:buChar char="••"/>
          </a:pPr>
          <a:r>
            <a:rPr lang="pl-PL" sz="2200" kern="1200" dirty="0" smtClean="0"/>
            <a:t>Kryterium obligatoryjne (kluczowe) – niespełnienie oznacza odrzucenie wniosku </a:t>
          </a:r>
          <a:endParaRPr lang="pl-PL" sz="2200" kern="1200" dirty="0"/>
        </a:p>
      </dsp:txBody>
      <dsp:txXfrm>
        <a:off x="0" y="2794469"/>
        <a:ext cx="8686800" cy="1593900"/>
      </dsp:txXfrm>
    </dsp:sp>
    <dsp:sp modelId="{FCD44274-ECF4-45BF-990A-74DB8DFD38D5}">
      <dsp:nvSpPr>
        <dsp:cNvPr id="0" name=""/>
        <dsp:cNvSpPr/>
      </dsp:nvSpPr>
      <dsp:spPr>
        <a:xfrm>
          <a:off x="434340" y="2469749"/>
          <a:ext cx="6080760" cy="64944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977900">
            <a:lnSpc>
              <a:spcPct val="90000"/>
            </a:lnSpc>
            <a:spcBef>
              <a:spcPct val="0"/>
            </a:spcBef>
            <a:spcAft>
              <a:spcPct val="35000"/>
            </a:spcAft>
          </a:pPr>
          <a:r>
            <a:rPr lang="pl-PL" sz="2200" b="1" kern="1200" dirty="0" smtClean="0"/>
            <a:t>Opis znaczenia kryterium </a:t>
          </a:r>
          <a:endParaRPr lang="pl-PL" sz="2200" kern="1200" dirty="0"/>
        </a:p>
      </dsp:txBody>
      <dsp:txXfrm>
        <a:off x="466043" y="2501452"/>
        <a:ext cx="6017354"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574570"/>
          <a:ext cx="9144000" cy="1686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sz="1700" kern="1200" dirty="0"/>
        </a:p>
      </dsp:txBody>
      <dsp:txXfrm>
        <a:off x="0" y="574570"/>
        <a:ext cx="9144000" cy="1686825"/>
      </dsp:txXfrm>
    </dsp:sp>
    <dsp:sp modelId="{A6EDCFBE-EC3C-4383-9D19-EDF7E94187B5}">
      <dsp:nvSpPr>
        <dsp:cNvPr id="0" name=""/>
        <dsp:cNvSpPr/>
      </dsp:nvSpPr>
      <dsp:spPr>
        <a:xfrm>
          <a:off x="457200" y="117846"/>
          <a:ext cx="6400800" cy="707644"/>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91744" y="152390"/>
        <a:ext cx="6331712" cy="638556"/>
      </dsp:txXfrm>
    </dsp:sp>
    <dsp:sp modelId="{F191104C-2BDE-4FBA-96AE-E978FA566A32}">
      <dsp:nvSpPr>
        <dsp:cNvPr id="0" name=""/>
        <dsp:cNvSpPr/>
      </dsp:nvSpPr>
      <dsp:spPr>
        <a:xfrm>
          <a:off x="0" y="2845425"/>
          <a:ext cx="9144000"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Kryterium punktowe</a:t>
          </a:r>
          <a:endParaRPr lang="pl-PL" sz="1700" kern="1200" dirty="0"/>
        </a:p>
        <a:p>
          <a:pPr marL="171450" lvl="1" indent="-171450" algn="l" defTabSz="755650">
            <a:lnSpc>
              <a:spcPct val="90000"/>
            </a:lnSpc>
            <a:spcBef>
              <a:spcPct val="0"/>
            </a:spcBef>
            <a:spcAft>
              <a:spcPct val="15000"/>
            </a:spcAft>
            <a:buChar char="••"/>
          </a:pPr>
          <a:r>
            <a:rPr lang="pl-PL" sz="1700" kern="1200" dirty="0" smtClean="0"/>
            <a:t>skala punktowa od 0 do 25</a:t>
          </a:r>
          <a:endParaRPr lang="pl-PL" sz="1700" kern="1200" dirty="0"/>
        </a:p>
        <a:p>
          <a:pPr marL="171450" lvl="1" indent="-171450" algn="l" defTabSz="755650">
            <a:lnSpc>
              <a:spcPct val="90000"/>
            </a:lnSpc>
            <a:spcBef>
              <a:spcPct val="0"/>
            </a:spcBef>
            <a:spcAft>
              <a:spcPct val="15000"/>
            </a:spcAft>
            <a:buChar char="••"/>
          </a:pPr>
          <a:endParaRPr lang="pl-PL" sz="1700" kern="1200" dirty="0"/>
        </a:p>
      </dsp:txBody>
      <dsp:txXfrm>
        <a:off x="0" y="2845425"/>
        <a:ext cx="9144000" cy="1285200"/>
      </dsp:txXfrm>
    </dsp:sp>
    <dsp:sp modelId="{FCD44274-ECF4-45BF-990A-74DB8DFD38D5}">
      <dsp:nvSpPr>
        <dsp:cNvPr id="0" name=""/>
        <dsp:cNvSpPr/>
      </dsp:nvSpPr>
      <dsp:spPr>
        <a:xfrm>
          <a:off x="457200" y="2353195"/>
          <a:ext cx="6400800" cy="743149"/>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93478" y="2389473"/>
        <a:ext cx="6328244" cy="670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350540"/>
          <a:ext cx="9144000" cy="204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sz="1800" kern="1200" dirty="0"/>
        </a:p>
      </dsp:txBody>
      <dsp:txXfrm>
        <a:off x="0" y="350540"/>
        <a:ext cx="9144000" cy="2041200"/>
      </dsp:txXfrm>
    </dsp:sp>
    <dsp:sp modelId="{A6EDCFBE-EC3C-4383-9D19-EDF7E94187B5}">
      <dsp:nvSpPr>
        <dsp:cNvPr id="0" name=""/>
        <dsp:cNvSpPr/>
      </dsp:nvSpPr>
      <dsp:spPr>
        <a:xfrm>
          <a:off x="457200" y="84860"/>
          <a:ext cx="6400800" cy="53136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3139" y="110799"/>
        <a:ext cx="6348922" cy="479482"/>
      </dsp:txXfrm>
    </dsp:sp>
    <dsp:sp modelId="{F191104C-2BDE-4FBA-96AE-E978FA566A32}">
      <dsp:nvSpPr>
        <dsp:cNvPr id="0" name=""/>
        <dsp:cNvSpPr/>
      </dsp:nvSpPr>
      <dsp:spPr>
        <a:xfrm>
          <a:off x="0" y="2754621"/>
          <a:ext cx="9144000" cy="1048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Kryterium punktowe</a:t>
          </a:r>
          <a:endParaRPr lang="pl-PL" sz="1800" kern="1200" dirty="0"/>
        </a:p>
        <a:p>
          <a:pPr marL="171450" lvl="1" indent="-171450" algn="l" defTabSz="800100">
            <a:lnSpc>
              <a:spcPct val="90000"/>
            </a:lnSpc>
            <a:spcBef>
              <a:spcPct val="0"/>
            </a:spcBef>
            <a:spcAft>
              <a:spcPct val="15000"/>
            </a:spcAft>
            <a:buChar char="••"/>
          </a:pPr>
          <a:r>
            <a:rPr lang="pl-PL" sz="1800" kern="1200" dirty="0" smtClean="0"/>
            <a:t>skala punktowa od 0 do 20</a:t>
          </a:r>
          <a:endParaRPr lang="pl-PL" sz="1800" kern="1200" dirty="0"/>
        </a:p>
      </dsp:txBody>
      <dsp:txXfrm>
        <a:off x="0" y="2754621"/>
        <a:ext cx="9144000" cy="1048950"/>
      </dsp:txXfrm>
    </dsp:sp>
    <dsp:sp modelId="{FCD44274-ECF4-45BF-990A-74DB8DFD38D5}">
      <dsp:nvSpPr>
        <dsp:cNvPr id="0" name=""/>
        <dsp:cNvSpPr/>
      </dsp:nvSpPr>
      <dsp:spPr>
        <a:xfrm>
          <a:off x="457200" y="2488940"/>
          <a:ext cx="6400800" cy="53136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3139" y="2514879"/>
        <a:ext cx="634892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13A6D-5AD7-47E1-B637-0BB3A3B64CD3}">
      <dsp:nvSpPr>
        <dsp:cNvPr id="0" name=""/>
        <dsp:cNvSpPr/>
      </dsp:nvSpPr>
      <dsp:spPr>
        <a:xfrm>
          <a:off x="0" y="824879"/>
          <a:ext cx="8435280" cy="327587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671" tIns="164458" rIns="654671" bIns="142240" numCol="1" spcCol="1270" anchor="t" anchorCtr="0">
          <a:noAutofit/>
        </a:bodyPr>
        <a:lstStyle/>
        <a:p>
          <a:pPr marL="228600" lvl="1" indent="-228600" algn="l" defTabSz="889000">
            <a:lnSpc>
              <a:spcPct val="90000"/>
            </a:lnSpc>
            <a:spcBef>
              <a:spcPct val="0"/>
            </a:spcBef>
            <a:spcAft>
              <a:spcPct val="15000"/>
            </a:spcAft>
            <a:buChar char="••"/>
          </a:pPr>
          <a:r>
            <a:rPr lang="pl-PL" sz="2000" kern="1200" dirty="0" smtClean="0"/>
            <a:t>W ramach tego kryterium będzie weryfikowane czy istnieją projekty powiązane ze zgłoszonym projektem, które zostały zrealizowane, bądź są w trakcie realizacji, bądź zostały zgłoszone w ramach tego samego naboru</a:t>
          </a:r>
          <a:endParaRPr lang="pl-PL" sz="2000" kern="1200" dirty="0"/>
        </a:p>
        <a:p>
          <a:pPr marL="228600" lvl="1" indent="-228600" algn="l" defTabSz="889000">
            <a:lnSpc>
              <a:spcPct val="90000"/>
            </a:lnSpc>
            <a:spcBef>
              <a:spcPct val="0"/>
            </a:spcBef>
            <a:spcAft>
              <a:spcPct val="15000"/>
            </a:spcAft>
            <a:buChar char="••"/>
          </a:pPr>
          <a:r>
            <a:rPr lang="pl-PL" sz="2000" kern="1200" dirty="0" smtClean="0"/>
            <a:t>Projekty te mogą polegać na wykorzystywaniu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lang="pl-PL" sz="2000" kern="1200" dirty="0"/>
        </a:p>
      </dsp:txBody>
      <dsp:txXfrm>
        <a:off x="0" y="824879"/>
        <a:ext cx="8435280" cy="3275873"/>
      </dsp:txXfrm>
    </dsp:sp>
    <dsp:sp modelId="{DE19788E-CB1E-4686-8529-019E14551624}">
      <dsp:nvSpPr>
        <dsp:cNvPr id="0" name=""/>
        <dsp:cNvSpPr/>
      </dsp:nvSpPr>
      <dsp:spPr>
        <a:xfrm>
          <a:off x="421352" y="3702"/>
          <a:ext cx="4313946" cy="892241"/>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183" tIns="0" rIns="223183" bIns="0" numCol="1" spcCol="1270" anchor="ctr" anchorCtr="0">
          <a:noAutofit/>
        </a:bodyPr>
        <a:lstStyle/>
        <a:p>
          <a:pPr lvl="0" algn="l" defTabSz="1244600">
            <a:lnSpc>
              <a:spcPct val="90000"/>
            </a:lnSpc>
            <a:spcBef>
              <a:spcPct val="0"/>
            </a:spcBef>
            <a:spcAft>
              <a:spcPct val="35000"/>
            </a:spcAft>
          </a:pPr>
          <a:r>
            <a:rPr lang="pl-PL" sz="2800" b="1" kern="1200" dirty="0" smtClean="0"/>
            <a:t>Definicja kryterium </a:t>
          </a:r>
          <a:endParaRPr lang="pl-PL" sz="2800" kern="1200" dirty="0"/>
        </a:p>
      </dsp:txBody>
      <dsp:txXfrm>
        <a:off x="464908" y="47258"/>
        <a:ext cx="4226834" cy="8051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F29E8-2516-4D26-8726-B7B64CD43233}">
      <dsp:nvSpPr>
        <dsp:cNvPr id="0" name=""/>
        <dsp:cNvSpPr/>
      </dsp:nvSpPr>
      <dsp:spPr>
        <a:xfrm>
          <a:off x="0" y="396682"/>
          <a:ext cx="8435280" cy="1559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671" tIns="458216" rIns="654671"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W ramach tego kryterium będzie sprawdzane czy, projekt otrzymał co najmniej 15% możliwych do uzyskania punktów na tym etapie oceny (</a:t>
          </a:r>
          <a:r>
            <a:rPr lang="pl-PL" sz="2200" b="1" kern="1200" dirty="0" smtClean="0"/>
            <a:t>7,5 pkt</a:t>
          </a:r>
          <a:r>
            <a:rPr lang="pl-PL" sz="2200" kern="1200" dirty="0" smtClean="0"/>
            <a:t>)</a:t>
          </a:r>
          <a:endParaRPr lang="pl-PL" sz="2200" kern="1200" dirty="0"/>
        </a:p>
      </dsp:txBody>
      <dsp:txXfrm>
        <a:off x="0" y="396682"/>
        <a:ext cx="8435280" cy="1559250"/>
      </dsp:txXfrm>
    </dsp:sp>
    <dsp:sp modelId="{C176DD39-EFDD-428B-805F-1A01238BAD0C}">
      <dsp:nvSpPr>
        <dsp:cNvPr id="0" name=""/>
        <dsp:cNvSpPr/>
      </dsp:nvSpPr>
      <dsp:spPr>
        <a:xfrm>
          <a:off x="421764" y="71962"/>
          <a:ext cx="5904696" cy="64944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3183" tIns="0" rIns="223183" bIns="0" numCol="1" spcCol="1270" anchor="ctr" anchorCtr="0">
          <a:noAutofit/>
        </a:bodyPr>
        <a:lstStyle/>
        <a:p>
          <a:pPr lvl="0" algn="l" defTabSz="977900">
            <a:lnSpc>
              <a:spcPct val="90000"/>
            </a:lnSpc>
            <a:spcBef>
              <a:spcPct val="0"/>
            </a:spcBef>
            <a:spcAft>
              <a:spcPct val="35000"/>
            </a:spcAft>
          </a:pPr>
          <a:r>
            <a:rPr lang="pl-PL" sz="2200" b="1" kern="1200" dirty="0" smtClean="0"/>
            <a:t>Definicja kryterium </a:t>
          </a:r>
          <a:endParaRPr lang="pl-PL" sz="2200" kern="1200" dirty="0"/>
        </a:p>
      </dsp:txBody>
      <dsp:txXfrm>
        <a:off x="453467" y="103665"/>
        <a:ext cx="5841290" cy="586034"/>
      </dsp:txXfrm>
    </dsp:sp>
    <dsp:sp modelId="{CE649629-D04F-4C6A-B647-F0EB0256D431}">
      <dsp:nvSpPr>
        <dsp:cNvPr id="0" name=""/>
        <dsp:cNvSpPr/>
      </dsp:nvSpPr>
      <dsp:spPr>
        <a:xfrm>
          <a:off x="0" y="2399452"/>
          <a:ext cx="8435280" cy="159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671" tIns="458216" rIns="654671"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TAK/NIE</a:t>
          </a:r>
          <a:endParaRPr lang="pl-PL" sz="2200" kern="1200" dirty="0"/>
        </a:p>
        <a:p>
          <a:pPr marL="228600" lvl="1" indent="-228600" algn="l" defTabSz="977900">
            <a:lnSpc>
              <a:spcPct val="90000"/>
            </a:lnSpc>
            <a:spcBef>
              <a:spcPct val="0"/>
            </a:spcBef>
            <a:spcAft>
              <a:spcPct val="15000"/>
            </a:spcAft>
            <a:buChar char="••"/>
          </a:pPr>
          <a:r>
            <a:rPr lang="pl-PL" sz="2200" kern="1200" dirty="0" smtClean="0"/>
            <a:t>Kryterium obligatoryjne (kluczowe) – niespełnienie oznacza odrzucenia wniosku</a:t>
          </a:r>
          <a:endParaRPr lang="pl-PL" sz="2200" kern="1200" dirty="0"/>
        </a:p>
      </dsp:txBody>
      <dsp:txXfrm>
        <a:off x="0" y="2399452"/>
        <a:ext cx="8435280" cy="1593900"/>
      </dsp:txXfrm>
    </dsp:sp>
    <dsp:sp modelId="{2D38F825-5927-4837-992D-CAD51DAFE4D9}">
      <dsp:nvSpPr>
        <dsp:cNvPr id="0" name=""/>
        <dsp:cNvSpPr/>
      </dsp:nvSpPr>
      <dsp:spPr>
        <a:xfrm>
          <a:off x="421764" y="2074732"/>
          <a:ext cx="5904696" cy="64944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3183" tIns="0" rIns="223183" bIns="0" numCol="1" spcCol="1270" anchor="ctr" anchorCtr="0">
          <a:noAutofit/>
        </a:bodyPr>
        <a:lstStyle/>
        <a:p>
          <a:pPr lvl="0" algn="l" defTabSz="977900">
            <a:lnSpc>
              <a:spcPct val="90000"/>
            </a:lnSpc>
            <a:spcBef>
              <a:spcPct val="0"/>
            </a:spcBef>
            <a:spcAft>
              <a:spcPct val="35000"/>
            </a:spcAft>
          </a:pPr>
          <a:r>
            <a:rPr lang="pl-PL" sz="2200" b="1" kern="1200" dirty="0" smtClean="0"/>
            <a:t>Opis znaczenia kryterium </a:t>
          </a:r>
          <a:endParaRPr lang="pl-PL" sz="2200" kern="1200" dirty="0"/>
        </a:p>
      </dsp:txBody>
      <dsp:txXfrm>
        <a:off x="453467" y="2106435"/>
        <a:ext cx="5841290" cy="586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E0C83-F739-4CDA-ACEA-440E1FC081C9}">
      <dsp:nvSpPr>
        <dsp:cNvPr id="0" name=""/>
        <dsp:cNvSpPr/>
      </dsp:nvSpPr>
      <dsp:spPr>
        <a:xfrm>
          <a:off x="0" y="1080124"/>
          <a:ext cx="9144000" cy="444952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1353820" rIns="709676" bIns="199136" numCol="1" spcCol="1270" anchor="t" anchorCtr="0">
          <a:noAutofit/>
        </a:bodyPr>
        <a:lstStyle/>
        <a:p>
          <a:pPr marL="285750" lvl="1" indent="-285750" algn="l" defTabSz="1244600">
            <a:lnSpc>
              <a:spcPct val="90000"/>
            </a:lnSpc>
            <a:spcBef>
              <a:spcPct val="0"/>
            </a:spcBef>
            <a:spcAft>
              <a:spcPct val="15000"/>
            </a:spcAft>
            <a:buChar char="••"/>
          </a:pPr>
          <a:r>
            <a:rPr lang="pl-PL" sz="2800" kern="1200" dirty="0" smtClean="0"/>
            <a:t>Za spełnianie kryteriów zgodności ze strategią ZIT AJ Wnioskodawca może otrzymać maksymalnie    </a:t>
          </a:r>
          <a:r>
            <a:rPr lang="pl-PL" sz="2800" b="1" kern="1200" dirty="0" smtClean="0"/>
            <a:t>50 punktów</a:t>
          </a:r>
          <a:endParaRPr lang="pl-PL" sz="2800" b="1" kern="1200" dirty="0"/>
        </a:p>
      </dsp:txBody>
      <dsp:txXfrm>
        <a:off x="0" y="1080124"/>
        <a:ext cx="9144000" cy="4449522"/>
      </dsp:txXfrm>
    </dsp:sp>
    <dsp:sp modelId="{16C939BD-A8CC-4AB7-8EB7-26B247A12425}">
      <dsp:nvSpPr>
        <dsp:cNvPr id="0" name=""/>
        <dsp:cNvSpPr/>
      </dsp:nvSpPr>
      <dsp:spPr>
        <a:xfrm>
          <a:off x="457200" y="122086"/>
          <a:ext cx="6976872" cy="1954336"/>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l" defTabSz="1600200">
            <a:lnSpc>
              <a:spcPct val="90000"/>
            </a:lnSpc>
            <a:spcBef>
              <a:spcPct val="0"/>
            </a:spcBef>
            <a:spcAft>
              <a:spcPct val="35000"/>
            </a:spcAft>
          </a:pPr>
          <a:r>
            <a:rPr lang="pl-PL" sz="3600" kern="1200" dirty="0" smtClean="0"/>
            <a:t>Waga oceny w zakresie zgodności ze Strategią ZIT AJ</a:t>
          </a:r>
          <a:endParaRPr lang="pl-PL" sz="3600" kern="1200" dirty="0"/>
        </a:p>
      </dsp:txBody>
      <dsp:txXfrm>
        <a:off x="552603" y="217489"/>
        <a:ext cx="6786066" cy="17635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2016-02-12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12</a:t>
            </a:fld>
            <a:endParaRPr lang="pl-PL"/>
          </a:p>
        </p:txBody>
      </p:sp>
    </p:spTree>
    <p:extLst>
      <p:ext uri="{BB962C8B-B14F-4D97-AF65-F5344CB8AC3E}">
        <p14:creationId xmlns:p14="http://schemas.microsoft.com/office/powerpoint/2010/main" val="226166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16</a:t>
            </a:fld>
            <a:endParaRPr lang="pl-PL"/>
          </a:p>
        </p:txBody>
      </p:sp>
    </p:spTree>
    <p:extLst>
      <p:ext uri="{BB962C8B-B14F-4D97-AF65-F5344CB8AC3E}">
        <p14:creationId xmlns:p14="http://schemas.microsoft.com/office/powerpoint/2010/main" val="10950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2016-02-12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2016-02-12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2016-02-12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2016-02-12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0288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66628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33109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7108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598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1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5786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2016-02-12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94735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393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47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125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6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36983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62800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2165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16370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254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2016-02-12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6232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7685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69096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04438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2642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20468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3733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5688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82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2016-02-12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90619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0106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182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42847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5459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2201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293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4371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07486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656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2016-02-12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31737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1015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0829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1328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972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2309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57694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330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675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4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2016-02-12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00504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19447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50486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79184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02039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598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29676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542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2016-02-12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2016-02-12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2016-02-12</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521257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66278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384311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143106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2016-02-12</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12813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hyperlink" Target="mailto:zitaj@jeleniagora.p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Prostokąt 2"/>
          <p:cNvSpPr/>
          <p:nvPr/>
        </p:nvSpPr>
        <p:spPr>
          <a:xfrm>
            <a:off x="1619673" y="4437112"/>
            <a:ext cx="6938460" cy="830997"/>
          </a:xfrm>
          <a:prstGeom prst="rect">
            <a:avLst/>
          </a:prstGeom>
        </p:spPr>
        <p:txBody>
          <a:bodyPr wrap="square">
            <a:spAutoFit/>
          </a:bodyPr>
          <a:lstStyle/>
          <a:p>
            <a:pPr algn="r"/>
            <a:r>
              <a:rPr lang="pl-PL" sz="2400" dirty="0"/>
              <a:t>Wydział Zarządzania Zintegrowanymi Inwestycjami Terytorialnymi Aglomeracji Jeleniogórskiej</a:t>
            </a:r>
          </a:p>
        </p:txBody>
      </p:sp>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idx="1"/>
            <p:extLst>
              <p:ext uri="{D42A27DB-BD31-4B8C-83A1-F6EECF244321}">
                <p14:modId xmlns:p14="http://schemas.microsoft.com/office/powerpoint/2010/main" val="156801690"/>
              </p:ext>
            </p:extLst>
          </p:nvPr>
        </p:nvGraphicFramePr>
        <p:xfrm>
          <a:off x="0" y="1124742"/>
          <a:ext cx="9144000" cy="5544616"/>
        </p:xfrm>
        <a:graphic>
          <a:graphicData uri="http://schemas.openxmlformats.org/drawingml/2006/table">
            <a:tbl>
              <a:tblPr firstRow="1" firstCol="1" bandRow="1">
                <a:tableStyleId>{5C22544A-7EE6-4342-B048-85BDC9FD1C3A}</a:tableStyleId>
              </a:tblPr>
              <a:tblGrid>
                <a:gridCol w="7187168"/>
                <a:gridCol w="1956832"/>
              </a:tblGrid>
              <a:tr h="930802">
                <a:tc>
                  <a:txBody>
                    <a:bodyPr/>
                    <a:lstStyle/>
                    <a:p>
                      <a:pPr algn="ctr">
                        <a:spcAft>
                          <a:spcPts val="0"/>
                        </a:spcAft>
                      </a:pPr>
                      <a:r>
                        <a:rPr lang="pl-PL" sz="2200" dirty="0">
                          <a:effectLst/>
                        </a:rPr>
                        <a:t>Nazwa wskaźnika</a:t>
                      </a:r>
                      <a:endParaRPr lang="pl-P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50000"/>
                      </a:schemeClr>
                    </a:solidFill>
                  </a:tcPr>
                </a:tc>
                <a:tc>
                  <a:txBody>
                    <a:bodyPr/>
                    <a:lstStyle/>
                    <a:p>
                      <a:pPr algn="ctr">
                        <a:spcAft>
                          <a:spcPts val="0"/>
                        </a:spcAft>
                      </a:pPr>
                      <a:r>
                        <a:rPr lang="pl-PL" sz="2200" dirty="0">
                          <a:effectLst/>
                        </a:rPr>
                        <a:t>Typ </a:t>
                      </a:r>
                      <a:r>
                        <a:rPr lang="pl-PL" sz="2200" dirty="0" smtClean="0">
                          <a:effectLst/>
                        </a:rPr>
                        <a:t>wskaźnika</a:t>
                      </a:r>
                      <a:endParaRPr lang="pl-PL" sz="2200" dirty="0">
                        <a:effectLst/>
                      </a:endParaRPr>
                    </a:p>
                  </a:txBody>
                  <a:tcPr marL="34290" marR="34925" marT="34925" marB="34925">
                    <a:solidFill>
                      <a:schemeClr val="tx2">
                        <a:lumMod val="50000"/>
                      </a:schemeClr>
                    </a:solidFill>
                  </a:tcPr>
                </a:tc>
              </a:tr>
              <a:tr h="735887">
                <a:tc>
                  <a:txBody>
                    <a:bodyPr/>
                    <a:lstStyle/>
                    <a:p>
                      <a:pPr algn="l">
                        <a:spcAft>
                          <a:spcPts val="0"/>
                        </a:spcAft>
                      </a:pPr>
                      <a:r>
                        <a:rPr lang="pl-PL" sz="1400" dirty="0" smtClean="0"/>
                        <a:t>Liczba nauczycieli kształcenia zawodowego oraz instruktorów praktycznej nauki zawodu objętych wsparciem w programie </a:t>
                      </a:r>
                      <a:endParaRPr lang="pl-P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1400" dirty="0" smtClean="0">
                          <a:effectLst/>
                        </a:rPr>
                        <a:t>Produktu</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775472">
                <a:tc>
                  <a:txBody>
                    <a:bodyPr/>
                    <a:lstStyle/>
                    <a:p>
                      <a:pPr algn="l"/>
                      <a:r>
                        <a:rPr lang="pl-PL" sz="1400" dirty="0" smtClean="0"/>
                        <a:t>Liczba uczniów szkół i placówek kształcenia zawodowego uczestniczących w stażach i praktykach u pracodawcy</a:t>
                      </a:r>
                      <a:endParaRPr lang="pl-P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1400" dirty="0" smtClean="0">
                          <a:effectLst/>
                        </a:rPr>
                        <a:t>Produktu</a:t>
                      </a:r>
                      <a:endParaRPr lang="pl-PL"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799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dirty="0" smtClean="0"/>
                        <a:t>Liczba szkół i placówek kształcenia zawodowego doposażonych w programie w sprzęt i materiały dydaktyczne niezbędne do realizacji kształcenia zawodowego. </a:t>
                      </a:r>
                      <a:endParaRPr lang="pl-PL" sz="14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effectLst/>
                        </a:rPr>
                        <a:t>Produktu</a:t>
                      </a:r>
                    </a:p>
                  </a:txBody>
                  <a:tcPr marL="34290" marR="34925" marT="34925" marB="34925" anchor="ctr"/>
                </a:tc>
              </a:tr>
              <a:tr h="834086">
                <a:tc>
                  <a:txBody>
                    <a:bodyPr/>
                    <a:lstStyle/>
                    <a:p>
                      <a:pPr algn="l"/>
                      <a:r>
                        <a:rPr lang="pl-PL" sz="1400" dirty="0" smtClean="0"/>
                        <a:t>Liczba podmiotów realizujących zadania centrum kształcenia zawodowego i ustawicznego objętych wsparciem w programie </a:t>
                      </a:r>
                      <a:endParaRPr lang="pl-P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solidFill>
                            <a:schemeClr val="dk1"/>
                          </a:solidFill>
                          <a:effectLst/>
                          <a:latin typeface="+mn-lt"/>
                          <a:ea typeface="+mn-ea"/>
                          <a:cs typeface="+mn-cs"/>
                        </a:rPr>
                        <a:t>Produktu</a:t>
                      </a:r>
                      <a:endParaRPr lang="pl-PL"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734385">
                <a:tc>
                  <a:txBody>
                    <a:bodyPr/>
                    <a:lstStyle/>
                    <a:p>
                      <a:pPr algn="l"/>
                      <a:r>
                        <a:rPr lang="pl-PL" sz="1400" dirty="0" smtClean="0"/>
                        <a:t>Liczba nauczycieli kształcenia zawodowego oraz instruktorów praktycznej nauki zawodu, którzy uzyskali kwalifikacje lub nabyli kompetencje po opuszczeniu programu </a:t>
                      </a:r>
                      <a:endParaRPr lang="pl-P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solidFill>
                            <a:schemeClr val="dk1"/>
                          </a:solidFill>
                          <a:effectLst/>
                          <a:latin typeface="+mn-lt"/>
                          <a:ea typeface="+mn-ea"/>
                          <a:cs typeface="+mn-cs"/>
                        </a:rPr>
                        <a:t>Rezultatu bezpośredniego/</a:t>
                      </a:r>
                    </a:p>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solidFill>
                            <a:schemeClr val="dk1"/>
                          </a:solidFill>
                          <a:effectLst/>
                          <a:latin typeface="+mn-lt"/>
                          <a:ea typeface="+mn-ea"/>
                          <a:cs typeface="+mn-cs"/>
                        </a:rPr>
                        <a:t>strategicznego</a:t>
                      </a:r>
                      <a:endParaRPr lang="pl-PL"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734385">
                <a:tc>
                  <a:txBody>
                    <a:bodyPr/>
                    <a:lstStyle/>
                    <a:p>
                      <a:pPr algn="l"/>
                      <a:r>
                        <a:rPr lang="pl-PL" sz="1400" dirty="0" smtClean="0"/>
                        <a:t>Liczba szkół i placówek kształcenia zawodowego wykorzystujących doposażenie zakupione dzięki EFS</a:t>
                      </a:r>
                      <a:endParaRPr lang="pl-P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solidFill>
                            <a:schemeClr val="dk1"/>
                          </a:solidFill>
                          <a:effectLst/>
                          <a:latin typeface="+mn-lt"/>
                          <a:ea typeface="+mn-ea"/>
                          <a:cs typeface="+mn-cs"/>
                        </a:rPr>
                        <a:t>Rezultatu bezpośredniego/</a:t>
                      </a:r>
                    </a:p>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solidFill>
                            <a:schemeClr val="dk1"/>
                          </a:solidFill>
                          <a:effectLst/>
                          <a:latin typeface="+mn-lt"/>
                          <a:ea typeface="+mn-ea"/>
                          <a:cs typeface="+mn-cs"/>
                        </a:rPr>
                        <a:t>strategicznego</a:t>
                      </a:r>
                      <a:endParaRPr lang="pl-PL"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bl>
          </a:graphicData>
        </a:graphic>
      </p:graphicFrame>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154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3</a:t>
            </a:r>
            <a:r>
              <a:rPr lang="pl-PL" sz="2800" dirty="0"/>
              <a:t/>
            </a:r>
            <a:br>
              <a:rPr lang="pl-PL" sz="2800" dirty="0"/>
            </a:br>
            <a:r>
              <a:rPr lang="pl-PL" sz="2800" b="1" dirty="0"/>
              <a:t>Wpływ projektu na realizację </a:t>
            </a:r>
            <a:r>
              <a:rPr lang="pl-PL" sz="2800" b="1" dirty="0" smtClean="0"/>
              <a:t>Strategii </a:t>
            </a:r>
            <a:r>
              <a:rPr lang="pl-PL" sz="2800" b="1" dirty="0"/>
              <a:t>ZIT AJ</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024839582"/>
              </p:ext>
            </p:extLst>
          </p:nvPr>
        </p:nvGraphicFramePr>
        <p:xfrm>
          <a:off x="0" y="2276872"/>
          <a:ext cx="9144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39688"/>
            <a:ext cx="497889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61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4230976195"/>
              </p:ext>
            </p:extLst>
          </p:nvPr>
        </p:nvGraphicFramePr>
        <p:xfrm>
          <a:off x="0" y="908720"/>
          <a:ext cx="5292080" cy="2520280"/>
        </p:xfrm>
        <a:graphic>
          <a:graphicData uri="http://schemas.openxmlformats.org/drawingml/2006/table">
            <a:tbl>
              <a:tblPr firstRow="1" firstCol="1" bandRow="1">
                <a:tableStyleId>{5C22544A-7EE6-4342-B048-85BDC9FD1C3A}</a:tableStyleId>
              </a:tblPr>
              <a:tblGrid>
                <a:gridCol w="2195736"/>
                <a:gridCol w="3096344"/>
              </a:tblGrid>
              <a:tr h="2520280">
                <a:tc>
                  <a:txBody>
                    <a:bodyPr/>
                    <a:lstStyle/>
                    <a:p>
                      <a:pPr algn="ctr">
                        <a:lnSpc>
                          <a:spcPct val="150000"/>
                        </a:lnSpc>
                        <a:spcBef>
                          <a:spcPts val="1000"/>
                        </a:spcBef>
                        <a:spcAft>
                          <a:spcPts val="0"/>
                        </a:spcAft>
                      </a:pPr>
                      <a:r>
                        <a:rPr lang="pl-PL" sz="2000" b="1" kern="1200" dirty="0" smtClean="0">
                          <a:solidFill>
                            <a:schemeClr val="lt1"/>
                          </a:solidFill>
                          <a:effectLst/>
                          <a:latin typeface="+mn-lt"/>
                          <a:ea typeface="+mn-ea"/>
                          <a:cs typeface="+mn-cs"/>
                        </a:rPr>
                        <a:t>Wyszczególnienie</a:t>
                      </a:r>
                      <a:endParaRPr lang="pl-PL" sz="20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r>
                        <a:rPr lang="pl-PL" sz="1800" dirty="0" smtClean="0"/>
                        <a:t>Wpływ projektu na dostosowanie systemów kształcenia i szkolenia zawodowego do potrzeb rynku pracy AJ </a:t>
                      </a:r>
                      <a:endParaRPr lang="pl-PL" sz="1800" b="1" kern="1200" dirty="0" smtClean="0">
                        <a:solidFill>
                          <a:schemeClr val="lt1"/>
                        </a:solidFill>
                        <a:effectLst/>
                        <a:latin typeface="+mn-lt"/>
                        <a:ea typeface="+mn-ea"/>
                        <a:cs typeface="+mn-cs"/>
                      </a:endParaRP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2559466417"/>
              </p:ext>
            </p:extLst>
          </p:nvPr>
        </p:nvGraphicFramePr>
        <p:xfrm>
          <a:off x="0" y="3356991"/>
          <a:ext cx="9144000" cy="3112724"/>
        </p:xfrm>
        <a:graphic>
          <a:graphicData uri="http://schemas.openxmlformats.org/drawingml/2006/table">
            <a:tbl>
              <a:tblPr firstRow="1" firstCol="1" bandRow="1">
                <a:tableStyleId>{5C22544A-7EE6-4342-B048-85BDC9FD1C3A}</a:tableStyleId>
              </a:tblPr>
              <a:tblGrid>
                <a:gridCol w="2195736"/>
                <a:gridCol w="3096344"/>
                <a:gridCol w="3851920"/>
              </a:tblGrid>
              <a:tr h="648072">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0 pkt (brak wpływu i wpływ nieznaczący)</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tx2">
                        <a:lumMod val="75000"/>
                      </a:schemeClr>
                    </a:solidFill>
                  </a:tcPr>
                </a:tc>
                <a:tc>
                  <a:txBody>
                    <a:bodyPr/>
                    <a:lstStyle/>
                    <a:p>
                      <a:pPr marL="0" algn="ctr" defTabSz="914400" rtl="0" eaLnBrk="1" latinLnBrk="0" hangingPunct="1">
                        <a:lnSpc>
                          <a:spcPct val="115000"/>
                        </a:lnSpc>
                        <a:spcAft>
                          <a:spcPts val="0"/>
                        </a:spcAft>
                      </a:pP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0 pkt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0 pkt</a:t>
                      </a: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684221">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50 % max. oceny (średni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algn="ctr" defTabSz="914400" rtl="0" eaLnBrk="1" latinLnBrk="0" hangingPunct="1">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7,5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pkt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algn="ctr" defTabSz="914400" rtl="0" eaLnBrk="1" latinLnBrk="0" hangingPunct="1">
                        <a:lnSpc>
                          <a:spcPct val="100000"/>
                        </a:lnSpc>
                        <a:spcAft>
                          <a:spcPts val="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5 pkt</a:t>
                      </a:r>
                    </a:p>
                  </a:txBody>
                  <a:tcPr marL="68580" marR="68580" marT="0" marB="0" anchor="ctr">
                    <a:solidFill>
                      <a:schemeClr val="accent5">
                        <a:lumMod val="20000"/>
                        <a:lumOff val="80000"/>
                      </a:schemeClr>
                    </a:solidFill>
                  </a:tcPr>
                </a:tc>
              </a:tr>
              <a:tr h="630936">
                <a:tc>
                  <a:txBody>
                    <a:bodyPr/>
                    <a:lstStyle/>
                    <a:p>
                      <a:pPr algn="ctr">
                        <a:lnSpc>
                          <a:spcPts val="1600"/>
                        </a:lnSpc>
                        <a:spcBef>
                          <a:spcPts val="0"/>
                        </a:spcBef>
                        <a:spcAft>
                          <a:spcPts val="0"/>
                        </a:spcAft>
                      </a:pPr>
                      <a:r>
                        <a:rPr lang="pl-PL" sz="18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8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   15 </a:t>
                      </a:r>
                      <a:r>
                        <a:rPr lang="pl-PL" sz="1800" b="1" kern="1200" dirty="0">
                          <a:solidFill>
                            <a:schemeClr val="tx1"/>
                          </a:solidFill>
                          <a:effectLst/>
                          <a:latin typeface="+mj-lt"/>
                          <a:ea typeface="Times New Roman" panose="02020603050405020304" pitchFamily="18" charset="0"/>
                          <a:cs typeface="Times New Roman" panose="02020603050405020304" pitchFamily="18" charset="0"/>
                        </a:rPr>
                        <a:t>pkt</a:t>
                      </a:r>
                    </a:p>
                  </a:txBody>
                  <a:tcPr marL="68580" marR="68580" marT="0" marB="0" anchor="ctr">
                    <a:solidFill>
                      <a:schemeClr val="accent1">
                        <a:lumMod val="40000"/>
                        <a:lumOff val="60000"/>
                      </a:schemeClr>
                    </a:solidFill>
                  </a:tcPr>
                </a:tc>
                <a:tc>
                  <a:txBody>
                    <a:bodyPr/>
                    <a:lstStyle/>
                    <a:p>
                      <a:pPr algn="ctr">
                        <a:lnSpc>
                          <a:spcPct val="115000"/>
                        </a:lnSpc>
                        <a:spcAft>
                          <a:spcPts val="1000"/>
                        </a:spcAft>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10 pkt</a:t>
                      </a:r>
                    </a:p>
                  </a:txBody>
                  <a:tcPr marL="68580" marR="68580" marT="0" marB="0" anchor="ctr">
                    <a:solidFill>
                      <a:schemeClr val="accent1">
                        <a:lumMod val="40000"/>
                        <a:lumOff val="60000"/>
                      </a:schemeClr>
                    </a:solidFill>
                  </a:tcPr>
                </a:tc>
              </a:tr>
              <a:tr h="210312">
                <a:tc>
                  <a:txBody>
                    <a:bodyPr/>
                    <a:lstStyle/>
                    <a:p>
                      <a:pPr algn="ctr"/>
                      <a:r>
                        <a:rPr lang="pl-PL" dirty="0" smtClean="0"/>
                        <a:t>Waga czynnika/elementu</a:t>
                      </a:r>
                      <a:endParaRPr lang="pl-PL" dirty="0"/>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60</a:t>
                      </a: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40 %</a:t>
                      </a:r>
                    </a:p>
                  </a:txBody>
                  <a:tcPr marL="68580" marR="68580" marT="0" marB="0" anchor="ctr">
                    <a:solidFill>
                      <a:schemeClr val="accent1">
                        <a:lumMod val="40000"/>
                        <a:lumOff val="60000"/>
                      </a:schemeClr>
                    </a:solidFill>
                  </a:tcPr>
                </a:tc>
              </a:tr>
              <a:tr h="600855">
                <a:tc gridSpan="3">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25 pkt - 100%</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pPr algn="ctr"/>
                      <a:endParaRPr lang="pl-PL" b="1" dirty="0"/>
                    </a:p>
                  </a:txBody>
                  <a:tcPr marL="58205" marR="58205" marT="0" marB="0" anchor="ctr" anchorCtr="1">
                    <a:lnB w="12700" cap="flat" cmpd="sng" algn="ctr">
                      <a:noFill/>
                      <a:prstDash val="solid"/>
                      <a:round/>
                      <a:headEnd type="none" w="med" len="med"/>
                      <a:tailEnd type="none" w="med" len="med"/>
                    </a:lnB>
                    <a:solidFill>
                      <a:schemeClr val="accent5">
                        <a:lumMod val="20000"/>
                        <a:lumOff val="80000"/>
                      </a:schemeClr>
                    </a:solidFill>
                  </a:tcPr>
                </a:tc>
                <a:tc hMerge="1">
                  <a:txBody>
                    <a:bodyPr/>
                    <a:lstStyle/>
                    <a:p>
                      <a:endParaRPr lang="pl-PL"/>
                    </a:p>
                  </a:txBody>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43557062"/>
              </p:ext>
            </p:extLst>
          </p:nvPr>
        </p:nvGraphicFramePr>
        <p:xfrm>
          <a:off x="5292080" y="908720"/>
          <a:ext cx="3851920" cy="2448272"/>
        </p:xfrm>
        <a:graphic>
          <a:graphicData uri="http://schemas.openxmlformats.org/drawingml/2006/table">
            <a:tbl>
              <a:tblPr firstRow="1" firstCol="1" bandRow="1">
                <a:tableStyleId>{5C22544A-7EE6-4342-B048-85BDC9FD1C3A}</a:tableStyleId>
              </a:tblPr>
              <a:tblGrid>
                <a:gridCol w="3851920"/>
              </a:tblGrid>
              <a:tr h="2448272">
                <a:tc>
                  <a:txBody>
                    <a:bodyPr/>
                    <a:lstStyle/>
                    <a:p>
                      <a:pPr algn="ctr"/>
                      <a:r>
                        <a:rPr lang="pl-PL" sz="1800" dirty="0" smtClean="0"/>
                        <a:t>Wpływ projektu na zwiększenie atrakcyjności oferty szkoleniowej oraz dostosowanie warunków kształcenia i szkolenia zawodowego do rzeczywistego środowiska pracy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r>
            </a:tbl>
          </a:graphicData>
        </a:graphic>
      </p:graphicFrame>
    </p:spTree>
    <p:extLst>
      <p:ext uri="{BB962C8B-B14F-4D97-AF65-F5344CB8AC3E}">
        <p14:creationId xmlns:p14="http://schemas.microsoft.com/office/powerpoint/2010/main" val="2611129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4</a:t>
            </a:r>
            <a:r>
              <a:rPr lang="pl-PL" sz="3100" dirty="0"/>
              <a:t/>
            </a:r>
            <a:br>
              <a:rPr lang="pl-PL" sz="3100" dirty="0"/>
            </a:br>
            <a:r>
              <a:rPr lang="pl-PL" sz="3100" b="1" dirty="0"/>
              <a:t>Wpływ realizacji projektu na realizację wartości docelowej wskaźników monitoringu realizacji celów Strategii ZIT AJ wynikających z Porozumienia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2659384800"/>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62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1725796301"/>
              </p:ext>
            </p:extLst>
          </p:nvPr>
        </p:nvGraphicFramePr>
        <p:xfrm>
          <a:off x="2" y="739641"/>
          <a:ext cx="9143997" cy="6094925"/>
        </p:xfrm>
        <a:graphic>
          <a:graphicData uri="http://schemas.openxmlformats.org/drawingml/2006/table">
            <a:tbl>
              <a:tblPr firstRow="1" firstCol="1" bandRow="1">
                <a:tableStyleId>{5C22544A-7EE6-4342-B048-85BDC9FD1C3A}</a:tableStyleId>
              </a:tblPr>
              <a:tblGrid>
                <a:gridCol w="1235568"/>
                <a:gridCol w="1282449"/>
                <a:gridCol w="1346808"/>
                <a:gridCol w="1346808"/>
                <a:gridCol w="1346808"/>
                <a:gridCol w="1346808"/>
                <a:gridCol w="1238748"/>
              </a:tblGrid>
              <a:tr h="1827676">
                <a:tc>
                  <a:txBody>
                    <a:bodyPr/>
                    <a:lstStyle/>
                    <a:p>
                      <a:pPr algn="ctr">
                        <a:lnSpc>
                          <a:spcPct val="250000"/>
                        </a:lnSpc>
                        <a:spcBef>
                          <a:spcPts val="1000"/>
                        </a:spcBef>
                        <a:spcAft>
                          <a:spcPts val="0"/>
                        </a:spcAft>
                      </a:pPr>
                      <a:endParaRPr lang="pl-PL" sz="1000" dirty="0" smtClean="0">
                        <a:effectLst/>
                      </a:endParaRPr>
                    </a:p>
                    <a:p>
                      <a:pPr algn="ctr">
                        <a:lnSpc>
                          <a:spcPct val="250000"/>
                        </a:lnSpc>
                        <a:spcBef>
                          <a:spcPts val="1000"/>
                        </a:spcBef>
                        <a:spcAft>
                          <a:spcPts val="0"/>
                        </a:spcAft>
                      </a:pPr>
                      <a:endParaRPr lang="pl-PL" sz="1000" dirty="0" smtClean="0">
                        <a:solidFill>
                          <a:schemeClr val="tx2">
                            <a:lumMod val="75000"/>
                          </a:schemeClr>
                        </a:solidFill>
                        <a:effectLst/>
                      </a:endParaRPr>
                    </a:p>
                    <a:p>
                      <a:pPr algn="ctr">
                        <a:lnSpc>
                          <a:spcPct val="250000"/>
                        </a:lnSpc>
                        <a:spcBef>
                          <a:spcPts val="1000"/>
                        </a:spcBef>
                        <a:spcAft>
                          <a:spcPts val="0"/>
                        </a:spcAft>
                      </a:pPr>
                      <a:r>
                        <a:rPr lang="pl-PL" sz="1000" dirty="0" smtClean="0">
                          <a:effectLst/>
                        </a:rPr>
                        <a:t>Wyszczególnienie</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dirty="0">
                          <a:effectLst/>
                        </a:rPr>
                        <a:t>Liczba nauczycieli kształcenia zawodowego oraz instruktorów praktycznej nauki zawodu objętych wsparciem w programie</a:t>
                      </a:r>
                    </a:p>
                    <a:p>
                      <a:pPr algn="ctr">
                        <a:lnSpc>
                          <a:spcPts val="1600"/>
                        </a:lnSpc>
                        <a:spcBef>
                          <a:spcPts val="1000"/>
                        </a:spcBef>
                        <a:spcAft>
                          <a:spcPts val="0"/>
                        </a:spcAft>
                      </a:pPr>
                      <a:r>
                        <a:rPr lang="pl-PL" sz="1000" dirty="0">
                          <a:effectLst/>
                        </a:rPr>
                        <a:t> </a:t>
                      </a:r>
                    </a:p>
                    <a:p>
                      <a:pPr algn="ctr">
                        <a:lnSpc>
                          <a:spcPts val="1600"/>
                        </a:lnSpc>
                        <a:spcBef>
                          <a:spcPts val="1000"/>
                        </a:spcBef>
                        <a:spcAft>
                          <a:spcPts val="0"/>
                        </a:spcAft>
                      </a:pPr>
                      <a:r>
                        <a:rPr lang="pl-PL" sz="1000" u="none" strike="noStrike" dirty="0">
                          <a:effectLst/>
                        </a:rPr>
                        <a:t> </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Liczba uczniów szkół i placówek kształcenia zawodowego uczestniczących w stażach i praktykach u pracodawcy</a:t>
                      </a:r>
                    </a:p>
                    <a:p>
                      <a:pPr algn="ctr">
                        <a:lnSpc>
                          <a:spcPts val="1600"/>
                        </a:lnSpc>
                        <a:spcBef>
                          <a:spcPts val="1000"/>
                        </a:spcBef>
                        <a:spcAft>
                          <a:spcPts val="0"/>
                        </a:spcAft>
                      </a:pPr>
                      <a:r>
                        <a:rPr lang="pl-PL" sz="1000" dirty="0">
                          <a:effectLst/>
                        </a:rPr>
                        <a:t> </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Liczba szkół          i placówek kształcenia zawodowego doposażonych w programie w sprzęt i materiały dydaktyczne niezbędne do realizacji kształcenia zawodowego.</a:t>
                      </a:r>
                    </a:p>
                    <a:p>
                      <a:pPr algn="ctr">
                        <a:lnSpc>
                          <a:spcPts val="1600"/>
                        </a:lnSpc>
                        <a:spcBef>
                          <a:spcPts val="1000"/>
                        </a:spcBef>
                        <a:spcAft>
                          <a:spcPts val="0"/>
                        </a:spcAft>
                      </a:pPr>
                      <a:r>
                        <a:rPr lang="pl-PL" sz="1000" dirty="0">
                          <a:effectLst/>
                        </a:rPr>
                        <a:t> </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Liczba podmiotów realizujących zadania centrum kształcenia zawodowego i ustawicznego objętych wsparciem w programie</a:t>
                      </a:r>
                    </a:p>
                    <a:p>
                      <a:pPr algn="ctr">
                        <a:lnSpc>
                          <a:spcPts val="1600"/>
                        </a:lnSpc>
                        <a:spcBef>
                          <a:spcPts val="1000"/>
                        </a:spcBef>
                        <a:spcAft>
                          <a:spcPts val="0"/>
                        </a:spcAft>
                      </a:pPr>
                      <a:r>
                        <a:rPr lang="pl-PL" sz="1000" dirty="0">
                          <a:effectLst/>
                        </a:rPr>
                        <a:t> </a:t>
                      </a:r>
                    </a:p>
                    <a:p>
                      <a:pPr algn="ctr">
                        <a:lnSpc>
                          <a:spcPts val="1600"/>
                        </a:lnSpc>
                        <a:spcBef>
                          <a:spcPts val="1000"/>
                        </a:spcBef>
                        <a:spcAft>
                          <a:spcPts val="0"/>
                        </a:spcAft>
                      </a:pPr>
                      <a:r>
                        <a:rPr lang="pl-PL" sz="1000" dirty="0">
                          <a:effectLst/>
                        </a:rPr>
                        <a:t> </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dirty="0">
                          <a:effectLst/>
                        </a:rPr>
                        <a:t>  Liczba nauczycieli kształcenia zawodowego oraz instruktorów praktycznej nauki zawodu, którzy uzyskali kwalifikacje lub nabyli kompetencje po opuszczeniu programu </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Liczba szkół i placówek kształcenia zawodowego wykorzystujących doposażenie zakupione dzięki EFS.</a:t>
                      </a:r>
                      <a:r>
                        <a:rPr lang="pl-PL" sz="1000" u="sng" dirty="0">
                          <a:effectLst/>
                        </a:rPr>
                        <a:t> </a:t>
                      </a:r>
                      <a:endParaRPr lang="pl-PL" sz="1000" dirty="0">
                        <a:effectLst/>
                      </a:endParaRPr>
                    </a:p>
                    <a:p>
                      <a:pPr algn="ctr">
                        <a:lnSpc>
                          <a:spcPts val="1600"/>
                        </a:lnSpc>
                        <a:spcBef>
                          <a:spcPts val="1000"/>
                        </a:spcBef>
                        <a:spcAft>
                          <a:spcPts val="0"/>
                        </a:spcAft>
                      </a:pPr>
                      <a:r>
                        <a:rPr lang="pl-PL" sz="1000" u="none" strike="noStrike" dirty="0">
                          <a:effectLst/>
                        </a:rPr>
                        <a:t> </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r>
              <a:tr h="565663">
                <a:tc>
                  <a:txBody>
                    <a:bodyPr/>
                    <a:lstStyle/>
                    <a:p>
                      <a:pPr>
                        <a:lnSpc>
                          <a:spcPts val="1600"/>
                        </a:lnSpc>
                        <a:spcBef>
                          <a:spcPts val="1000"/>
                        </a:spcBef>
                        <a:spcAft>
                          <a:spcPts val="0"/>
                        </a:spcAft>
                      </a:pPr>
                      <a:r>
                        <a:rPr lang="pl-PL" sz="1000" dirty="0">
                          <a:effectLst/>
                        </a:rPr>
                        <a:t>0 (brak wpływu i wpływ nieznaczący)</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dirty="0">
                          <a:effectLst/>
                        </a:rPr>
                        <a:t>0 pkt</a:t>
                      </a:r>
                    </a:p>
                    <a:p>
                      <a:pPr algn="ctr">
                        <a:lnSpc>
                          <a:spcPts val="1600"/>
                        </a:lnSpc>
                        <a:spcBef>
                          <a:spcPts val="1000"/>
                        </a:spcBef>
                        <a:spcAft>
                          <a:spcPts val="0"/>
                        </a:spcAft>
                      </a:pPr>
                      <a:r>
                        <a:rPr lang="pl-PL" sz="1000" dirty="0">
                          <a:effectLst/>
                        </a:rPr>
                        <a:t>pon.2 osób</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a:effectLst/>
                        </a:rPr>
                        <a:t>0 pkt</a:t>
                      </a:r>
                    </a:p>
                    <a:p>
                      <a:pPr algn="ctr">
                        <a:lnSpc>
                          <a:spcPts val="1600"/>
                        </a:lnSpc>
                        <a:spcBef>
                          <a:spcPts val="1000"/>
                        </a:spcBef>
                        <a:spcAft>
                          <a:spcPts val="0"/>
                        </a:spcAft>
                      </a:pPr>
                      <a:r>
                        <a:rPr lang="pl-PL" sz="1000">
                          <a:effectLst/>
                        </a:rPr>
                        <a:t>pon.20 uczniów</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 </a:t>
                      </a:r>
                    </a:p>
                    <a:p>
                      <a:pPr algn="ctr">
                        <a:lnSpc>
                          <a:spcPts val="1600"/>
                        </a:lnSpc>
                        <a:spcBef>
                          <a:spcPts val="1000"/>
                        </a:spcBef>
                        <a:spcAft>
                          <a:spcPts val="0"/>
                        </a:spcAft>
                      </a:pPr>
                      <a:r>
                        <a:rPr lang="pl-PL" sz="1000" dirty="0">
                          <a:effectLst/>
                        </a:rPr>
                        <a:t>0 </a:t>
                      </a:r>
                    </a:p>
                    <a:p>
                      <a:pPr algn="ctr">
                        <a:lnSpc>
                          <a:spcPts val="1600"/>
                        </a:lnSpc>
                        <a:spcBef>
                          <a:spcPts val="1000"/>
                        </a:spcBef>
                        <a:spcAft>
                          <a:spcPts val="0"/>
                        </a:spcAft>
                      </a:pPr>
                      <a:r>
                        <a:rPr lang="pl-PL" sz="1000" dirty="0">
                          <a:effectLst/>
                        </a:rPr>
                        <a:t> </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0</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0 pkt</a:t>
                      </a:r>
                    </a:p>
                    <a:p>
                      <a:pPr algn="ctr">
                        <a:lnSpc>
                          <a:spcPts val="1600"/>
                        </a:lnSpc>
                        <a:spcBef>
                          <a:spcPts val="1000"/>
                        </a:spcBef>
                        <a:spcAft>
                          <a:spcPts val="0"/>
                        </a:spcAft>
                      </a:pPr>
                      <a:r>
                        <a:rPr lang="pl-PL" sz="1000" dirty="0">
                          <a:effectLst/>
                        </a:rPr>
                        <a:t>pon. 65%</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a:effectLst/>
                        </a:rPr>
                        <a:t>0 pkt</a:t>
                      </a:r>
                    </a:p>
                    <a:p>
                      <a:pPr algn="ctr">
                        <a:lnSpc>
                          <a:spcPts val="1600"/>
                        </a:lnSpc>
                        <a:spcBef>
                          <a:spcPts val="1000"/>
                        </a:spcBef>
                        <a:spcAft>
                          <a:spcPts val="0"/>
                        </a:spcAft>
                      </a:pPr>
                      <a:r>
                        <a:rPr lang="pl-PL" sz="1000">
                          <a:effectLst/>
                        </a:rPr>
                        <a:t>pon. 80%</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r>
              <a:tr h="584447">
                <a:tc>
                  <a:txBody>
                    <a:bodyPr/>
                    <a:lstStyle/>
                    <a:p>
                      <a:pPr>
                        <a:lnSpc>
                          <a:spcPts val="1600"/>
                        </a:lnSpc>
                        <a:spcBef>
                          <a:spcPts val="1000"/>
                        </a:spcBef>
                        <a:spcAft>
                          <a:spcPts val="0"/>
                        </a:spcAft>
                      </a:pPr>
                      <a:r>
                        <a:rPr lang="pl-PL" sz="1000">
                          <a:effectLst/>
                        </a:rPr>
                        <a:t>25% maksymalnej oceny (niski wpływ)</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a:effectLst/>
                        </a:rPr>
                        <a:t>1 pkt</a:t>
                      </a:r>
                    </a:p>
                    <a:p>
                      <a:pPr algn="ctr">
                        <a:lnSpc>
                          <a:spcPts val="1600"/>
                        </a:lnSpc>
                        <a:spcBef>
                          <a:spcPts val="1000"/>
                        </a:spcBef>
                        <a:spcAft>
                          <a:spcPts val="0"/>
                        </a:spcAft>
                      </a:pPr>
                      <a:r>
                        <a:rPr lang="pl-PL" sz="1000">
                          <a:effectLst/>
                        </a:rPr>
                        <a:t>1-2 osoby</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a:effectLst/>
                        </a:rPr>
                        <a:t>1 pkt</a:t>
                      </a:r>
                    </a:p>
                    <a:p>
                      <a:pPr algn="ctr">
                        <a:lnSpc>
                          <a:spcPts val="1600"/>
                        </a:lnSpc>
                        <a:spcBef>
                          <a:spcPts val="1000"/>
                        </a:spcBef>
                        <a:spcAft>
                          <a:spcPts val="0"/>
                        </a:spcAft>
                      </a:pPr>
                      <a:r>
                        <a:rPr lang="pl-PL" sz="1000">
                          <a:effectLst/>
                        </a:rPr>
                        <a:t>20-25 uczniów</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n/d</a:t>
                      </a:r>
                    </a:p>
                    <a:p>
                      <a:pPr algn="ctr">
                        <a:lnSpc>
                          <a:spcPts val="1600"/>
                        </a:lnSpc>
                        <a:spcBef>
                          <a:spcPts val="1000"/>
                        </a:spcBef>
                        <a:spcAft>
                          <a:spcPts val="0"/>
                        </a:spcAft>
                      </a:pPr>
                      <a:r>
                        <a:rPr lang="pl-PL" sz="1000" dirty="0">
                          <a:effectLst/>
                        </a:rPr>
                        <a:t> </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n/d</a:t>
                      </a:r>
                    </a:p>
                    <a:p>
                      <a:pPr algn="ctr">
                        <a:lnSpc>
                          <a:spcPts val="1600"/>
                        </a:lnSpc>
                        <a:spcBef>
                          <a:spcPts val="1000"/>
                        </a:spcBef>
                        <a:spcAft>
                          <a:spcPts val="0"/>
                        </a:spcAft>
                      </a:pPr>
                      <a:r>
                        <a:rPr lang="pl-PL" sz="1000" dirty="0">
                          <a:effectLst/>
                        </a:rPr>
                        <a:t> </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0,5 pkt</a:t>
                      </a:r>
                    </a:p>
                    <a:p>
                      <a:pPr algn="ctr">
                        <a:lnSpc>
                          <a:spcPts val="1600"/>
                        </a:lnSpc>
                        <a:spcBef>
                          <a:spcPts val="1000"/>
                        </a:spcBef>
                        <a:spcAft>
                          <a:spcPts val="0"/>
                        </a:spcAft>
                      </a:pPr>
                      <a:r>
                        <a:rPr lang="pl-PL" sz="1000" dirty="0">
                          <a:effectLst/>
                        </a:rPr>
                        <a:t>65%-70%</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 </a:t>
                      </a:r>
                    </a:p>
                    <a:p>
                      <a:pPr algn="ctr">
                        <a:lnSpc>
                          <a:spcPts val="1600"/>
                        </a:lnSpc>
                        <a:spcBef>
                          <a:spcPts val="1000"/>
                        </a:spcBef>
                        <a:spcAft>
                          <a:spcPts val="0"/>
                        </a:spcAft>
                      </a:pPr>
                      <a:r>
                        <a:rPr lang="pl-PL" sz="1000" dirty="0">
                          <a:effectLst/>
                        </a:rPr>
                        <a:t>1 pkt</a:t>
                      </a:r>
                    </a:p>
                    <a:p>
                      <a:pPr algn="ctr">
                        <a:lnSpc>
                          <a:spcPts val="1600"/>
                        </a:lnSpc>
                        <a:spcBef>
                          <a:spcPts val="1000"/>
                        </a:spcBef>
                        <a:spcAft>
                          <a:spcPts val="0"/>
                        </a:spcAft>
                      </a:pPr>
                      <a:r>
                        <a:rPr lang="pl-PL" sz="1000" dirty="0">
                          <a:effectLst/>
                        </a:rPr>
                        <a:t>80%-85%</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r>
              <a:tr h="636483">
                <a:tc>
                  <a:txBody>
                    <a:bodyPr/>
                    <a:lstStyle/>
                    <a:p>
                      <a:pPr>
                        <a:lnSpc>
                          <a:spcPts val="1600"/>
                        </a:lnSpc>
                        <a:spcBef>
                          <a:spcPts val="1000"/>
                        </a:spcBef>
                        <a:spcAft>
                          <a:spcPts val="0"/>
                        </a:spcAft>
                      </a:pPr>
                      <a:r>
                        <a:rPr lang="pl-PL" sz="1000">
                          <a:effectLst/>
                        </a:rPr>
                        <a:t>50% maksymalnej oceny (średni wpływ)</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a:effectLst/>
                        </a:rPr>
                        <a:t>2 pkt</a:t>
                      </a:r>
                    </a:p>
                    <a:p>
                      <a:pPr algn="ctr">
                        <a:lnSpc>
                          <a:spcPts val="1600"/>
                        </a:lnSpc>
                        <a:spcBef>
                          <a:spcPts val="1000"/>
                        </a:spcBef>
                        <a:spcAft>
                          <a:spcPts val="0"/>
                        </a:spcAft>
                      </a:pPr>
                      <a:r>
                        <a:rPr lang="pl-PL" sz="1000">
                          <a:effectLst/>
                        </a:rPr>
                        <a:t>2-5 osoby</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a:effectLst/>
                        </a:rPr>
                        <a:t>2 pkt</a:t>
                      </a:r>
                    </a:p>
                    <a:p>
                      <a:pPr algn="ctr">
                        <a:lnSpc>
                          <a:spcPts val="1600"/>
                        </a:lnSpc>
                        <a:spcBef>
                          <a:spcPts val="1000"/>
                        </a:spcBef>
                        <a:spcAft>
                          <a:spcPts val="0"/>
                        </a:spcAft>
                      </a:pPr>
                      <a:r>
                        <a:rPr lang="pl-PL" sz="1000">
                          <a:effectLst/>
                        </a:rPr>
                        <a:t>25 - 30 uczniów</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a:effectLst/>
                        </a:rPr>
                        <a:t>n/d</a:t>
                      </a:r>
                    </a:p>
                    <a:p>
                      <a:pPr algn="ctr">
                        <a:lnSpc>
                          <a:spcPts val="1600"/>
                        </a:lnSpc>
                        <a:spcBef>
                          <a:spcPts val="1000"/>
                        </a:spcBef>
                        <a:spcAft>
                          <a:spcPts val="0"/>
                        </a:spcAft>
                      </a:pPr>
                      <a:r>
                        <a:rPr lang="pl-PL" sz="1000">
                          <a:effectLst/>
                        </a:rPr>
                        <a:t> </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n/d</a:t>
                      </a:r>
                    </a:p>
                    <a:p>
                      <a:pPr algn="ctr">
                        <a:lnSpc>
                          <a:spcPts val="1600"/>
                        </a:lnSpc>
                        <a:spcBef>
                          <a:spcPts val="1000"/>
                        </a:spcBef>
                        <a:spcAft>
                          <a:spcPts val="0"/>
                        </a:spcAft>
                      </a:pPr>
                      <a:r>
                        <a:rPr lang="pl-PL" sz="1000" dirty="0">
                          <a:effectLst/>
                        </a:rPr>
                        <a:t> </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1 pkt</a:t>
                      </a:r>
                    </a:p>
                    <a:p>
                      <a:pPr algn="ctr">
                        <a:lnSpc>
                          <a:spcPts val="1600"/>
                        </a:lnSpc>
                        <a:spcBef>
                          <a:spcPts val="1000"/>
                        </a:spcBef>
                        <a:spcAft>
                          <a:spcPts val="0"/>
                        </a:spcAft>
                      </a:pPr>
                      <a:r>
                        <a:rPr lang="pl-PL" sz="1000" dirty="0">
                          <a:effectLst/>
                        </a:rPr>
                        <a:t>70% -73%</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2 pkt</a:t>
                      </a:r>
                    </a:p>
                    <a:p>
                      <a:pPr algn="ctr">
                        <a:lnSpc>
                          <a:spcPts val="1600"/>
                        </a:lnSpc>
                        <a:spcBef>
                          <a:spcPts val="1000"/>
                        </a:spcBef>
                        <a:spcAft>
                          <a:spcPts val="0"/>
                        </a:spcAft>
                      </a:pPr>
                      <a:r>
                        <a:rPr lang="pl-PL" sz="1000" dirty="0">
                          <a:effectLst/>
                        </a:rPr>
                        <a:t>85%-89%</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r>
              <a:tr h="636483">
                <a:tc>
                  <a:txBody>
                    <a:bodyPr/>
                    <a:lstStyle/>
                    <a:p>
                      <a:pPr>
                        <a:lnSpc>
                          <a:spcPts val="1600"/>
                        </a:lnSpc>
                        <a:spcBef>
                          <a:spcPts val="1000"/>
                        </a:spcBef>
                        <a:spcAft>
                          <a:spcPts val="0"/>
                        </a:spcAft>
                      </a:pPr>
                      <a:r>
                        <a:rPr lang="pl-PL" sz="1000">
                          <a:effectLst/>
                        </a:rPr>
                        <a:t>100% maksymalnej oceny (wysoki wpływ)</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a:effectLst/>
                        </a:rPr>
                        <a:t>4 pkt</a:t>
                      </a:r>
                    </a:p>
                    <a:p>
                      <a:pPr algn="ctr">
                        <a:lnSpc>
                          <a:spcPts val="1600"/>
                        </a:lnSpc>
                        <a:spcBef>
                          <a:spcPts val="1000"/>
                        </a:spcBef>
                        <a:spcAft>
                          <a:spcPts val="0"/>
                        </a:spcAft>
                      </a:pPr>
                      <a:r>
                        <a:rPr lang="pl-PL" sz="1000">
                          <a:effectLst/>
                        </a:rPr>
                        <a:t>pow.5 osób</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a:effectLst/>
                        </a:rPr>
                        <a:t>4 pkt</a:t>
                      </a:r>
                    </a:p>
                    <a:p>
                      <a:pPr algn="ctr">
                        <a:lnSpc>
                          <a:spcPts val="1600"/>
                        </a:lnSpc>
                        <a:spcBef>
                          <a:spcPts val="1000"/>
                        </a:spcBef>
                        <a:spcAft>
                          <a:spcPts val="0"/>
                        </a:spcAft>
                      </a:pPr>
                      <a:r>
                        <a:rPr lang="pl-PL" sz="1000">
                          <a:effectLst/>
                        </a:rPr>
                        <a:t>pow.30 uczniów</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a:effectLst/>
                        </a:rPr>
                        <a:t>4  pkt</a:t>
                      </a:r>
                    </a:p>
                    <a:p>
                      <a:pPr algn="ctr">
                        <a:lnSpc>
                          <a:spcPts val="1600"/>
                        </a:lnSpc>
                        <a:spcBef>
                          <a:spcPts val="1000"/>
                        </a:spcBef>
                        <a:spcAft>
                          <a:spcPts val="0"/>
                        </a:spcAft>
                      </a:pPr>
                      <a:r>
                        <a:rPr lang="pl-PL" sz="1000">
                          <a:effectLst/>
                        </a:rPr>
                        <a:t>pow.1 szt.</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a:effectLst/>
                        </a:rPr>
                        <a:t>2 pkt</a:t>
                      </a:r>
                    </a:p>
                    <a:p>
                      <a:pPr algn="ctr">
                        <a:lnSpc>
                          <a:spcPts val="1600"/>
                        </a:lnSpc>
                        <a:spcBef>
                          <a:spcPts val="1000"/>
                        </a:spcBef>
                        <a:spcAft>
                          <a:spcPts val="0"/>
                        </a:spcAft>
                      </a:pPr>
                      <a:r>
                        <a:rPr lang="pl-PL" sz="1000">
                          <a:effectLst/>
                        </a:rPr>
                        <a:t>pow.1</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2 pkt</a:t>
                      </a:r>
                    </a:p>
                    <a:p>
                      <a:pPr algn="ctr">
                        <a:lnSpc>
                          <a:spcPts val="1600"/>
                        </a:lnSpc>
                        <a:spcBef>
                          <a:spcPts val="1000"/>
                        </a:spcBef>
                        <a:spcAft>
                          <a:spcPts val="0"/>
                        </a:spcAft>
                      </a:pPr>
                      <a:r>
                        <a:rPr lang="pl-PL" sz="1000" dirty="0">
                          <a:effectLst/>
                        </a:rPr>
                        <a:t>pow.73%</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c>
                  <a:txBody>
                    <a:bodyPr/>
                    <a:lstStyle/>
                    <a:p>
                      <a:pPr algn="ctr">
                        <a:lnSpc>
                          <a:spcPts val="1600"/>
                        </a:lnSpc>
                        <a:spcBef>
                          <a:spcPts val="1000"/>
                        </a:spcBef>
                        <a:spcAft>
                          <a:spcPts val="0"/>
                        </a:spcAft>
                      </a:pPr>
                      <a:r>
                        <a:rPr lang="pl-PL" sz="1000" dirty="0">
                          <a:effectLst/>
                        </a:rPr>
                        <a:t>4 pkt</a:t>
                      </a:r>
                    </a:p>
                    <a:p>
                      <a:pPr algn="ctr">
                        <a:lnSpc>
                          <a:spcPts val="1600"/>
                        </a:lnSpc>
                        <a:spcBef>
                          <a:spcPts val="1000"/>
                        </a:spcBef>
                        <a:spcAft>
                          <a:spcPts val="0"/>
                        </a:spcAft>
                      </a:pPr>
                      <a:r>
                        <a:rPr lang="pl-PL" sz="1000" dirty="0">
                          <a:effectLst/>
                        </a:rPr>
                        <a:t>pow.89%</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nchor="ctr"/>
                </a:tc>
              </a:tr>
              <a:tr h="243546">
                <a:tc>
                  <a:txBody>
                    <a:bodyPr/>
                    <a:lstStyle/>
                    <a:p>
                      <a:pPr>
                        <a:lnSpc>
                          <a:spcPts val="1600"/>
                        </a:lnSpc>
                        <a:spcBef>
                          <a:spcPts val="1000"/>
                        </a:spcBef>
                        <a:spcAft>
                          <a:spcPts val="0"/>
                        </a:spcAft>
                      </a:pPr>
                      <a:r>
                        <a:rPr lang="pl-PL" sz="1000">
                          <a:effectLst/>
                        </a:rPr>
                        <a:t>Waga danego wskaźnika</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a:effectLst/>
                        </a:rPr>
                        <a:t>20%</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a:effectLst/>
                        </a:rPr>
                        <a:t>20%</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a:effectLst/>
                        </a:rPr>
                        <a:t>20 %</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a:effectLst/>
                        </a:rPr>
                        <a:t>10 %</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a:effectLst/>
                        </a:rPr>
                        <a:t>10%</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dirty="0">
                          <a:effectLst/>
                        </a:rPr>
                        <a:t>20%</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r>
              <a:tr h="475511">
                <a:tc>
                  <a:txBody>
                    <a:bodyPr/>
                    <a:lstStyle/>
                    <a:p>
                      <a:pPr>
                        <a:lnSpc>
                          <a:spcPts val="1600"/>
                        </a:lnSpc>
                        <a:spcBef>
                          <a:spcPts val="1000"/>
                        </a:spcBef>
                        <a:spcAft>
                          <a:spcPts val="0"/>
                        </a:spcAft>
                      </a:pPr>
                      <a:r>
                        <a:rPr lang="pl-PL" sz="1000">
                          <a:effectLst/>
                        </a:rPr>
                        <a:t>Ocena:</a:t>
                      </a:r>
                      <a:br>
                        <a:rPr lang="pl-PL" sz="1000">
                          <a:effectLst/>
                        </a:rPr>
                      </a:br>
                      <a:r>
                        <a:rPr lang="pl-PL" sz="1000">
                          <a:effectLst/>
                        </a:rPr>
                        <a:t>(max 20 pkt. – 100%)</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a:effectLst/>
                        </a:rPr>
                        <a:t>4pkt</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a:effectLst/>
                        </a:rPr>
                        <a:t>4 pkt</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a:effectLst/>
                        </a:rPr>
                        <a:t>4 pkt</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a:effectLst/>
                        </a:rPr>
                        <a:t>2 pkt</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a:effectLst/>
                        </a:rPr>
                        <a:t>2 pkt</a:t>
                      </a:r>
                      <a:endParaRPr lang="pl-P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c>
                  <a:txBody>
                    <a:bodyPr/>
                    <a:lstStyle/>
                    <a:p>
                      <a:pPr algn="ctr">
                        <a:lnSpc>
                          <a:spcPts val="1600"/>
                        </a:lnSpc>
                        <a:spcBef>
                          <a:spcPts val="1000"/>
                        </a:spcBef>
                        <a:spcAft>
                          <a:spcPts val="0"/>
                        </a:spcAft>
                      </a:pPr>
                      <a:r>
                        <a:rPr lang="pl-PL" sz="1000" dirty="0">
                          <a:effectLst/>
                        </a:rPr>
                        <a:t>4 pkt</a:t>
                      </a:r>
                      <a:endParaRPr lang="pl-P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193" marR="42193" marT="0" marB="0"/>
                </a:tc>
              </a:tr>
            </a:tbl>
          </a:graphicData>
        </a:graphic>
      </p:graphicFrame>
    </p:spTree>
    <p:extLst>
      <p:ext uri="{BB962C8B-B14F-4D97-AF65-F5344CB8AC3E}">
        <p14:creationId xmlns:p14="http://schemas.microsoft.com/office/powerpoint/2010/main" val="726384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sz="9600" dirty="0"/>
              <a:t/>
            </a:r>
            <a:br>
              <a:rPr lang="pl-PL" sz="9600" dirty="0"/>
            </a:br>
            <a:r>
              <a:rPr lang="pl-PL" sz="3100" b="1" dirty="0"/>
              <a:t>KRYTERIUM NR </a:t>
            </a:r>
            <a:r>
              <a:rPr lang="pl-PL" sz="3100" b="1" dirty="0" smtClean="0"/>
              <a:t>5</a:t>
            </a:r>
            <a:r>
              <a:rPr lang="pl-PL" sz="3100" b="1" dirty="0"/>
              <a:t/>
            </a:r>
            <a:br>
              <a:rPr lang="pl-PL" sz="3100" b="1" dirty="0"/>
            </a:br>
            <a:r>
              <a:rPr lang="pl-PL" sz="3100" b="1" kern="50" dirty="0">
                <a:ea typeface="Times New Roman" panose="02020603050405020304" pitchFamily="18" charset="0"/>
                <a:cs typeface="Arial" panose="020B0604020202020204" pitchFamily="34" charset="0"/>
              </a:rPr>
              <a:t>Komplementarny charakter projektu</a:t>
            </a:r>
            <a:endParaRPr lang="pl-PL" sz="3100" b="1"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377537015"/>
              </p:ext>
            </p:extLst>
          </p:nvPr>
        </p:nvGraphicFramePr>
        <p:xfrm>
          <a:off x="251520" y="2420888"/>
          <a:ext cx="843528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477794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4110034912"/>
              </p:ext>
            </p:extLst>
          </p:nvPr>
        </p:nvGraphicFramePr>
        <p:xfrm>
          <a:off x="0" y="980728"/>
          <a:ext cx="9144000" cy="5934836"/>
        </p:xfrm>
        <a:graphic>
          <a:graphicData uri="http://schemas.openxmlformats.org/drawingml/2006/table">
            <a:tbl>
              <a:tblPr firstRow="1" bandRow="1">
                <a:tableStyleId>{5C22544A-7EE6-4342-B048-85BDC9FD1C3A}</a:tableStyleId>
              </a:tblPr>
              <a:tblGrid>
                <a:gridCol w="3275856"/>
                <a:gridCol w="5868144"/>
              </a:tblGrid>
              <a:tr h="936104">
                <a:tc gridSpan="2">
                  <a:txBody>
                    <a:bodyPr/>
                    <a:lstStyle/>
                    <a:p>
                      <a:pPr algn="ctr"/>
                      <a:endParaRPr lang="pl-PL" sz="2400" dirty="0" smtClean="0">
                        <a:latin typeface="+mj-lt"/>
                      </a:endParaRPr>
                    </a:p>
                    <a:p>
                      <a:pPr algn="ctr"/>
                      <a:r>
                        <a:rPr lang="pl-PL" sz="2400" dirty="0" smtClean="0">
                          <a:latin typeface="+mj-lt"/>
                        </a:rPr>
                        <a:t>PUNKTACJA</a:t>
                      </a:r>
                      <a:endParaRPr lang="pl-PL" sz="2400" dirty="0">
                        <a:latin typeface="+mj-lt"/>
                      </a:endParaRPr>
                    </a:p>
                  </a:txBody>
                  <a:tcPr>
                    <a:solidFill>
                      <a:schemeClr val="tx2">
                        <a:lumMod val="50000"/>
                      </a:schemeClr>
                    </a:solidFill>
                  </a:tcPr>
                </a:tc>
                <a:tc hMerge="1">
                  <a:txBody>
                    <a:bodyPr/>
                    <a:lstStyle/>
                    <a:p>
                      <a:endParaRPr lang="pl-PL" dirty="0"/>
                    </a:p>
                  </a:txBody>
                  <a:tcPr/>
                </a:tc>
              </a:tr>
              <a:tr h="1041804">
                <a:tc>
                  <a:txBody>
                    <a:bodyPr/>
                    <a:lstStyle/>
                    <a:p>
                      <a:pPr marL="0" algn="ctr" defTabSz="914400" rtl="0" eaLnBrk="1" latinLnBrk="0" hangingPunct="1">
                        <a:lnSpc>
                          <a:spcPts val="1600"/>
                        </a:lnSpc>
                        <a:spcBef>
                          <a:spcPts val="1000"/>
                        </a:spcBef>
                        <a:spcAft>
                          <a:spcPts val="0"/>
                        </a:spcAft>
                      </a:pPr>
                      <a:endParaRPr lang="pl-PL" sz="2400" b="1" kern="50" dirty="0" smtClean="0">
                        <a:solidFill>
                          <a:schemeClr val="dk1"/>
                        </a:solidFill>
                        <a:effectLst/>
                        <a:latin typeface="+mj-lt"/>
                        <a:ea typeface="Times New Roman" panose="02020603050405020304" pitchFamily="18" charset="0"/>
                        <a:cs typeface="Arial" panose="020B0604020202020204" pitchFamily="34" charset="0"/>
                      </a:endParaRPr>
                    </a:p>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tc>
                <a:tc>
                  <a:txBody>
                    <a:bodyPr/>
                    <a:lstStyle/>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Brak</a:t>
                      </a:r>
                    </a:p>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 </a:t>
                      </a:r>
                      <a:r>
                        <a:rPr lang="pl-PL" sz="2400" b="0" strike="noStrike" kern="50" dirty="0">
                          <a:solidFill>
                            <a:schemeClr val="dk1"/>
                          </a:solidFill>
                          <a:effectLst/>
                          <a:latin typeface="+mj-lt"/>
                          <a:ea typeface="Times New Roman" panose="02020603050405020304" pitchFamily="18" charset="0"/>
                          <a:cs typeface="Arial" panose="020B0604020202020204" pitchFamily="34" charset="0"/>
                        </a:rPr>
                        <a:t>komplementarności</a:t>
                      </a: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1,25 </a:t>
                      </a:r>
                      <a:r>
                        <a:rPr lang="pl-PL" sz="2400" b="1" kern="50" dirty="0">
                          <a:effectLst/>
                          <a:latin typeface="+mj-lt"/>
                          <a:ea typeface="Times New Roman" panose="02020603050405020304" pitchFamily="18" charset="0"/>
                          <a:cs typeface="Arial" panose="020B0604020202020204" pitchFamily="34" charset="0"/>
                        </a:rPr>
                        <a:t>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jednym  projektem</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1104964">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2,5 </a:t>
                      </a:r>
                      <a:r>
                        <a:rPr lang="pl-PL" sz="2400" b="1" kern="50" dirty="0">
                          <a:effectLst/>
                          <a:latin typeface="+mj-lt"/>
                          <a:ea typeface="Times New Roman" panose="02020603050405020304" pitchFamily="18" charset="0"/>
                          <a:cs typeface="Arial" panose="020B0604020202020204" pitchFamily="34" charset="0"/>
                        </a:rPr>
                        <a:t>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trzema projektami, w tym minimum jednym w ramach naboru </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5 </a:t>
                      </a:r>
                      <a:r>
                        <a:rPr lang="pl-PL" sz="2400" b="1" kern="50" dirty="0">
                          <a:effectLst/>
                          <a:latin typeface="+mj-lt"/>
                          <a:ea typeface="Times New Roman" panose="02020603050405020304" pitchFamily="18" charset="0"/>
                          <a:cs typeface="Arial" panose="020B0604020202020204" pitchFamily="34" charset="0"/>
                        </a:rPr>
                        <a:t>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pięcioma projektami, w tym minimum trzema w ramach naboru</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52812">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Ocena</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5 </a:t>
                      </a: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pkt. – 100</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l-PL" dirty="0"/>
                    </a:p>
                  </a:txBody>
                  <a:tcPr/>
                </a:tc>
              </a:tr>
            </a:tbl>
          </a:graphicData>
        </a:graphic>
      </p:graphicFrame>
    </p:spTree>
    <p:extLst>
      <p:ext uri="{BB962C8B-B14F-4D97-AF65-F5344CB8AC3E}">
        <p14:creationId xmlns:p14="http://schemas.microsoft.com/office/powerpoint/2010/main" val="6297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smtClean="0"/>
              <a:t>MINIMUM </a:t>
            </a:r>
            <a:r>
              <a:rPr lang="pl-PL" sz="2700" b="1" dirty="0"/>
              <a:t>PUNKTOWE</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199671476"/>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254010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2238301490"/>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925516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1" cy="4525963"/>
          </a:xfrm>
        </p:spPr>
        <p:txBody>
          <a:bodyPr>
            <a:normAutofit/>
          </a:bodyPr>
          <a:lstStyle/>
          <a:p>
            <a:pPr marL="457200" indent="-457200">
              <a:buFont typeface="+mj-lt"/>
              <a:buAutoNum type="arabicPeriod"/>
            </a:pPr>
            <a:r>
              <a:rPr lang="pl-PL" sz="2400" dirty="0"/>
              <a:t>Wyjaśnienia o charakterze ogólnym publikowane są na stronie </a:t>
            </a:r>
            <a:r>
              <a:rPr lang="pl-PL" sz="2400" dirty="0" smtClean="0"/>
              <a:t>internetowej </a:t>
            </a:r>
            <a:r>
              <a:rPr lang="pl-PL" sz="2400" dirty="0"/>
              <a:t> </a:t>
            </a:r>
            <a:r>
              <a:rPr lang="pl-PL" sz="2400" u="sng" dirty="0">
                <a:hlinkClick r:id="rId3"/>
              </a:rPr>
              <a:t>www.zitaj.jeleniagora.pl</a:t>
            </a:r>
            <a:r>
              <a:rPr lang="pl-PL" sz="2400" dirty="0" smtClean="0"/>
              <a:t>.</a:t>
            </a:r>
          </a:p>
          <a:p>
            <a:pPr marL="457200" indent="-457200">
              <a:buFont typeface="+mj-lt"/>
              <a:buAutoNum type="arabicPeriod"/>
            </a:pPr>
            <a:endParaRPr lang="pl-PL" sz="2400" dirty="0" smtClean="0"/>
          </a:p>
          <a:p>
            <a:pPr marL="457200" indent="-457200">
              <a:buFont typeface="+mj-lt"/>
              <a:buAutoNum type="arabicPeriod"/>
            </a:pPr>
            <a:r>
              <a:rPr lang="pl-PL" sz="2400" dirty="0"/>
              <a:t>Zapytania w zakresie oceny zgodności projektu ze Strategią ZIT AJ można składać do ZIT AJ:</a:t>
            </a:r>
          </a:p>
          <a:p>
            <a:pPr marL="0" indent="0">
              <a:buNone/>
            </a:pPr>
            <a:endParaRPr lang="pl-PL" sz="2400" dirty="0" smtClean="0"/>
          </a:p>
          <a:p>
            <a:r>
              <a:rPr lang="pl-PL" sz="2400" dirty="0" smtClean="0"/>
              <a:t>na </a:t>
            </a:r>
            <a:r>
              <a:rPr lang="pl-PL" sz="2400" dirty="0"/>
              <a:t>adres: </a:t>
            </a:r>
            <a:r>
              <a:rPr lang="pl-PL" sz="2400" dirty="0">
                <a:hlinkClick r:id="rId4"/>
              </a:rPr>
              <a:t>zitaj@jeleniagora.pl</a:t>
            </a:r>
            <a:endParaRPr lang="pl-PL" sz="2400" dirty="0"/>
          </a:p>
          <a:p>
            <a:r>
              <a:rPr lang="pl-PL" sz="2400" dirty="0"/>
              <a:t>telefonicznie: 75 75 46 </a:t>
            </a:r>
            <a:r>
              <a:rPr lang="pl-PL" sz="2400" dirty="0" smtClean="0"/>
              <a:t>255</a:t>
            </a:r>
            <a:r>
              <a:rPr lang="pl-PL" sz="2400" dirty="0"/>
              <a:t>  oraz 75 75 46 </a:t>
            </a:r>
            <a:r>
              <a:rPr lang="pl-PL" sz="2400" dirty="0" smtClean="0"/>
              <a:t>288</a:t>
            </a:r>
            <a:endParaRPr lang="pl-PL" sz="2400" dirty="0" smtClean="0"/>
          </a:p>
          <a:p>
            <a:endParaRPr lang="pl-PL" sz="2400" dirty="0"/>
          </a:p>
          <a:p>
            <a:pPr marL="0" indent="0" algn="ctr">
              <a:buNone/>
            </a:pPr>
            <a:endParaRPr lang="pl-PL" sz="2200" dirty="0" smtClean="0"/>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824276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132856"/>
            <a:ext cx="5879368" cy="4468940"/>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Dziękujemy  za uwagę </a:t>
            </a:r>
            <a:endParaRPr lang="pl-PL" sz="66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4248596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3536123301"/>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miejsko-wiejska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Miasto na prawach powiatu</a:t>
                      </a:r>
                      <a:endParaRPr lang="pl-PL" sz="1800" dirty="0" smtClean="0">
                        <a:solidFill>
                          <a:schemeClr val="bg1"/>
                        </a:solidFill>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Arial"/>
                        </a:rPr>
                        <a:t>Karpacz</a:t>
                      </a:r>
                    </a:p>
                    <a:p>
                      <a:pPr algn="just"/>
                      <a:r>
                        <a:rPr lang="pl-PL" sz="1800" strike="noStrike" dirty="0" smtClean="0">
                          <a:solidFill>
                            <a:srgbClr val="000000"/>
                          </a:solidFill>
                          <a:latin typeface="Arial"/>
                        </a:rPr>
                        <a:t>Kowary</a:t>
                      </a:r>
                      <a:endParaRPr lang="pl-PL" sz="1800" dirty="0" smtClean="0"/>
                    </a:p>
                    <a:p>
                      <a:pPr algn="just"/>
                      <a:r>
                        <a:rPr lang="pl-PL" sz="1800" strike="noStrike" dirty="0" smtClean="0">
                          <a:solidFill>
                            <a:srgbClr val="000000"/>
                          </a:solidFill>
                          <a:latin typeface="Arial"/>
                        </a:rPr>
                        <a:t>Piechowice</a:t>
                      </a:r>
                      <a:endParaRPr lang="pl-PL" sz="1800" dirty="0" smtClean="0"/>
                    </a:p>
                    <a:p>
                      <a:pPr algn="just"/>
                      <a:r>
                        <a:rPr lang="pl-PL" sz="1800" strike="noStrike" dirty="0" smtClean="0">
                          <a:solidFill>
                            <a:srgbClr val="000000"/>
                          </a:solidFill>
                          <a:latin typeface="Arial"/>
                        </a:rPr>
                        <a:t>Szklarska Poręba</a:t>
                      </a:r>
                      <a:endParaRPr lang="pl-PL" sz="1800" dirty="0" smtClean="0"/>
                    </a:p>
                    <a:p>
                      <a:pPr algn="just"/>
                      <a:r>
                        <a:rPr lang="pl-PL" sz="1800" strike="noStrike" dirty="0" smtClean="0">
                          <a:solidFill>
                            <a:srgbClr val="000000"/>
                          </a:solidFill>
                          <a:latin typeface="Arial"/>
                        </a:rPr>
                        <a:t>Wojcieszów</a:t>
                      </a:r>
                      <a:endParaRPr lang="pl-PL" sz="1800" dirty="0" smtClean="0"/>
                    </a:p>
                    <a:p>
                      <a:pPr algn="just"/>
                      <a:r>
                        <a:rPr lang="pl-PL" sz="1800" strike="noStrike" dirty="0" smtClean="0">
                          <a:solidFill>
                            <a:srgbClr val="000000"/>
                          </a:solidFill>
                          <a:latin typeface="Arial"/>
                        </a:rPr>
                        <a:t>Złotoryja</a:t>
                      </a:r>
                      <a:endParaRPr lang="pl-PL" sz="1800" dirty="0" smtClean="0"/>
                    </a:p>
                    <a:p>
                      <a:pPr algn="just"/>
                      <a:endParaRPr lang="pl-PL" dirty="0"/>
                    </a:p>
                  </a:txBody>
                  <a:tcPr/>
                </a:tc>
                <a:tc>
                  <a:txBody>
                    <a:bodyPr/>
                    <a:lstStyle/>
                    <a:p>
                      <a:pPr algn="just"/>
                      <a:r>
                        <a:rPr lang="pl-PL" sz="1800" strike="noStrike" dirty="0" smtClean="0">
                          <a:solidFill>
                            <a:srgbClr val="000000"/>
                          </a:solidFill>
                          <a:latin typeface="Arial"/>
                        </a:rPr>
                        <a:t>Gryfów Śląski</a:t>
                      </a:r>
                      <a:endParaRPr lang="pl-PL" sz="1800" dirty="0" smtClean="0"/>
                    </a:p>
                    <a:p>
                      <a:pPr algn="just"/>
                      <a:r>
                        <a:rPr lang="pl-PL" sz="1800" strike="noStrike" dirty="0" smtClean="0">
                          <a:solidFill>
                            <a:srgbClr val="000000"/>
                          </a:solidFill>
                          <a:latin typeface="Arial"/>
                        </a:rPr>
                        <a:t>Lubomierz</a:t>
                      </a:r>
                      <a:endParaRPr lang="pl-PL" sz="1800" dirty="0" smtClean="0"/>
                    </a:p>
                    <a:p>
                      <a:pPr algn="just"/>
                      <a:r>
                        <a:rPr lang="pl-PL" sz="1800" strike="noStrike" dirty="0" smtClean="0">
                          <a:solidFill>
                            <a:srgbClr val="000000"/>
                          </a:solidFill>
                          <a:latin typeface="Arial"/>
                        </a:rPr>
                        <a:t>Mirsk</a:t>
                      </a:r>
                      <a:endParaRPr lang="pl-PL" sz="1800" dirty="0" smtClean="0"/>
                    </a:p>
                    <a:p>
                      <a:pPr algn="just"/>
                      <a:r>
                        <a:rPr lang="pl-PL" sz="1800" strike="noStrike" dirty="0" smtClean="0">
                          <a:solidFill>
                            <a:srgbClr val="000000"/>
                          </a:solidFill>
                          <a:latin typeface="Arial"/>
                        </a:rPr>
                        <a:t>Wleń</a:t>
                      </a:r>
                      <a:endParaRPr lang="pl-PL" sz="1800" dirty="0" smtClean="0"/>
                    </a:p>
                    <a:p>
                      <a:pPr algn="just"/>
                      <a:r>
                        <a:rPr lang="pl-PL" sz="1800" strike="noStrike" dirty="0" smtClean="0">
                          <a:solidFill>
                            <a:srgbClr val="000000"/>
                          </a:solidFill>
                          <a:latin typeface="Arial"/>
                        </a:rPr>
                        <a:t>Świerzawa</a:t>
                      </a:r>
                      <a:endParaRPr lang="pl-PL" sz="1800" dirty="0" smtClean="0"/>
                    </a:p>
                  </a:txBody>
                  <a:tcPr/>
                </a:tc>
                <a:tc>
                  <a:txBody>
                    <a:bodyPr/>
                    <a:lstStyle/>
                    <a:p>
                      <a:pPr algn="just"/>
                      <a:r>
                        <a:rPr lang="pl-PL" sz="1800" strike="noStrike" dirty="0" smtClean="0">
                          <a:solidFill>
                            <a:srgbClr val="000000"/>
                          </a:solidFill>
                          <a:latin typeface="Arial"/>
                        </a:rPr>
                        <a:t>Janowice Wielkie</a:t>
                      </a:r>
                      <a:endParaRPr lang="pl-PL" sz="1800" dirty="0" smtClean="0"/>
                    </a:p>
                    <a:p>
                      <a:pPr algn="just"/>
                      <a:r>
                        <a:rPr lang="pl-PL" sz="1800" strike="noStrike" dirty="0" smtClean="0">
                          <a:solidFill>
                            <a:srgbClr val="000000"/>
                          </a:solidFill>
                          <a:latin typeface="Arial"/>
                        </a:rPr>
                        <a:t>Jeżów Sudecki</a:t>
                      </a:r>
                      <a:endParaRPr lang="pl-PL" sz="1800" dirty="0" smtClean="0"/>
                    </a:p>
                    <a:p>
                      <a:pPr algn="just"/>
                      <a:r>
                        <a:rPr lang="pl-PL" sz="1800" strike="noStrike" dirty="0" smtClean="0">
                          <a:solidFill>
                            <a:srgbClr val="000000"/>
                          </a:solidFill>
                          <a:latin typeface="Arial"/>
                        </a:rPr>
                        <a:t>Mysłakowice</a:t>
                      </a:r>
                      <a:endParaRPr lang="pl-PL" sz="1800" dirty="0" smtClean="0"/>
                    </a:p>
                    <a:p>
                      <a:pPr algn="just"/>
                      <a:r>
                        <a:rPr lang="pl-PL" sz="1800" strike="noStrike" dirty="0" smtClean="0">
                          <a:solidFill>
                            <a:srgbClr val="000000"/>
                          </a:solidFill>
                          <a:latin typeface="Arial"/>
                        </a:rPr>
                        <a:t>Podgórzyn</a:t>
                      </a:r>
                      <a:endParaRPr lang="pl-PL" sz="1800" dirty="0" smtClean="0"/>
                    </a:p>
                    <a:p>
                      <a:pPr algn="just"/>
                      <a:r>
                        <a:rPr lang="pl-PL" sz="1800" strike="noStrike" dirty="0" smtClean="0">
                          <a:solidFill>
                            <a:srgbClr val="000000"/>
                          </a:solidFill>
                          <a:latin typeface="Arial"/>
                        </a:rPr>
                        <a:t>Stara Kamienica</a:t>
                      </a:r>
                      <a:endParaRPr lang="pl-PL" sz="1800" dirty="0" smtClean="0"/>
                    </a:p>
                    <a:p>
                      <a:pPr algn="just"/>
                      <a:r>
                        <a:rPr lang="pl-PL" sz="1800" strike="noStrike" dirty="0" smtClean="0">
                          <a:solidFill>
                            <a:srgbClr val="000000"/>
                          </a:solidFill>
                          <a:latin typeface="Arial"/>
                        </a:rPr>
                        <a:t>Pielgrzymka</a:t>
                      </a:r>
                      <a:endParaRPr lang="pl-PL" sz="1800" dirty="0" smtClean="0"/>
                    </a:p>
                    <a:p>
                      <a:pPr algn="just"/>
                      <a:endParaRPr lang="pl-PL" sz="1800" dirty="0" smtClean="0"/>
                    </a:p>
                    <a:p>
                      <a:pPr algn="just"/>
                      <a:endParaRPr lang="pl-PL"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Arial"/>
                        </a:rPr>
                        <a:t>Jelenia Góra</a:t>
                      </a:r>
                      <a:endParaRPr lang="pl-PL" sz="1800" dirty="0" smtClean="0"/>
                    </a:p>
                    <a:p>
                      <a:pPr algn="just"/>
                      <a:endParaRPr lang="pl-PL" dirty="0"/>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6001643"/>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Atrakcyjna dla mieszkańców i przedsiębiorstw przestrzeń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Aktywni zawodowo i społecznie mieszkańcy AJ</a:t>
            </a: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dirty="0" smtClean="0"/>
              <a:t>Kryteria </a:t>
            </a:r>
            <a:r>
              <a:rPr lang="pl-PL" dirty="0"/>
              <a:t>oceny zgodności projektów ze </a:t>
            </a:r>
            <a:r>
              <a:rPr lang="pl-PL" dirty="0" smtClean="0"/>
              <a:t>Strategią </a:t>
            </a:r>
            <a:r>
              <a:rPr lang="pl-PL" dirty="0"/>
              <a:t>ZIT </a:t>
            </a:r>
            <a:r>
              <a:rPr lang="pl-PL" dirty="0" smtClean="0"/>
              <a:t>AJ</a:t>
            </a:r>
            <a:br>
              <a:rPr lang="pl-PL" dirty="0" smtClean="0"/>
            </a:br>
            <a:r>
              <a:rPr lang="pl-PL" dirty="0"/>
              <a:t>Nabór </a:t>
            </a:r>
            <a:r>
              <a:rPr lang="pl-PL" dirty="0" smtClean="0"/>
              <a:t>10.4.3</a:t>
            </a:r>
            <a:br>
              <a:rPr lang="pl-PL" dirty="0" smtClean="0"/>
            </a:br>
            <a:r>
              <a:rPr lang="pl-PL" sz="4000" b="1" dirty="0"/>
              <a:t>Dostosowanie systemów kształcenia i szkolenia zawodowego do potrzeb rynku pracy – ZIT AJ</a:t>
            </a:r>
            <a:br>
              <a:rPr lang="pl-PL" sz="4000" b="1" dirty="0"/>
            </a:br>
            <a:r>
              <a:rPr lang="pl-PL" sz="3600" dirty="0"/>
              <a:t/>
            </a:r>
            <a:br>
              <a:rPr lang="pl-PL" sz="3600" dirty="0"/>
            </a:br>
            <a:r>
              <a:rPr lang="pl-PL" sz="3600" u="sng" dirty="0" smtClean="0"/>
              <a:t>Liczba </a:t>
            </a:r>
            <a:r>
              <a:rPr lang="pl-PL" sz="3600" u="sng" dirty="0" smtClean="0"/>
              <a:t>możliwych do zdobycia punktów, będzie stanowić </a:t>
            </a:r>
            <a:r>
              <a:rPr lang="pl-PL" sz="3600" b="1" u="sng" dirty="0" smtClean="0"/>
              <a:t>50 %</a:t>
            </a:r>
            <a:r>
              <a:rPr lang="pl-PL" sz="3600" u="sng" dirty="0" smtClean="0"/>
              <a:t> wszystkich możliwych  do zdobycia punktów</a:t>
            </a:r>
            <a:r>
              <a:rPr lang="pl-PL" sz="5400" dirty="0" smtClean="0"/>
              <a:t/>
            </a:r>
            <a:br>
              <a:rPr lang="pl-PL" sz="5400" dirty="0" smtClean="0"/>
            </a:br>
            <a:r>
              <a:rPr lang="pl-PL" b="1" dirty="0"/>
              <a:t/>
            </a:r>
            <a:br>
              <a:rPr lang="pl-PL" b="1" dirty="0"/>
            </a:br>
            <a:r>
              <a:rPr lang="pl-PL" b="1" dirty="0"/>
              <a:t/>
            </a:r>
            <a:br>
              <a:rPr lang="pl-PL" b="1" dirty="0"/>
            </a:br>
            <a:endParaRPr lang="pl-PL"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1196752"/>
            <a:ext cx="8712968" cy="5400600"/>
          </a:xfrm>
        </p:spPr>
        <p:txBody>
          <a:bodyPr>
            <a:normAutofit/>
          </a:bodyPr>
          <a:lstStyle/>
          <a:p>
            <a:pPr lvl="0"/>
            <a:r>
              <a:rPr lang="pl-PL" sz="4000" dirty="0"/>
              <a:t/>
            </a:r>
            <a:br>
              <a:rPr lang="pl-PL" sz="40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4090583708"/>
              </p:ext>
            </p:extLst>
          </p:nvPr>
        </p:nvGraphicFramePr>
        <p:xfrm>
          <a:off x="35495" y="910369"/>
          <a:ext cx="9108505" cy="5470959"/>
        </p:xfrm>
        <a:graphic>
          <a:graphicData uri="http://schemas.openxmlformats.org/drawingml/2006/table">
            <a:tbl>
              <a:tblPr firstRow="1" bandRow="1">
                <a:tableStyleId>{BDBED569-4797-4DF1-A0F4-6AAB3CD982D8}</a:tableStyleId>
              </a:tblPr>
              <a:tblGrid>
                <a:gridCol w="950156"/>
                <a:gridCol w="4599698"/>
                <a:gridCol w="1993461"/>
                <a:gridCol w="1565190"/>
              </a:tblGrid>
              <a:tr h="926067">
                <a:tc>
                  <a:txBody>
                    <a:bodyPr/>
                    <a:lstStyle/>
                    <a:p>
                      <a:pPr algn="ctr"/>
                      <a:r>
                        <a:rPr lang="pl-PL" sz="1800" dirty="0" err="1" smtClean="0">
                          <a:solidFill>
                            <a:schemeClr val="bg1"/>
                          </a:solidFill>
                        </a:rPr>
                        <a:t>L.p</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Nazwa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Opis znaczenia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Waga kryterium</a:t>
                      </a:r>
                    </a:p>
                    <a:p>
                      <a:pPr algn="ctr"/>
                      <a:r>
                        <a:rPr lang="pl-PL" sz="1800" smtClean="0">
                          <a:solidFill>
                            <a:schemeClr val="bg1"/>
                          </a:solidFill>
                        </a:rPr>
                        <a:t> </a:t>
                      </a:r>
                      <a:r>
                        <a:rPr lang="pl-PL" sz="1800" dirty="0" smtClean="0">
                          <a:solidFill>
                            <a:schemeClr val="bg1"/>
                          </a:solidFill>
                        </a:rPr>
                        <a:t>%</a:t>
                      </a:r>
                      <a:endParaRPr lang="pl-PL" sz="1800" dirty="0">
                        <a:solidFill>
                          <a:schemeClr val="bg1"/>
                        </a:solidFill>
                      </a:endParaRPr>
                    </a:p>
                  </a:txBody>
                  <a:tcPr>
                    <a:solidFill>
                      <a:schemeClr val="accent1">
                        <a:lumMod val="75000"/>
                      </a:schemeClr>
                    </a:solidFill>
                  </a:tcPr>
                </a:tc>
              </a:tr>
              <a:tr h="728468">
                <a:tc>
                  <a:txBody>
                    <a:bodyPr/>
                    <a:lstStyle/>
                    <a:p>
                      <a:r>
                        <a:rPr lang="pl-PL" dirty="0" smtClean="0"/>
                        <a:t>1</a:t>
                      </a:r>
                      <a:endParaRPr lang="pl-PL" dirty="0"/>
                    </a:p>
                  </a:txBody>
                  <a:tcPr>
                    <a:solidFill>
                      <a:schemeClr val="accent5">
                        <a:alpha val="20000"/>
                      </a:schemeClr>
                    </a:solidFill>
                  </a:tcPr>
                </a:tc>
                <a:tc>
                  <a:txBody>
                    <a:bodyPr/>
                    <a:lstStyle/>
                    <a:p>
                      <a:r>
                        <a:rPr lang="pl-PL" dirty="0" smtClean="0"/>
                        <a:t>Ocena zgodności projektu ze strategią ZIT AJ</a:t>
                      </a:r>
                      <a:endParaRPr lang="pl-PL" dirty="0"/>
                    </a:p>
                  </a:txBody>
                  <a:tcPr>
                    <a:solidFill>
                      <a:schemeClr val="accent5">
                        <a:alpha val="20000"/>
                      </a:schemeClr>
                    </a:solidFill>
                  </a:tcPr>
                </a:tc>
                <a:tc>
                  <a:txBody>
                    <a:bodyPr/>
                    <a:lstStyle/>
                    <a:p>
                      <a:pPr algn="ctr"/>
                      <a:r>
                        <a:rPr lang="pl-PL" dirty="0" smtClean="0"/>
                        <a:t>Tak/Nie</a:t>
                      </a:r>
                      <a:endParaRPr lang="pl-PL" dirty="0"/>
                    </a:p>
                  </a:txBody>
                  <a:tcPr>
                    <a:solidFill>
                      <a:schemeClr val="accent5">
                        <a:alpha val="20000"/>
                      </a:schemeClr>
                    </a:solidFill>
                  </a:tcPr>
                </a:tc>
                <a:tc>
                  <a:txBody>
                    <a:bodyPr/>
                    <a:lstStyle/>
                    <a:p>
                      <a:pPr algn="ctr"/>
                      <a:r>
                        <a:rPr lang="pl-PL" dirty="0" smtClean="0"/>
                        <a:t>n/d</a:t>
                      </a:r>
                      <a:endParaRPr lang="pl-PL" dirty="0"/>
                    </a:p>
                  </a:txBody>
                  <a:tcPr>
                    <a:solidFill>
                      <a:schemeClr val="accent5">
                        <a:alpha val="20000"/>
                      </a:schemeClr>
                    </a:solidFill>
                  </a:tcPr>
                </a:tc>
              </a:tr>
              <a:tr h="792088">
                <a:tc>
                  <a:txBody>
                    <a:bodyPr/>
                    <a:lstStyle/>
                    <a:p>
                      <a:r>
                        <a:rPr lang="pl-PL" sz="1800" dirty="0" smtClean="0"/>
                        <a:t>2</a:t>
                      </a:r>
                      <a:endParaRPr lang="pl-PL" sz="1800" dirty="0"/>
                    </a:p>
                  </a:txBody>
                  <a:tcPr/>
                </a:tc>
                <a:tc>
                  <a:txBody>
                    <a:bodyPr/>
                    <a:lstStyle/>
                    <a:p>
                      <a:r>
                        <a:rPr lang="pl-PL" sz="1800" dirty="0" smtClean="0"/>
                        <a:t>Poprawność doboru wskaźników</a:t>
                      </a:r>
                      <a:endParaRPr lang="pl-PL"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t>Tak/Nie</a:t>
                      </a:r>
                    </a:p>
                    <a:p>
                      <a:endParaRPr lang="pl-PL" sz="1800" dirty="0"/>
                    </a:p>
                  </a:txBody>
                  <a:tcPr/>
                </a:tc>
                <a:tc>
                  <a:txBody>
                    <a:bodyPr/>
                    <a:lstStyle/>
                    <a:p>
                      <a:pPr algn="ctr"/>
                      <a:r>
                        <a:rPr lang="pl-PL" sz="1800" dirty="0" smtClean="0"/>
                        <a:t>n/d</a:t>
                      </a:r>
                      <a:endParaRPr lang="pl-PL" sz="1800" dirty="0"/>
                    </a:p>
                  </a:txBody>
                  <a:tcPr/>
                </a:tc>
              </a:tr>
              <a:tr h="864096">
                <a:tc>
                  <a:txBody>
                    <a:bodyPr/>
                    <a:lstStyle/>
                    <a:p>
                      <a:r>
                        <a:rPr lang="pl-PL" sz="1800" dirty="0" smtClean="0"/>
                        <a:t>3</a:t>
                      </a:r>
                      <a:endParaRPr lang="pl-PL" sz="1800" dirty="0"/>
                    </a:p>
                  </a:txBody>
                  <a:tcPr/>
                </a:tc>
                <a:tc>
                  <a:txBody>
                    <a:bodyPr/>
                    <a:lstStyle/>
                    <a:p>
                      <a:r>
                        <a:rPr lang="pl-PL" sz="1800" dirty="0" smtClean="0"/>
                        <a:t>Wpływ projektu na realizację Strategii ZIT AJ</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25</a:t>
                      </a:r>
                      <a:endParaRPr lang="pl-PL" sz="1800" dirty="0"/>
                    </a:p>
                  </a:txBody>
                  <a:tcPr/>
                </a:tc>
                <a:tc>
                  <a:txBody>
                    <a:bodyPr/>
                    <a:lstStyle/>
                    <a:p>
                      <a:pPr algn="ctr"/>
                      <a:r>
                        <a:rPr lang="pl-PL" sz="1800" dirty="0" smtClean="0"/>
                        <a:t>50 %</a:t>
                      </a:r>
                      <a:endParaRPr lang="pl-PL" sz="1800" dirty="0"/>
                    </a:p>
                  </a:txBody>
                  <a:tcPr/>
                </a:tc>
              </a:tr>
              <a:tr h="1224136">
                <a:tc>
                  <a:txBody>
                    <a:bodyPr/>
                    <a:lstStyle/>
                    <a:p>
                      <a:r>
                        <a:rPr lang="pl-PL" sz="1800" dirty="0" smtClean="0"/>
                        <a:t>4</a:t>
                      </a:r>
                      <a:endParaRPr lang="pl-PL" sz="1800" dirty="0"/>
                    </a:p>
                  </a:txBody>
                  <a:tcPr/>
                </a:tc>
                <a:tc>
                  <a:txBody>
                    <a:bodyPr/>
                    <a:lstStyle/>
                    <a:p>
                      <a:r>
                        <a:rPr lang="pl-PL" sz="1800" dirty="0" smtClean="0"/>
                        <a:t>Wpływ projektu na realizację</a:t>
                      </a:r>
                      <a:r>
                        <a:rPr lang="pl-PL" sz="1800" baseline="0" dirty="0" smtClean="0"/>
                        <a:t> wartości docelowej wskaźników monitoringu realizacji celów Strategii ZIT wynikających z Porozumienia</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20</a:t>
                      </a:r>
                      <a:endParaRPr lang="pl-PL" sz="1800" dirty="0" smtClean="0"/>
                    </a:p>
                    <a:p>
                      <a:endParaRPr lang="pl-PL" sz="1800" dirty="0"/>
                    </a:p>
                  </a:txBody>
                  <a:tcPr/>
                </a:tc>
                <a:tc>
                  <a:txBody>
                    <a:bodyPr/>
                    <a:lstStyle/>
                    <a:p>
                      <a:pPr algn="ctr"/>
                      <a:r>
                        <a:rPr lang="pl-PL" sz="1800" dirty="0" smtClean="0"/>
                        <a:t>40 %</a:t>
                      </a:r>
                      <a:endParaRPr lang="pl-PL" sz="1800" dirty="0"/>
                    </a:p>
                  </a:txBody>
                  <a:tcPr/>
                </a:tc>
              </a:tr>
              <a:tr h="936104">
                <a:tc>
                  <a:txBody>
                    <a:bodyPr/>
                    <a:lstStyle/>
                    <a:p>
                      <a:r>
                        <a:rPr lang="pl-PL" sz="1800" dirty="0" smtClean="0"/>
                        <a:t>5</a:t>
                      </a:r>
                      <a:endParaRPr lang="pl-PL" sz="1800" dirty="0"/>
                    </a:p>
                  </a:txBody>
                  <a:tcPr/>
                </a:tc>
                <a:tc>
                  <a:txBody>
                    <a:bodyPr/>
                    <a:lstStyle/>
                    <a:p>
                      <a:r>
                        <a:rPr lang="pl-PL" sz="1800" dirty="0" smtClean="0"/>
                        <a:t>Komplementarny charakter projektu</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a:t>
                      </a:r>
                      <a:r>
                        <a:rPr lang="pl-PL" sz="1800" baseline="0" smtClean="0"/>
                        <a:t>do 5</a:t>
                      </a:r>
                      <a:endParaRPr lang="pl-PL" sz="1800" dirty="0" smtClean="0"/>
                    </a:p>
                    <a:p>
                      <a:endParaRPr lang="pl-PL" sz="1800" dirty="0"/>
                    </a:p>
                  </a:txBody>
                  <a:tcPr/>
                </a:tc>
                <a:tc>
                  <a:txBody>
                    <a:bodyPr/>
                    <a:lstStyle/>
                    <a:p>
                      <a:pPr algn="ctr"/>
                      <a:r>
                        <a:rPr lang="pl-PL" sz="1800" dirty="0" smtClean="0"/>
                        <a:t>10%</a:t>
                      </a:r>
                      <a:endParaRPr lang="pl-PL" sz="1800" dirty="0"/>
                    </a:p>
                  </a:txBody>
                  <a:tcPr/>
                </a:tc>
              </a:tr>
            </a:tbl>
          </a:graphicData>
        </a:graphic>
      </p:graphicFrame>
    </p:spTree>
    <p:extLst>
      <p:ext uri="{BB962C8B-B14F-4D97-AF65-F5344CB8AC3E}">
        <p14:creationId xmlns:p14="http://schemas.microsoft.com/office/powerpoint/2010/main" val="33228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1412776"/>
            <a:ext cx="9252520" cy="936104"/>
          </a:xfrm>
        </p:spPr>
        <p:txBody>
          <a:bodyPr>
            <a:normAutofit fontScale="90000"/>
          </a:bodyPr>
          <a:lstStyle/>
          <a:p>
            <a:r>
              <a:rPr lang="pl-PL" b="1" dirty="0"/>
              <a:t>KRYTERIUM NR 1</a:t>
            </a:r>
            <a:br>
              <a:rPr lang="pl-PL" b="1" dirty="0"/>
            </a:br>
            <a:r>
              <a:rPr lang="pl-PL" dirty="0"/>
              <a:t>Ocena zgodności projektu ze Strategią ZIT</a:t>
            </a:r>
            <a:br>
              <a:rPr lang="pl-PL" dirty="0"/>
            </a:br>
            <a:endParaRPr lang="pl-PL"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887186180"/>
              </p:ext>
            </p:extLst>
          </p:nvPr>
        </p:nvGraphicFramePr>
        <p:xfrm>
          <a:off x="0" y="2276872"/>
          <a:ext cx="86868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332656"/>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167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504" y="1412776"/>
            <a:ext cx="8219257" cy="1570186"/>
          </a:xfrm>
        </p:spPr>
        <p:txBody>
          <a:bodyPr>
            <a:noAutofit/>
          </a:bodyPr>
          <a:lstStyle/>
          <a:p>
            <a:r>
              <a:rPr lang="pl-PL" sz="3600" b="1" dirty="0"/>
              <a:t>KRYTERIUM NR 2</a:t>
            </a:r>
            <a:r>
              <a:rPr lang="pl-PL" sz="3600" dirty="0"/>
              <a:t/>
            </a:r>
            <a:br>
              <a:rPr lang="pl-PL" sz="3600" dirty="0"/>
            </a:br>
            <a:r>
              <a:rPr lang="pl-PL" sz="3600" b="1" dirty="0"/>
              <a:t>Poprawność doboru wskaźników</a:t>
            </a:r>
            <a:r>
              <a:rPr lang="pl-PL" sz="3600" dirty="0"/>
              <a:t/>
            </a:r>
            <a:br>
              <a:rPr lang="pl-PL" sz="3600" dirty="0"/>
            </a:br>
            <a:r>
              <a:rPr lang="pl-PL" sz="3600" dirty="0"/>
              <a:t/>
            </a:r>
            <a:br>
              <a:rPr lang="pl-PL" sz="3600" dirty="0"/>
            </a:br>
            <a:endParaRPr lang="pl-PL" sz="36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580234148"/>
              </p:ext>
            </p:extLst>
          </p:nvPr>
        </p:nvGraphicFramePr>
        <p:xfrm>
          <a:off x="56704" y="2197868"/>
          <a:ext cx="8686800" cy="45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467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5425</TotalTime>
  <Words>1079</Words>
  <Application>Microsoft Office PowerPoint</Application>
  <PresentationFormat>Pokaz na ekranie (4:3)</PresentationFormat>
  <Paragraphs>268</Paragraphs>
  <Slides>20</Slides>
  <Notes>3</Notes>
  <HiddenSlides>0</HiddenSlides>
  <MMClips>0</MMClips>
  <ScaleCrop>false</ScaleCrop>
  <HeadingPairs>
    <vt:vector size="6" baseType="variant">
      <vt:variant>
        <vt:lpstr>Używane czcionki</vt:lpstr>
      </vt:variant>
      <vt:variant>
        <vt:i4>5</vt:i4>
      </vt:variant>
      <vt:variant>
        <vt:lpstr>Motyw</vt:lpstr>
      </vt:variant>
      <vt:variant>
        <vt:i4>7</vt:i4>
      </vt:variant>
      <vt:variant>
        <vt:lpstr>Tytuły slajdów</vt:lpstr>
      </vt:variant>
      <vt:variant>
        <vt:i4>20</vt:i4>
      </vt:variant>
    </vt:vector>
  </HeadingPairs>
  <TitlesOfParts>
    <vt:vector size="32" baseType="lpstr">
      <vt:lpstr>Arial</vt:lpstr>
      <vt:lpstr>Calibri</vt:lpstr>
      <vt:lpstr>DejaVu Sans</vt:lpstr>
      <vt:lpstr>Times New Roman</vt:lpstr>
      <vt:lpstr>Verdana</vt:lpstr>
      <vt:lpstr>Motyw pakietu Office</vt:lpstr>
      <vt:lpstr>2_Motyw pakietu Office</vt:lpstr>
      <vt:lpstr>8_Motyw pakietu Office</vt:lpstr>
      <vt:lpstr>9_Motyw pakietu Office</vt:lpstr>
      <vt:lpstr>11_Motyw pakietu Office</vt:lpstr>
      <vt:lpstr>12_Motyw pakietu Office</vt:lpstr>
      <vt:lpstr>22_Motyw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zgodności projektów ze Strategią ZIT AJ Nabór 10.4.3 Dostosowanie systemów kształcenia i szkolenia zawodowego do potrzeb rynku pracy – ZIT AJ  Liczba możliwych do zdobycia punktów, będzie stanowić 50 % wszystkich możliwych  do zdobycia punktów   </vt:lpstr>
      <vt:lpstr> </vt:lpstr>
      <vt:lpstr>KRYTERIUM NR 1 Ocena zgodności projektu ze Strategią ZIT </vt:lpstr>
      <vt:lpstr>KRYTERIUM NR 2 Poprawność doboru wskaźników  </vt:lpstr>
      <vt:lpstr>Prezentacja programu PowerPoint</vt:lpstr>
      <vt:lpstr>KRYTERIUM NR 3 Wpływ projektu na realizację Strategii ZIT AJ </vt:lpstr>
      <vt:lpstr>Prezentacja programu PowerPoint</vt:lpstr>
      <vt:lpstr>         KRYTERIUM NR 4 Wpływ realizacji projektu na realizację wartości docelowej wskaźników monitoringu realizacji celów Strategii ZIT AJ wynikających z Porozumienia   </vt:lpstr>
      <vt:lpstr>Prezentacja programu PowerPoint</vt:lpstr>
      <vt:lpstr> KRYTERIUM NR 5 Komplementarny charakter projektu</vt:lpstr>
      <vt:lpstr>Prezentacja programu PowerPoint</vt:lpstr>
      <vt:lpstr>     MINIMUM PUNKTOWE Uzyskanie przez projekt minimum punktowego  </vt:lpstr>
      <vt:lpstr>Prezentacja programu PowerPoint</vt:lpstr>
      <vt:lpstr>Prezentacja programu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Izabela Stywryszko</cp:lastModifiedBy>
  <cp:revision>313</cp:revision>
  <dcterms:created xsi:type="dcterms:W3CDTF">2015-04-22T07:48:15Z</dcterms:created>
  <dcterms:modified xsi:type="dcterms:W3CDTF">2016-02-12T09:24:27Z</dcterms:modified>
</cp:coreProperties>
</file>