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0"/>
  </p:notesMasterIdLst>
  <p:handoutMasterIdLst>
    <p:handoutMasterId r:id="rId31"/>
  </p:handoutMasterIdLst>
  <p:sldIdLst>
    <p:sldId id="256" r:id="rId3"/>
    <p:sldId id="426" r:id="rId4"/>
    <p:sldId id="425" r:id="rId5"/>
    <p:sldId id="284" r:id="rId6"/>
    <p:sldId id="295" r:id="rId7"/>
    <p:sldId id="310" r:id="rId8"/>
    <p:sldId id="459" r:id="rId9"/>
    <p:sldId id="463" r:id="rId10"/>
    <p:sldId id="461" r:id="rId11"/>
    <p:sldId id="450" r:id="rId12"/>
    <p:sldId id="412" r:id="rId13"/>
    <p:sldId id="464" r:id="rId14"/>
    <p:sldId id="465" r:id="rId15"/>
    <p:sldId id="466" r:id="rId16"/>
    <p:sldId id="467" r:id="rId17"/>
    <p:sldId id="468" r:id="rId18"/>
    <p:sldId id="469" r:id="rId19"/>
    <p:sldId id="470" r:id="rId20"/>
    <p:sldId id="471" r:id="rId21"/>
    <p:sldId id="473" r:id="rId22"/>
    <p:sldId id="474" r:id="rId23"/>
    <p:sldId id="475" r:id="rId24"/>
    <p:sldId id="477" r:id="rId25"/>
    <p:sldId id="478" r:id="rId26"/>
    <p:sldId id="454" r:id="rId27"/>
    <p:sldId id="456" r:id="rId28"/>
    <p:sldId id="457" r:id="rId29"/>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501" autoAdjust="0"/>
  </p:normalViewPr>
  <p:slideViewPr>
    <p:cSldViewPr>
      <p:cViewPr varScale="1">
        <p:scale>
          <a:sx n="88" d="100"/>
          <a:sy n="88" d="100"/>
        </p:scale>
        <p:origin x="1470" y="84"/>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a:ln>
          <a:solidFill>
            <a:schemeClr val="tx1"/>
          </a:solidFill>
        </a:ln>
      </dgm:spPr>
      <dgm:t>
        <a:bodyPr/>
        <a:lstStyle/>
        <a:p>
          <a:pPr algn="just"/>
          <a:r>
            <a:rPr lang="pl-PL" sz="2000" u="none" dirty="0" smtClean="0"/>
            <a:t>Sprawdzana  będzie zbieżność zapisów dokumentacji aplikacyjnej z zapisami Strategii ZIT AJ. </a:t>
          </a:r>
          <a:endParaRPr lang="pl-PL" sz="20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a:ln>
          <a:solidFill>
            <a:schemeClr val="tx1"/>
          </a:solidFill>
        </a:ln>
      </dgm:spPr>
      <dgm:t>
        <a:bodyPr/>
        <a:lstStyle/>
        <a:p>
          <a:r>
            <a:rPr lang="pl-PL" sz="2000" dirty="0" smtClean="0"/>
            <a:t>Kryterium obligatoryjne</a:t>
          </a:r>
          <a:endParaRPr lang="pl-PL" sz="20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9EF1F389-BA63-486E-B50A-CC3714F020AF}">
      <dgm:prSet custT="1"/>
      <dgm:spPr>
        <a:ln>
          <a:solidFill>
            <a:schemeClr val="tx1"/>
          </a:solidFill>
        </a:ln>
      </dgm:spPr>
      <dgm:t>
        <a:bodyPr/>
        <a:lstStyle/>
        <a:p>
          <a:r>
            <a:rPr lang="pl-PL" sz="2000" u="sng" dirty="0" smtClean="0"/>
            <a:t>Niespełnienie oznacza odrzucenie wniosku</a:t>
          </a:r>
          <a:endParaRPr lang="pl-PL" sz="2000" u="sng" dirty="0"/>
        </a:p>
      </dgm:t>
    </dgm:pt>
    <dgm:pt modelId="{38559EC9-C588-4A35-83A4-1F3417C0A218}" type="parTrans" cxnId="{C5AC7A7D-1969-4D8B-BB20-A7F8EF3A3A5B}">
      <dgm:prSet/>
      <dgm:spPr/>
      <dgm:t>
        <a:bodyPr/>
        <a:lstStyle/>
        <a:p>
          <a:endParaRPr lang="pl-PL"/>
        </a:p>
      </dgm:t>
    </dgm:pt>
    <dgm:pt modelId="{0CA609CD-AB2F-4596-B109-03A051AA16EA}" type="sibTrans" cxnId="{C5AC7A7D-1969-4D8B-BB20-A7F8EF3A3A5B}">
      <dgm:prSet/>
      <dgm:spPr/>
      <dgm:t>
        <a:bodyPr/>
        <a:lstStyle/>
        <a:p>
          <a:endParaRPr lang="pl-PL"/>
        </a:p>
      </dgm:t>
    </dgm:pt>
    <dgm:pt modelId="{CDDA82B6-7484-451F-BBCF-7B1FD0E31617}">
      <dgm:prSet phldrT="[Tekst]" custT="1"/>
      <dgm:spPr>
        <a:ln>
          <a:solidFill>
            <a:schemeClr val="tx1"/>
          </a:solidFill>
        </a:ln>
      </dgm:spPr>
      <dgm:t>
        <a:bodyPr/>
        <a:lstStyle/>
        <a:p>
          <a:r>
            <a:rPr lang="pl-PL" sz="2000" dirty="0" smtClean="0"/>
            <a:t>TAK/NIE</a:t>
          </a:r>
          <a:endParaRPr lang="pl-PL" sz="2000" dirty="0"/>
        </a:p>
      </dgm:t>
    </dgm:pt>
    <dgm:pt modelId="{D4805B1F-12A8-4E4C-A4E7-53F729350BFF}" type="parTrans" cxnId="{291EFE5F-E610-483C-AB42-8361D108B7D0}">
      <dgm:prSet/>
      <dgm:spPr/>
      <dgm:t>
        <a:bodyPr/>
        <a:lstStyle/>
        <a:p>
          <a:endParaRPr lang="pl-PL"/>
        </a:p>
      </dgm:t>
    </dgm:pt>
    <dgm:pt modelId="{3915D2A5-B8EE-4E81-9450-78A3429C961F}" type="sibTrans" cxnId="{291EFE5F-E610-483C-AB42-8361D108B7D0}">
      <dgm:prSet/>
      <dgm:spPr/>
      <dgm:t>
        <a:bodyPr/>
        <a:lstStyle/>
        <a:p>
          <a:endParaRPr lang="pl-PL"/>
        </a:p>
      </dgm:t>
    </dgm:pt>
    <dgm:pt modelId="{5E7F6E0F-4E87-45BB-A853-21F1AA76AD59}">
      <dgm:prSet custT="1"/>
      <dgm:spPr>
        <a:ln>
          <a:solidFill>
            <a:schemeClr val="tx1"/>
          </a:solidFill>
        </a:ln>
      </dgm:spPr>
      <dgm:t>
        <a:bodyPr/>
        <a:lstStyle/>
        <a:p>
          <a:r>
            <a:rPr lang="pl-PL" sz="2000" u="none" dirty="0" smtClean="0"/>
            <a:t>Brak możliwości korekty</a:t>
          </a:r>
          <a:endParaRPr lang="pl-PL" sz="2000" u="none" dirty="0"/>
        </a:p>
      </dgm:t>
    </dgm:pt>
    <dgm:pt modelId="{408DEE54-BDF2-4438-BA80-6C612CF173AF}" type="parTrans" cxnId="{E4F8EF37-DC7B-4833-8308-B8C12428A9DA}">
      <dgm:prSet/>
      <dgm:spPr/>
      <dgm:t>
        <a:bodyPr/>
        <a:lstStyle/>
        <a:p>
          <a:endParaRPr lang="pl-PL"/>
        </a:p>
      </dgm:t>
    </dgm:pt>
    <dgm:pt modelId="{D018BE10-940C-43C4-9DC5-A971395ED1D9}" type="sibTrans" cxnId="{E4F8EF37-DC7B-4833-8308-B8C12428A9DA}">
      <dgm:prSet/>
      <dgm:spPr/>
      <dgm:t>
        <a:bodyPr/>
        <a:lstStyle/>
        <a:p>
          <a:endParaRPr lang="pl-PL"/>
        </a:p>
      </dgm:t>
    </dgm:pt>
    <dgm:pt modelId="{13A5C0B0-8E71-4D36-B412-45CCFB1F49E9}">
      <dgm:prSet phldrT="[Tekst]" custT="1"/>
      <dgm:spPr>
        <a:ln>
          <a:solidFill>
            <a:schemeClr val="tx1"/>
          </a:solidFill>
        </a:ln>
      </dgm:spPr>
      <dgm:t>
        <a:bodyPr/>
        <a:lstStyle/>
        <a:p>
          <a:pPr algn="just"/>
          <a:r>
            <a:rPr lang="pl-PL" sz="2000" dirty="0" smtClean="0"/>
            <a:t>Oceniane będzie, czy przedsięwzięcie ma wpływ na minimalizację negatywnych zjawisk  opisanych w  Strategii ZIT AJ oraz realizację zamierzeń strategicznych ZIT AJ.</a:t>
          </a:r>
          <a:endParaRPr lang="pl-PL" sz="2000" dirty="0"/>
        </a:p>
      </dgm:t>
    </dgm:pt>
    <dgm:pt modelId="{CAF44262-EC18-4F3B-9D48-5D942CD3F4E7}" type="parTrans" cxnId="{8038240D-73A4-41A4-A4B1-4128DF2592EB}">
      <dgm:prSet/>
      <dgm:spPr/>
    </dgm:pt>
    <dgm:pt modelId="{63D64D72-C4E5-4F7D-A5D9-17A41C970DA2}" type="sibTrans" cxnId="{8038240D-73A4-41A4-A4B1-4128DF2592E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649">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649">
        <dgm:presLayoutVars>
          <dgm:bulletEnabled val="1"/>
        </dgm:presLayoutVars>
      </dgm:prSet>
      <dgm:spPr/>
      <dgm:t>
        <a:bodyPr/>
        <a:lstStyle/>
        <a:p>
          <a:endParaRPr lang="pl-PL"/>
        </a:p>
      </dgm:t>
    </dgm:pt>
  </dgm:ptLst>
  <dgm:cxnLst>
    <dgm:cxn modelId="{00DB6209-E06D-4743-BB78-941E18E999D9}" type="presOf" srcId="{8976246F-F3B0-4AAE-882F-B4D107DF824D}" destId="{F191104C-2BDE-4FBA-96AE-E978FA566A32}" srcOrd="0" destOrd="0" presId="urn:microsoft.com/office/officeart/2005/8/layout/list1"/>
    <dgm:cxn modelId="{8038240D-73A4-41A4-A4B1-4128DF2592EB}" srcId="{BCB00146-15EA-4502-B121-C0AC5C88B1C6}" destId="{13A5C0B0-8E71-4D36-B412-45CCFB1F49E9}" srcOrd="1" destOrd="0" parTransId="{CAF44262-EC18-4F3B-9D48-5D942CD3F4E7}" sibTransId="{63D64D72-C4E5-4F7D-A5D9-17A41C970DA2}"/>
    <dgm:cxn modelId="{863DE910-9528-455D-B803-D67A6783D396}" type="presOf" srcId="{AC11E5B2-9D1B-4CEA-8787-93B3A572CA17}" destId="{FCD44274-ECF4-45BF-990A-74DB8DFD38D5}" srcOrd="1" destOrd="0" presId="urn:microsoft.com/office/officeart/2005/8/layout/list1"/>
    <dgm:cxn modelId="{144F615D-9252-4EEA-9D9E-128A340A91AF}" type="presOf" srcId="{BCB00146-15EA-4502-B121-C0AC5C88B1C6}" destId="{9A67E940-DC68-49E9-9F76-2A257833123E}" srcOrd="0" destOrd="0" presId="urn:microsoft.com/office/officeart/2005/8/layout/list1"/>
    <dgm:cxn modelId="{5D73A7F5-3C4A-483A-9E03-EEEF579D1C9A}" type="presOf" srcId="{CDDA82B6-7484-451F-BBCF-7B1FD0E31617}" destId="{F191104C-2BDE-4FBA-96AE-E978FA566A32}" srcOrd="0" destOrd="1" presId="urn:microsoft.com/office/officeart/2005/8/layout/list1"/>
    <dgm:cxn modelId="{99DAAF4C-8769-4ACE-8BDE-CF38B5842F42}" type="presOf" srcId="{5E7F6E0F-4E87-45BB-A853-21F1AA76AD59}" destId="{F191104C-2BDE-4FBA-96AE-E978FA566A32}" srcOrd="0" destOrd="3"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291EFE5F-E610-483C-AB42-8361D108B7D0}" srcId="{AC11E5B2-9D1B-4CEA-8787-93B3A572CA17}" destId="{CDDA82B6-7484-451F-BBCF-7B1FD0E31617}" srcOrd="1" destOrd="0" parTransId="{D4805B1F-12A8-4E4C-A4E7-53F729350BFF}" sibTransId="{3915D2A5-B8EE-4E81-9450-78A3429C961F}"/>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27ACDA02-4D9B-4792-9E22-FE55F4DE5712}" type="presOf" srcId="{9EF1F389-BA63-486E-B50A-CC3714F020AF}" destId="{F191104C-2BDE-4FBA-96AE-E978FA566A32}" srcOrd="0" destOrd="2" presId="urn:microsoft.com/office/officeart/2005/8/layout/list1"/>
    <dgm:cxn modelId="{60FDFDA4-0C9B-4FAB-8CA0-66CC73D66503}" type="presOf" srcId="{13A5C0B0-8E71-4D36-B412-45CCFB1F49E9}" destId="{9E68C8B4-653B-41CD-8867-6D4B76C4AEDF}" srcOrd="0" destOrd="1" presId="urn:microsoft.com/office/officeart/2005/8/layout/list1"/>
    <dgm:cxn modelId="{C566D8D6-F9C1-4A38-8BF3-9AE97BC30D8D}" type="presOf" srcId="{16BD0E0C-ADA1-4445-8BF0-C698A4E279F4}" destId="{9E68C8B4-653B-41CD-8867-6D4B76C4AEDF}" srcOrd="0" destOrd="0" presId="urn:microsoft.com/office/officeart/2005/8/layout/list1"/>
    <dgm:cxn modelId="{E4F8EF37-DC7B-4833-8308-B8C12428A9DA}" srcId="{AC11E5B2-9D1B-4CEA-8787-93B3A572CA17}" destId="{5E7F6E0F-4E87-45BB-A853-21F1AA76AD59}" srcOrd="3" destOrd="0" parTransId="{408DEE54-BDF2-4438-BA80-6C612CF173AF}" sibTransId="{D018BE10-940C-43C4-9DC5-A971395ED1D9}"/>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56154938-C789-4C48-BDB6-133EBED1756C}" type="presOf" srcId="{BCB00146-15EA-4502-B121-C0AC5C88B1C6}" destId="{A6EDCFBE-EC3C-4383-9D19-EDF7E94187B5}" srcOrd="1" destOrd="0" presId="urn:microsoft.com/office/officeart/2005/8/layout/list1"/>
    <dgm:cxn modelId="{ACF7799A-4FF8-431B-860A-A9AAF886440E}" type="presOf" srcId="{AC11E5B2-9D1B-4CEA-8787-93B3A572CA17}" destId="{DE9E6EEB-4AF0-4DB7-80FB-A591A75D03FF}" srcOrd="0" destOrd="0" presId="urn:microsoft.com/office/officeart/2005/8/layout/list1"/>
    <dgm:cxn modelId="{31759687-B472-4405-B5C5-8D510B5DF402}" type="presOf" srcId="{B33F0227-4069-43AE-89E5-21C5E9CE53EF}" destId="{2661486B-247C-4E1A-8F02-C344A09BFA1B}" srcOrd="0" destOrd="0" presId="urn:microsoft.com/office/officeart/2005/8/layout/list1"/>
    <dgm:cxn modelId="{5D7ACDCE-080B-4D58-B900-E56B71CF15D9}" type="presParOf" srcId="{2661486B-247C-4E1A-8F02-C344A09BFA1B}" destId="{38BAB1D6-9210-41D9-AB04-72A22BE50FE1}" srcOrd="0" destOrd="0" presId="urn:microsoft.com/office/officeart/2005/8/layout/list1"/>
    <dgm:cxn modelId="{2AD36A0F-AA42-43CF-8176-A473960AEE8F}" type="presParOf" srcId="{38BAB1D6-9210-41D9-AB04-72A22BE50FE1}" destId="{9A67E940-DC68-49E9-9F76-2A257833123E}" srcOrd="0" destOrd="0" presId="urn:microsoft.com/office/officeart/2005/8/layout/list1"/>
    <dgm:cxn modelId="{D433FD7E-EF33-4E06-BF60-278E0ADA7A3B}" type="presParOf" srcId="{38BAB1D6-9210-41D9-AB04-72A22BE50FE1}" destId="{A6EDCFBE-EC3C-4383-9D19-EDF7E94187B5}" srcOrd="1" destOrd="0" presId="urn:microsoft.com/office/officeart/2005/8/layout/list1"/>
    <dgm:cxn modelId="{67933408-9426-48D9-9D9F-CD964426ACBB}" type="presParOf" srcId="{2661486B-247C-4E1A-8F02-C344A09BFA1B}" destId="{B5923B0E-96F0-466B-A2DE-E64160E8D0EC}" srcOrd="1" destOrd="0" presId="urn:microsoft.com/office/officeart/2005/8/layout/list1"/>
    <dgm:cxn modelId="{6D49C5E9-955C-406C-99AD-A202D0BEBACD}" type="presParOf" srcId="{2661486B-247C-4E1A-8F02-C344A09BFA1B}" destId="{9E68C8B4-653B-41CD-8867-6D4B76C4AEDF}" srcOrd="2" destOrd="0" presId="urn:microsoft.com/office/officeart/2005/8/layout/list1"/>
    <dgm:cxn modelId="{2828760E-B2F4-4D45-97CF-178E77EBCA22}" type="presParOf" srcId="{2661486B-247C-4E1A-8F02-C344A09BFA1B}" destId="{5091387F-5935-4B64-9AC7-9049D59AB1B4}" srcOrd="3" destOrd="0" presId="urn:microsoft.com/office/officeart/2005/8/layout/list1"/>
    <dgm:cxn modelId="{C23C4062-0390-4191-91A3-3C96197910D4}" type="presParOf" srcId="{2661486B-247C-4E1A-8F02-C344A09BFA1B}" destId="{26D7D6FE-38A6-4A0A-A2AE-05D6E860276D}" srcOrd="4" destOrd="0" presId="urn:microsoft.com/office/officeart/2005/8/layout/list1"/>
    <dgm:cxn modelId="{0D04052E-AFCB-4750-8414-F85FFE87C233}" type="presParOf" srcId="{26D7D6FE-38A6-4A0A-A2AE-05D6E860276D}" destId="{DE9E6EEB-4AF0-4DB7-80FB-A591A75D03FF}" srcOrd="0" destOrd="0" presId="urn:microsoft.com/office/officeart/2005/8/layout/list1"/>
    <dgm:cxn modelId="{8E2A8057-DD1D-453F-A860-D589B082A7A2}" type="presParOf" srcId="{26D7D6FE-38A6-4A0A-A2AE-05D6E860276D}" destId="{FCD44274-ECF4-45BF-990A-74DB8DFD38D5}" srcOrd="1" destOrd="0" presId="urn:microsoft.com/office/officeart/2005/8/layout/list1"/>
    <dgm:cxn modelId="{C4AB0DF7-08A8-4C12-BDBC-117121513E42}" type="presParOf" srcId="{2661486B-247C-4E1A-8F02-C344A09BFA1B}" destId="{A63C9A7B-375C-4323-8A88-3A712AA71CB3}" srcOrd="5" destOrd="0" presId="urn:microsoft.com/office/officeart/2005/8/layout/list1"/>
    <dgm:cxn modelId="{A462F6DB-069F-4137-83F0-BA532A00DBD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10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a:t>
          </a:r>
          <a:r>
            <a:rPr lang="pl-PL" u="sng" dirty="0" smtClean="0"/>
            <a:t>nie oznacza </a:t>
          </a:r>
          <a:r>
            <a:rPr lang="pl-PL" dirty="0" smtClean="0"/>
            <a:t>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649">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649" custLinFactNeighborY="-6894">
        <dgm:presLayoutVars>
          <dgm:bulletEnabled val="1"/>
        </dgm:presLayoutVars>
      </dgm:prSet>
      <dgm:spPr/>
      <dgm:t>
        <a:bodyPr/>
        <a:lstStyle/>
        <a:p>
          <a:endParaRPr lang="pl-PL"/>
        </a:p>
      </dgm:t>
    </dgm:pt>
  </dgm:ptLst>
  <dgm:cxnLst>
    <dgm:cxn modelId="{2AE4A12F-3F49-4D1B-873F-D5A96D91FF88}" type="presOf" srcId="{BCB00146-15EA-4502-B121-C0AC5C88B1C6}" destId="{9A67E940-DC68-49E9-9F76-2A257833123E}" srcOrd="0"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ED1BF0FC-6C5C-4511-A182-39869018F66A}" type="presOf" srcId="{348A5473-0D5C-4A76-ACFD-97DEE8026BE3}" destId="{F191104C-2BDE-4FBA-96AE-E978FA566A32}" srcOrd="0" destOrd="2" presId="urn:microsoft.com/office/officeart/2005/8/layout/list1"/>
    <dgm:cxn modelId="{5F1D7825-7E4A-4185-B397-6CC83AEC61C9}" type="presOf" srcId="{AC11E5B2-9D1B-4CEA-8787-93B3A572CA17}" destId="{DE9E6EEB-4AF0-4DB7-80FB-A591A75D03FF}"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52C3646-604F-4838-8E73-687D3B6D20B0}" type="presOf" srcId="{16BD0E0C-ADA1-4445-8BF0-C698A4E279F4}" destId="{9E68C8B4-653B-41CD-8867-6D4B76C4AEDF}" srcOrd="0" destOrd="0" presId="urn:microsoft.com/office/officeart/2005/8/layout/list1"/>
    <dgm:cxn modelId="{7FF0F836-6D01-4917-8BDD-C7E12AE9AD9E}"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436B802A-3D8F-4C72-95B6-418518E3C9FA}"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014E8FBD-8DBD-4E7C-AFAE-2BA97E3AB1F2}" type="presOf" srcId="{AC11E5B2-9D1B-4CEA-8787-93B3A572CA17}" destId="{FCD44274-ECF4-45BF-990A-74DB8DFD38D5}" srcOrd="1"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3EA89DB2-C0CC-49CF-851D-341D31341538}" type="presOf" srcId="{152F61CE-44C8-4404-AB38-EF183EE6435F}" destId="{F191104C-2BDE-4FBA-96AE-E978FA566A32}" srcOrd="0" destOrd="1" presId="urn:microsoft.com/office/officeart/2005/8/layout/list1"/>
    <dgm:cxn modelId="{04900BFA-1960-487A-927A-CE73BA1B6D0F}" type="presOf" srcId="{B33F0227-4069-43AE-89E5-21C5E9CE53EF}" destId="{2661486B-247C-4E1A-8F02-C344A09BFA1B}" srcOrd="0" destOrd="0" presId="urn:microsoft.com/office/officeart/2005/8/layout/list1"/>
    <dgm:cxn modelId="{7B93630C-A7BA-4D89-8F42-9EC9E1B41168}" type="presParOf" srcId="{2661486B-247C-4E1A-8F02-C344A09BFA1B}" destId="{38BAB1D6-9210-41D9-AB04-72A22BE50FE1}" srcOrd="0" destOrd="0" presId="urn:microsoft.com/office/officeart/2005/8/layout/list1"/>
    <dgm:cxn modelId="{42C4296D-E65B-4D5E-80F7-E860EECD2597}" type="presParOf" srcId="{38BAB1D6-9210-41D9-AB04-72A22BE50FE1}" destId="{9A67E940-DC68-49E9-9F76-2A257833123E}" srcOrd="0" destOrd="0" presId="urn:microsoft.com/office/officeart/2005/8/layout/list1"/>
    <dgm:cxn modelId="{C72AACA1-F355-47E9-AECA-7264636E5D49}" type="presParOf" srcId="{38BAB1D6-9210-41D9-AB04-72A22BE50FE1}" destId="{A6EDCFBE-EC3C-4383-9D19-EDF7E94187B5}" srcOrd="1" destOrd="0" presId="urn:microsoft.com/office/officeart/2005/8/layout/list1"/>
    <dgm:cxn modelId="{F88394C1-C30B-40E1-853B-EDD0C6B5AC53}" type="presParOf" srcId="{2661486B-247C-4E1A-8F02-C344A09BFA1B}" destId="{B5923B0E-96F0-466B-A2DE-E64160E8D0EC}" srcOrd="1" destOrd="0" presId="urn:microsoft.com/office/officeart/2005/8/layout/list1"/>
    <dgm:cxn modelId="{04DD0561-477A-47B3-8053-C1B2666E7598}" type="presParOf" srcId="{2661486B-247C-4E1A-8F02-C344A09BFA1B}" destId="{9E68C8B4-653B-41CD-8867-6D4B76C4AEDF}" srcOrd="2" destOrd="0" presId="urn:microsoft.com/office/officeart/2005/8/layout/list1"/>
    <dgm:cxn modelId="{49102D74-2C6E-41CF-A13C-5C7903B86053}" type="presParOf" srcId="{2661486B-247C-4E1A-8F02-C344A09BFA1B}" destId="{5091387F-5935-4B64-9AC7-9049D59AB1B4}" srcOrd="3" destOrd="0" presId="urn:microsoft.com/office/officeart/2005/8/layout/list1"/>
    <dgm:cxn modelId="{1345B2B0-4476-45EE-9ED5-2E30BD71FBD3}" type="presParOf" srcId="{2661486B-247C-4E1A-8F02-C344A09BFA1B}" destId="{26D7D6FE-38A6-4A0A-A2AE-05D6E860276D}" srcOrd="4" destOrd="0" presId="urn:microsoft.com/office/officeart/2005/8/layout/list1"/>
    <dgm:cxn modelId="{82C9DF9C-094A-436B-9286-DAC5144CC1B7}" type="presParOf" srcId="{26D7D6FE-38A6-4A0A-A2AE-05D6E860276D}" destId="{DE9E6EEB-4AF0-4DB7-80FB-A591A75D03FF}" srcOrd="0" destOrd="0" presId="urn:microsoft.com/office/officeart/2005/8/layout/list1"/>
    <dgm:cxn modelId="{4753D3C7-845B-4A5A-8E9A-CA01ABA4A974}" type="presParOf" srcId="{26D7D6FE-38A6-4A0A-A2AE-05D6E860276D}" destId="{FCD44274-ECF4-45BF-990A-74DB8DFD38D5}" srcOrd="1" destOrd="0" presId="urn:microsoft.com/office/officeart/2005/8/layout/list1"/>
    <dgm:cxn modelId="{FBE64CEA-B2AA-4D25-913D-94BF7E2CCCF3}" type="presParOf" srcId="{2661486B-247C-4E1A-8F02-C344A09BFA1B}" destId="{A63C9A7B-375C-4323-8A88-3A712AA71CB3}" srcOrd="5" destOrd="0" presId="urn:microsoft.com/office/officeart/2005/8/layout/list1"/>
    <dgm:cxn modelId="{72F11EC4-3007-4F34-A83E-2C52ACA65328}"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Ocenie będzie podlegać ilość tylko nowo powstałych pracowni/warsztatów szkolnych doposażonych w projekcie z obszaru ZIT AJ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a:t>
          </a:r>
          <a:r>
            <a:rPr lang="pl-PL" u="sng" dirty="0" smtClean="0"/>
            <a:t>nie oznacza </a:t>
          </a:r>
          <a:r>
            <a:rPr lang="pl-PL" dirty="0" smtClean="0"/>
            <a:t>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553"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553"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220E9B19-4BE1-4146-BC84-1D79B62A8B5B}" type="presOf" srcId="{348A5473-0D5C-4A76-ACFD-97DEE8026BE3}" destId="{F191104C-2BDE-4FBA-96AE-E978FA566A32}" srcOrd="0" destOrd="2"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F2696C3-693E-4D3C-9CE5-30C16C1FB42C}" type="presOf" srcId="{16BD0E0C-ADA1-4445-8BF0-C698A4E279F4}" destId="{9E68C8B4-653B-41CD-8867-6D4B76C4AEDF}"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92CAF306-35CD-4C62-B352-BB717088930F}"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AAA7E40-68BC-47BD-8638-51C9E6A5EC62}" type="presOf" srcId="{8976246F-F3B0-4AAE-882F-B4D107DF824D}" destId="{F191104C-2BDE-4FBA-96AE-E978FA566A32}" srcOrd="0" destOrd="0" presId="urn:microsoft.com/office/officeart/2005/8/layout/list1"/>
    <dgm:cxn modelId="{97073A24-2C8C-4C45-8066-DCDBD9D921C7}" type="presOf" srcId="{BCB00146-15EA-4502-B121-C0AC5C88B1C6}" destId="{A6EDCFBE-EC3C-4383-9D19-EDF7E94187B5}" srcOrd="1" destOrd="0" presId="urn:microsoft.com/office/officeart/2005/8/layout/list1"/>
    <dgm:cxn modelId="{038491A3-A5A8-4338-918F-7564B1D9DEBD}" type="presOf" srcId="{AC11E5B2-9D1B-4CEA-8787-93B3A572CA17}" destId="{DE9E6EEB-4AF0-4DB7-80FB-A591A75D03FF}" srcOrd="0" destOrd="0" presId="urn:microsoft.com/office/officeart/2005/8/layout/list1"/>
    <dgm:cxn modelId="{A3335C74-C465-475C-A4CF-2D0580E39C7F}" type="presOf" srcId="{152F61CE-44C8-4404-AB38-EF183EE6435F}" destId="{F191104C-2BDE-4FBA-96AE-E978FA566A32}"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CBFA1D4E-568D-4B64-AE3A-3FA559CC2968}" type="presOf" srcId="{BCB00146-15EA-4502-B121-C0AC5C88B1C6}" destId="{9A67E940-DC68-49E9-9F76-2A257833123E}" srcOrd="0" destOrd="0" presId="urn:microsoft.com/office/officeart/2005/8/layout/list1"/>
    <dgm:cxn modelId="{B43A08BF-246F-45D6-8DAD-C65FF0351F8A}" type="presOf" srcId="{AC11E5B2-9D1B-4CEA-8787-93B3A572CA17}" destId="{FCD44274-ECF4-45BF-990A-74DB8DFD38D5}" srcOrd="1" destOrd="0" presId="urn:microsoft.com/office/officeart/2005/8/layout/list1"/>
    <dgm:cxn modelId="{80FA2B94-1DD2-4830-9745-B2EC6B2DE286}" type="presParOf" srcId="{2661486B-247C-4E1A-8F02-C344A09BFA1B}" destId="{38BAB1D6-9210-41D9-AB04-72A22BE50FE1}" srcOrd="0" destOrd="0" presId="urn:microsoft.com/office/officeart/2005/8/layout/list1"/>
    <dgm:cxn modelId="{0571CB2A-513F-4C58-AB6F-EAAE7C04FC5B}" type="presParOf" srcId="{38BAB1D6-9210-41D9-AB04-72A22BE50FE1}" destId="{9A67E940-DC68-49E9-9F76-2A257833123E}" srcOrd="0" destOrd="0" presId="urn:microsoft.com/office/officeart/2005/8/layout/list1"/>
    <dgm:cxn modelId="{885BC7E1-F1A1-4A43-AC58-B457678AFC34}" type="presParOf" srcId="{38BAB1D6-9210-41D9-AB04-72A22BE50FE1}" destId="{A6EDCFBE-EC3C-4383-9D19-EDF7E94187B5}" srcOrd="1" destOrd="0" presId="urn:microsoft.com/office/officeart/2005/8/layout/list1"/>
    <dgm:cxn modelId="{D847A62D-7399-4644-B8A6-C3B741AF6EB5}" type="presParOf" srcId="{2661486B-247C-4E1A-8F02-C344A09BFA1B}" destId="{B5923B0E-96F0-466B-A2DE-E64160E8D0EC}" srcOrd="1" destOrd="0" presId="urn:microsoft.com/office/officeart/2005/8/layout/list1"/>
    <dgm:cxn modelId="{1BEBFC6B-A0E1-46B6-9A57-8D2AA4345623}" type="presParOf" srcId="{2661486B-247C-4E1A-8F02-C344A09BFA1B}" destId="{9E68C8B4-653B-41CD-8867-6D4B76C4AEDF}" srcOrd="2" destOrd="0" presId="urn:microsoft.com/office/officeart/2005/8/layout/list1"/>
    <dgm:cxn modelId="{7B34166D-838C-427D-908B-2C5FDFF3CE33}" type="presParOf" srcId="{2661486B-247C-4E1A-8F02-C344A09BFA1B}" destId="{5091387F-5935-4B64-9AC7-9049D59AB1B4}" srcOrd="3" destOrd="0" presId="urn:microsoft.com/office/officeart/2005/8/layout/list1"/>
    <dgm:cxn modelId="{95612531-9927-4961-ADF3-28CA58827D3F}" type="presParOf" srcId="{2661486B-247C-4E1A-8F02-C344A09BFA1B}" destId="{26D7D6FE-38A6-4A0A-A2AE-05D6E860276D}" srcOrd="4" destOrd="0" presId="urn:microsoft.com/office/officeart/2005/8/layout/list1"/>
    <dgm:cxn modelId="{6864231A-BD97-40D8-9CDC-AFE17B7AB514}" type="presParOf" srcId="{26D7D6FE-38A6-4A0A-A2AE-05D6E860276D}" destId="{DE9E6EEB-4AF0-4DB7-80FB-A591A75D03FF}" srcOrd="0" destOrd="0" presId="urn:microsoft.com/office/officeart/2005/8/layout/list1"/>
    <dgm:cxn modelId="{2B952119-1382-4285-9335-E11B2A52868A}" type="presParOf" srcId="{26D7D6FE-38A6-4A0A-A2AE-05D6E860276D}" destId="{FCD44274-ECF4-45BF-990A-74DB8DFD38D5}" srcOrd="1" destOrd="0" presId="urn:microsoft.com/office/officeart/2005/8/layout/list1"/>
    <dgm:cxn modelId="{B56B70C9-2BD9-46C7-98C6-BA1159696F07}" type="presParOf" srcId="{2661486B-247C-4E1A-8F02-C344A09BFA1B}" destId="{A63C9A7B-375C-4323-8A88-3A712AA71CB3}" srcOrd="5" destOrd="0" presId="urn:microsoft.com/office/officeart/2005/8/layout/list1"/>
    <dgm:cxn modelId="{D25DB0EC-8714-47E3-92D5-1A9384A5337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Weryfikowane będzie czy w ramach projektu zawarto współpracę z pracodawcą/pracodawcami, której efektem będzie nabycie przez użytkowników infrastruktury objętej wsparciem kwalifikacji zawodowych w zakresie zgodnym z oczekiwaniami pracodawców, dopasowaniem warunków kształcenia do rzeczywistego środowiska pracy i do potrzeb rynku pracy.</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8</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a:t>
          </a:r>
          <a:r>
            <a:rPr lang="pl-PL" u="sng" dirty="0" smtClean="0"/>
            <a:t>nie oznacza </a:t>
          </a:r>
          <a:r>
            <a:rPr lang="pl-PL" dirty="0" smtClean="0"/>
            <a:t>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553"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553" custLinFactNeighborY="-6894">
        <dgm:presLayoutVars>
          <dgm:bulletEnabled val="1"/>
        </dgm:presLayoutVars>
      </dgm:prSet>
      <dgm:spPr/>
      <dgm:t>
        <a:bodyPr/>
        <a:lstStyle/>
        <a:p>
          <a:endParaRPr lang="pl-PL"/>
        </a:p>
      </dgm:t>
    </dgm:pt>
  </dgm:ptLst>
  <dgm:cxnLst>
    <dgm:cxn modelId="{BF68926B-CB59-4E5F-A11C-ACF8B6E9A481}" srcId="{BCB00146-15EA-4502-B121-C0AC5C88B1C6}" destId="{16BD0E0C-ADA1-4445-8BF0-C698A4E279F4}" srcOrd="0" destOrd="0" parTransId="{E81FB411-CB02-4D66-AF65-72BB48472C42}" sibTransId="{1BE449CE-6CD4-4BF1-A7B5-D03C698AF724}"/>
    <dgm:cxn modelId="{0FA2408E-85DB-4147-A313-7AF2407AD1EE}" srcId="{AC11E5B2-9D1B-4CEA-8787-93B3A572CA17}" destId="{8976246F-F3B0-4AAE-882F-B4D107DF824D}" srcOrd="0" destOrd="0" parTransId="{20F06422-DAA4-4C9E-9A54-0DAEEAF672E2}" sibTransId="{D5412429-D550-4DEB-96FC-FF697C57CA8C}"/>
    <dgm:cxn modelId="{1D16DB55-B74D-44BC-9CE3-4055B770753F}" type="presOf" srcId="{AC11E5B2-9D1B-4CEA-8787-93B3A572CA17}" destId="{FCD44274-ECF4-45BF-990A-74DB8DFD38D5}" srcOrd="1" destOrd="0" presId="urn:microsoft.com/office/officeart/2005/8/layout/list1"/>
    <dgm:cxn modelId="{C3E261B4-19DD-448E-AEE8-CFC9DE53797E}" type="presOf" srcId="{BCB00146-15EA-4502-B121-C0AC5C88B1C6}" destId="{A6EDCFBE-EC3C-4383-9D19-EDF7E94187B5}" srcOrd="1" destOrd="0" presId="urn:microsoft.com/office/officeart/2005/8/layout/list1"/>
    <dgm:cxn modelId="{8FCE926D-CCB6-4BDE-B6E8-445D07E410CF}" type="presOf" srcId="{8976246F-F3B0-4AAE-882F-B4D107DF824D}" destId="{F191104C-2BDE-4FBA-96AE-E978FA566A32}" srcOrd="0" destOrd="0" presId="urn:microsoft.com/office/officeart/2005/8/layout/list1"/>
    <dgm:cxn modelId="{BC961BB6-442A-42EA-BB29-374E091E02A0}" type="presOf" srcId="{BCB00146-15EA-4502-B121-C0AC5C88B1C6}" destId="{9A67E940-DC68-49E9-9F76-2A257833123E}"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B9ED263D-28EB-473F-A04C-94E148A355F2}" type="presOf" srcId="{348A5473-0D5C-4A76-ACFD-97DEE8026BE3}" destId="{F191104C-2BDE-4FBA-96AE-E978FA566A32}" srcOrd="0" destOrd="2"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0195007-9898-465C-B1B9-7A83465AD6F9}" type="presOf" srcId="{AC11E5B2-9D1B-4CEA-8787-93B3A572CA17}" destId="{DE9E6EEB-4AF0-4DB7-80FB-A591A75D03FF}" srcOrd="0" destOrd="0" presId="urn:microsoft.com/office/officeart/2005/8/layout/list1"/>
    <dgm:cxn modelId="{AE480448-DC6E-4B3B-8CD5-CB7B7B1FAB30}" type="presOf" srcId="{B33F0227-4069-43AE-89E5-21C5E9CE53EF}" destId="{2661486B-247C-4E1A-8F02-C344A09BFA1B}" srcOrd="0" destOrd="0" presId="urn:microsoft.com/office/officeart/2005/8/layout/list1"/>
    <dgm:cxn modelId="{0EA3BD04-0A2F-456C-8CC9-1740A9D970AC}" srcId="{B33F0227-4069-43AE-89E5-21C5E9CE53EF}" destId="{AC11E5B2-9D1B-4CEA-8787-93B3A572CA17}" srcOrd="1" destOrd="0" parTransId="{B5409B3A-D305-4BD1-975D-860E4B9A6ED7}" sibTransId="{0357C9B5-C55F-4CE0-953F-9BC5E9F6A3C3}"/>
    <dgm:cxn modelId="{97B796AF-A1A8-49B5-9EEF-CFDE9EAE622C}" type="presOf" srcId="{152F61CE-44C8-4404-AB38-EF183EE6435F}" destId="{F191104C-2BDE-4FBA-96AE-E978FA566A32}" srcOrd="0" destOrd="1" presId="urn:microsoft.com/office/officeart/2005/8/layout/list1"/>
    <dgm:cxn modelId="{E24A72EF-C619-4E3A-86DC-286A8DA5E964}" type="presOf" srcId="{16BD0E0C-ADA1-4445-8BF0-C698A4E279F4}" destId="{9E68C8B4-653B-41CD-8867-6D4B76C4AEDF}" srcOrd="0"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126721CF-DFF7-45BD-85E1-F6E761CD67A6}" type="presParOf" srcId="{2661486B-247C-4E1A-8F02-C344A09BFA1B}" destId="{38BAB1D6-9210-41D9-AB04-72A22BE50FE1}" srcOrd="0" destOrd="0" presId="urn:microsoft.com/office/officeart/2005/8/layout/list1"/>
    <dgm:cxn modelId="{6AD8184A-E509-41CA-A216-F6F49ED6D9CA}" type="presParOf" srcId="{38BAB1D6-9210-41D9-AB04-72A22BE50FE1}" destId="{9A67E940-DC68-49E9-9F76-2A257833123E}" srcOrd="0" destOrd="0" presId="urn:microsoft.com/office/officeart/2005/8/layout/list1"/>
    <dgm:cxn modelId="{FF54F4BC-7D39-4DE0-AE46-077AE15F133C}" type="presParOf" srcId="{38BAB1D6-9210-41D9-AB04-72A22BE50FE1}" destId="{A6EDCFBE-EC3C-4383-9D19-EDF7E94187B5}" srcOrd="1" destOrd="0" presId="urn:microsoft.com/office/officeart/2005/8/layout/list1"/>
    <dgm:cxn modelId="{93647D94-AD9C-4FD3-A309-F68EE2FC733E}" type="presParOf" srcId="{2661486B-247C-4E1A-8F02-C344A09BFA1B}" destId="{B5923B0E-96F0-466B-A2DE-E64160E8D0EC}" srcOrd="1" destOrd="0" presId="urn:microsoft.com/office/officeart/2005/8/layout/list1"/>
    <dgm:cxn modelId="{A4EC2CAA-118B-458F-83EB-80E5B33B354C}" type="presParOf" srcId="{2661486B-247C-4E1A-8F02-C344A09BFA1B}" destId="{9E68C8B4-653B-41CD-8867-6D4B76C4AEDF}" srcOrd="2" destOrd="0" presId="urn:microsoft.com/office/officeart/2005/8/layout/list1"/>
    <dgm:cxn modelId="{CA23849F-4103-4124-8215-D3CB602388AB}" type="presParOf" srcId="{2661486B-247C-4E1A-8F02-C344A09BFA1B}" destId="{5091387F-5935-4B64-9AC7-9049D59AB1B4}" srcOrd="3" destOrd="0" presId="urn:microsoft.com/office/officeart/2005/8/layout/list1"/>
    <dgm:cxn modelId="{C842B16F-142B-4481-AEF8-2F139BB6A8D0}" type="presParOf" srcId="{2661486B-247C-4E1A-8F02-C344A09BFA1B}" destId="{26D7D6FE-38A6-4A0A-A2AE-05D6E860276D}" srcOrd="4" destOrd="0" presId="urn:microsoft.com/office/officeart/2005/8/layout/list1"/>
    <dgm:cxn modelId="{D2BC4E0E-1A21-49BB-8691-335A7C915D6C}" type="presParOf" srcId="{26D7D6FE-38A6-4A0A-A2AE-05D6E860276D}" destId="{DE9E6EEB-4AF0-4DB7-80FB-A591A75D03FF}" srcOrd="0" destOrd="0" presId="urn:microsoft.com/office/officeart/2005/8/layout/list1"/>
    <dgm:cxn modelId="{33D3C12B-19A2-4C5E-A04C-E9BA3C367763}" type="presParOf" srcId="{26D7D6FE-38A6-4A0A-A2AE-05D6E860276D}" destId="{FCD44274-ECF4-45BF-990A-74DB8DFD38D5}" srcOrd="1" destOrd="0" presId="urn:microsoft.com/office/officeart/2005/8/layout/list1"/>
    <dgm:cxn modelId="{56E400B0-859C-4998-895B-9B7DD33B818E}" type="presParOf" srcId="{2661486B-247C-4E1A-8F02-C344A09BFA1B}" destId="{A63C9A7B-375C-4323-8A88-3A712AA71CB3}" srcOrd="5" destOrd="0" presId="urn:microsoft.com/office/officeart/2005/8/layout/list1"/>
    <dgm:cxn modelId="{F2980EB7-3D71-4C6A-A04F-0EFE2EA04E30}"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Weryfikowane jest czy projekt dotyczy zapewnienia rozwoju infrastruktury szkoły w zakresie nauk matematyczno-przyrodniczych i/lub cyfrowych (np. wyposażenia w nowoczesny sprzęt i materiały dydaktyczne pracowni matematyczno-przyrodniczych i cyfrowych).</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8</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a:t>
          </a:r>
          <a:r>
            <a:rPr lang="pl-PL" u="sng" dirty="0" smtClean="0"/>
            <a:t>nie oznacza </a:t>
          </a:r>
          <a:r>
            <a:rPr lang="pl-PL" dirty="0" smtClean="0"/>
            <a:t>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4498"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5297"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EECC6484-1A8C-4695-A938-92AFCA22292B}" type="presOf" srcId="{16BD0E0C-ADA1-4445-8BF0-C698A4E279F4}" destId="{9E68C8B4-653B-41CD-8867-6D4B76C4AEDF}" srcOrd="0" destOrd="0" presId="urn:microsoft.com/office/officeart/2005/8/layout/list1"/>
    <dgm:cxn modelId="{D7473D10-80B6-4526-BB02-1DCC2FF0ACCD}" type="presOf" srcId="{348A5473-0D5C-4A76-ACFD-97DEE8026BE3}" destId="{F191104C-2BDE-4FBA-96AE-E978FA566A32}" srcOrd="0" destOrd="2" presId="urn:microsoft.com/office/officeart/2005/8/layout/list1"/>
    <dgm:cxn modelId="{83F1A144-9E4C-4BEB-BCDA-DA292F2C6483}" type="presOf" srcId="{AC11E5B2-9D1B-4CEA-8787-93B3A572CA17}" destId="{FCD44274-ECF4-45BF-990A-74DB8DFD38D5}" srcOrd="1"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7DEB6FD6-4AB1-49C1-B87F-2427AAF9F26B}" type="presOf" srcId="{AC11E5B2-9D1B-4CEA-8787-93B3A572CA17}" destId="{DE9E6EEB-4AF0-4DB7-80FB-A591A75D03FF}"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8C6522A0-7F8F-4681-97B5-6BC808B4A681}" type="presOf" srcId="{BCB00146-15EA-4502-B121-C0AC5C88B1C6}" destId="{A6EDCFBE-EC3C-4383-9D19-EDF7E94187B5}" srcOrd="1" destOrd="0" presId="urn:microsoft.com/office/officeart/2005/8/layout/list1"/>
    <dgm:cxn modelId="{C210A29E-E972-44BE-8E7D-DC46392A2DF6}" type="presOf" srcId="{BCB00146-15EA-4502-B121-C0AC5C88B1C6}" destId="{9A67E940-DC68-49E9-9F76-2A257833123E}" srcOrd="0" destOrd="0" presId="urn:microsoft.com/office/officeart/2005/8/layout/list1"/>
    <dgm:cxn modelId="{4EB5A120-3179-442B-82A8-C740F9800990}"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4BBFBFFE-89C3-4D43-A90C-66E0975DCD42}" type="presOf" srcId="{152F61CE-44C8-4404-AB38-EF183EE6435F}" destId="{F191104C-2BDE-4FBA-96AE-E978FA566A32}"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98E0A1CF-DB73-45FA-8450-7908C1CE1B0E}" type="presOf" srcId="{8976246F-F3B0-4AAE-882F-B4D107DF824D}" destId="{F191104C-2BDE-4FBA-96AE-E978FA566A32}" srcOrd="0" destOrd="0" presId="urn:microsoft.com/office/officeart/2005/8/layout/list1"/>
    <dgm:cxn modelId="{E4415346-4F2E-4593-A403-A15878C5DBC3}" type="presParOf" srcId="{2661486B-247C-4E1A-8F02-C344A09BFA1B}" destId="{38BAB1D6-9210-41D9-AB04-72A22BE50FE1}" srcOrd="0" destOrd="0" presId="urn:microsoft.com/office/officeart/2005/8/layout/list1"/>
    <dgm:cxn modelId="{25671A5E-D3A3-4107-A933-4DDDFE848D7C}" type="presParOf" srcId="{38BAB1D6-9210-41D9-AB04-72A22BE50FE1}" destId="{9A67E940-DC68-49E9-9F76-2A257833123E}" srcOrd="0" destOrd="0" presId="urn:microsoft.com/office/officeart/2005/8/layout/list1"/>
    <dgm:cxn modelId="{BBFAF73E-6CF3-4DAC-908F-18CA22F46E3D}" type="presParOf" srcId="{38BAB1D6-9210-41D9-AB04-72A22BE50FE1}" destId="{A6EDCFBE-EC3C-4383-9D19-EDF7E94187B5}" srcOrd="1" destOrd="0" presId="urn:microsoft.com/office/officeart/2005/8/layout/list1"/>
    <dgm:cxn modelId="{BD660133-19B7-44A7-9DCA-4523244693D6}" type="presParOf" srcId="{2661486B-247C-4E1A-8F02-C344A09BFA1B}" destId="{B5923B0E-96F0-466B-A2DE-E64160E8D0EC}" srcOrd="1" destOrd="0" presId="urn:microsoft.com/office/officeart/2005/8/layout/list1"/>
    <dgm:cxn modelId="{BDFF09F2-66AE-4492-89F3-B4E6921E246E}" type="presParOf" srcId="{2661486B-247C-4E1A-8F02-C344A09BFA1B}" destId="{9E68C8B4-653B-41CD-8867-6D4B76C4AEDF}" srcOrd="2" destOrd="0" presId="urn:microsoft.com/office/officeart/2005/8/layout/list1"/>
    <dgm:cxn modelId="{D77C4341-2168-44C9-94F3-0341DC3D2982}" type="presParOf" srcId="{2661486B-247C-4E1A-8F02-C344A09BFA1B}" destId="{5091387F-5935-4B64-9AC7-9049D59AB1B4}" srcOrd="3" destOrd="0" presId="urn:microsoft.com/office/officeart/2005/8/layout/list1"/>
    <dgm:cxn modelId="{67876C41-262A-45DA-8632-A61499E10C9E}" type="presParOf" srcId="{2661486B-247C-4E1A-8F02-C344A09BFA1B}" destId="{26D7D6FE-38A6-4A0A-A2AE-05D6E860276D}" srcOrd="4" destOrd="0" presId="urn:microsoft.com/office/officeart/2005/8/layout/list1"/>
    <dgm:cxn modelId="{46AFC169-95BC-4C76-9055-E032EF424A74}" type="presParOf" srcId="{26D7D6FE-38A6-4A0A-A2AE-05D6E860276D}" destId="{DE9E6EEB-4AF0-4DB7-80FB-A591A75D03FF}" srcOrd="0" destOrd="0" presId="urn:microsoft.com/office/officeart/2005/8/layout/list1"/>
    <dgm:cxn modelId="{AB84D90A-E7BA-4812-B596-94728B42DC9C}" type="presParOf" srcId="{26D7D6FE-38A6-4A0A-A2AE-05D6E860276D}" destId="{FCD44274-ECF4-45BF-990A-74DB8DFD38D5}" srcOrd="1" destOrd="0" presId="urn:microsoft.com/office/officeart/2005/8/layout/list1"/>
    <dgm:cxn modelId="{57DCCDE8-D776-4C6E-9F9A-DDDAC9E129AC}" type="presParOf" srcId="{2661486B-247C-4E1A-8F02-C344A09BFA1B}" destId="{A63C9A7B-375C-4323-8A88-3A712AA71CB3}" srcOrd="5" destOrd="0" presId="urn:microsoft.com/office/officeart/2005/8/layout/list1"/>
    <dgm:cxn modelId="{5A77A75B-1074-4440-B894-ED3D07205503}"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a:ln>
          <a:solidFill>
            <a:schemeClr val="tx2">
              <a:lumMod val="50000"/>
            </a:schemeClr>
          </a:solidFill>
        </a:ln>
      </dgm:spPr>
      <dgm:t>
        <a:bodyPr/>
        <a:lstStyle/>
        <a:p>
          <a:r>
            <a:rPr lang="pl-PL" sz="1800" dirty="0" smtClean="0"/>
            <a:t>W ramach tego kryterium będzie weryfikowane czy wnioskowany projekt jest powiązany z realizacją projektów, które otrzymały dofinansowanie w ramach Poddziałań 7.1.3, 7.2.3, 10.2.3 lub 10.4.3</a:t>
          </a:r>
          <a:endParaRPr lang="pl-PL" sz="18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a:ln>
          <a:solidFill>
            <a:schemeClr val="tx2">
              <a:lumMod val="50000"/>
            </a:schemeClr>
          </a:solidFill>
        </a:ln>
      </dgm:spPr>
      <dgm:t>
        <a:bodyPr/>
        <a:lstStyle/>
        <a:p>
          <a:r>
            <a:rPr lang="pl-PL" sz="1800" dirty="0" smtClean="0"/>
            <a:t>Kryterium punktowe</a:t>
          </a:r>
          <a:endParaRPr lang="pl-PL" sz="18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custT="1"/>
      <dgm:spPr>
        <a:ln>
          <a:solidFill>
            <a:schemeClr val="tx2">
              <a:lumMod val="50000"/>
            </a:schemeClr>
          </a:solidFill>
        </a:ln>
      </dgm:spPr>
      <dgm:t>
        <a:bodyPr/>
        <a:lstStyle/>
        <a:p>
          <a:r>
            <a:rPr lang="pl-PL" sz="1800" dirty="0" smtClean="0"/>
            <a:t>skala punktowa od 0 do 2</a:t>
          </a:r>
          <a:endParaRPr lang="pl-PL" sz="1800"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custT="1"/>
      <dgm:spPr>
        <a:ln>
          <a:solidFill>
            <a:schemeClr val="tx2">
              <a:lumMod val="50000"/>
            </a:schemeClr>
          </a:solidFill>
        </a:ln>
      </dgm:spPr>
      <dgm:t>
        <a:bodyPr/>
        <a:lstStyle/>
        <a:p>
          <a:r>
            <a:rPr lang="pl-PL" sz="1800" dirty="0" smtClean="0"/>
            <a:t>0 punktów nie oznacza odrzucenia wniosku</a:t>
          </a:r>
          <a:endParaRPr lang="pl-PL" sz="1800"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369F1F9A-3D37-414E-86BA-B61A7FAEC8AE}">
      <dgm:prSet phldrT="[Tekst]" custT="1"/>
      <dgm:spPr>
        <a:ln>
          <a:solidFill>
            <a:schemeClr val="tx2">
              <a:lumMod val="50000"/>
            </a:schemeClr>
          </a:solidFill>
        </a:ln>
      </dgm:spPr>
      <dgm:t>
        <a:bodyPr/>
        <a:lstStyle/>
        <a:p>
          <a:r>
            <a:rPr lang="pl-PL" sz="1800" dirty="0" smtClean="0"/>
            <a:t>Powiązanie polega w szczególności na wykorzystaniu efektów realizacji innego projektu, wzmocnieniu trwałości efektów jednego przedsięwzięcia realizacją drugiego, bardziej kompleksowym potraktowaniu problemu m.in. poprzez zaadresowanie projektu do tego samego beneficjenta, tej samej grupy docelowej, tego samego terytorium, uzależnieniu realizacji jednego projektu od przeprowadzenia innego przedsięwzięcia itd.</a:t>
          </a:r>
          <a:endParaRPr lang="pl-PL" sz="1800" dirty="0"/>
        </a:p>
      </dgm:t>
    </dgm:pt>
    <dgm:pt modelId="{C9FDD1B4-76D0-41CD-8297-0193A96866BA}" type="parTrans" cxnId="{F4C62CF1-7C40-49D2-B0C2-0AA068625E60}">
      <dgm:prSet/>
      <dgm:spPr/>
      <dgm:t>
        <a:bodyPr/>
        <a:lstStyle/>
        <a:p>
          <a:endParaRPr lang="pl-PL"/>
        </a:p>
      </dgm:t>
    </dgm:pt>
    <dgm:pt modelId="{2D913888-45B0-4E7A-B77A-72E2FC07D498}" type="sibTrans" cxnId="{F4C62CF1-7C40-49D2-B0C2-0AA068625E60}">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4498"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5297" custLinFactNeighborX="-1176" custLinFactNeighborY="-29098">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2C652A1-10A7-47FD-9702-5CD8D1E6B70B}" type="presOf" srcId="{16BD0E0C-ADA1-4445-8BF0-C698A4E279F4}" destId="{9E68C8B4-653B-41CD-8867-6D4B76C4AEDF}" srcOrd="0" destOrd="0" presId="urn:microsoft.com/office/officeart/2005/8/layout/list1"/>
    <dgm:cxn modelId="{090E57C7-BD43-4D77-94D1-17F150840EC4}" type="presOf" srcId="{AC11E5B2-9D1B-4CEA-8787-93B3A572CA17}" destId="{FCD44274-ECF4-45BF-990A-74DB8DFD38D5}" srcOrd="1" destOrd="0" presId="urn:microsoft.com/office/officeart/2005/8/layout/list1"/>
    <dgm:cxn modelId="{12195D74-0AD8-42A3-9CA9-A9F14817DC01}" type="presOf" srcId="{BCB00146-15EA-4502-B121-C0AC5C88B1C6}" destId="{9A67E940-DC68-49E9-9F76-2A257833123E}"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62864DA2-7170-4CD6-99F1-FC227BB86DE0}" type="presOf" srcId="{152F61CE-44C8-4404-AB38-EF183EE6435F}" destId="{F191104C-2BDE-4FBA-96AE-E978FA566A32}" srcOrd="0" destOrd="1"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F4C62CF1-7C40-49D2-B0C2-0AA068625E60}" srcId="{BCB00146-15EA-4502-B121-C0AC5C88B1C6}" destId="{369F1F9A-3D37-414E-86BA-B61A7FAEC8AE}" srcOrd="1" destOrd="0" parTransId="{C9FDD1B4-76D0-41CD-8297-0193A96866BA}" sibTransId="{2D913888-45B0-4E7A-B77A-72E2FC07D498}"/>
    <dgm:cxn modelId="{0FA2408E-85DB-4147-A313-7AF2407AD1EE}" srcId="{AC11E5B2-9D1B-4CEA-8787-93B3A572CA17}" destId="{8976246F-F3B0-4AAE-882F-B4D107DF824D}" srcOrd="0" destOrd="0" parTransId="{20F06422-DAA4-4C9E-9A54-0DAEEAF672E2}" sibTransId="{D5412429-D550-4DEB-96FC-FF697C57CA8C}"/>
    <dgm:cxn modelId="{106A2314-BA7D-496F-98C5-2C8045FA0EC3}" type="presOf" srcId="{B33F0227-4069-43AE-89E5-21C5E9CE53EF}" destId="{2661486B-247C-4E1A-8F02-C344A09BFA1B}" srcOrd="0" destOrd="0" presId="urn:microsoft.com/office/officeart/2005/8/layout/list1"/>
    <dgm:cxn modelId="{687AE365-7898-476A-BD6B-AC8B18EA9B51}" type="presOf" srcId="{BCB00146-15EA-4502-B121-C0AC5C88B1C6}" destId="{A6EDCFBE-EC3C-4383-9D19-EDF7E94187B5}" srcOrd="1" destOrd="0" presId="urn:microsoft.com/office/officeart/2005/8/layout/list1"/>
    <dgm:cxn modelId="{11F94352-4231-4E6E-95C4-C18E82B8BAAC}"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63712AF7-193D-43E2-9497-3DD64D281AFA}" type="presOf" srcId="{348A5473-0D5C-4A76-ACFD-97DEE8026BE3}" destId="{F191104C-2BDE-4FBA-96AE-E978FA566A32}" srcOrd="0" destOrd="2" presId="urn:microsoft.com/office/officeart/2005/8/layout/list1"/>
    <dgm:cxn modelId="{E611190E-5A48-4279-A0E4-FDA7A9FB5B90}" type="presOf" srcId="{369F1F9A-3D37-414E-86BA-B61A7FAEC8AE}" destId="{9E68C8B4-653B-41CD-8867-6D4B76C4AEDF}" srcOrd="0" destOrd="1" presId="urn:microsoft.com/office/officeart/2005/8/layout/list1"/>
    <dgm:cxn modelId="{9F43DDF0-4E21-43BA-B362-ABEE59511C50}" type="presOf" srcId="{8976246F-F3B0-4AAE-882F-B4D107DF824D}" destId="{F191104C-2BDE-4FBA-96AE-E978FA566A32}" srcOrd="0" destOrd="0" presId="urn:microsoft.com/office/officeart/2005/8/layout/list1"/>
    <dgm:cxn modelId="{18D7C0EB-53BF-4CB6-BF9D-3BCDDEF752E4}" type="presParOf" srcId="{2661486B-247C-4E1A-8F02-C344A09BFA1B}" destId="{38BAB1D6-9210-41D9-AB04-72A22BE50FE1}" srcOrd="0" destOrd="0" presId="urn:microsoft.com/office/officeart/2005/8/layout/list1"/>
    <dgm:cxn modelId="{D5E04A6B-C97D-4ADE-860C-F5650D36E437}" type="presParOf" srcId="{38BAB1D6-9210-41D9-AB04-72A22BE50FE1}" destId="{9A67E940-DC68-49E9-9F76-2A257833123E}" srcOrd="0" destOrd="0" presId="urn:microsoft.com/office/officeart/2005/8/layout/list1"/>
    <dgm:cxn modelId="{C0C25B83-A8B7-4301-9AC9-E16ACACE26E4}" type="presParOf" srcId="{38BAB1D6-9210-41D9-AB04-72A22BE50FE1}" destId="{A6EDCFBE-EC3C-4383-9D19-EDF7E94187B5}" srcOrd="1" destOrd="0" presId="urn:microsoft.com/office/officeart/2005/8/layout/list1"/>
    <dgm:cxn modelId="{7D66B90D-4E09-4D7E-B02D-DBAE30239A0C}" type="presParOf" srcId="{2661486B-247C-4E1A-8F02-C344A09BFA1B}" destId="{B5923B0E-96F0-466B-A2DE-E64160E8D0EC}" srcOrd="1" destOrd="0" presId="urn:microsoft.com/office/officeart/2005/8/layout/list1"/>
    <dgm:cxn modelId="{775C6D55-2022-432D-91B6-C4004F2736DA}" type="presParOf" srcId="{2661486B-247C-4E1A-8F02-C344A09BFA1B}" destId="{9E68C8B4-653B-41CD-8867-6D4B76C4AEDF}" srcOrd="2" destOrd="0" presId="urn:microsoft.com/office/officeart/2005/8/layout/list1"/>
    <dgm:cxn modelId="{379591B9-CEFC-43F1-85BD-8CD6FCB9C478}" type="presParOf" srcId="{2661486B-247C-4E1A-8F02-C344A09BFA1B}" destId="{5091387F-5935-4B64-9AC7-9049D59AB1B4}" srcOrd="3" destOrd="0" presId="urn:microsoft.com/office/officeart/2005/8/layout/list1"/>
    <dgm:cxn modelId="{88EEEC03-9583-42A9-A80B-0F75DC18E672}" type="presParOf" srcId="{2661486B-247C-4E1A-8F02-C344A09BFA1B}" destId="{26D7D6FE-38A6-4A0A-A2AE-05D6E860276D}" srcOrd="4" destOrd="0" presId="urn:microsoft.com/office/officeart/2005/8/layout/list1"/>
    <dgm:cxn modelId="{59B5B8C4-8A71-4F31-98F4-12DB126FE9B3}" type="presParOf" srcId="{26D7D6FE-38A6-4A0A-A2AE-05D6E860276D}" destId="{DE9E6EEB-4AF0-4DB7-80FB-A591A75D03FF}" srcOrd="0" destOrd="0" presId="urn:microsoft.com/office/officeart/2005/8/layout/list1"/>
    <dgm:cxn modelId="{B49555B3-F650-4553-8593-BA135D1D2361}" type="presParOf" srcId="{26D7D6FE-38A6-4A0A-A2AE-05D6E860276D}" destId="{FCD44274-ECF4-45BF-990A-74DB8DFD38D5}" srcOrd="1" destOrd="0" presId="urn:microsoft.com/office/officeart/2005/8/layout/list1"/>
    <dgm:cxn modelId="{679DA4BF-0FCD-47B0-A140-73DB686165FF}" type="presParOf" srcId="{2661486B-247C-4E1A-8F02-C344A09BFA1B}" destId="{A63C9A7B-375C-4323-8A88-3A712AA71CB3}" srcOrd="5" destOrd="0" presId="urn:microsoft.com/office/officeart/2005/8/layout/list1"/>
    <dgm:cxn modelId="{9585BCA9-8597-4621-9410-F0E74D86DE72}"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a:ln>
          <a:solidFill>
            <a:schemeClr val="tx2">
              <a:lumMod val="50000"/>
            </a:schemeClr>
          </a:solidFill>
        </a:ln>
      </dgm:spPr>
      <dgm:t>
        <a:bodyPr/>
        <a:lstStyle/>
        <a:p>
          <a:r>
            <a:rPr lang="pl-PL" dirty="0" smtClean="0"/>
            <a:t>W ramach tego kryterium będzie sprawdzane czy, projekt otrzymał co najmniej </a:t>
          </a:r>
          <a:r>
            <a:rPr lang="pl-PL" b="1" dirty="0" smtClean="0"/>
            <a:t>15 % </a:t>
          </a:r>
          <a:r>
            <a:rPr lang="pl-PL" dirty="0" smtClean="0"/>
            <a:t>możliwych do uzyskania punktów na tym etapie oceny </a:t>
          </a:r>
          <a:r>
            <a:rPr lang="pl-PL" dirty="0" smtClean="0">
              <a:solidFill>
                <a:schemeClr val="tx1"/>
              </a:solidFill>
            </a:rPr>
            <a:t>(</a:t>
          </a:r>
          <a:r>
            <a:rPr lang="pl-PL" b="1" dirty="0" smtClean="0">
              <a:solidFill>
                <a:schemeClr val="tx1"/>
              </a:solidFill>
            </a:rPr>
            <a:t>4,5 pkt</a:t>
          </a:r>
          <a:r>
            <a:rPr lang="pl-PL" dirty="0" smtClean="0">
              <a:solidFill>
                <a:schemeClr val="tx1"/>
              </a:solidFill>
            </a:rPr>
            <a:t>)</a:t>
          </a:r>
          <a:endParaRPr lang="pl-PL" dirty="0">
            <a:solidFill>
              <a:schemeClr val="tx1"/>
            </a:solidFill>
          </a:endParaRPr>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a:ln>
          <a:solidFill>
            <a:schemeClr val="tx2">
              <a:lumMod val="50000"/>
            </a:schemeClr>
          </a:solidFill>
        </a:ln>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a:ln>
          <a:solidFill>
            <a:schemeClr val="tx2">
              <a:lumMod val="50000"/>
            </a:schemeClr>
          </a:solidFill>
        </a:ln>
      </dgm:spPr>
      <dgm:t>
        <a:bodyPr/>
        <a:lstStyle/>
        <a:p>
          <a:r>
            <a:rPr lang="pl-PL" dirty="0" smtClean="0"/>
            <a:t>Kryterium obligatoryjne (kluczowe)</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A5DE6BFD-78C2-4EA9-9A8C-EC307A535A6A}">
      <dgm:prSet phldrT="[Tekst]"/>
      <dgm:spPr>
        <a:ln>
          <a:solidFill>
            <a:schemeClr val="tx2">
              <a:lumMod val="50000"/>
            </a:schemeClr>
          </a:solidFill>
        </a:ln>
      </dgm:spPr>
      <dgm:t>
        <a:bodyPr/>
        <a:lstStyle/>
        <a:p>
          <a:r>
            <a:rPr lang="pl-PL" u="sng" dirty="0" smtClean="0"/>
            <a:t>Niespełnienie oznacza odrzucenia wniosku</a:t>
          </a:r>
          <a:endParaRPr lang="pl-PL" u="sng" dirty="0"/>
        </a:p>
      </dgm:t>
    </dgm:pt>
    <dgm:pt modelId="{72F53C51-FB4E-4E11-9447-A62EA9BAC714}" type="parTrans" cxnId="{869C256E-C2DF-4680-AF15-AC554701890C}">
      <dgm:prSet/>
      <dgm:spPr/>
    </dgm:pt>
    <dgm:pt modelId="{28D0A295-55A0-4F6A-92C8-D8880AC12E4B}" type="sibTrans" cxnId="{869C256E-C2DF-4680-AF15-AC554701890C}">
      <dgm:prSet/>
      <dgm:spPr/>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custLinFactNeighborX="0" custLinFactNeighborY="3530">
        <dgm:presLayoutVars>
          <dgm:bulletEnabled val="1"/>
        </dgm:presLayoutVars>
      </dgm:prSet>
      <dgm:spPr/>
      <dgm:t>
        <a:bodyPr/>
        <a:lstStyle/>
        <a:p>
          <a:endParaRPr lang="pl-PL"/>
        </a:p>
      </dgm:t>
    </dgm:pt>
  </dgm:ptLst>
  <dgm:cxnLst>
    <dgm:cxn modelId="{CE4FE5F2-E661-46D1-B619-28AB5170A622}" type="presOf" srcId="{A5DE6BFD-78C2-4EA9-9A8C-EC307A535A6A}" destId="{CE649629-D04F-4C6A-B647-F0EB0256D431}" srcOrd="0" destOrd="2" presId="urn:microsoft.com/office/officeart/2005/8/layout/list1"/>
    <dgm:cxn modelId="{A33AB6C0-6059-4EB9-A1A2-0861DD12DBB9}" type="presOf" srcId="{4F47F3D5-32FB-431E-BCB4-D7CB4639981B}" destId="{7F32496B-A637-412C-B2A8-153E048FC2A3}" srcOrd="0" destOrd="0" presId="urn:microsoft.com/office/officeart/2005/8/layout/list1"/>
    <dgm:cxn modelId="{D2BE68BC-1521-4771-A0D8-EEE641FA59F4}" type="presOf" srcId="{B5413946-9DFF-405B-94E6-1BFBA25C922E}" destId="{CE649629-D04F-4C6A-B647-F0EB0256D431}" srcOrd="0" destOrd="1" presId="urn:microsoft.com/office/officeart/2005/8/layout/list1"/>
    <dgm:cxn modelId="{9460A717-9F43-4F1C-A0EE-76C3446A3CE0}" srcId="{369EB52A-0305-44AE-B671-F0D41254EE9E}" destId="{F9775753-8A03-44AE-99A5-572FE98EBA6F}" srcOrd="1" destOrd="0" parTransId="{964822F2-1551-4AB0-A9CF-E8141568E59B}" sibTransId="{399399C1-2F4F-4425-87AF-384D3A4DF1C6}"/>
    <dgm:cxn modelId="{BACA66FA-6158-46A4-931A-D14A6DC713E9}" srcId="{4F47F3D5-32FB-431E-BCB4-D7CB4639981B}" destId="{D1CB20E5-8734-4C39-AF6F-A625C8F3ABDF}" srcOrd="0" destOrd="0" parTransId="{5BA123B3-D308-458E-8203-EB86256244D2}" sibTransId="{1B4518B0-FCCD-4E90-AF4F-F80E00376B10}"/>
    <dgm:cxn modelId="{5C420063-5F14-40A6-8482-E9EC808E8BEC}" srcId="{F9775753-8A03-44AE-99A5-572FE98EBA6F}" destId="{B3370285-A742-48A4-97A6-CF7FFB69A51C}" srcOrd="0" destOrd="0" parTransId="{66735042-A616-42BA-89CB-6EAAA55E097A}" sibTransId="{4FD5E80A-C656-46AD-A793-1FFFC1848CA4}"/>
    <dgm:cxn modelId="{869C256E-C2DF-4680-AF15-AC554701890C}" srcId="{F9775753-8A03-44AE-99A5-572FE98EBA6F}" destId="{A5DE6BFD-78C2-4EA9-9A8C-EC307A535A6A}" srcOrd="2" destOrd="0" parTransId="{72F53C51-FB4E-4E11-9447-A62EA9BAC714}" sibTransId="{28D0A295-55A0-4F6A-92C8-D8880AC12E4B}"/>
    <dgm:cxn modelId="{F407099C-B3CC-4D94-8759-71F23B76DA72}" srcId="{369EB52A-0305-44AE-B671-F0D41254EE9E}" destId="{4F47F3D5-32FB-431E-BCB4-D7CB4639981B}" srcOrd="0" destOrd="0" parTransId="{81B5E689-F82B-47B1-B377-26ADE0D99DAE}" sibTransId="{4C095125-1476-40A0-BBDA-D37F2C982097}"/>
    <dgm:cxn modelId="{CA1C436E-5C2A-4BCD-95AC-CD654142C750}" type="presOf" srcId="{D1CB20E5-8734-4C39-AF6F-A625C8F3ABDF}" destId="{361F29E8-2516-4D26-8726-B7B64CD43233}" srcOrd="0" destOrd="0" presId="urn:microsoft.com/office/officeart/2005/8/layout/list1"/>
    <dgm:cxn modelId="{BC3EABC8-69CF-4B81-858D-839E10BFD8CF}" type="presOf" srcId="{4F47F3D5-32FB-431E-BCB4-D7CB4639981B}" destId="{C176DD39-EFDD-428B-805F-1A01238BAD0C}" srcOrd="1" destOrd="0" presId="urn:microsoft.com/office/officeart/2005/8/layout/list1"/>
    <dgm:cxn modelId="{71927F4F-CD1E-4D89-A197-9734648DC003}" type="presOf" srcId="{F9775753-8A03-44AE-99A5-572FE98EBA6F}" destId="{B3071EC1-899D-4FBD-B74B-BC32E5BC52B8}" srcOrd="0" destOrd="0" presId="urn:microsoft.com/office/officeart/2005/8/layout/list1"/>
    <dgm:cxn modelId="{45F33D6F-0BF8-4296-8D62-AA912EEE58F5}" srcId="{F9775753-8A03-44AE-99A5-572FE98EBA6F}" destId="{B5413946-9DFF-405B-94E6-1BFBA25C922E}" srcOrd="1" destOrd="0" parTransId="{E84745C2-C3EC-4096-9434-2894A651D09F}" sibTransId="{88FF4CCF-7731-4BFF-AA14-808A56D20BD0}"/>
    <dgm:cxn modelId="{74873100-2D47-4D9D-AA91-5A8DACB2863A}" type="presOf" srcId="{B3370285-A742-48A4-97A6-CF7FFB69A51C}" destId="{CE649629-D04F-4C6A-B647-F0EB0256D431}" srcOrd="0" destOrd="0" presId="urn:microsoft.com/office/officeart/2005/8/layout/list1"/>
    <dgm:cxn modelId="{56B4BD77-B1AD-4DD9-9CE1-CDB6774F27ED}" type="presOf" srcId="{369EB52A-0305-44AE-B671-F0D41254EE9E}" destId="{5B37F077-D944-43FF-AF61-540E5139F9C4}" srcOrd="0" destOrd="0" presId="urn:microsoft.com/office/officeart/2005/8/layout/list1"/>
    <dgm:cxn modelId="{7C1A2058-D146-4BCE-A343-A6AC66F7F630}" type="presOf" srcId="{F9775753-8A03-44AE-99A5-572FE98EBA6F}" destId="{2D38F825-5927-4837-992D-CAD51DAFE4D9}" srcOrd="1" destOrd="0" presId="urn:microsoft.com/office/officeart/2005/8/layout/list1"/>
    <dgm:cxn modelId="{B79520DB-D49F-4E11-8672-6B39827E065B}" type="presParOf" srcId="{5B37F077-D944-43FF-AF61-540E5139F9C4}" destId="{22FBF7C0-9C13-4845-B629-74F081F47322}" srcOrd="0" destOrd="0" presId="urn:microsoft.com/office/officeart/2005/8/layout/list1"/>
    <dgm:cxn modelId="{5D119BE6-0516-4228-8542-BA20DE760F22}" type="presParOf" srcId="{22FBF7C0-9C13-4845-B629-74F081F47322}" destId="{7F32496B-A637-412C-B2A8-153E048FC2A3}" srcOrd="0" destOrd="0" presId="urn:microsoft.com/office/officeart/2005/8/layout/list1"/>
    <dgm:cxn modelId="{AD997B97-9942-4CE7-BA3B-93B24FBBC058}" type="presParOf" srcId="{22FBF7C0-9C13-4845-B629-74F081F47322}" destId="{C176DD39-EFDD-428B-805F-1A01238BAD0C}" srcOrd="1" destOrd="0" presId="urn:microsoft.com/office/officeart/2005/8/layout/list1"/>
    <dgm:cxn modelId="{523DD624-CCD5-4C16-A74B-31607B717ADB}" type="presParOf" srcId="{5B37F077-D944-43FF-AF61-540E5139F9C4}" destId="{A8C3DF4F-1AA8-4B1C-8AEF-8EF698307A05}" srcOrd="1" destOrd="0" presId="urn:microsoft.com/office/officeart/2005/8/layout/list1"/>
    <dgm:cxn modelId="{6EBA5D46-7CBC-4A7C-A6BC-8FA9E8D4EFAA}" type="presParOf" srcId="{5B37F077-D944-43FF-AF61-540E5139F9C4}" destId="{361F29E8-2516-4D26-8726-B7B64CD43233}" srcOrd="2" destOrd="0" presId="urn:microsoft.com/office/officeart/2005/8/layout/list1"/>
    <dgm:cxn modelId="{64FDF1DA-DB7B-4C54-B549-0BFB02EFC5CC}" type="presParOf" srcId="{5B37F077-D944-43FF-AF61-540E5139F9C4}" destId="{46855683-6F5F-48E8-B336-0D461F7C60C5}" srcOrd="3" destOrd="0" presId="urn:microsoft.com/office/officeart/2005/8/layout/list1"/>
    <dgm:cxn modelId="{4B42C566-2F77-4662-A2E9-2BA656B90469}" type="presParOf" srcId="{5B37F077-D944-43FF-AF61-540E5139F9C4}" destId="{3035ADF1-B46B-45D5-94E8-D7DD92622F91}" srcOrd="4" destOrd="0" presId="urn:microsoft.com/office/officeart/2005/8/layout/list1"/>
    <dgm:cxn modelId="{88E10690-F632-4582-BB0E-46EAC0A87BBC}" type="presParOf" srcId="{3035ADF1-B46B-45D5-94E8-D7DD92622F91}" destId="{B3071EC1-899D-4FBD-B74B-BC32E5BC52B8}" srcOrd="0" destOrd="0" presId="urn:microsoft.com/office/officeart/2005/8/layout/list1"/>
    <dgm:cxn modelId="{8AF292CE-9D09-4426-B3B3-AEC9958D09D0}" type="presParOf" srcId="{3035ADF1-B46B-45D5-94E8-D7DD92622F91}" destId="{2D38F825-5927-4837-992D-CAD51DAFE4D9}" srcOrd="1" destOrd="0" presId="urn:microsoft.com/office/officeart/2005/8/layout/list1"/>
    <dgm:cxn modelId="{3894A155-E70E-4E60-A603-54ABF518B24F}" type="presParOf" srcId="{5B37F077-D944-43FF-AF61-540E5139F9C4}" destId="{FB792FA7-7667-492D-BB25-CC8D36E8EF30}" srcOrd="5" destOrd="0" presId="urn:microsoft.com/office/officeart/2005/8/layout/list1"/>
    <dgm:cxn modelId="{38E7D5FD-A0D9-46F6-BA43-0AE8B2610D5A}"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402247"/>
          <a:ext cx="8929024" cy="18837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42240" numCol="1" spcCol="1270" anchor="t" anchorCtr="0">
          <a:noAutofit/>
        </a:bodyPr>
        <a:lstStyle/>
        <a:p>
          <a:pPr marL="228600" lvl="1" indent="-228600" algn="just" defTabSz="889000">
            <a:lnSpc>
              <a:spcPct val="90000"/>
            </a:lnSpc>
            <a:spcBef>
              <a:spcPct val="0"/>
            </a:spcBef>
            <a:spcAft>
              <a:spcPct val="15000"/>
            </a:spcAft>
            <a:buChar char="••"/>
          </a:pPr>
          <a:r>
            <a:rPr lang="pl-PL" sz="2000" u="none" kern="1200" dirty="0" smtClean="0"/>
            <a:t>Sprawdzana  będzie zbieżność zapisów dokumentacji aplikacyjnej z zapisami Strategii ZIT AJ. </a:t>
          </a:r>
          <a:endParaRPr lang="pl-PL" sz="2000" kern="1200" dirty="0"/>
        </a:p>
        <a:p>
          <a:pPr marL="228600" lvl="1" indent="-228600" algn="just" defTabSz="889000">
            <a:lnSpc>
              <a:spcPct val="90000"/>
            </a:lnSpc>
            <a:spcBef>
              <a:spcPct val="0"/>
            </a:spcBef>
            <a:spcAft>
              <a:spcPct val="15000"/>
            </a:spcAft>
            <a:buChar char="••"/>
          </a:pPr>
          <a:r>
            <a:rPr lang="pl-PL" sz="2000" kern="1200" dirty="0" smtClean="0"/>
            <a:t>Oceniane będzie, czy przedsięwzięcie ma wpływ na minimalizację negatywnych zjawisk  opisanych w  Strategii ZIT AJ oraz realizację zamierzeń strategicznych ZIT AJ.</a:t>
          </a:r>
          <a:endParaRPr lang="pl-PL" sz="2000" kern="1200" dirty="0"/>
        </a:p>
      </dsp:txBody>
      <dsp:txXfrm>
        <a:off x="0" y="402247"/>
        <a:ext cx="8929024" cy="1883700"/>
      </dsp:txXfrm>
    </dsp:sp>
    <dsp:sp modelId="{A6EDCFBE-EC3C-4383-9D19-EDF7E94187B5}">
      <dsp:nvSpPr>
        <dsp:cNvPr id="0" name=""/>
        <dsp:cNvSpPr/>
      </dsp:nvSpPr>
      <dsp:spPr>
        <a:xfrm>
          <a:off x="457200" y="52987"/>
          <a:ext cx="6400800" cy="54113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616" y="79403"/>
        <a:ext cx="6347968" cy="488307"/>
      </dsp:txXfrm>
    </dsp:sp>
    <dsp:sp modelId="{F191104C-2BDE-4FBA-96AE-E978FA566A32}">
      <dsp:nvSpPr>
        <dsp:cNvPr id="0" name=""/>
        <dsp:cNvSpPr/>
      </dsp:nvSpPr>
      <dsp:spPr>
        <a:xfrm>
          <a:off x="0" y="2732558"/>
          <a:ext cx="8929024" cy="167895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Kryterium obligatoryjne</a:t>
          </a:r>
          <a:endParaRPr lang="pl-PL" sz="2000" kern="1200" dirty="0"/>
        </a:p>
        <a:p>
          <a:pPr marL="228600" lvl="1" indent="-228600" algn="l" defTabSz="889000">
            <a:lnSpc>
              <a:spcPct val="90000"/>
            </a:lnSpc>
            <a:spcBef>
              <a:spcPct val="0"/>
            </a:spcBef>
            <a:spcAft>
              <a:spcPct val="15000"/>
            </a:spcAft>
            <a:buChar char="••"/>
          </a:pPr>
          <a:r>
            <a:rPr lang="pl-PL" sz="2000" kern="1200" dirty="0" smtClean="0"/>
            <a:t>TAK/NIE</a:t>
          </a:r>
          <a:endParaRPr lang="pl-PL" sz="2000" kern="1200" dirty="0"/>
        </a:p>
        <a:p>
          <a:pPr marL="228600" lvl="1" indent="-228600" algn="l" defTabSz="889000">
            <a:lnSpc>
              <a:spcPct val="90000"/>
            </a:lnSpc>
            <a:spcBef>
              <a:spcPct val="0"/>
            </a:spcBef>
            <a:spcAft>
              <a:spcPct val="15000"/>
            </a:spcAft>
            <a:buChar char="••"/>
          </a:pPr>
          <a:r>
            <a:rPr lang="pl-PL" sz="2000" u="sng" kern="1200" dirty="0" smtClean="0"/>
            <a:t>Niespełnienie oznacza odrzucenie wniosku</a:t>
          </a:r>
          <a:endParaRPr lang="pl-PL" sz="2000" u="sng" kern="1200" dirty="0"/>
        </a:p>
        <a:p>
          <a:pPr marL="228600" lvl="1" indent="-228600" algn="l" defTabSz="889000">
            <a:lnSpc>
              <a:spcPct val="90000"/>
            </a:lnSpc>
            <a:spcBef>
              <a:spcPct val="0"/>
            </a:spcBef>
            <a:spcAft>
              <a:spcPct val="15000"/>
            </a:spcAft>
            <a:buChar char="••"/>
          </a:pPr>
          <a:r>
            <a:rPr lang="pl-PL" sz="2000" u="none" kern="1200" dirty="0" smtClean="0"/>
            <a:t>Brak możliwości korekty</a:t>
          </a:r>
          <a:endParaRPr lang="pl-PL" sz="2000" u="none" kern="1200" dirty="0"/>
        </a:p>
      </dsp:txBody>
      <dsp:txXfrm>
        <a:off x="0" y="2732558"/>
        <a:ext cx="8929024" cy="1678950"/>
      </dsp:txXfrm>
    </dsp:sp>
    <dsp:sp modelId="{FCD44274-ECF4-45BF-990A-74DB8DFD38D5}">
      <dsp:nvSpPr>
        <dsp:cNvPr id="0" name=""/>
        <dsp:cNvSpPr/>
      </dsp:nvSpPr>
      <dsp:spPr>
        <a:xfrm>
          <a:off x="457200" y="2356147"/>
          <a:ext cx="6400800" cy="56829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4942" y="2383889"/>
        <a:ext cx="6345316" cy="512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01403"/>
          <a:ext cx="8929024" cy="1346625"/>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poziom wpływu wskaźników zawartych w projekcie na realizację wartości docelowych wskaźników Strategii ZIT AJ wynikających z Porozumienia (wskaźników Ram Wykonania i pozostałych z RPO).  </a:t>
          </a:r>
          <a:endParaRPr lang="pl-PL" sz="1800" kern="1200" dirty="0"/>
        </a:p>
      </dsp:txBody>
      <dsp:txXfrm>
        <a:off x="0" y="501403"/>
        <a:ext cx="8929024" cy="1346625"/>
      </dsp:txXfrm>
    </dsp:sp>
    <dsp:sp modelId="{A6EDCFBE-EC3C-4383-9D19-EDF7E94187B5}">
      <dsp:nvSpPr>
        <dsp:cNvPr id="0" name=""/>
        <dsp:cNvSpPr/>
      </dsp:nvSpPr>
      <dsp:spPr>
        <a:xfrm>
          <a:off x="457200" y="220963"/>
          <a:ext cx="6400800" cy="56088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4580" y="248343"/>
        <a:ext cx="6346040" cy="506120"/>
      </dsp:txXfrm>
    </dsp:sp>
    <dsp:sp modelId="{F191104C-2BDE-4FBA-96AE-E978FA566A32}">
      <dsp:nvSpPr>
        <dsp:cNvPr id="0" name=""/>
        <dsp:cNvSpPr/>
      </dsp:nvSpPr>
      <dsp:spPr>
        <a:xfrm>
          <a:off x="0" y="2211734"/>
          <a:ext cx="8929024" cy="14364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10</a:t>
          </a:r>
          <a:endParaRPr lang="pl-PL" sz="1800" kern="1200" dirty="0"/>
        </a:p>
        <a:p>
          <a:pPr marL="171450" lvl="1" indent="-171450" algn="l" defTabSz="800100">
            <a:lnSpc>
              <a:spcPct val="90000"/>
            </a:lnSpc>
            <a:spcBef>
              <a:spcPct val="0"/>
            </a:spcBef>
            <a:spcAft>
              <a:spcPct val="15000"/>
            </a:spcAft>
            <a:buChar char="••"/>
          </a:pPr>
          <a:r>
            <a:rPr lang="pl-PL" sz="1800" kern="1200" dirty="0" smtClean="0"/>
            <a:t>0 punktów </a:t>
          </a:r>
          <a:r>
            <a:rPr lang="pl-PL" sz="1800" u="sng" kern="1200" dirty="0" smtClean="0"/>
            <a:t>nie oznacza </a:t>
          </a:r>
          <a:r>
            <a:rPr lang="pl-PL" sz="1800" kern="1200" dirty="0" smtClean="0"/>
            <a:t>odrzucenia wniosku</a:t>
          </a:r>
          <a:endParaRPr lang="pl-PL" sz="1800" kern="1200" dirty="0"/>
        </a:p>
      </dsp:txBody>
      <dsp:txXfrm>
        <a:off x="0" y="2211734"/>
        <a:ext cx="8929024" cy="1436400"/>
      </dsp:txXfrm>
    </dsp:sp>
    <dsp:sp modelId="{FCD44274-ECF4-45BF-990A-74DB8DFD38D5}">
      <dsp:nvSpPr>
        <dsp:cNvPr id="0" name=""/>
        <dsp:cNvSpPr/>
      </dsp:nvSpPr>
      <dsp:spPr>
        <a:xfrm>
          <a:off x="457200" y="1950628"/>
          <a:ext cx="6400800" cy="56088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4580" y="1978008"/>
        <a:ext cx="634604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9289"/>
          <a:ext cx="8920246" cy="1488374"/>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Ocenie będzie podlegać ilość tylko nowo powstałych pracowni/warsztatów szkolnych doposażonych w projekcie z obszaru ZIT AJ </a:t>
          </a:r>
          <a:endParaRPr lang="pl-PL" sz="2100" kern="1200" dirty="0"/>
        </a:p>
      </dsp:txBody>
      <dsp:txXfrm>
        <a:off x="0" y="359289"/>
        <a:ext cx="8920246" cy="1488374"/>
      </dsp:txXfrm>
    </dsp:sp>
    <dsp:sp modelId="{A6EDCFBE-EC3C-4383-9D19-EDF7E94187B5}">
      <dsp:nvSpPr>
        <dsp:cNvPr id="0" name=""/>
        <dsp:cNvSpPr/>
      </dsp:nvSpPr>
      <dsp:spPr>
        <a:xfrm>
          <a:off x="457200" y="39568"/>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7462" y="69830"/>
        <a:ext cx="6340276" cy="559396"/>
      </dsp:txXfrm>
    </dsp:sp>
    <dsp:sp modelId="{F191104C-2BDE-4FBA-96AE-E978FA566A32}">
      <dsp:nvSpPr>
        <dsp:cNvPr id="0" name=""/>
        <dsp:cNvSpPr/>
      </dsp:nvSpPr>
      <dsp:spPr>
        <a:xfrm>
          <a:off x="0" y="2239894"/>
          <a:ext cx="8920246" cy="15876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Kryterium punktowe</a:t>
          </a:r>
          <a:endParaRPr lang="pl-PL" sz="2100" kern="1200" dirty="0"/>
        </a:p>
        <a:p>
          <a:pPr marL="228600" lvl="1" indent="-228600" algn="l" defTabSz="933450">
            <a:lnSpc>
              <a:spcPct val="90000"/>
            </a:lnSpc>
            <a:spcBef>
              <a:spcPct val="0"/>
            </a:spcBef>
            <a:spcAft>
              <a:spcPct val="15000"/>
            </a:spcAft>
            <a:buChar char="••"/>
          </a:pPr>
          <a:r>
            <a:rPr lang="pl-PL" sz="2100" kern="1200" dirty="0" smtClean="0"/>
            <a:t>skala punktowa od 0 do 2</a:t>
          </a:r>
          <a:endParaRPr lang="pl-PL" sz="2100" kern="1200" dirty="0"/>
        </a:p>
        <a:p>
          <a:pPr marL="228600" lvl="1" indent="-228600" algn="l" defTabSz="933450">
            <a:lnSpc>
              <a:spcPct val="90000"/>
            </a:lnSpc>
            <a:spcBef>
              <a:spcPct val="0"/>
            </a:spcBef>
            <a:spcAft>
              <a:spcPct val="15000"/>
            </a:spcAft>
            <a:buChar char="••"/>
          </a:pPr>
          <a:r>
            <a:rPr lang="pl-PL" sz="2100" kern="1200" dirty="0" smtClean="0"/>
            <a:t>0 punktów </a:t>
          </a:r>
          <a:r>
            <a:rPr lang="pl-PL" sz="2100" u="sng" kern="1200" dirty="0" smtClean="0"/>
            <a:t>nie oznacza </a:t>
          </a:r>
          <a:r>
            <a:rPr lang="pl-PL" sz="2100" kern="1200" dirty="0" smtClean="0"/>
            <a:t>odrzucenia wniosku</a:t>
          </a:r>
          <a:endParaRPr lang="pl-PL" sz="2100" kern="1200" dirty="0"/>
        </a:p>
      </dsp:txBody>
      <dsp:txXfrm>
        <a:off x="0" y="2239894"/>
        <a:ext cx="8920246" cy="1587600"/>
      </dsp:txXfrm>
    </dsp:sp>
    <dsp:sp modelId="{FCD44274-ECF4-45BF-990A-74DB8DFD38D5}">
      <dsp:nvSpPr>
        <dsp:cNvPr id="0" name=""/>
        <dsp:cNvSpPr/>
      </dsp:nvSpPr>
      <dsp:spPr>
        <a:xfrm>
          <a:off x="457200" y="1951303"/>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7462" y="1981565"/>
        <a:ext cx="634027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30557"/>
          <a:ext cx="8920246" cy="178605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Weryfikowane będzie czy w ramach projektu zawarto współpracę z pracodawcą/pracodawcami, której efektem będzie nabycie przez użytkowników infrastruktury objętej wsparciem kwalifikacji zawodowych w zakresie zgodnym z oczekiwaniami pracodawców, dopasowaniem warunków kształcenia do rzeczywistego środowiska pracy i do potrzeb rynku pracy.</a:t>
          </a:r>
          <a:endParaRPr lang="pl-PL" sz="1800" kern="1200" dirty="0"/>
        </a:p>
      </dsp:txBody>
      <dsp:txXfrm>
        <a:off x="0" y="330557"/>
        <a:ext cx="8920246" cy="1786050"/>
      </dsp:txXfrm>
    </dsp:sp>
    <dsp:sp modelId="{A6EDCFBE-EC3C-4383-9D19-EDF7E94187B5}">
      <dsp:nvSpPr>
        <dsp:cNvPr id="0" name=""/>
        <dsp:cNvSpPr/>
      </dsp:nvSpPr>
      <dsp:spPr>
        <a:xfrm>
          <a:off x="457200" y="5651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82449"/>
        <a:ext cx="6348922" cy="479482"/>
      </dsp:txXfrm>
    </dsp:sp>
    <dsp:sp modelId="{F191104C-2BDE-4FBA-96AE-E978FA566A32}">
      <dsp:nvSpPr>
        <dsp:cNvPr id="0" name=""/>
        <dsp:cNvSpPr/>
      </dsp:nvSpPr>
      <dsp:spPr>
        <a:xfrm>
          <a:off x="0" y="2452805"/>
          <a:ext cx="8920246" cy="13608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8</a:t>
          </a:r>
          <a:endParaRPr lang="pl-PL" sz="1800" kern="1200" dirty="0"/>
        </a:p>
        <a:p>
          <a:pPr marL="171450" lvl="1" indent="-171450" algn="l" defTabSz="800100">
            <a:lnSpc>
              <a:spcPct val="90000"/>
            </a:lnSpc>
            <a:spcBef>
              <a:spcPct val="0"/>
            </a:spcBef>
            <a:spcAft>
              <a:spcPct val="15000"/>
            </a:spcAft>
            <a:buChar char="••"/>
          </a:pPr>
          <a:r>
            <a:rPr lang="pl-PL" sz="1800" kern="1200" dirty="0" smtClean="0"/>
            <a:t>0 punktów </a:t>
          </a:r>
          <a:r>
            <a:rPr lang="pl-PL" sz="1800" u="sng" kern="1200" dirty="0" smtClean="0"/>
            <a:t>nie oznacza </a:t>
          </a:r>
          <a:r>
            <a:rPr lang="pl-PL" sz="1800" kern="1200" dirty="0" smtClean="0"/>
            <a:t>odrzucenia wniosku</a:t>
          </a:r>
          <a:endParaRPr lang="pl-PL" sz="1800" kern="1200" dirty="0"/>
        </a:p>
      </dsp:txBody>
      <dsp:txXfrm>
        <a:off x="0" y="2452805"/>
        <a:ext cx="8920246" cy="1360800"/>
      </dsp:txXfrm>
    </dsp:sp>
    <dsp:sp modelId="{FCD44274-ECF4-45BF-990A-74DB8DFD38D5}">
      <dsp:nvSpPr>
        <dsp:cNvPr id="0" name=""/>
        <dsp:cNvSpPr/>
      </dsp:nvSpPr>
      <dsp:spPr>
        <a:xfrm>
          <a:off x="457200" y="2205441"/>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2231380"/>
        <a:ext cx="63489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75572"/>
          <a:ext cx="8640897" cy="161595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pl-PL" sz="1900" kern="1200" dirty="0" smtClean="0"/>
            <a:t>Weryfikowane jest czy projekt dotyczy zapewnienia rozwoju infrastruktury szkoły w zakresie nauk matematyczno-przyrodniczych i/lub cyfrowych (np. wyposażenia w nowoczesny sprzęt i materiały dydaktyczne pracowni matematyczno-przyrodniczych i cyfrowych).</a:t>
          </a:r>
          <a:endParaRPr lang="pl-PL" sz="1900" kern="1200" dirty="0"/>
        </a:p>
      </dsp:txBody>
      <dsp:txXfrm>
        <a:off x="0" y="375572"/>
        <a:ext cx="8640897" cy="1615950"/>
      </dsp:txXfrm>
    </dsp:sp>
    <dsp:sp modelId="{A6EDCFBE-EC3C-4383-9D19-EDF7E94187B5}">
      <dsp:nvSpPr>
        <dsp:cNvPr id="0" name=""/>
        <dsp:cNvSpPr/>
      </dsp:nvSpPr>
      <dsp:spPr>
        <a:xfrm>
          <a:off x="457200" y="86300"/>
          <a:ext cx="6400800" cy="56088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4580" y="113680"/>
        <a:ext cx="6346040" cy="506120"/>
      </dsp:txXfrm>
    </dsp:sp>
    <dsp:sp modelId="{F191104C-2BDE-4FBA-96AE-E978FA566A32}">
      <dsp:nvSpPr>
        <dsp:cNvPr id="0" name=""/>
        <dsp:cNvSpPr/>
      </dsp:nvSpPr>
      <dsp:spPr>
        <a:xfrm>
          <a:off x="0" y="2346397"/>
          <a:ext cx="8713957" cy="14364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pl-PL" sz="1900" kern="1200" dirty="0" smtClean="0"/>
            <a:t>Kryterium punktowe</a:t>
          </a:r>
          <a:endParaRPr lang="pl-PL" sz="1900" kern="1200" dirty="0"/>
        </a:p>
        <a:p>
          <a:pPr marL="171450" lvl="1" indent="-171450" algn="l" defTabSz="844550">
            <a:lnSpc>
              <a:spcPct val="90000"/>
            </a:lnSpc>
            <a:spcBef>
              <a:spcPct val="0"/>
            </a:spcBef>
            <a:spcAft>
              <a:spcPct val="15000"/>
            </a:spcAft>
            <a:buChar char="••"/>
          </a:pPr>
          <a:r>
            <a:rPr lang="pl-PL" sz="1900" kern="1200" dirty="0" smtClean="0"/>
            <a:t>skala punktowa od 0 do 8</a:t>
          </a:r>
          <a:endParaRPr lang="pl-PL" sz="1900" kern="1200" dirty="0"/>
        </a:p>
        <a:p>
          <a:pPr marL="171450" lvl="1" indent="-171450" algn="l" defTabSz="844550">
            <a:lnSpc>
              <a:spcPct val="90000"/>
            </a:lnSpc>
            <a:spcBef>
              <a:spcPct val="0"/>
            </a:spcBef>
            <a:spcAft>
              <a:spcPct val="15000"/>
            </a:spcAft>
            <a:buChar char="••"/>
          </a:pPr>
          <a:r>
            <a:rPr lang="pl-PL" sz="1900" kern="1200" dirty="0" smtClean="0"/>
            <a:t>0 punktów </a:t>
          </a:r>
          <a:r>
            <a:rPr lang="pl-PL" sz="1900" u="sng" kern="1200" dirty="0" smtClean="0"/>
            <a:t>nie oznacza </a:t>
          </a:r>
          <a:r>
            <a:rPr lang="pl-PL" sz="1900" kern="1200" dirty="0" smtClean="0"/>
            <a:t>odrzucenia wniosku</a:t>
          </a:r>
          <a:endParaRPr lang="pl-PL" sz="1900" kern="1200" dirty="0"/>
        </a:p>
      </dsp:txBody>
      <dsp:txXfrm>
        <a:off x="0" y="2346397"/>
        <a:ext cx="8713957" cy="1436400"/>
      </dsp:txXfrm>
    </dsp:sp>
    <dsp:sp modelId="{FCD44274-ECF4-45BF-990A-74DB8DFD38D5}">
      <dsp:nvSpPr>
        <dsp:cNvPr id="0" name=""/>
        <dsp:cNvSpPr/>
      </dsp:nvSpPr>
      <dsp:spPr>
        <a:xfrm>
          <a:off x="457200" y="2085291"/>
          <a:ext cx="6400800" cy="56088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4580" y="2112671"/>
        <a:ext cx="634604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274134"/>
          <a:ext cx="8640897" cy="28350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 ramach tego kryterium będzie weryfikowane czy wnioskowany projekt jest powiązany z realizacją projektów, które otrzymały dofinansowanie w ramach Poddziałań 7.1.3, 7.2.3, 10.2.3 lub 10.4.3</a:t>
          </a:r>
          <a:endParaRPr lang="pl-PL" sz="1800" kern="1200" dirty="0"/>
        </a:p>
        <a:p>
          <a:pPr marL="171450" lvl="1" indent="-171450" algn="l" defTabSz="800100">
            <a:lnSpc>
              <a:spcPct val="90000"/>
            </a:lnSpc>
            <a:spcBef>
              <a:spcPct val="0"/>
            </a:spcBef>
            <a:spcAft>
              <a:spcPct val="15000"/>
            </a:spcAft>
            <a:buChar char="••"/>
          </a:pPr>
          <a:r>
            <a:rPr lang="pl-PL" sz="1800" kern="1200" dirty="0" smtClean="0"/>
            <a:t>Powiązanie polega w szczególności na wykorzystaniu efektów realizacji innego projektu, wzmocnieniu trwałości efektów jednego przedsięwzięcia realizacją drugiego, bardziej kompleksowym potraktowaniu problemu m.in. poprzez zaadresowanie projektu do tego samego beneficjenta, tej samej grupy docelowej, tego samego terytorium, uzależnieniu realizacji jednego projektu od przeprowadzenia innego przedsięwzięcia itd.</a:t>
          </a:r>
          <a:endParaRPr lang="pl-PL" sz="1800" kern="1200" dirty="0"/>
        </a:p>
      </dsp:txBody>
      <dsp:txXfrm>
        <a:off x="0" y="274134"/>
        <a:ext cx="8640897" cy="2835000"/>
      </dsp:txXfrm>
    </dsp:sp>
    <dsp:sp modelId="{A6EDCFBE-EC3C-4383-9D19-EDF7E94187B5}">
      <dsp:nvSpPr>
        <dsp:cNvPr id="0" name=""/>
        <dsp:cNvSpPr/>
      </dsp:nvSpPr>
      <dsp:spPr>
        <a:xfrm>
          <a:off x="457200" y="87"/>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26026"/>
        <a:ext cx="6348922" cy="479482"/>
      </dsp:txXfrm>
    </dsp:sp>
    <dsp:sp modelId="{F191104C-2BDE-4FBA-96AE-E978FA566A32}">
      <dsp:nvSpPr>
        <dsp:cNvPr id="0" name=""/>
        <dsp:cNvSpPr/>
      </dsp:nvSpPr>
      <dsp:spPr>
        <a:xfrm>
          <a:off x="0" y="3386340"/>
          <a:ext cx="8713957" cy="13608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2</a:t>
          </a:r>
          <a:endParaRPr lang="pl-PL" sz="1800" kern="1200" dirty="0"/>
        </a:p>
        <a:p>
          <a:pPr marL="171450" lvl="1" indent="-171450" algn="l" defTabSz="800100">
            <a:lnSpc>
              <a:spcPct val="90000"/>
            </a:lnSpc>
            <a:spcBef>
              <a:spcPct val="0"/>
            </a:spcBef>
            <a:spcAft>
              <a:spcPct val="15000"/>
            </a:spcAft>
            <a:buChar char="••"/>
          </a:pPr>
          <a:r>
            <a:rPr lang="pl-PL" sz="1800" kern="1200" dirty="0" smtClean="0"/>
            <a:t>0 punktów nie oznacza odrzucenia wniosku</a:t>
          </a:r>
          <a:endParaRPr lang="pl-PL" sz="1800" kern="1200" dirty="0"/>
        </a:p>
      </dsp:txBody>
      <dsp:txXfrm>
        <a:off x="0" y="3386340"/>
        <a:ext cx="8713957" cy="1360800"/>
      </dsp:txXfrm>
    </dsp:sp>
    <dsp:sp modelId="{FCD44274-ECF4-45BF-990A-74DB8DFD38D5}">
      <dsp:nvSpPr>
        <dsp:cNvPr id="0" name=""/>
        <dsp:cNvSpPr/>
      </dsp:nvSpPr>
      <dsp:spPr>
        <a:xfrm>
          <a:off x="457200" y="3197968"/>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3223907"/>
        <a:ext cx="634892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29E8-2516-4D26-8726-B7B64CD43233}">
      <dsp:nvSpPr>
        <dsp:cNvPr id="0" name=""/>
        <dsp:cNvSpPr/>
      </dsp:nvSpPr>
      <dsp:spPr>
        <a:xfrm>
          <a:off x="0" y="362032"/>
          <a:ext cx="8435280" cy="155925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tego kryterium będzie sprawdzane czy, projekt otrzymał co najmniej </a:t>
          </a:r>
          <a:r>
            <a:rPr lang="pl-PL" sz="2200" b="1" kern="1200" dirty="0" smtClean="0"/>
            <a:t>15 % </a:t>
          </a:r>
          <a:r>
            <a:rPr lang="pl-PL" sz="2200" kern="1200" dirty="0" smtClean="0"/>
            <a:t>możliwych do uzyskania punktów na tym etapie oceny </a:t>
          </a:r>
          <a:r>
            <a:rPr lang="pl-PL" sz="2200" kern="1200" dirty="0" smtClean="0">
              <a:solidFill>
                <a:schemeClr val="tx1"/>
              </a:solidFill>
            </a:rPr>
            <a:t>(</a:t>
          </a:r>
          <a:r>
            <a:rPr lang="pl-PL" sz="2200" b="1" kern="1200" dirty="0" smtClean="0">
              <a:solidFill>
                <a:schemeClr val="tx1"/>
              </a:solidFill>
            </a:rPr>
            <a:t>4,5 pkt</a:t>
          </a:r>
          <a:r>
            <a:rPr lang="pl-PL" sz="2200" kern="1200" dirty="0" smtClean="0">
              <a:solidFill>
                <a:schemeClr val="tx1"/>
              </a:solidFill>
            </a:rPr>
            <a:t>)</a:t>
          </a:r>
          <a:endParaRPr lang="pl-PL" sz="2200" kern="1200" dirty="0">
            <a:solidFill>
              <a:schemeClr val="tx1"/>
            </a:solidFill>
          </a:endParaRPr>
        </a:p>
      </dsp:txBody>
      <dsp:txXfrm>
        <a:off x="0" y="362032"/>
        <a:ext cx="8435280" cy="1559250"/>
      </dsp:txXfrm>
    </dsp:sp>
    <dsp:sp modelId="{C176DD39-EFDD-428B-805F-1A01238BAD0C}">
      <dsp:nvSpPr>
        <dsp:cNvPr id="0" name=""/>
        <dsp:cNvSpPr/>
      </dsp:nvSpPr>
      <dsp:spPr>
        <a:xfrm>
          <a:off x="421764" y="3731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Definicja kryterium </a:t>
          </a:r>
          <a:endParaRPr lang="pl-PL" sz="2200" kern="1200" dirty="0"/>
        </a:p>
      </dsp:txBody>
      <dsp:txXfrm>
        <a:off x="453467" y="69015"/>
        <a:ext cx="5841290" cy="586034"/>
      </dsp:txXfrm>
    </dsp:sp>
    <dsp:sp modelId="{CE649629-D04F-4C6A-B647-F0EB0256D431}">
      <dsp:nvSpPr>
        <dsp:cNvPr id="0" name=""/>
        <dsp:cNvSpPr/>
      </dsp:nvSpPr>
      <dsp:spPr>
        <a:xfrm>
          <a:off x="0" y="2376265"/>
          <a:ext cx="8435280" cy="16632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a:t>
          </a:r>
          <a:endParaRPr lang="pl-PL" sz="2200" kern="1200" dirty="0"/>
        </a:p>
        <a:p>
          <a:pPr marL="228600" lvl="1" indent="-228600" algn="l" defTabSz="977900">
            <a:lnSpc>
              <a:spcPct val="90000"/>
            </a:lnSpc>
            <a:spcBef>
              <a:spcPct val="0"/>
            </a:spcBef>
            <a:spcAft>
              <a:spcPct val="15000"/>
            </a:spcAft>
            <a:buChar char="••"/>
          </a:pPr>
          <a:r>
            <a:rPr lang="pl-PL" sz="2200" u="sng" kern="1200" dirty="0" smtClean="0"/>
            <a:t>Niespełnienie oznacza odrzucenia wniosku</a:t>
          </a:r>
          <a:endParaRPr lang="pl-PL" sz="2200" u="sng" kern="1200" dirty="0"/>
        </a:p>
      </dsp:txBody>
      <dsp:txXfrm>
        <a:off x="0" y="2376265"/>
        <a:ext cx="8435280" cy="1663200"/>
      </dsp:txXfrm>
    </dsp:sp>
    <dsp:sp modelId="{2D38F825-5927-4837-992D-CAD51DAFE4D9}">
      <dsp:nvSpPr>
        <dsp:cNvPr id="0" name=""/>
        <dsp:cNvSpPr/>
      </dsp:nvSpPr>
      <dsp:spPr>
        <a:xfrm>
          <a:off x="421764" y="204008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53467" y="2071785"/>
        <a:ext cx="5841290"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88F916E-0A4D-4769-B0C1-D4848F104005}" type="datetimeFigureOut">
              <a:rPr lang="pl-PL" smtClean="0"/>
              <a:t>28.08.2018</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80BECEF-FBE6-4CD6-88D7-E40879B9A6DF}" type="slidenum">
              <a:rPr lang="pl-PL" smtClean="0"/>
              <a:t>‹#›</a:t>
            </a:fld>
            <a:endParaRPr lang="pl-PL"/>
          </a:p>
        </p:txBody>
      </p:sp>
    </p:spTree>
    <p:extLst>
      <p:ext uri="{BB962C8B-B14F-4D97-AF65-F5344CB8AC3E}">
        <p14:creationId xmlns:p14="http://schemas.microsoft.com/office/powerpoint/2010/main" val="94575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11E651-0328-44B1-A099-24B6C26F7631}" type="datetimeFigureOut">
              <a:rPr lang="pl-PL" smtClean="0"/>
              <a:pPr/>
              <a:t>28.08.2018</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17575" y="744538"/>
            <a:ext cx="4962525" cy="37226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14</a:t>
            </a:fld>
            <a:endParaRPr lang="pl-PL">
              <a:solidFill>
                <a:prstClr val="black"/>
              </a:solidFill>
            </a:endParaRPr>
          </a:p>
        </p:txBody>
      </p:sp>
    </p:spTree>
    <p:extLst>
      <p:ext uri="{BB962C8B-B14F-4D97-AF65-F5344CB8AC3E}">
        <p14:creationId xmlns:p14="http://schemas.microsoft.com/office/powerpoint/2010/main" val="16133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17</a:t>
            </a:fld>
            <a:endParaRPr lang="pl-PL">
              <a:solidFill>
                <a:prstClr val="black"/>
              </a:solidFill>
            </a:endParaRPr>
          </a:p>
        </p:txBody>
      </p:sp>
    </p:spTree>
    <p:extLst>
      <p:ext uri="{BB962C8B-B14F-4D97-AF65-F5344CB8AC3E}">
        <p14:creationId xmlns:p14="http://schemas.microsoft.com/office/powerpoint/2010/main" val="386012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20</a:t>
            </a:fld>
            <a:endParaRPr lang="pl-PL">
              <a:solidFill>
                <a:prstClr val="black"/>
              </a:solidFill>
            </a:endParaRPr>
          </a:p>
        </p:txBody>
      </p:sp>
    </p:spTree>
    <p:extLst>
      <p:ext uri="{BB962C8B-B14F-4D97-AF65-F5344CB8AC3E}">
        <p14:creationId xmlns:p14="http://schemas.microsoft.com/office/powerpoint/2010/main" val="17583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23</a:t>
            </a:fld>
            <a:endParaRPr lang="pl-PL">
              <a:solidFill>
                <a:prstClr val="black"/>
              </a:solidFill>
            </a:endParaRPr>
          </a:p>
        </p:txBody>
      </p:sp>
    </p:spTree>
    <p:extLst>
      <p:ext uri="{BB962C8B-B14F-4D97-AF65-F5344CB8AC3E}">
        <p14:creationId xmlns:p14="http://schemas.microsoft.com/office/powerpoint/2010/main" val="1043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28.08.2018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28.08.2018</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28.08.2018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mailto:zitaj@jeleniagora.p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3"/>
          <a:stretch>
            <a:fillRect/>
          </a:stretch>
        </p:blipFill>
        <p:spPr>
          <a:xfrm>
            <a:off x="2555776" y="4437112"/>
            <a:ext cx="5761219" cy="798645"/>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useBgFill="1">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pic>
        <p:nvPicPr>
          <p:cNvPr id="1027" name="Picture 3" descr="FE_PR-DS-UE_EFFR-poziom-PL-kolor"/>
          <p:cNvPicPr>
            <a:picLocks noChangeAspect="1" noChangeArrowheads="1"/>
          </p:cNvPicPr>
          <p:nvPr/>
        </p:nvPicPr>
        <p:blipFill>
          <a:blip r:embed="rId4"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4229717840"/>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77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1628631078"/>
              </p:ext>
            </p:extLst>
          </p:nvPr>
        </p:nvGraphicFramePr>
        <p:xfrm>
          <a:off x="2" y="1052736"/>
          <a:ext cx="9143997" cy="5460489"/>
        </p:xfrm>
        <a:graphic>
          <a:graphicData uri="http://schemas.openxmlformats.org/drawingml/2006/table">
            <a:tbl>
              <a:tblPr firstRow="1" firstCol="1" bandRow="1"/>
              <a:tblGrid>
                <a:gridCol w="1259630"/>
                <a:gridCol w="1443547"/>
                <a:gridCol w="1724805"/>
                <a:gridCol w="1584176"/>
                <a:gridCol w="1584176"/>
                <a:gridCol w="1547663"/>
              </a:tblGrid>
              <a:tr h="1268280">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Wyszczególnienie</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u="sng">
                          <a:effectLst/>
                          <a:latin typeface="Calibri" panose="020F0502020204030204" pitchFamily="34" charset="0"/>
                          <a:ea typeface="Times New Roman" panose="02020603050405020304" pitchFamily="18" charset="0"/>
                          <a:cs typeface="Times New Roman" panose="02020603050405020304" pitchFamily="18" charset="0"/>
                        </a:rPr>
                        <a:t>Potencjał objętej wsparciem infrastruktury w zakresie opieki nad dziećmi lub infrastruktury edukacyjnej (osoby)</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u="sng">
                          <a:effectLst/>
                          <a:latin typeface="Calibri" panose="020F0502020204030204" pitchFamily="34" charset="0"/>
                          <a:ea typeface="Times New Roman" panose="02020603050405020304" pitchFamily="18" charset="0"/>
                          <a:cs typeface="Times New Roman" panose="02020603050405020304" pitchFamily="18" charset="0"/>
                        </a:rPr>
                        <a:t>Liczba wspartych obiektów infrastruktury edukacji ogólnej (szt.)</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u="sng">
                          <a:effectLst/>
                          <a:latin typeface="Calibri" panose="020F0502020204030204" pitchFamily="34" charset="0"/>
                          <a:ea typeface="Times New Roman" panose="02020603050405020304" pitchFamily="18" charset="0"/>
                          <a:cs typeface="Times New Roman" panose="02020603050405020304" pitchFamily="18" charset="0"/>
                        </a:rPr>
                        <a:t>Liczba wspartych obiektów infrastruktury kształcenia zawodowego (szt.)</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u="sng">
                          <a:effectLst/>
                          <a:latin typeface="Calibri" panose="020F0502020204030204" pitchFamily="34" charset="0"/>
                          <a:ea typeface="Times New Roman" panose="02020603050405020304" pitchFamily="18" charset="0"/>
                          <a:cs typeface="Times New Roman" panose="02020603050405020304" pitchFamily="18" charset="0"/>
                        </a:rPr>
                        <a:t>Liczba użytkowników wspartych obiektów infrastruktury edukacji ogólnej (osoby/rok)</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marR="21590" algn="ctr">
                        <a:lnSpc>
                          <a:spcPct val="115000"/>
                        </a:lnSpc>
                        <a:spcAft>
                          <a:spcPts val="1000"/>
                        </a:spcAft>
                      </a:pPr>
                      <a:r>
                        <a:rPr lang="pl-PL" sz="1200" u="sng" dirty="0">
                          <a:effectLst/>
                          <a:latin typeface="Calibri" panose="020F0502020204030204" pitchFamily="34" charset="0"/>
                          <a:ea typeface="Times New Roman" panose="02020603050405020304" pitchFamily="18" charset="0"/>
                          <a:cs typeface="Times New Roman" panose="02020603050405020304" pitchFamily="18" charset="0"/>
                        </a:rPr>
                        <a:t>Liczba użytkowników wspartych obiektów infrastruktury kształcenia zawodowego (osoby/rok)</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r>
              <a:tr h="659935">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(brak wpływu i wpływ nieznaczący)</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poniżej  20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szt.</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szt.</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Poniżej 20 osób</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Poniżej 20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659935">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25% maksymalnej oceny (niski wpływ)</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0,5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20-89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n/d</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n/d</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0,5 pkt</a:t>
                      </a:r>
                    </a:p>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21-89 osób</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0,5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21-89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935">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50% maksymalnej oceny (średni wpływ)</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1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90-180 osoby</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1 pkt</a:t>
                      </a:r>
                    </a:p>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1 szt.</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1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1 szt.</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1 pkt</a:t>
                      </a:r>
                    </a:p>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90- 180 osób</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1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90- 180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879913">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100% maksymalnej oceny (wysoki wpływ)</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2 pkt</a:t>
                      </a:r>
                    </a:p>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powyżej 180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2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powyżej 1 szt.</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2 pkt</a:t>
                      </a:r>
                    </a:p>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powyżej 1 szt.</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2 pkt</a:t>
                      </a:r>
                    </a:p>
                    <a:p>
                      <a:pPr algn="ctr">
                        <a:lnSpc>
                          <a:spcPct val="115000"/>
                        </a:lnSpc>
                        <a:spcAft>
                          <a:spcPts val="1000"/>
                        </a:spcAft>
                      </a:pPr>
                      <a:r>
                        <a:rPr lang="pl-PL" sz="1200" dirty="0">
                          <a:effectLst/>
                          <a:latin typeface="Calibri" panose="020F0502020204030204" pitchFamily="34" charset="0"/>
                          <a:ea typeface="Times New Roman" panose="02020603050405020304" pitchFamily="18" charset="0"/>
                          <a:cs typeface="Times New Roman" panose="02020603050405020304" pitchFamily="18" charset="0"/>
                        </a:rPr>
                        <a:t>powyżej 180 osób</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2 pkt</a:t>
                      </a:r>
                    </a:p>
                    <a:p>
                      <a:pPr algn="ctr">
                        <a:lnSpc>
                          <a:spcPct val="115000"/>
                        </a:lnSpc>
                        <a:spcAft>
                          <a:spcPts val="1000"/>
                        </a:spcAft>
                      </a:pPr>
                      <a:r>
                        <a:rPr lang="pl-PL" sz="1200">
                          <a:effectLst/>
                          <a:latin typeface="Calibri" panose="020F0502020204030204" pitchFamily="34" charset="0"/>
                          <a:ea typeface="Times New Roman" panose="02020603050405020304" pitchFamily="18" charset="0"/>
                          <a:cs typeface="Times New Roman" panose="02020603050405020304" pitchFamily="18" charset="0"/>
                        </a:rPr>
                        <a:t>powyżej 180 osób</a:t>
                      </a: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439958">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Waga danego wskaźnika</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688629">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Ocena:</a:t>
                      </a:r>
                      <a:br>
                        <a:rPr lang="pl-PL" sz="1200" b="1">
                          <a:effectLst/>
                          <a:latin typeface="Calibri" panose="020F0502020204030204" pitchFamily="34" charset="0"/>
                          <a:ea typeface="Times New Roman" panose="02020603050405020304" pitchFamily="18" charset="0"/>
                          <a:cs typeface="Times New Roman" panose="02020603050405020304" pitchFamily="18" charset="0"/>
                        </a:rPr>
                      </a:br>
                      <a:r>
                        <a:rPr lang="pl-PL" sz="1200" b="1">
                          <a:effectLst/>
                          <a:latin typeface="Calibri" panose="020F0502020204030204" pitchFamily="34" charset="0"/>
                          <a:ea typeface="Times New Roman" panose="02020603050405020304" pitchFamily="18" charset="0"/>
                          <a:cs typeface="Times New Roman" panose="02020603050405020304" pitchFamily="18" charset="0"/>
                        </a:rPr>
                        <a:t>(max 10 pkt. – 100%)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 pkt.</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 pkt.</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b="1" dirty="0">
                          <a:effectLst/>
                          <a:latin typeface="Calibri" panose="020F0502020204030204" pitchFamily="34" charset="0"/>
                          <a:ea typeface="Times New Roman" panose="02020603050405020304" pitchFamily="18" charset="0"/>
                          <a:cs typeface="Times New Roman" panose="02020603050405020304" pitchFamily="18" charset="0"/>
                        </a:rPr>
                        <a:t>2 pkt.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b="1">
                          <a:effectLst/>
                          <a:latin typeface="Calibri" panose="020F0502020204030204" pitchFamily="34" charset="0"/>
                          <a:ea typeface="Times New Roman" panose="02020603050405020304" pitchFamily="18" charset="0"/>
                          <a:cs typeface="Times New Roman" panose="02020603050405020304" pitchFamily="18" charset="0"/>
                        </a:rPr>
                        <a:t>2 pkt.</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1000"/>
                        </a:spcAft>
                      </a:pPr>
                      <a:r>
                        <a:rPr lang="pl-PL" sz="1200" b="1" dirty="0">
                          <a:effectLst/>
                          <a:latin typeface="Calibri" panose="020F0502020204030204" pitchFamily="34" charset="0"/>
                          <a:ea typeface="Times New Roman" panose="02020603050405020304" pitchFamily="18" charset="0"/>
                          <a:cs typeface="Times New Roman" panose="02020603050405020304" pitchFamily="18" charset="0"/>
                        </a:rPr>
                        <a:t>2 pkt.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nchor="ctr">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3</a:t>
            </a:r>
            <a:br>
              <a:rPr lang="pl-PL" sz="5400" b="1" dirty="0" smtClean="0"/>
            </a:br>
            <a:r>
              <a:rPr lang="pl-PL" sz="5400" b="1" dirty="0"/>
              <a:t/>
            </a:r>
            <a:br>
              <a:rPr lang="pl-PL" sz="5400" b="1" dirty="0"/>
            </a:br>
            <a:r>
              <a:rPr lang="pl-PL" b="1" dirty="0"/>
              <a:t>Wpływ projektu na </a:t>
            </a:r>
            <a:r>
              <a:rPr lang="pl-PL" b="1" dirty="0" smtClean="0"/>
              <a:t>poszerzenie oferty nauczania uczniów szkół ponadgimnazjalnych ogólnych i zawodowych na obszarze ZIT AJ</a:t>
            </a: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4098"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67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3 </a:t>
            </a:r>
            <a:br>
              <a:rPr lang="pl-PL" sz="3100" b="1" dirty="0" smtClean="0"/>
            </a:br>
            <a:r>
              <a:rPr lang="pl-PL" sz="2000" b="1" dirty="0"/>
              <a:t>Wpływ projektu na poszerzenie oferty nauczania uczniów szkół ponadgimnazjalnych ogólnych i zawodowych na obszarze ZIT AJ</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7682227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11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456743530"/>
              </p:ext>
            </p:extLst>
          </p:nvPr>
        </p:nvGraphicFramePr>
        <p:xfrm>
          <a:off x="0" y="1551669"/>
          <a:ext cx="9144000" cy="3389499"/>
        </p:xfrm>
        <a:graphic>
          <a:graphicData uri="http://schemas.openxmlformats.org/drawingml/2006/table">
            <a:tbl>
              <a:tblPr firstRow="1" bandRow="1">
                <a:tableStyleId>{5C22544A-7EE6-4342-B048-85BDC9FD1C3A}</a:tableStyleId>
              </a:tblPr>
              <a:tblGrid>
                <a:gridCol w="1259632"/>
                <a:gridCol w="7884368"/>
              </a:tblGrid>
              <a:tr h="674336">
                <a:tc gridSpan="2">
                  <a:txBody>
                    <a:bodyPr/>
                    <a:lstStyle/>
                    <a:p>
                      <a:pPr algn="l"/>
                      <a:r>
                        <a:rPr lang="pl-PL" sz="2400" dirty="0" smtClean="0">
                          <a:latin typeface="+mj-lt"/>
                        </a:rPr>
                        <a:t>Kryterium nr 3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853658">
                <a:tc>
                  <a:txBody>
                    <a:bodyPr/>
                    <a:lstStyle/>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lvl="0"/>
                      <a:r>
                        <a:rPr lang="pl-PL" sz="2000" kern="1200" dirty="0" smtClean="0">
                          <a:solidFill>
                            <a:schemeClr val="dk1"/>
                          </a:solidFill>
                          <a:effectLst/>
                          <a:latin typeface="+mn-lt"/>
                          <a:ea typeface="+mn-ea"/>
                          <a:cs typeface="+mn-cs"/>
                        </a:rPr>
                        <a:t>Projekt </a:t>
                      </a:r>
                      <a:r>
                        <a:rPr lang="pl-PL" sz="2000" u="sng" kern="1200" dirty="0" smtClean="0">
                          <a:solidFill>
                            <a:schemeClr val="dk1"/>
                          </a:solidFill>
                          <a:effectLst/>
                          <a:latin typeface="+mn-lt"/>
                          <a:ea typeface="+mn-ea"/>
                          <a:cs typeface="+mn-cs"/>
                        </a:rPr>
                        <a:t>nie zakłada </a:t>
                      </a:r>
                      <a:r>
                        <a:rPr lang="pl-PL" sz="2000" kern="1200" dirty="0" smtClean="0">
                          <a:solidFill>
                            <a:schemeClr val="dk1"/>
                          </a:solidFill>
                          <a:effectLst/>
                          <a:latin typeface="+mn-lt"/>
                          <a:ea typeface="+mn-ea"/>
                          <a:cs typeface="+mn-cs"/>
                        </a:rPr>
                        <a:t>powstania nowych pracowni/warsztatów szkolnych doposażonych w projekcie</a:t>
                      </a:r>
                      <a:endParaRPr lang="pl-PL" sz="2000" kern="1200" dirty="0">
                        <a:solidFill>
                          <a:schemeClr val="dk1"/>
                        </a:solidFill>
                        <a:effectLst/>
                        <a:latin typeface="+mn-lt"/>
                        <a:ea typeface="+mn-ea"/>
                        <a:cs typeface="+mn-cs"/>
                      </a:endParaRPr>
                    </a:p>
                  </a:txBody>
                  <a:tcPr marL="68580" marR="68580" marT="0" marB="0" anchor="ctr"/>
                </a:tc>
              </a:tr>
              <a:tr h="108712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2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a:t>
                      </a:r>
                      <a:r>
                        <a:rPr lang="pl-PL" sz="2000" u="sng" kern="1200" dirty="0" smtClean="0">
                          <a:solidFill>
                            <a:schemeClr val="dk1"/>
                          </a:solidFill>
                          <a:effectLst/>
                          <a:latin typeface="+mn-lt"/>
                          <a:ea typeface="+mn-ea"/>
                          <a:cs typeface="+mn-cs"/>
                        </a:rPr>
                        <a:t>zakłada </a:t>
                      </a:r>
                      <a:r>
                        <a:rPr lang="pl-PL" sz="2000" kern="1200" dirty="0" smtClean="0">
                          <a:solidFill>
                            <a:schemeClr val="dk1"/>
                          </a:solidFill>
                          <a:effectLst/>
                          <a:latin typeface="+mn-lt"/>
                          <a:ea typeface="+mn-ea"/>
                          <a:cs typeface="+mn-cs"/>
                        </a:rPr>
                        <a:t>powstania co najmniej 1 nowej pracowni/warsztatów szkolnych doposażonej w projekcie</a:t>
                      </a:r>
                      <a:endParaRPr lang="pl-PL" sz="2000" kern="1200" dirty="0">
                        <a:solidFill>
                          <a:schemeClr val="dk1"/>
                        </a:solidFill>
                        <a:effectLst/>
                        <a:latin typeface="+mn-lt"/>
                        <a:ea typeface="+mn-ea"/>
                        <a:cs typeface="+mn-cs"/>
                      </a:endParaRPr>
                    </a:p>
                  </a:txBody>
                  <a:tcPr marL="68580" marR="68580" marT="0" marB="0" anchor="ctr"/>
                </a:tc>
              </a:tr>
              <a:tr h="774381">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spTree>
    <p:extLst>
      <p:ext uri="{BB962C8B-B14F-4D97-AF65-F5344CB8AC3E}">
        <p14:creationId xmlns:p14="http://schemas.microsoft.com/office/powerpoint/2010/main" val="39212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a:t>
            </a:r>
            <a:r>
              <a:rPr lang="pl-PL" sz="5400" b="1" dirty="0"/>
              <a:t>4</a:t>
            </a:r>
            <a:r>
              <a:rPr lang="pl-PL" sz="5400" b="1" dirty="0" smtClean="0"/>
              <a:t/>
            </a:r>
            <a:br>
              <a:rPr lang="pl-PL" sz="5400" b="1" dirty="0" smtClean="0"/>
            </a:br>
            <a:r>
              <a:rPr lang="pl-PL" sz="5400" b="1" dirty="0"/>
              <a:t/>
            </a:r>
            <a:br>
              <a:rPr lang="pl-PL" sz="5400" b="1" dirty="0"/>
            </a:br>
            <a:r>
              <a:rPr lang="pl-PL"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Współpraca z pracodawcami</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3074"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45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smtClean="0"/>
              <a:t/>
            </a:r>
            <a:br>
              <a:rPr lang="pl-PL" sz="2000" b="1" dirty="0" smtClean="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b="1" dirty="0" smtClean="0"/>
              <a:t> </a:t>
            </a:r>
            <a:br>
              <a:rPr lang="pl-PL" sz="3100" b="1" dirty="0" smtClean="0"/>
            </a:br>
            <a:r>
              <a:rPr lang="pl-PL" sz="2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Współpraca z pracodawcami</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95071939"/>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966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3486607500"/>
              </p:ext>
            </p:extLst>
          </p:nvPr>
        </p:nvGraphicFramePr>
        <p:xfrm>
          <a:off x="0" y="908719"/>
          <a:ext cx="9144000" cy="5654133"/>
        </p:xfrm>
        <a:graphic>
          <a:graphicData uri="http://schemas.openxmlformats.org/drawingml/2006/table">
            <a:tbl>
              <a:tblPr firstRow="1" bandRow="1">
                <a:tableStyleId>{5C22544A-7EE6-4342-B048-85BDC9FD1C3A}</a:tableStyleId>
              </a:tblPr>
              <a:tblGrid>
                <a:gridCol w="9144000"/>
              </a:tblGrid>
              <a:tr h="617267">
                <a:tc>
                  <a:txBody>
                    <a:bodyPr/>
                    <a:lstStyle/>
                    <a:p>
                      <a:pPr algn="l"/>
                      <a:r>
                        <a:rPr lang="pl-PL" sz="2400" dirty="0" smtClean="0">
                          <a:latin typeface="+mj-lt"/>
                        </a:rPr>
                        <a:t>Kryterium nr 4 PUNKTACJA</a:t>
                      </a:r>
                      <a:endParaRPr lang="pl-PL" sz="2400" dirty="0">
                        <a:latin typeface="+mj-lt"/>
                      </a:endParaRPr>
                    </a:p>
                  </a:txBody>
                  <a:tcPr anchor="ctr">
                    <a:solidFill>
                      <a:schemeClr val="tx2">
                        <a:lumMod val="50000"/>
                      </a:schemeClr>
                    </a:solidFill>
                  </a:tcPr>
                </a:tc>
              </a:tr>
              <a:tr h="1279096">
                <a:tc>
                  <a:txBody>
                    <a:bodyPr/>
                    <a:lstStyle/>
                    <a:p>
                      <a:r>
                        <a:rPr lang="pl-PL" sz="1800" kern="1200" dirty="0" smtClean="0">
                          <a:solidFill>
                            <a:schemeClr val="dk1"/>
                          </a:solidFill>
                          <a:effectLst/>
                          <a:latin typeface="+mn-lt"/>
                          <a:ea typeface="+mn-ea"/>
                          <a:cs typeface="+mn-cs"/>
                        </a:rPr>
                        <a:t>W ramach tego kryterium projekt będzie mógł otrzymać punkty:</a:t>
                      </a:r>
                    </a:p>
                    <a:p>
                      <a:r>
                        <a:rPr lang="pl-PL" sz="1800" kern="1200" dirty="0" smtClean="0">
                          <a:solidFill>
                            <a:schemeClr val="dk1"/>
                          </a:solidFill>
                          <a:effectLst/>
                          <a:latin typeface="+mn-lt"/>
                          <a:ea typeface="+mn-ea"/>
                          <a:cs typeface="+mn-cs"/>
                        </a:rPr>
                        <a:t> </a:t>
                      </a:r>
                    </a:p>
                    <a:p>
                      <a:pPr lvl="0"/>
                      <a:r>
                        <a:rPr lang="pl-PL" sz="1800" kern="1200" dirty="0" smtClean="0">
                          <a:solidFill>
                            <a:schemeClr val="dk1"/>
                          </a:solidFill>
                          <a:effectLst/>
                          <a:latin typeface="+mn-lt"/>
                          <a:ea typeface="+mn-ea"/>
                          <a:cs typeface="+mn-cs"/>
                        </a:rPr>
                        <a:t>Za współpracę z jednym pracodawcą – </a:t>
                      </a:r>
                      <a:r>
                        <a:rPr lang="pl-PL" sz="1800" b="1" kern="1200" dirty="0" smtClean="0">
                          <a:solidFill>
                            <a:schemeClr val="dk1"/>
                          </a:solidFill>
                          <a:effectLst/>
                          <a:latin typeface="+mn-lt"/>
                          <a:ea typeface="+mn-ea"/>
                          <a:cs typeface="+mn-cs"/>
                        </a:rPr>
                        <a:t>2 pkt;</a:t>
                      </a:r>
                      <a:endParaRPr lang="pl-PL" sz="2400" dirty="0" smtClean="0">
                        <a:effectLst/>
                      </a:endParaRPr>
                    </a:p>
                    <a:p>
                      <a:pPr lvl="0"/>
                      <a:r>
                        <a:rPr lang="pl-PL" sz="1800" kern="1200" dirty="0" smtClean="0">
                          <a:solidFill>
                            <a:schemeClr val="dk1"/>
                          </a:solidFill>
                          <a:effectLst/>
                          <a:latin typeface="+mn-lt"/>
                          <a:ea typeface="+mn-ea"/>
                          <a:cs typeface="+mn-cs"/>
                        </a:rPr>
                        <a:t>Za współpracę z dwoma lub więcej niż dwoma pracodawcami – </a:t>
                      </a:r>
                      <a:r>
                        <a:rPr lang="pl-PL" sz="1800" b="1" kern="1200" dirty="0" smtClean="0">
                          <a:solidFill>
                            <a:schemeClr val="dk1"/>
                          </a:solidFill>
                          <a:effectLst/>
                          <a:latin typeface="+mn-lt"/>
                          <a:ea typeface="+mn-ea"/>
                          <a:cs typeface="+mn-cs"/>
                        </a:rPr>
                        <a:t>4 pkt</a:t>
                      </a:r>
                      <a:r>
                        <a:rPr lang="pl-PL" sz="1800" kern="1200" dirty="0" smtClean="0">
                          <a:solidFill>
                            <a:schemeClr val="dk1"/>
                          </a:solidFill>
                          <a:effectLst/>
                          <a:latin typeface="+mn-lt"/>
                          <a:ea typeface="+mn-ea"/>
                          <a:cs typeface="+mn-cs"/>
                        </a:rPr>
                        <a:t> </a:t>
                      </a:r>
                      <a:endParaRPr lang="pl-PL" sz="2400" dirty="0" smtClean="0">
                        <a:effectLst/>
                      </a:endParaRPr>
                    </a:p>
                    <a:p>
                      <a:r>
                        <a:rPr lang="pl-PL" sz="1800" kern="1200" dirty="0" smtClean="0">
                          <a:solidFill>
                            <a:schemeClr val="dk1"/>
                          </a:solidFill>
                          <a:effectLst/>
                          <a:latin typeface="+mn-lt"/>
                          <a:ea typeface="+mn-ea"/>
                          <a:cs typeface="+mn-cs"/>
                        </a:rPr>
                        <a:t> </a:t>
                      </a:r>
                    </a:p>
                    <a:p>
                      <a:r>
                        <a:rPr lang="pl-PL" sz="1800" u="sng" kern="1200" dirty="0" smtClean="0">
                          <a:solidFill>
                            <a:schemeClr val="dk1"/>
                          </a:solidFill>
                          <a:effectLst/>
                          <a:latin typeface="+mn-lt"/>
                          <a:ea typeface="+mn-ea"/>
                          <a:cs typeface="+mn-cs"/>
                        </a:rPr>
                        <a:t>dodatkowo</a:t>
                      </a:r>
                      <a:r>
                        <a:rPr lang="pl-PL" sz="1800" kern="1200" dirty="0" smtClean="0">
                          <a:solidFill>
                            <a:schemeClr val="dk1"/>
                          </a:solidFill>
                          <a:effectLst/>
                          <a:latin typeface="+mn-lt"/>
                          <a:ea typeface="+mn-ea"/>
                          <a:cs typeface="+mn-cs"/>
                        </a:rPr>
                        <a:t> projekt otrzyma punkty: </a:t>
                      </a:r>
                    </a:p>
                    <a:p>
                      <a:pPr lvl="0"/>
                      <a:r>
                        <a:rPr lang="pl-PL" sz="1800" kern="1200" dirty="0" smtClean="0">
                          <a:solidFill>
                            <a:schemeClr val="dk1"/>
                          </a:solidFill>
                          <a:effectLst/>
                          <a:latin typeface="+mn-lt"/>
                          <a:ea typeface="+mn-ea"/>
                          <a:cs typeface="+mn-cs"/>
                        </a:rPr>
                        <a:t>Za zaangażowanie pracodawców (z którymi wnioskodawca wykazał współpracę w projekcie) w  zaprojektowanie wspieranej w ramach projektu infrastruktury i/lub wyposażenia– </a:t>
                      </a:r>
                      <a:r>
                        <a:rPr lang="pl-PL" sz="1800" b="1" kern="1200" dirty="0" smtClean="0">
                          <a:solidFill>
                            <a:schemeClr val="dk1"/>
                          </a:solidFill>
                          <a:effectLst/>
                          <a:latin typeface="+mn-lt"/>
                          <a:ea typeface="+mn-ea"/>
                          <a:cs typeface="+mn-cs"/>
                        </a:rPr>
                        <a:t>2 pkt;</a:t>
                      </a:r>
                      <a:endParaRPr lang="pl-PL" sz="2400" dirty="0" smtClean="0">
                        <a:effectLst/>
                      </a:endParaRPr>
                    </a:p>
                    <a:p>
                      <a:pPr lvl="0"/>
                      <a:r>
                        <a:rPr lang="pl-PL" sz="1800" kern="1200" dirty="0" smtClean="0">
                          <a:solidFill>
                            <a:schemeClr val="dk1"/>
                          </a:solidFill>
                          <a:effectLst/>
                          <a:latin typeface="+mn-lt"/>
                          <a:ea typeface="+mn-ea"/>
                          <a:cs typeface="+mn-cs"/>
                        </a:rPr>
                        <a:t>Za posiadanie lub utworzenia klasy patronackiej ukierunkowanej swoim charakterem/profilem na kierunek kształcenia wspierany w ramach projektu –</a:t>
                      </a:r>
                      <a:r>
                        <a:rPr lang="pl-PL" sz="1800" b="1" kern="1200" dirty="0" smtClean="0">
                          <a:solidFill>
                            <a:schemeClr val="dk1"/>
                          </a:solidFill>
                          <a:effectLst/>
                          <a:latin typeface="+mn-lt"/>
                          <a:ea typeface="+mn-ea"/>
                          <a:cs typeface="+mn-cs"/>
                        </a:rPr>
                        <a:t> 2 pkt</a:t>
                      </a:r>
                      <a:endParaRPr lang="pl-PL" sz="2400" dirty="0" smtClean="0">
                        <a:effectLst/>
                      </a:endParaRPr>
                    </a:p>
                    <a:p>
                      <a:r>
                        <a:rPr lang="pl-PL" sz="1800" kern="1200" dirty="0" smtClean="0">
                          <a:solidFill>
                            <a:schemeClr val="dk1"/>
                          </a:solidFill>
                          <a:effectLst/>
                          <a:latin typeface="+mn-lt"/>
                          <a:ea typeface="+mn-ea"/>
                          <a:cs typeface="+mn-cs"/>
                        </a:rPr>
                        <a:t> </a:t>
                      </a:r>
                      <a:endParaRPr lang="pl-PL" sz="2400" dirty="0" smtClean="0">
                        <a:effectLst/>
                      </a:endParaRPr>
                    </a:p>
                    <a:p>
                      <a:r>
                        <a:rPr lang="pl-PL" sz="1800" kern="1200" dirty="0" smtClean="0">
                          <a:solidFill>
                            <a:schemeClr val="dk1"/>
                          </a:solidFill>
                          <a:effectLst/>
                          <a:latin typeface="+mn-lt"/>
                          <a:ea typeface="+mn-ea"/>
                          <a:cs typeface="+mn-cs"/>
                        </a:rPr>
                        <a:t>Współpraca z pracodawcami pozwoli dopasować warunki kształcenia do rzeczywistego środowiska pracy i do potrzeb rynku pracy. </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Weryfikacja na podstawie zapisów we wniosku o dofinansowanie i na podstawie załączników (np. list intencyjny o współpracy z pracodawcami).</a:t>
                      </a:r>
                    </a:p>
                  </a:txBody>
                  <a:tcPr marL="68580" marR="68580" marT="0" marB="0"/>
                </a:tc>
              </a:tr>
              <a:tr h="647746">
                <a:tc>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8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2681120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
            </a:r>
            <a:br>
              <a:rPr lang="pl-PL" sz="5400" b="1" dirty="0" smtClean="0"/>
            </a:br>
            <a:r>
              <a:rPr lang="pl-PL" sz="5400" b="1" dirty="0"/>
              <a:t/>
            </a:r>
            <a:br>
              <a:rPr lang="pl-PL" sz="5400" b="1" dirty="0"/>
            </a:br>
            <a:r>
              <a:rPr lang="pl-PL" sz="5400" b="1" dirty="0" smtClean="0"/>
              <a:t>Kryterium </a:t>
            </a:r>
            <a:r>
              <a:rPr lang="pl-PL" sz="5400" b="1" dirty="0" smtClean="0"/>
              <a:t>nr 5</a:t>
            </a:r>
            <a:br>
              <a:rPr lang="pl-PL" sz="5400" b="1" dirty="0" smtClean="0"/>
            </a:br>
            <a:r>
              <a:rPr lang="pl-PL" sz="5400" b="1" dirty="0"/>
              <a:t/>
            </a:r>
            <a:br>
              <a:rPr lang="pl-PL" sz="5400" b="1" dirty="0"/>
            </a:br>
            <a:r>
              <a:rPr lang="pl-PL" b="1" dirty="0"/>
              <a:t>Zapewnienie rozwoju infrastruktury szkoły w zakresie nauk matematyczno- przyrodniczych i cyfrowych</a:t>
            </a:r>
            <a:r>
              <a:rPr lang="pl-PL" dirty="0"/>
              <a:t/>
            </a:r>
            <a:br>
              <a:rPr lang="pl-PL" dirty="0"/>
            </a:b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7170"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596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5 </a:t>
            </a:r>
            <a:br>
              <a:rPr lang="pl-PL" sz="3100" b="1" dirty="0" smtClean="0"/>
            </a:br>
            <a:r>
              <a:rPr lang="pl-PL" sz="2000" b="1" dirty="0"/>
              <a:t>Zapewnienie rozwoju infrastruktury szkoły w zakresie nauk matematyczno- przyrodniczych i cyfrowych</a:t>
            </a:r>
            <a:r>
              <a:rPr lang="pl-PL" sz="2000" dirty="0"/>
              <a:t/>
            </a:r>
            <a:br>
              <a:rPr lang="pl-PL" sz="2000" dirty="0"/>
            </a:b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320844267"/>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63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sp>
        <p:nvSpPr>
          <p:cNvPr id="10" name="pole tekstowe 9"/>
          <p:cNvSpPr txBox="1"/>
          <p:nvPr/>
        </p:nvSpPr>
        <p:spPr>
          <a:xfrm>
            <a:off x="-396552" y="2492896"/>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297274"/>
            <a:ext cx="5616624" cy="4269227"/>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1211369107"/>
              </p:ext>
            </p:extLst>
          </p:nvPr>
        </p:nvGraphicFramePr>
        <p:xfrm>
          <a:off x="0" y="908719"/>
          <a:ext cx="9144000" cy="5218363"/>
        </p:xfrm>
        <a:graphic>
          <a:graphicData uri="http://schemas.openxmlformats.org/drawingml/2006/table">
            <a:tbl>
              <a:tblPr firstRow="1" bandRow="1">
                <a:tableStyleId>{5C22544A-7EE6-4342-B048-85BDC9FD1C3A}</a:tableStyleId>
              </a:tblPr>
              <a:tblGrid>
                <a:gridCol w="9144000"/>
              </a:tblGrid>
              <a:tr h="627724">
                <a:tc>
                  <a:txBody>
                    <a:bodyPr/>
                    <a:lstStyle/>
                    <a:p>
                      <a:pPr algn="l"/>
                      <a:r>
                        <a:rPr lang="pl-PL" sz="2400" dirty="0" smtClean="0">
                          <a:latin typeface="+mj-lt"/>
                        </a:rPr>
                        <a:t>Kryterium nr 5 PUNKTACJA</a:t>
                      </a:r>
                      <a:endParaRPr lang="pl-PL" sz="2400" dirty="0">
                        <a:latin typeface="+mj-lt"/>
                      </a:endParaRPr>
                    </a:p>
                  </a:txBody>
                  <a:tcPr anchor="ctr">
                    <a:solidFill>
                      <a:schemeClr val="tx2">
                        <a:lumMod val="50000"/>
                      </a:schemeClr>
                    </a:solidFill>
                  </a:tcPr>
                </a:tc>
              </a:tr>
              <a:tr h="1196079">
                <a:tc>
                  <a:txBody>
                    <a:bodyPr/>
                    <a:lstStyle/>
                    <a:p>
                      <a:pPr lvl="0"/>
                      <a:endParaRPr lang="pl-PL" sz="1800" u="sng" kern="1200" dirty="0" smtClean="0">
                        <a:solidFill>
                          <a:schemeClr val="dk1"/>
                        </a:solidFill>
                        <a:effectLst/>
                        <a:latin typeface="+mn-lt"/>
                        <a:ea typeface="+mn-ea"/>
                        <a:cs typeface="+mn-cs"/>
                      </a:endParaRPr>
                    </a:p>
                    <a:p>
                      <a:pPr lvl="0"/>
                      <a:r>
                        <a:rPr lang="pl-PL" sz="1800" u="sng" kern="1200" dirty="0" smtClean="0">
                          <a:solidFill>
                            <a:schemeClr val="dk1"/>
                          </a:solidFill>
                          <a:effectLst/>
                          <a:latin typeface="+mn-lt"/>
                          <a:ea typeface="+mn-ea"/>
                          <a:cs typeface="+mn-cs"/>
                        </a:rPr>
                        <a:t>Tak - jest to główny cel projektu –</a:t>
                      </a:r>
                      <a:r>
                        <a:rPr lang="pl-PL" sz="1800" b="1" u="sng" kern="1200" dirty="0" smtClean="0">
                          <a:solidFill>
                            <a:schemeClr val="dk1"/>
                          </a:solidFill>
                          <a:effectLst/>
                          <a:latin typeface="+mn-lt"/>
                          <a:ea typeface="+mn-ea"/>
                          <a:cs typeface="+mn-cs"/>
                        </a:rPr>
                        <a:t>8 pkt.;</a:t>
                      </a:r>
                    </a:p>
                    <a:p>
                      <a:r>
                        <a:rPr lang="pl-PL" sz="1800" kern="1200" dirty="0" smtClean="0">
                          <a:solidFill>
                            <a:schemeClr val="dk1"/>
                          </a:solidFill>
                          <a:effectLst/>
                          <a:latin typeface="+mn-lt"/>
                          <a:ea typeface="+mn-ea"/>
                          <a:cs typeface="+mn-cs"/>
                        </a:rPr>
                        <a:t>Punkty te otrzymają projekty, które dotyczą wyłącznie zakupu wyposażenia do pracowni matematyczno-przyrodniczych i/lub cyfrowych i ewentualnie dostosowania/adaptacji sal na potrzeby zakupionego sprzętu/wyposażenia.</a:t>
                      </a:r>
                      <a:endParaRPr lang="pl-PL" sz="2400" dirty="0" smtClean="0">
                        <a:effectLst/>
                      </a:endParaRPr>
                    </a:p>
                    <a:p>
                      <a:r>
                        <a:rPr lang="pl-PL" sz="1800" kern="1200" dirty="0" smtClean="0">
                          <a:solidFill>
                            <a:schemeClr val="dk1"/>
                          </a:solidFill>
                          <a:effectLst/>
                          <a:latin typeface="+mn-lt"/>
                          <a:ea typeface="+mn-ea"/>
                          <a:cs typeface="+mn-cs"/>
                        </a:rPr>
                        <a:t> </a:t>
                      </a:r>
                      <a:endParaRPr lang="pl-PL" sz="2400" dirty="0" smtClean="0">
                        <a:effectLst/>
                      </a:endParaRPr>
                    </a:p>
                    <a:p>
                      <a:pPr lvl="0"/>
                      <a:r>
                        <a:rPr lang="pl-PL" sz="1800" u="sng" kern="1200" dirty="0" smtClean="0">
                          <a:solidFill>
                            <a:schemeClr val="dk1"/>
                          </a:solidFill>
                          <a:effectLst/>
                          <a:latin typeface="+mn-lt"/>
                          <a:ea typeface="+mn-ea"/>
                          <a:cs typeface="+mn-cs"/>
                        </a:rPr>
                        <a:t>Tak - jest to element projektu (ale nie jego główny cel) – </a:t>
                      </a:r>
                      <a:r>
                        <a:rPr lang="pl-PL" sz="1800" b="1" u="sng" kern="1200" dirty="0" smtClean="0">
                          <a:solidFill>
                            <a:schemeClr val="dk1"/>
                          </a:solidFill>
                          <a:effectLst/>
                          <a:latin typeface="+mn-lt"/>
                          <a:ea typeface="+mn-ea"/>
                          <a:cs typeface="+mn-cs"/>
                        </a:rPr>
                        <a:t>4 pkt.;</a:t>
                      </a:r>
                      <a:endParaRPr lang="pl-PL" sz="2400" u="sng" dirty="0" smtClean="0">
                        <a:effectLst/>
                      </a:endParaRPr>
                    </a:p>
                    <a:p>
                      <a:r>
                        <a:rPr lang="pl-PL" sz="1800" kern="1200" dirty="0" smtClean="0">
                          <a:solidFill>
                            <a:schemeClr val="dk1"/>
                          </a:solidFill>
                          <a:effectLst/>
                          <a:latin typeface="+mn-lt"/>
                          <a:ea typeface="+mn-ea"/>
                          <a:cs typeface="+mn-cs"/>
                        </a:rPr>
                        <a:t> Punkty te otrzymają projekty, które dotyczą szerszego zakresu niż tylko zakupu wyposażenia do pracowni matematyczno-przyrodniczych i/lub cyfrowych (i ewentualnie dostosowania/adaptacji sal na potrzeby zakupionego sprzętu/wyposażenia) np. przebudowy, rozbudowy, budowy, adaptacji całych obiektów szkolnych/placówek.</a:t>
                      </a:r>
                    </a:p>
                    <a:p>
                      <a:pPr lvl="0"/>
                      <a:endParaRPr lang="pl-PL" sz="1800" kern="1200" dirty="0" smtClean="0">
                        <a:solidFill>
                          <a:schemeClr val="dk1"/>
                        </a:solidFill>
                        <a:effectLst/>
                        <a:latin typeface="+mn-lt"/>
                        <a:ea typeface="+mn-ea"/>
                        <a:cs typeface="+mn-cs"/>
                      </a:endParaRPr>
                    </a:p>
                    <a:p>
                      <a:pPr lvl="0"/>
                      <a:r>
                        <a:rPr lang="pl-PL" sz="1800" u="sng" kern="1200" dirty="0" smtClean="0">
                          <a:solidFill>
                            <a:schemeClr val="dk1"/>
                          </a:solidFill>
                          <a:effectLst/>
                          <a:latin typeface="+mn-lt"/>
                          <a:ea typeface="+mn-ea"/>
                          <a:cs typeface="+mn-cs"/>
                        </a:rPr>
                        <a:t>Nie – </a:t>
                      </a:r>
                      <a:r>
                        <a:rPr lang="pl-PL" sz="1800" b="1" u="sng" kern="1200" dirty="0" smtClean="0">
                          <a:solidFill>
                            <a:schemeClr val="dk1"/>
                          </a:solidFill>
                          <a:effectLst/>
                          <a:latin typeface="+mn-lt"/>
                          <a:ea typeface="+mn-ea"/>
                          <a:cs typeface="+mn-cs"/>
                        </a:rPr>
                        <a:t>0 pkt</a:t>
                      </a:r>
                    </a:p>
                    <a:p>
                      <a:pPr lvl="0"/>
                      <a:endParaRPr lang="pl-PL" sz="2400" u="sng" dirty="0">
                        <a:effectLst/>
                      </a:endParaRPr>
                    </a:p>
                  </a:txBody>
                  <a:tcPr marL="68580" marR="68580" marT="0" marB="0"/>
                </a:tc>
              </a:tr>
              <a:tr h="658719">
                <a:tc>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8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kern="50" dirty="0" smtClean="0">
                        <a:solidFill>
                          <a:schemeClr val="bg1"/>
                        </a:solidFill>
                        <a:effectLst/>
                        <a:latin typeface="+mj-lt"/>
                        <a:ea typeface="Times New Roman" panose="02020603050405020304" pitchFamily="18" charset="0"/>
                        <a:cs typeface="Arial" panose="020B0604020202020204" pitchFamily="34"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75083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a:t>
            </a:r>
            <a:r>
              <a:rPr lang="pl-PL" sz="5400" b="1" dirty="0"/>
              <a:t>6</a:t>
            </a:r>
            <a:r>
              <a:rPr lang="pl-PL" sz="5400" b="1" dirty="0" smtClean="0"/>
              <a:t/>
            </a:r>
            <a:br>
              <a:rPr lang="pl-PL" sz="5400" b="1" dirty="0" smtClean="0"/>
            </a:br>
            <a:r>
              <a:rPr lang="pl-PL" sz="5400" b="1" dirty="0"/>
              <a:t/>
            </a:r>
            <a:br>
              <a:rPr lang="pl-PL" sz="5400" b="1" dirty="0"/>
            </a:br>
            <a:r>
              <a:rPr lang="pl-PL" b="1" dirty="0"/>
              <a:t>Komplementarność projektu</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8195" name="Picture 3"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416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778098"/>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6</a:t>
            </a:r>
            <a:r>
              <a:rPr lang="pl-PL" sz="3100" b="1" dirty="0" smtClean="0"/>
              <a:t> </a:t>
            </a:r>
            <a:br>
              <a:rPr lang="pl-PL" sz="3100" b="1" dirty="0" smtClean="0"/>
            </a:br>
            <a:r>
              <a:rPr lang="pl-PL" sz="2400" b="1" kern="50" dirty="0">
                <a:ea typeface="Times New Roman" panose="02020603050405020304" pitchFamily="18" charset="0"/>
                <a:cs typeface="Arial" panose="020B0604020202020204" pitchFamily="34" charset="0"/>
              </a:rPr>
              <a:t>Komplementarność projektu</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972315022"/>
              </p:ext>
            </p:extLst>
          </p:nvPr>
        </p:nvGraphicFramePr>
        <p:xfrm>
          <a:off x="107504" y="1844824"/>
          <a:ext cx="914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862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199" y="764704"/>
            <a:ext cx="8229601" cy="5073429"/>
          </a:xfrm>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2092120764"/>
              </p:ext>
            </p:extLst>
          </p:nvPr>
        </p:nvGraphicFramePr>
        <p:xfrm>
          <a:off x="0" y="2401208"/>
          <a:ext cx="9144000" cy="4160345"/>
        </p:xfrm>
        <a:graphic>
          <a:graphicData uri="http://schemas.openxmlformats.org/drawingml/2006/table">
            <a:tbl>
              <a:tblPr firstRow="1" bandRow="1">
                <a:tableStyleId>{5C22544A-7EE6-4342-B048-85BDC9FD1C3A}</a:tableStyleId>
              </a:tblPr>
              <a:tblGrid>
                <a:gridCol w="1403649"/>
                <a:gridCol w="7740351"/>
              </a:tblGrid>
              <a:tr h="0">
                <a:tc gridSpan="2">
                  <a:txBody>
                    <a:bodyPr/>
                    <a:lstStyle/>
                    <a:p>
                      <a:pPr algn="l"/>
                      <a:r>
                        <a:rPr lang="pl-PL" sz="2400" dirty="0" smtClean="0">
                          <a:latin typeface="+mj-lt"/>
                        </a:rPr>
                        <a:t>Kryterium nr 6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1009752">
                <a:tc>
                  <a:txBody>
                    <a:bodyPr/>
                    <a:lstStyle/>
                    <a:p>
                      <a:pPr marL="0" algn="ctr" defTabSz="914400" rtl="0" eaLnBrk="1" latinLnBrk="0" hangingPunct="1">
                        <a:lnSpc>
                          <a:spcPts val="1600"/>
                        </a:lnSpc>
                        <a:spcBef>
                          <a:spcPts val="1000"/>
                        </a:spcBef>
                        <a:spcAft>
                          <a:spcPts val="0"/>
                        </a:spcAft>
                      </a:pPr>
                      <a:r>
                        <a:rPr lang="pl-PL" sz="28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8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Projekt nie jest powiązany z realizacją projektów, które otrzymały dofinansowanie w ramach Poddziałań 7.1.3, 7.2.3, 10.2.3 lub 10.4.3</a:t>
                      </a:r>
                      <a:endParaRPr lang="pl-PL" sz="2800" dirty="0" smtClean="0">
                        <a:effectLst/>
                      </a:endParaRPr>
                    </a:p>
                  </a:txBody>
                  <a:tcPr anchor="ctr"/>
                </a:tc>
              </a:tr>
              <a:tr h="1009752">
                <a:tc>
                  <a:txBody>
                    <a:bodyPr/>
                    <a:lstStyle/>
                    <a:p>
                      <a:pPr marL="0" algn="ctr" defTabSz="914400" rtl="0" eaLnBrk="1" latinLnBrk="0" hangingPunct="1">
                        <a:lnSpc>
                          <a:spcPts val="1600"/>
                        </a:lnSpc>
                        <a:spcBef>
                          <a:spcPts val="1000"/>
                        </a:spcBef>
                        <a:spcAft>
                          <a:spcPts val="0"/>
                        </a:spcAft>
                      </a:pPr>
                      <a:r>
                        <a:rPr lang="pl-PL" sz="2800" b="1" kern="50" dirty="0" smtClean="0">
                          <a:solidFill>
                            <a:schemeClr val="dk1"/>
                          </a:solidFill>
                          <a:effectLst/>
                          <a:latin typeface="+mj-lt"/>
                          <a:ea typeface="Times New Roman" panose="02020603050405020304" pitchFamily="18" charset="0"/>
                          <a:cs typeface="Arial" panose="020B0604020202020204" pitchFamily="34" charset="0"/>
                        </a:rPr>
                        <a:t>1 pkt</a:t>
                      </a:r>
                      <a:endParaRPr lang="pl-PL" sz="28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Projekt jest powiązany z realizacją 1 projektu, który otrzymał dofinansowanie w ramach Poddziałań 7.1.3, 7.2.3, 10.2.3 lub 10.4.3:</a:t>
                      </a:r>
                      <a:endParaRPr lang="pl-PL" dirty="0" smtClean="0">
                        <a:effectLst/>
                      </a:endParaRPr>
                    </a:p>
                  </a:txBody>
                  <a:tcPr anchor="ctr"/>
                </a:tc>
              </a:tr>
              <a:tr h="1030443">
                <a:tc>
                  <a:txBody>
                    <a:bodyPr/>
                    <a:lstStyle/>
                    <a:p>
                      <a:pPr algn="ctr">
                        <a:lnSpc>
                          <a:spcPts val="1600"/>
                        </a:lnSpc>
                        <a:spcBef>
                          <a:spcPts val="1000"/>
                        </a:spcBef>
                        <a:spcAft>
                          <a:spcPts val="0"/>
                        </a:spcAft>
                      </a:pPr>
                      <a:r>
                        <a:rPr lang="pl-PL" sz="2800" b="1" kern="50" dirty="0" smtClean="0">
                          <a:effectLst/>
                          <a:latin typeface="+mj-lt"/>
                          <a:ea typeface="Times New Roman" panose="02020603050405020304" pitchFamily="18" charset="0"/>
                          <a:cs typeface="Arial" panose="020B0604020202020204" pitchFamily="34" charset="0"/>
                        </a:rPr>
                        <a:t>2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lvl="0"/>
                      <a:r>
                        <a:rPr lang="pl-PL" sz="1800" kern="1200" dirty="0" smtClean="0">
                          <a:solidFill>
                            <a:schemeClr val="dk1"/>
                          </a:solidFill>
                          <a:effectLst/>
                          <a:latin typeface="+mn-lt"/>
                          <a:ea typeface="+mn-ea"/>
                          <a:cs typeface="+mn-cs"/>
                        </a:rPr>
                        <a:t>Projekt jest powiązany z realizacją co najmniej 2 projektów, które otrzymały dofinansowanie w ramach Poddziałań 7.1.3, 7.2.3, 10.2.3 lub 10.4.3:</a:t>
                      </a:r>
                      <a:endParaRPr lang="pl-PL" sz="2800" dirty="0" smtClean="0">
                        <a:effectLst/>
                      </a:endParaRPr>
                    </a:p>
                  </a:txBody>
                  <a:tcPr marL="68580" marR="68580" marT="0" marB="0" anchor="ctr">
                    <a:solidFill>
                      <a:schemeClr val="accent1">
                        <a:lumMod val="40000"/>
                        <a:lumOff val="60000"/>
                      </a:schemeClr>
                    </a:solidFill>
                  </a:tcPr>
                </a:tc>
              </a:tr>
              <a:tr h="653198">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kern="50" dirty="0" smtClean="0">
                        <a:solidFill>
                          <a:schemeClr val="bg1"/>
                        </a:solidFill>
                        <a:effectLst/>
                        <a:latin typeface="+mj-lt"/>
                        <a:ea typeface="Times New Roman" panose="02020603050405020304" pitchFamily="18" charset="0"/>
                        <a:cs typeface="Arial" panose="020B0604020202020204" pitchFamily="34"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sp>
        <p:nvSpPr>
          <p:cNvPr id="5" name="Prostokąt 4"/>
          <p:cNvSpPr/>
          <p:nvPr/>
        </p:nvSpPr>
        <p:spPr>
          <a:xfrm>
            <a:off x="107504" y="620688"/>
            <a:ext cx="8856984" cy="1853071"/>
          </a:xfrm>
          <a:prstGeom prst="rect">
            <a:avLst/>
          </a:prstGeom>
        </p:spPr>
        <p:txBody>
          <a:bodyPr wrap="square">
            <a:spAutoFit/>
          </a:bodyPr>
          <a:lstStyle/>
          <a:p>
            <a:pPr algn="just">
              <a:lnSpc>
                <a:spcPct val="115000"/>
              </a:lnSpc>
              <a:spcAft>
                <a:spcPts val="1000"/>
              </a:spcAft>
            </a:pPr>
            <a:endParaRPr lang="pl-PL" sz="1700" dirty="0" smtClean="0">
              <a:latin typeface="Calibri" panose="020F0502020204030204" pitchFamily="34" charset="0"/>
              <a:ea typeface="PMingLiU"/>
              <a:cs typeface="Arial" panose="020B0604020202020204" pitchFamily="34" charset="0"/>
            </a:endParaRPr>
          </a:p>
          <a:p>
            <a:pPr algn="just">
              <a:lnSpc>
                <a:spcPct val="115000"/>
              </a:lnSpc>
              <a:spcAft>
                <a:spcPts val="1000"/>
              </a:spcAft>
            </a:pPr>
            <a:r>
              <a:rPr lang="pl-PL" sz="1700" dirty="0" smtClean="0">
                <a:latin typeface="Calibri" panose="020F0502020204030204" pitchFamily="34" charset="0"/>
                <a:ea typeface="PMingLiU"/>
                <a:cs typeface="Arial" panose="020B0604020202020204" pitchFamily="34" charset="0"/>
              </a:rPr>
              <a:t>W </a:t>
            </a:r>
            <a:r>
              <a:rPr lang="pl-PL" sz="1700" dirty="0">
                <a:latin typeface="Calibri" panose="020F0502020204030204" pitchFamily="34" charset="0"/>
                <a:ea typeface="PMingLiU"/>
                <a:cs typeface="Arial" panose="020B0604020202020204" pitchFamily="34" charset="0"/>
              </a:rPr>
              <a:t>ramach tego kryterium będzie weryfikowane czy istnieją projekty powiązane ze zgłoszonym projektem, które zostały zrealizowane bądź są w trakcie realizacji. </a:t>
            </a:r>
            <a:endParaRPr lang="pl-PL" sz="17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pl-PL" sz="1700" dirty="0">
                <a:latin typeface="Calibri" panose="020F0502020204030204" pitchFamily="34" charset="0"/>
                <a:ea typeface="Calibri" panose="020F0502020204030204" pitchFamily="34" charset="0"/>
                <a:cs typeface="Times New Roman" panose="02020603050405020304" pitchFamily="18" charset="0"/>
              </a:rPr>
              <a:t>Uzyskanie punktów w ramach tego kryterium będzie możliwe jeżeli we wniosku o dofinansowanie zostanie udowodniona rzeczywista komplementarność wskazanych projektów.</a:t>
            </a:r>
            <a:endParaRPr lang="pl-PL" sz="17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221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a:t/>
            </a:r>
            <a:br>
              <a:rPr lang="pl-PL" sz="5400" b="1" dirty="0"/>
            </a:br>
            <a:r>
              <a:rPr lang="pl-PL" sz="5400" b="1" dirty="0" smtClean="0"/>
              <a:t/>
            </a:r>
            <a:br>
              <a:rPr lang="pl-PL" sz="5400" b="1" dirty="0" smtClean="0"/>
            </a:br>
            <a:r>
              <a:rPr lang="pl-PL" sz="5400" b="1" dirty="0"/>
              <a:t>MINIMUM PUNKTOWE</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9218"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26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314727721"/>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496944" cy="4525963"/>
          </a:xfrm>
        </p:spPr>
        <p:txBody>
          <a:bodyPr>
            <a:normAutofit/>
          </a:bodyPr>
          <a:lstStyle/>
          <a:p>
            <a:pPr marL="0" indent="0">
              <a:buNone/>
            </a:pPr>
            <a:r>
              <a:rPr lang="pl-PL" sz="2800" dirty="0"/>
              <a:t>Wyjaśnienia o charakterze ogólnym publikowane są na stronie </a:t>
            </a:r>
            <a:r>
              <a:rPr lang="pl-PL" sz="2800" dirty="0" smtClean="0"/>
              <a:t>internetowej:</a:t>
            </a:r>
          </a:p>
          <a:p>
            <a:pPr marL="0" indent="0" algn="ctr">
              <a:buNone/>
            </a:pPr>
            <a:r>
              <a:rPr lang="pl-PL" sz="2800" dirty="0"/>
              <a:t> </a:t>
            </a:r>
            <a:r>
              <a:rPr lang="pl-PL" sz="2800" u="sng" dirty="0" smtClean="0">
                <a:hlinkClick r:id="rId3"/>
              </a:rPr>
              <a:t>www.zitaj.jeleniagora.pl</a:t>
            </a:r>
            <a:endParaRPr lang="pl-PL" sz="2800" u="sng" dirty="0" smtClean="0"/>
          </a:p>
          <a:p>
            <a:pPr marL="0" indent="0" algn="ctr">
              <a:buNone/>
            </a:pPr>
            <a:endParaRPr lang="pl-PL" sz="2800" dirty="0" smtClean="0"/>
          </a:p>
          <a:p>
            <a:pPr marL="0" indent="0">
              <a:buNone/>
            </a:pPr>
            <a:r>
              <a:rPr lang="pl-PL" sz="2800" dirty="0" smtClean="0"/>
              <a:t>Zapytania </a:t>
            </a:r>
            <a:r>
              <a:rPr lang="pl-PL" sz="2800" dirty="0"/>
              <a:t>w zakresie oceny zgodności projektu ze Strategią ZIT AJ można składać do ZIT AJ</a:t>
            </a:r>
            <a:r>
              <a:rPr lang="pl-PL" sz="2800" dirty="0" smtClean="0"/>
              <a:t>:</a:t>
            </a:r>
          </a:p>
          <a:p>
            <a:r>
              <a:rPr lang="pl-PL" sz="2800" dirty="0" smtClean="0"/>
              <a:t>na </a:t>
            </a:r>
            <a:r>
              <a:rPr lang="pl-PL" sz="2800" dirty="0"/>
              <a:t>adres: </a:t>
            </a:r>
            <a:r>
              <a:rPr lang="pl-PL" sz="2800" dirty="0">
                <a:hlinkClick r:id="rId4"/>
              </a:rPr>
              <a:t>zitaj@jeleniagora.pl</a:t>
            </a:r>
            <a:endParaRPr lang="pl-PL" sz="2800" dirty="0"/>
          </a:p>
          <a:p>
            <a:r>
              <a:rPr lang="pl-PL" sz="2800" dirty="0"/>
              <a:t>telefonicznie: </a:t>
            </a:r>
            <a:r>
              <a:rPr lang="pl-PL" sz="2800" dirty="0" smtClean="0"/>
              <a:t>75 </a:t>
            </a:r>
            <a:r>
              <a:rPr lang="pl-PL" sz="2800" dirty="0"/>
              <a:t>75 46 </a:t>
            </a:r>
            <a:r>
              <a:rPr lang="pl-PL" sz="2800" dirty="0" smtClean="0"/>
              <a:t>249</a:t>
            </a:r>
            <a:endParaRPr lang="pl-PL" sz="2800" dirty="0"/>
          </a:p>
          <a:p>
            <a:pPr marL="0" indent="0" algn="ctr">
              <a:buNone/>
            </a:pPr>
            <a:endParaRPr lang="pl-PL" sz="2200" dirty="0" smtClean="0"/>
          </a:p>
        </p:txBody>
      </p:sp>
    </p:spTree>
    <p:extLst>
      <p:ext uri="{BB962C8B-B14F-4D97-AF65-F5344CB8AC3E}">
        <p14:creationId xmlns:p14="http://schemas.microsoft.com/office/powerpoint/2010/main" val="4097894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Dziękuję  za uwagę </a:t>
            </a:r>
            <a:endParaRPr lang="pl-PL" sz="6600" b="1" dirty="0"/>
          </a:p>
        </p:txBody>
      </p:sp>
      <p:pic>
        <p:nvPicPr>
          <p:cNvPr id="10242"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126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sp>
        <p:nvSpPr>
          <p:cNvPr id="10" name="pole tekstowe 9"/>
          <p:cNvSpPr txBox="1"/>
          <p:nvPr/>
        </p:nvSpPr>
        <p:spPr>
          <a:xfrm>
            <a:off x="179512" y="1635073"/>
            <a:ext cx="7416824" cy="7232749"/>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u="sng" dirty="0"/>
              <a:t>Atrakcyjna dla mieszkańców i przedsiębiorstw przestrzeń </a:t>
            </a:r>
            <a:r>
              <a:rPr lang="pl-PL" sz="2400" b="1" u="sng" dirty="0" smtClean="0"/>
              <a:t>AJ  </a:t>
            </a:r>
            <a:r>
              <a:rPr lang="pl-PL" sz="2000" u="sng" dirty="0" smtClean="0"/>
              <a:t>(Priorytet 3: Infrastruktura społeczności AJ, Działanie </a:t>
            </a:r>
            <a:r>
              <a:rPr lang="pl-PL" sz="2000" u="sng" dirty="0" smtClean="0"/>
              <a:t>3.2- </a:t>
            </a:r>
            <a:r>
              <a:rPr lang="pl-PL" sz="2000" u="sng" dirty="0"/>
              <a:t>Zwiększenie konkurencyjności AJ jako miejsca </a:t>
            </a:r>
            <a:r>
              <a:rPr lang="pl-PL" sz="2000" u="sng" dirty="0" smtClean="0"/>
              <a:t>zamieszkania</a:t>
            </a:r>
            <a:r>
              <a:rPr lang="pl-PL" sz="2000" u="sng" dirty="0"/>
              <a:t>, pracy i </a:t>
            </a:r>
            <a:r>
              <a:rPr lang="pl-PL" sz="2000" u="sng" dirty="0" smtClean="0"/>
              <a:t>wypoczynku)</a:t>
            </a:r>
            <a:endParaRPr lang="pl-PL" sz="2000" u="sng" dirty="0"/>
          </a:p>
          <a:p>
            <a:pPr marL="400050" indent="-400050">
              <a:buFont typeface="+mj-lt"/>
              <a:buAutoNum type="romanUcPeriod"/>
            </a:pPr>
            <a:endParaRPr lang="pl-PL" sz="2400" b="1" u="sng" dirty="0" smtClean="0"/>
          </a:p>
          <a:p>
            <a:pPr marL="400050" indent="-400050">
              <a:buFont typeface="+mj-lt"/>
              <a:buAutoNum type="romanUcPeriod"/>
            </a:pPr>
            <a:r>
              <a:rPr lang="pl-PL" sz="2400" b="1" dirty="0"/>
              <a:t>Aktywni zawodowo i społecznie mieszkańcy AJ</a:t>
            </a:r>
            <a:endParaRPr lang="pl-PL" sz="2400" dirty="0"/>
          </a:p>
          <a:p>
            <a:endParaRPr lang="pl-PL" sz="2400" b="1" u="sng" dirty="0" smtClean="0"/>
          </a:p>
          <a:p>
            <a:endParaRPr lang="pl-PL" sz="2000" dirty="0" smtClean="0"/>
          </a:p>
          <a:p>
            <a:r>
              <a:rPr lang="pl-PL" sz="2000" dirty="0" smtClean="0"/>
              <a:t>	</a:t>
            </a: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Kryteria </a:t>
            </a:r>
            <a:r>
              <a:rPr lang="pl-PL" sz="5400" b="1" dirty="0"/>
              <a:t>oceny </a:t>
            </a:r>
            <a:r>
              <a:rPr lang="pl-PL" sz="5400" b="1" dirty="0" smtClean="0"/>
              <a:t/>
            </a:r>
            <a:br>
              <a:rPr lang="pl-PL" sz="5400" b="1" dirty="0" smtClean="0"/>
            </a:br>
            <a:r>
              <a:rPr lang="pl-PL" sz="5400" b="1" dirty="0" smtClean="0"/>
              <a:t>strategicznej </a:t>
            </a:r>
            <a:r>
              <a:rPr lang="pl-PL" sz="5400" b="1" dirty="0"/>
              <a:t>ZIT </a:t>
            </a:r>
            <a:r>
              <a:rPr lang="pl-PL" sz="5400" b="1" dirty="0" smtClean="0"/>
              <a:t>AJ</a:t>
            </a:r>
            <a:br>
              <a:rPr lang="pl-PL" sz="5400" b="1" dirty="0" smtClean="0"/>
            </a:br>
            <a:r>
              <a:rPr lang="pl-PL" sz="3600" b="1" dirty="0"/>
              <a:t>Nabór 7</a:t>
            </a:r>
            <a:r>
              <a:rPr lang="pl-PL" sz="3600" b="1" dirty="0" smtClean="0"/>
              <a:t>.2.3</a:t>
            </a:r>
            <a:r>
              <a:rPr lang="pl-PL" sz="3600" dirty="0"/>
              <a:t/>
            </a:r>
            <a:br>
              <a:rPr lang="pl-PL" sz="3600" dirty="0"/>
            </a:br>
            <a:r>
              <a:rPr lang="pl-PL" sz="3600" dirty="0"/>
              <a:t> </a:t>
            </a:r>
            <a:r>
              <a:rPr lang="pl-PL" sz="5400" b="1" dirty="0" smtClean="0"/>
              <a:t/>
            </a:r>
            <a:br>
              <a:rPr lang="pl-PL" sz="5400" b="1" dirty="0" smtClean="0"/>
            </a:br>
            <a:r>
              <a:rPr lang="pl-PL" sz="3600" u="sng" dirty="0" smtClean="0"/>
              <a:t>Liczba możliwych do zdobycia punktów będzie stanowić </a:t>
            </a:r>
            <a:r>
              <a:rPr lang="pl-PL" sz="3600" b="1" u="sng" dirty="0" smtClean="0"/>
              <a:t>50 %</a:t>
            </a:r>
            <a:r>
              <a:rPr lang="pl-PL" sz="3600" u="sng" dirty="0" smtClean="0"/>
              <a:t> wszystkich możliwych  do zdobycia punktów (30 pkt.)</a:t>
            </a:r>
            <a:r>
              <a:rPr lang="pl-PL" sz="5400" dirty="0" smtClean="0"/>
              <a:t/>
            </a:r>
            <a:br>
              <a:rPr lang="pl-PL" sz="5400" dirty="0" smtClean="0"/>
            </a:br>
            <a:r>
              <a:rPr lang="pl-PL" b="1" dirty="0"/>
              <a:t/>
            </a:r>
            <a:br>
              <a:rPr lang="pl-PL" b="1" dirty="0"/>
            </a:br>
            <a:r>
              <a:rPr lang="pl-PL" b="1" dirty="0"/>
              <a:t/>
            </a:r>
            <a:br>
              <a:rPr lang="pl-PL" b="1" dirty="0"/>
            </a:br>
            <a:endParaRPr lang="pl-PL" b="1" dirty="0"/>
          </a:p>
        </p:txBody>
      </p:sp>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1</a:t>
            </a:r>
            <a:br>
              <a:rPr lang="pl-PL" sz="5400" b="1" dirty="0" smtClean="0"/>
            </a:br>
            <a:r>
              <a:rPr lang="pl-PL" sz="5400" b="1" dirty="0"/>
              <a:t/>
            </a:r>
            <a:br>
              <a:rPr lang="pl-PL" sz="5400" b="1" dirty="0"/>
            </a:br>
            <a:r>
              <a:rPr lang="pl-PL" b="1" dirty="0"/>
              <a:t>Zgodność projektu ze Strategią ZIT</a:t>
            </a:r>
            <a:r>
              <a:rPr lang="pl-PL" dirty="0"/>
              <a:t/>
            </a:r>
            <a:br>
              <a:rPr lang="pl-PL" dirty="0"/>
            </a:br>
            <a:r>
              <a:rPr lang="pl-PL" b="1" dirty="0"/>
              <a:t/>
            </a:r>
            <a:br>
              <a:rPr lang="pl-PL" b="1" dirty="0"/>
            </a:br>
            <a:r>
              <a:rPr lang="pl-PL" b="1" dirty="0"/>
              <a:t/>
            </a:r>
            <a:br>
              <a:rPr lang="pl-PL" b="1" dirty="0"/>
            </a:br>
            <a:endParaRPr lang="pl-PL" b="1" dirty="0"/>
          </a:p>
        </p:txBody>
      </p:sp>
      <p:pic>
        <p:nvPicPr>
          <p:cNvPr id="6146"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702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3200" b="1" dirty="0" smtClean="0"/>
              <a:t>Zgodność projektu ze Strategią ZIT AJ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45787390"/>
              </p:ext>
            </p:extLst>
          </p:nvPr>
        </p:nvGraphicFramePr>
        <p:xfrm>
          <a:off x="0" y="2060848"/>
          <a:ext cx="9144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476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2</a:t>
            </a:r>
            <a:br>
              <a:rPr lang="pl-PL" sz="5400" b="1" dirty="0" smtClean="0"/>
            </a:br>
            <a:r>
              <a:rPr lang="pl-PL" sz="5400" b="1" dirty="0"/>
              <a:t/>
            </a:r>
            <a:br>
              <a:rPr lang="pl-PL" sz="5400" b="1" dirty="0"/>
            </a:br>
            <a:r>
              <a:rPr lang="pl-PL" b="1" dirty="0"/>
              <a:t>Wpływ realizacji projektu na realizację wartości docelowej wskaźników monitoringu </a:t>
            </a:r>
            <a:r>
              <a:rPr lang="pl-PL" b="1" dirty="0" smtClean="0"/>
              <a:t>realizacji </a:t>
            </a:r>
            <a:br>
              <a:rPr lang="pl-PL" b="1" dirty="0" smtClean="0"/>
            </a:br>
            <a:r>
              <a:rPr lang="pl-PL" b="1" dirty="0" smtClean="0"/>
              <a:t>celów </a:t>
            </a:r>
            <a:r>
              <a:rPr lang="pl-PL" b="1" dirty="0"/>
              <a:t>Strategii ZIT</a:t>
            </a:r>
            <a:r>
              <a:rPr lang="pl-PL" dirty="0"/>
              <a:t/>
            </a:r>
            <a:br>
              <a:rPr lang="pl-PL" dirty="0"/>
            </a:br>
            <a:r>
              <a:rPr lang="pl-PL" b="1" dirty="0"/>
              <a:t/>
            </a:r>
            <a:br>
              <a:rPr lang="pl-PL" b="1" dirty="0"/>
            </a:br>
            <a:r>
              <a:rPr lang="pl-PL" b="1" dirty="0"/>
              <a:t/>
            </a:r>
            <a:br>
              <a:rPr lang="pl-PL" b="1" dirty="0"/>
            </a:br>
            <a:endParaRPr lang="pl-PL" b="1" dirty="0"/>
          </a:p>
        </p:txBody>
      </p:sp>
      <p:pic>
        <p:nvPicPr>
          <p:cNvPr id="5122" name="Picture 2" descr="FE_PR-DS-UE_EFFR-poziom-PL-kolor"/>
          <p:cNvPicPr>
            <a:picLocks noChangeAspect="1" noChangeArrowheads="1"/>
          </p:cNvPicPr>
          <p:nvPr/>
        </p:nvPicPr>
        <p:blipFill>
          <a:blip r:embed="rId3" cstate="print">
            <a:extLst>
              <a:ext uri="{28A0092B-C50C-407E-A947-70E740481C1C}">
                <a14:useLocalDpi xmlns:a14="http://schemas.microsoft.com/office/drawing/2010/main" val="0"/>
              </a:ext>
            </a:extLst>
          </a:blip>
          <a:srcRect l="3151"/>
          <a:stretch>
            <a:fillRect/>
          </a:stretch>
        </p:blipFill>
        <p:spPr bwMode="auto">
          <a:xfrm>
            <a:off x="4763" y="4763"/>
            <a:ext cx="5762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657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5990</TotalTime>
  <Words>988</Words>
  <Application>Microsoft Office PowerPoint</Application>
  <PresentationFormat>Pokaz na ekranie (4:3)</PresentationFormat>
  <Paragraphs>240</Paragraphs>
  <Slides>27</Slides>
  <Notes>5</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27</vt:i4>
      </vt:variant>
    </vt:vector>
  </HeadingPairs>
  <TitlesOfParts>
    <vt:vector size="35" baseType="lpstr">
      <vt:lpstr>Arial</vt:lpstr>
      <vt:lpstr>Calibri</vt:lpstr>
      <vt:lpstr>DejaVu Sans</vt:lpstr>
      <vt:lpstr>PMingLiU</vt:lpstr>
      <vt:lpstr>Times New Roman</vt:lpstr>
      <vt:lpstr>Verdana</vt:lpstr>
      <vt:lpstr>Motyw pakietu Office</vt:lpstr>
      <vt:lpstr>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strategicznej ZIT AJ Nabór 7.2.3   Liczba możliwych do zdobycia punktów będzie stanowić 50 % wszystkich możliwych  do zdobycia punktów (30 pkt.)   </vt:lpstr>
      <vt:lpstr> Kryterium nr 1  Zgodność projektu ze Strategią ZIT   </vt:lpstr>
      <vt:lpstr>KRYTERIUM NR 1 Zgodność projektu ze Strategią ZIT AJ  </vt:lpstr>
      <vt:lpstr> Kryterium nr 2  Wpływ realizacji projektu na realizację wartości docelowej wskaźników monitoringu realizacji  celów Strategii ZIT   </vt:lpstr>
      <vt:lpstr>         KRYTERIUM NR 2 Wpływ realizacji projektu na realizację wartości docelowej wskaźników monitoringu  realizacji celów Strategii ZIT   </vt:lpstr>
      <vt:lpstr>Prezentacja programu PowerPoint</vt:lpstr>
      <vt:lpstr> Kryterium nr 3  Wpływ projektu na poszerzenie oferty nauczania uczniów szkół ponadgimnazjalnych ogólnych i zawodowych na obszarze ZIT AJ    </vt:lpstr>
      <vt:lpstr>         KRYTERIUM NR 3  Wpływ projektu na poszerzenie oferty nauczania uczniów szkół ponadgimnazjalnych ogólnych i zawodowych na obszarze ZIT AJ   </vt:lpstr>
      <vt:lpstr>Prezentacja programu PowerPoint</vt:lpstr>
      <vt:lpstr> Kryterium nr 4  Współpraca z pracodawcami     </vt:lpstr>
      <vt:lpstr>         KRYTERIUM NR 4  Współpraca z pracodawcami   </vt:lpstr>
      <vt:lpstr>Prezentacja programu PowerPoint</vt:lpstr>
      <vt:lpstr>   Kryterium nr 5  Zapewnienie rozwoju infrastruktury szkoły w zakresie nauk matematyczno- przyrodniczych i cyfrowych      </vt:lpstr>
      <vt:lpstr>         KRYTERIUM NR 5  Zapewnienie rozwoju infrastruktury szkoły w zakresie nauk matematyczno- przyrodniczych i cyfrowych    </vt:lpstr>
      <vt:lpstr>Prezentacja programu PowerPoint</vt:lpstr>
      <vt:lpstr> Kryterium nr 6  Komplementarność projektu     </vt:lpstr>
      <vt:lpstr>         KRYTERIUM NR 6  Komplementarność projektu   </vt:lpstr>
      <vt:lpstr>Prezentacja programu PowerPoint</vt:lpstr>
      <vt:lpstr>   MINIMUM PUNKTOWE     </vt:lpstr>
      <vt:lpstr>      Uzyskanie przez projekt minimum punktowego  </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Honorata Ziubrak</cp:lastModifiedBy>
  <cp:revision>368</cp:revision>
  <cp:lastPrinted>2018-08-28T07:25:40Z</cp:lastPrinted>
  <dcterms:created xsi:type="dcterms:W3CDTF">2015-04-22T07:48:15Z</dcterms:created>
  <dcterms:modified xsi:type="dcterms:W3CDTF">2018-08-28T07:28:48Z</dcterms:modified>
</cp:coreProperties>
</file>