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 id="2147483739" r:id="rId8"/>
  </p:sldMasterIdLst>
  <p:notesMasterIdLst>
    <p:notesMasterId r:id="rId29"/>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30" autoAdjust="0"/>
  </p:normalViewPr>
  <p:slideViewPr>
    <p:cSldViewPr snapToGrid="0">
      <p:cViewPr>
        <p:scale>
          <a:sx n="100" d="100"/>
          <a:sy n="100" d="100"/>
        </p:scale>
        <p:origin x="1026"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presProps" Target="presProps.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13" name="PlaceHolder 1"/>
          <p:cNvSpPr>
            <a:spLocks noGrp="1"/>
          </p:cNvSpPr>
          <p:nvPr>
            <p:ph type="body"/>
          </p:nvPr>
        </p:nvSpPr>
        <p:spPr>
          <a:xfrm>
            <a:off x="756000" y="5078520"/>
            <a:ext cx="6047640" cy="4811040"/>
          </a:xfrm>
          <a:prstGeom prst="rect">
            <a:avLst/>
          </a:prstGeom>
        </p:spPr>
        <p:txBody>
          <a:bodyPr lIns="0" tIns="0" rIns="0" bIns="0"/>
          <a:lstStyle/>
          <a:p>
            <a:r>
              <a:rPr lang="pl-PL" sz="2000" spc="-1">
                <a:latin typeface="Arial"/>
              </a:rPr>
              <a:t>Kliknij, aby edytować format notatek</a:t>
            </a:r>
            <a:endParaRPr/>
          </a:p>
        </p:txBody>
      </p:sp>
      <p:sp>
        <p:nvSpPr>
          <p:cNvPr id="314" name="PlaceHolder 2"/>
          <p:cNvSpPr>
            <a:spLocks noGrp="1"/>
          </p:cNvSpPr>
          <p:nvPr>
            <p:ph type="hdr"/>
          </p:nvPr>
        </p:nvSpPr>
        <p:spPr>
          <a:xfrm>
            <a:off x="0" y="0"/>
            <a:ext cx="3280680" cy="534240"/>
          </a:xfrm>
          <a:prstGeom prst="rect">
            <a:avLst/>
          </a:prstGeom>
        </p:spPr>
        <p:txBody>
          <a:bodyPr lIns="0" tIns="0" rIns="0" bIns="0"/>
          <a:lstStyle/>
          <a:p>
            <a:r>
              <a:rPr lang="pl-PL" sz="1400" spc="-1">
                <a:latin typeface="Times New Roman"/>
              </a:rPr>
              <a:t>&lt;główka&gt;</a:t>
            </a:r>
            <a:endParaRPr/>
          </a:p>
        </p:txBody>
      </p:sp>
      <p:sp>
        <p:nvSpPr>
          <p:cNvPr id="315" name="PlaceHolder 3"/>
          <p:cNvSpPr>
            <a:spLocks noGrp="1"/>
          </p:cNvSpPr>
          <p:nvPr>
            <p:ph type="dt"/>
          </p:nvPr>
        </p:nvSpPr>
        <p:spPr>
          <a:xfrm>
            <a:off x="4278960" y="0"/>
            <a:ext cx="3280680" cy="534240"/>
          </a:xfrm>
          <a:prstGeom prst="rect">
            <a:avLst/>
          </a:prstGeom>
        </p:spPr>
        <p:txBody>
          <a:bodyPr lIns="0" tIns="0" rIns="0" bIns="0"/>
          <a:lstStyle/>
          <a:p>
            <a:pPr algn="r"/>
            <a:r>
              <a:rPr lang="pl-PL" sz="1400" spc="-1">
                <a:latin typeface="Times New Roman"/>
              </a:rPr>
              <a:t>&lt;data/godzina&gt;</a:t>
            </a:r>
            <a:endParaRPr/>
          </a:p>
        </p:txBody>
      </p:sp>
      <p:sp>
        <p:nvSpPr>
          <p:cNvPr id="316" name="PlaceHolder 4"/>
          <p:cNvSpPr>
            <a:spLocks noGrp="1"/>
          </p:cNvSpPr>
          <p:nvPr>
            <p:ph type="ftr"/>
          </p:nvPr>
        </p:nvSpPr>
        <p:spPr>
          <a:xfrm>
            <a:off x="0" y="10157400"/>
            <a:ext cx="3280680" cy="534240"/>
          </a:xfrm>
          <a:prstGeom prst="rect">
            <a:avLst/>
          </a:prstGeom>
        </p:spPr>
        <p:txBody>
          <a:bodyPr lIns="0" tIns="0" rIns="0" bIns="0" anchor="b"/>
          <a:lstStyle/>
          <a:p>
            <a:r>
              <a:rPr lang="pl-PL" sz="1400" spc="-1">
                <a:latin typeface="Times New Roman"/>
              </a:rPr>
              <a:t>&lt;stopka&gt;</a:t>
            </a:r>
            <a:endParaRPr/>
          </a:p>
        </p:txBody>
      </p:sp>
      <p:sp>
        <p:nvSpPr>
          <p:cNvPr id="317" name="PlaceHolder 5"/>
          <p:cNvSpPr>
            <a:spLocks noGrp="1"/>
          </p:cNvSpPr>
          <p:nvPr>
            <p:ph type="sldNum"/>
          </p:nvPr>
        </p:nvSpPr>
        <p:spPr>
          <a:xfrm>
            <a:off x="4278960" y="10157400"/>
            <a:ext cx="3280680" cy="534240"/>
          </a:xfrm>
          <a:prstGeom prst="rect">
            <a:avLst/>
          </a:prstGeom>
        </p:spPr>
        <p:txBody>
          <a:bodyPr lIns="0" tIns="0" rIns="0" bIns="0" anchor="b"/>
          <a:lstStyle/>
          <a:p>
            <a:pPr algn="r"/>
            <a:fld id="{1641E759-1AA8-4941-8117-C0E24C8F8F59}" type="slidenum">
              <a:rPr lang="pl-PL" sz="1400" spc="-1">
                <a:latin typeface="Times New Roman"/>
              </a:rPr>
              <a:t>‹#›</a:t>
            </a:fld>
            <a:endParaRPr/>
          </a:p>
        </p:txBody>
      </p:sp>
    </p:spTree>
    <p:extLst>
      <p:ext uri="{BB962C8B-B14F-4D97-AF65-F5344CB8AC3E}">
        <p14:creationId xmlns:p14="http://schemas.microsoft.com/office/powerpoint/2010/main" val="3971944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p:cNvSpPr>
          <p:nvPr>
            <p:ph type="body"/>
          </p:nvPr>
        </p:nvSpPr>
        <p:spPr>
          <a:xfrm>
            <a:off x="685800" y="4343400"/>
            <a:ext cx="5486040" cy="4114440"/>
          </a:xfrm>
          <a:prstGeom prst="rect">
            <a:avLst/>
          </a:prstGeom>
        </p:spPr>
        <p:txBody>
          <a:bodyPr/>
          <a:lstStyle/>
          <a:p>
            <a:endParaRPr/>
          </a:p>
        </p:txBody>
      </p:sp>
      <p:sp>
        <p:nvSpPr>
          <p:cNvPr id="398" name="TextShape 2"/>
          <p:cNvSpPr txBox="1"/>
          <p:nvPr/>
        </p:nvSpPr>
        <p:spPr>
          <a:xfrm>
            <a:off x="3884760" y="8685360"/>
            <a:ext cx="2971440" cy="456840"/>
          </a:xfrm>
          <a:prstGeom prst="rect">
            <a:avLst/>
          </a:prstGeom>
          <a:noFill/>
          <a:ln>
            <a:noFill/>
          </a:ln>
        </p:spPr>
        <p:txBody>
          <a:bodyPr anchor="b"/>
          <a:lstStyle/>
          <a:p>
            <a:pPr algn="r">
              <a:lnSpc>
                <a:spcPct val="100000"/>
              </a:lnSpc>
            </a:pPr>
            <a:fld id="{D3B52950-6628-4F47-8D52-FD03615F05AF}" type="slidenum">
              <a:rPr lang="pl-PL" sz="1200" strike="noStrike" spc="-1">
                <a:solidFill>
                  <a:srgbClr val="000000"/>
                </a:solidFill>
                <a:uFill>
                  <a:solidFill>
                    <a:srgbClr val="FFFFFF"/>
                  </a:solidFill>
                </a:uFill>
                <a:latin typeface="+mn-lt"/>
                <a:ea typeface="+mn-ea"/>
              </a:rPr>
              <a:t>4</a:t>
            </a:fld>
            <a:endParaRPr/>
          </a:p>
        </p:txBody>
      </p:sp>
    </p:spTree>
    <p:extLst>
      <p:ext uri="{BB962C8B-B14F-4D97-AF65-F5344CB8AC3E}">
        <p14:creationId xmlns:p14="http://schemas.microsoft.com/office/powerpoint/2010/main" val="640425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PlaceHolder 1"/>
          <p:cNvSpPr>
            <a:spLocks noGrp="1"/>
          </p:cNvSpPr>
          <p:nvPr>
            <p:ph type="body"/>
          </p:nvPr>
        </p:nvSpPr>
        <p:spPr>
          <a:xfrm>
            <a:off x="685800" y="4343400"/>
            <a:ext cx="5486040" cy="4114440"/>
          </a:xfrm>
          <a:prstGeom prst="rect">
            <a:avLst/>
          </a:prstGeom>
        </p:spPr>
        <p:txBody>
          <a:bodyPr/>
          <a:lstStyle/>
          <a:p>
            <a:endParaRPr/>
          </a:p>
        </p:txBody>
      </p:sp>
      <p:sp>
        <p:nvSpPr>
          <p:cNvPr id="400" name="TextShape 2"/>
          <p:cNvSpPr txBox="1"/>
          <p:nvPr/>
        </p:nvSpPr>
        <p:spPr>
          <a:xfrm>
            <a:off x="3884760" y="8685360"/>
            <a:ext cx="2971440" cy="456840"/>
          </a:xfrm>
          <a:prstGeom prst="rect">
            <a:avLst/>
          </a:prstGeom>
          <a:noFill/>
          <a:ln>
            <a:noFill/>
          </a:ln>
        </p:spPr>
        <p:txBody>
          <a:bodyPr anchor="b"/>
          <a:lstStyle/>
          <a:p>
            <a:pPr algn="r">
              <a:lnSpc>
                <a:spcPct val="100000"/>
              </a:lnSpc>
            </a:pPr>
            <a:fld id="{B6CDBF6A-1AA9-4087-A137-DA8FD399ED60}" type="slidenum">
              <a:rPr lang="pl-PL" sz="1200" strike="noStrike" spc="-1">
                <a:solidFill>
                  <a:srgbClr val="000000"/>
                </a:solidFill>
                <a:uFill>
                  <a:solidFill>
                    <a:srgbClr val="FFFFFF"/>
                  </a:solidFill>
                </a:uFill>
                <a:latin typeface="+mn-lt"/>
                <a:ea typeface="+mn-ea"/>
              </a:rPr>
              <a:t>12</a:t>
            </a:fld>
            <a:endParaRPr/>
          </a:p>
        </p:txBody>
      </p:sp>
    </p:spTree>
    <p:extLst>
      <p:ext uri="{BB962C8B-B14F-4D97-AF65-F5344CB8AC3E}">
        <p14:creationId xmlns:p14="http://schemas.microsoft.com/office/powerpoint/2010/main" val="125768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PlaceHolder 1"/>
          <p:cNvSpPr>
            <a:spLocks noGrp="1"/>
          </p:cNvSpPr>
          <p:nvPr>
            <p:ph type="body"/>
          </p:nvPr>
        </p:nvSpPr>
        <p:spPr>
          <a:xfrm>
            <a:off x="685800" y="4343400"/>
            <a:ext cx="5486040" cy="4114440"/>
          </a:xfrm>
          <a:prstGeom prst="rect">
            <a:avLst/>
          </a:prstGeom>
        </p:spPr>
        <p:txBody>
          <a:bodyPr/>
          <a:lstStyle/>
          <a:p>
            <a:endParaRPr/>
          </a:p>
        </p:txBody>
      </p:sp>
      <p:sp>
        <p:nvSpPr>
          <p:cNvPr id="402" name="TextShape 2"/>
          <p:cNvSpPr txBox="1"/>
          <p:nvPr/>
        </p:nvSpPr>
        <p:spPr>
          <a:xfrm>
            <a:off x="3884760" y="8685360"/>
            <a:ext cx="2971440" cy="456840"/>
          </a:xfrm>
          <a:prstGeom prst="rect">
            <a:avLst/>
          </a:prstGeom>
          <a:noFill/>
          <a:ln>
            <a:noFill/>
          </a:ln>
        </p:spPr>
        <p:txBody>
          <a:bodyPr anchor="b"/>
          <a:lstStyle/>
          <a:p>
            <a:pPr algn="r">
              <a:lnSpc>
                <a:spcPct val="100000"/>
              </a:lnSpc>
            </a:pPr>
            <a:fld id="{2F78FEE6-DAB7-4522-BDE8-37B20540D920}" type="slidenum">
              <a:rPr lang="pl-PL" sz="1200" strike="noStrike" spc="-1">
                <a:solidFill>
                  <a:srgbClr val="000000"/>
                </a:solidFill>
                <a:uFill>
                  <a:solidFill>
                    <a:srgbClr val="FFFFFF"/>
                  </a:solidFill>
                </a:uFill>
                <a:latin typeface="+mn-lt"/>
                <a:ea typeface="+mn-ea"/>
              </a:rPr>
              <a:t>16</a:t>
            </a:fld>
            <a:endParaRPr/>
          </a:p>
        </p:txBody>
      </p:sp>
    </p:spTree>
    <p:extLst>
      <p:ext uri="{BB962C8B-B14F-4D97-AF65-F5344CB8AC3E}">
        <p14:creationId xmlns:p14="http://schemas.microsoft.com/office/powerpoint/2010/main" val="2745039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9"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3"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4"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6"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7"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8" name="Obraz 37"/>
          <p:cNvPicPr/>
          <p:nvPr/>
        </p:nvPicPr>
        <p:blipFill>
          <a:blip r:embed="rId2"/>
          <a:stretch/>
        </p:blipFill>
        <p:spPr>
          <a:xfrm>
            <a:off x="1735200" y="1599840"/>
            <a:ext cx="5672520" cy="4525560"/>
          </a:xfrm>
          <a:prstGeom prst="rect">
            <a:avLst/>
          </a:prstGeom>
          <a:ln>
            <a:noFill/>
          </a:ln>
        </p:spPr>
      </p:pic>
      <p:pic>
        <p:nvPicPr>
          <p:cNvPr id="39" name="Obraz 38"/>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6"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48"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51"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56"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57"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5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6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1"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6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65"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67"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68"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7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72"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73"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75"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76"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77" name="Obraz 76"/>
          <p:cNvPicPr/>
          <p:nvPr/>
        </p:nvPicPr>
        <p:blipFill>
          <a:blip r:embed="rId2"/>
          <a:stretch/>
        </p:blipFill>
        <p:spPr>
          <a:xfrm>
            <a:off x="1735200" y="1599840"/>
            <a:ext cx="5672520" cy="4525560"/>
          </a:xfrm>
          <a:prstGeom prst="rect">
            <a:avLst/>
          </a:prstGeom>
          <a:ln>
            <a:noFill/>
          </a:ln>
        </p:spPr>
      </p:pic>
      <p:pic>
        <p:nvPicPr>
          <p:cNvPr id="78" name="Obraz 77"/>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5"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7"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89"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90"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95"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96"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9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9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00"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03"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04"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6"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07"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0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1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11"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12"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14"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15"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16" name="Obraz 115"/>
          <p:cNvPicPr/>
          <p:nvPr/>
        </p:nvPicPr>
        <p:blipFill>
          <a:blip r:embed="rId2"/>
          <a:stretch/>
        </p:blipFill>
        <p:spPr>
          <a:xfrm>
            <a:off x="1735200" y="1599840"/>
            <a:ext cx="5672520" cy="4525560"/>
          </a:xfrm>
          <a:prstGeom prst="rect">
            <a:avLst/>
          </a:prstGeom>
          <a:ln>
            <a:noFill/>
          </a:ln>
        </p:spPr>
      </p:pic>
      <p:pic>
        <p:nvPicPr>
          <p:cNvPr id="117" name="Obraz 116"/>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4"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6"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1"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2"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28"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29"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1"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33"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34"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35"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37"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3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39"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42"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43"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5"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46"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4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4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50"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51"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53"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54"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55" name="Obraz 154"/>
          <p:cNvPicPr/>
          <p:nvPr/>
        </p:nvPicPr>
        <p:blipFill>
          <a:blip r:embed="rId2"/>
          <a:stretch/>
        </p:blipFill>
        <p:spPr>
          <a:xfrm>
            <a:off x="1735200" y="1599840"/>
            <a:ext cx="5672520" cy="4525560"/>
          </a:xfrm>
          <a:prstGeom prst="rect">
            <a:avLst/>
          </a:prstGeom>
          <a:ln>
            <a:noFill/>
          </a:ln>
        </p:spPr>
      </p:pic>
      <p:pic>
        <p:nvPicPr>
          <p:cNvPr id="156" name="Obraz 155"/>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3"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5"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7"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68"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0"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72"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3"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74"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76"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17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78"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82"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4"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185"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8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8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189"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190"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92"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193"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194" name="Obraz 193"/>
          <p:cNvPicPr/>
          <p:nvPr/>
        </p:nvPicPr>
        <p:blipFill>
          <a:blip r:embed="rId2"/>
          <a:stretch/>
        </p:blipFill>
        <p:spPr>
          <a:xfrm>
            <a:off x="1735200" y="1599840"/>
            <a:ext cx="5672520" cy="4525560"/>
          </a:xfrm>
          <a:prstGeom prst="rect">
            <a:avLst/>
          </a:prstGeom>
          <a:ln>
            <a:noFill/>
          </a:ln>
        </p:spPr>
      </p:pic>
      <p:pic>
        <p:nvPicPr>
          <p:cNvPr id="195" name="Obraz 194"/>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2"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4"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6"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07"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9"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1"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12"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13"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5"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1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17"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1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20"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1"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1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17"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18"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23"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24"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26"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27"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8"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229"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31"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232"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233" name="Obraz 232"/>
          <p:cNvPicPr/>
          <p:nvPr/>
        </p:nvPicPr>
        <p:blipFill>
          <a:blip r:embed="rId2"/>
          <a:stretch/>
        </p:blipFill>
        <p:spPr>
          <a:xfrm>
            <a:off x="1735200" y="1599840"/>
            <a:ext cx="5672520" cy="4525560"/>
          </a:xfrm>
          <a:prstGeom prst="rect">
            <a:avLst/>
          </a:prstGeom>
          <a:ln>
            <a:noFill/>
          </a:ln>
        </p:spPr>
      </p:pic>
      <p:pic>
        <p:nvPicPr>
          <p:cNvPr id="234" name="Obraz 233"/>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4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1"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3"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5"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46"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8"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0"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1"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52"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0"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1"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2"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4"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5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56"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58"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9"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0"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62"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263"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65"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66"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7"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268"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70"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271"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272" name="Obraz 271"/>
          <p:cNvPicPr/>
          <p:nvPr/>
        </p:nvPicPr>
        <p:blipFill>
          <a:blip r:embed="rId2"/>
          <a:stretch/>
        </p:blipFill>
        <p:spPr>
          <a:xfrm>
            <a:off x="1735200" y="1599840"/>
            <a:ext cx="5672520" cy="4525560"/>
          </a:xfrm>
          <a:prstGeom prst="rect">
            <a:avLst/>
          </a:prstGeom>
          <a:ln>
            <a:noFill/>
          </a:ln>
        </p:spPr>
      </p:pic>
      <p:pic>
        <p:nvPicPr>
          <p:cNvPr id="273" name="Obraz 272"/>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79"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0" name="PlaceHolder 2"/>
          <p:cNvSpPr>
            <a:spLocks noGrp="1"/>
          </p:cNvSpPr>
          <p:nvPr>
            <p:ph type="subTitle"/>
          </p:nvPr>
        </p:nvSpPr>
        <p:spPr>
          <a:xfrm>
            <a:off x="457200" y="1600200"/>
            <a:ext cx="8229240" cy="4525560"/>
          </a:xfrm>
          <a:prstGeom prst="rect">
            <a:avLst/>
          </a:prstGeom>
        </p:spPr>
        <p:txBody>
          <a:bodyPr lIns="0" tIns="0" rIns="0" bIns="0" anchor="ctr"/>
          <a:lstStyle/>
          <a:p>
            <a:pPr algn="ctr"/>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2" name="PlaceHolder 2"/>
          <p:cNvSpPr>
            <a:spLocks noGrp="1"/>
          </p:cNvSpPr>
          <p:nvPr>
            <p:ph type="body"/>
          </p:nvPr>
        </p:nvSpPr>
        <p:spPr>
          <a:xfrm>
            <a:off x="457200" y="1600200"/>
            <a:ext cx="8229240" cy="4525560"/>
          </a:xfrm>
          <a:prstGeom prst="rect">
            <a:avLst/>
          </a:prstGeom>
        </p:spPr>
        <p:txBody>
          <a:bodyPr lIns="0" tIns="0" rIns="0" bIns="0"/>
          <a:lstStyle/>
          <a:p>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8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4"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85" name="PlaceHolder 3"/>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8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6"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87" name="PlaceHolder 1"/>
          <p:cNvSpPr>
            <a:spLocks noGrp="1"/>
          </p:cNvSpPr>
          <p:nvPr>
            <p:ph type="subTitle"/>
          </p:nvPr>
        </p:nvSpPr>
        <p:spPr>
          <a:xfrm>
            <a:off x="457200" y="274680"/>
            <a:ext cx="8229240" cy="5297760"/>
          </a:xfrm>
          <a:prstGeom prst="rect">
            <a:avLst/>
          </a:prstGeom>
        </p:spPr>
        <p:txBody>
          <a:bodyPr lIns="0" tIns="0" rIns="0" bIns="0" anchor="ctr"/>
          <a:lstStyle/>
          <a:p>
            <a:pPr algn="ctr"/>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8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89"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90" name="PlaceHolder 3"/>
          <p:cNvSpPr>
            <a:spLocks noGrp="1"/>
          </p:cNvSpPr>
          <p:nvPr>
            <p:ph type="body"/>
          </p:nvPr>
        </p:nvSpPr>
        <p:spPr>
          <a:xfrm>
            <a:off x="457200" y="3964320"/>
            <a:ext cx="4015800" cy="2158560"/>
          </a:xfrm>
          <a:prstGeom prst="rect">
            <a:avLst/>
          </a:prstGeom>
        </p:spPr>
        <p:txBody>
          <a:bodyPr lIns="0" tIns="0" rIns="0" bIns="0"/>
          <a:lstStyle/>
          <a:p>
            <a:endParaRPr/>
          </a:p>
        </p:txBody>
      </p:sp>
      <p:sp>
        <p:nvSpPr>
          <p:cNvPr id="291" name="PlaceHolder 4"/>
          <p:cNvSpPr>
            <a:spLocks noGrp="1"/>
          </p:cNvSpPr>
          <p:nvPr>
            <p:ph type="body"/>
          </p:nvPr>
        </p:nvSpPr>
        <p:spPr>
          <a:xfrm>
            <a:off x="4674240" y="1600200"/>
            <a:ext cx="4015800" cy="4525560"/>
          </a:xfrm>
          <a:prstGeom prst="rect">
            <a:avLst/>
          </a:prstGeom>
        </p:spPr>
        <p:txBody>
          <a:bodyPr lIns="0" tIns="0" rIns="0" bIns="0"/>
          <a:lstStyle/>
          <a:p>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93" name="PlaceHolder 2"/>
          <p:cNvSpPr>
            <a:spLocks noGrp="1"/>
          </p:cNvSpPr>
          <p:nvPr>
            <p:ph type="body"/>
          </p:nvPr>
        </p:nvSpPr>
        <p:spPr>
          <a:xfrm>
            <a:off x="457200" y="1600200"/>
            <a:ext cx="4015800" cy="4525560"/>
          </a:xfrm>
          <a:prstGeom prst="rect">
            <a:avLst/>
          </a:prstGeom>
        </p:spPr>
        <p:txBody>
          <a:bodyPr lIns="0" tIns="0" rIns="0" bIns="0"/>
          <a:lstStyle/>
          <a:p>
            <a:endParaRPr/>
          </a:p>
        </p:txBody>
      </p:sp>
      <p:sp>
        <p:nvSpPr>
          <p:cNvPr id="294"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95" name="PlaceHolder 4"/>
          <p:cNvSpPr>
            <a:spLocks noGrp="1"/>
          </p:cNvSpPr>
          <p:nvPr>
            <p:ph type="body"/>
          </p:nvPr>
        </p:nvSpPr>
        <p:spPr>
          <a:xfrm>
            <a:off x="4674240" y="3964320"/>
            <a:ext cx="4015800" cy="2158560"/>
          </a:xfrm>
          <a:prstGeom prst="rect">
            <a:avLst/>
          </a:prstGeom>
        </p:spPr>
        <p:txBody>
          <a:bodyPr lIns="0" tIns="0" rIns="0" bIns="0"/>
          <a:lstStyle/>
          <a:p>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297"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298"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299" name="PlaceHolder 4"/>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1" name="PlaceHolder 2"/>
          <p:cNvSpPr>
            <a:spLocks noGrp="1"/>
          </p:cNvSpPr>
          <p:nvPr>
            <p:ph type="body"/>
          </p:nvPr>
        </p:nvSpPr>
        <p:spPr>
          <a:xfrm>
            <a:off x="457200" y="1600200"/>
            <a:ext cx="8229240" cy="2158560"/>
          </a:xfrm>
          <a:prstGeom prst="rect">
            <a:avLst/>
          </a:prstGeom>
        </p:spPr>
        <p:txBody>
          <a:bodyPr lIns="0" tIns="0" rIns="0" bIns="0"/>
          <a:lstStyle/>
          <a:p>
            <a:endParaRPr/>
          </a:p>
        </p:txBody>
      </p:sp>
      <p:sp>
        <p:nvSpPr>
          <p:cNvPr id="302" name="PlaceHolder 3"/>
          <p:cNvSpPr>
            <a:spLocks noGrp="1"/>
          </p:cNvSpPr>
          <p:nvPr>
            <p:ph type="body"/>
          </p:nvPr>
        </p:nvSpPr>
        <p:spPr>
          <a:xfrm>
            <a:off x="457200" y="3964320"/>
            <a:ext cx="8229240" cy="2158560"/>
          </a:xfrm>
          <a:prstGeom prst="rect">
            <a:avLst/>
          </a:prstGeom>
        </p:spPr>
        <p:txBody>
          <a:bodyPr lIns="0" tIns="0" rIns="0" bIns="0"/>
          <a:lstStyle/>
          <a:p>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4" name="PlaceHolder 2"/>
          <p:cNvSpPr>
            <a:spLocks noGrp="1"/>
          </p:cNvSpPr>
          <p:nvPr>
            <p:ph type="body"/>
          </p:nvPr>
        </p:nvSpPr>
        <p:spPr>
          <a:xfrm>
            <a:off x="457200" y="1600200"/>
            <a:ext cx="4015800" cy="2158560"/>
          </a:xfrm>
          <a:prstGeom prst="rect">
            <a:avLst/>
          </a:prstGeom>
        </p:spPr>
        <p:txBody>
          <a:bodyPr lIns="0" tIns="0" rIns="0" bIns="0"/>
          <a:lstStyle/>
          <a:p>
            <a:endParaRPr/>
          </a:p>
        </p:txBody>
      </p:sp>
      <p:sp>
        <p:nvSpPr>
          <p:cNvPr id="305" name="PlaceHolder 3"/>
          <p:cNvSpPr>
            <a:spLocks noGrp="1"/>
          </p:cNvSpPr>
          <p:nvPr>
            <p:ph type="body"/>
          </p:nvPr>
        </p:nvSpPr>
        <p:spPr>
          <a:xfrm>
            <a:off x="4674240" y="1600200"/>
            <a:ext cx="4015800" cy="2158560"/>
          </a:xfrm>
          <a:prstGeom prst="rect">
            <a:avLst/>
          </a:prstGeom>
        </p:spPr>
        <p:txBody>
          <a:bodyPr lIns="0" tIns="0" rIns="0" bIns="0"/>
          <a:lstStyle/>
          <a:p>
            <a:endParaRPr/>
          </a:p>
        </p:txBody>
      </p:sp>
      <p:sp>
        <p:nvSpPr>
          <p:cNvPr id="306" name="PlaceHolder 4"/>
          <p:cNvSpPr>
            <a:spLocks noGrp="1"/>
          </p:cNvSpPr>
          <p:nvPr>
            <p:ph type="body"/>
          </p:nvPr>
        </p:nvSpPr>
        <p:spPr>
          <a:xfrm>
            <a:off x="4674240" y="3964320"/>
            <a:ext cx="4015800" cy="2158560"/>
          </a:xfrm>
          <a:prstGeom prst="rect">
            <a:avLst/>
          </a:prstGeom>
        </p:spPr>
        <p:txBody>
          <a:bodyPr lIns="0" tIns="0" rIns="0" bIns="0"/>
          <a:lstStyle/>
          <a:p>
            <a:endParaRPr/>
          </a:p>
        </p:txBody>
      </p:sp>
      <p:sp>
        <p:nvSpPr>
          <p:cNvPr id="307" name="PlaceHolder 5"/>
          <p:cNvSpPr>
            <a:spLocks noGrp="1"/>
          </p:cNvSpPr>
          <p:nvPr>
            <p:ph type="body"/>
          </p:nvPr>
        </p:nvSpPr>
        <p:spPr>
          <a:xfrm>
            <a:off x="457200" y="3964320"/>
            <a:ext cx="4015800" cy="2158560"/>
          </a:xfrm>
          <a:prstGeom prst="rect">
            <a:avLst/>
          </a:prstGeom>
        </p:spPr>
        <p:txBody>
          <a:bodyPr lIns="0" tIns="0" rIns="0" bIns="0"/>
          <a:lstStyle/>
          <a:p>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457200" y="274680"/>
            <a:ext cx="8229240" cy="1142640"/>
          </a:xfrm>
          <a:prstGeom prst="rect">
            <a:avLst/>
          </a:prstGeom>
        </p:spPr>
        <p:txBody>
          <a:bodyPr lIns="0" tIns="0" rIns="0" bIns="0" anchor="ctr"/>
          <a:lstStyle/>
          <a:p>
            <a:endParaRPr/>
          </a:p>
        </p:txBody>
      </p:sp>
      <p:sp>
        <p:nvSpPr>
          <p:cNvPr id="309" name="PlaceHolder 2"/>
          <p:cNvSpPr>
            <a:spLocks noGrp="1"/>
          </p:cNvSpPr>
          <p:nvPr>
            <p:ph type="body"/>
          </p:nvPr>
        </p:nvSpPr>
        <p:spPr>
          <a:xfrm>
            <a:off x="457200" y="1600200"/>
            <a:ext cx="8229240" cy="4525560"/>
          </a:xfrm>
          <a:prstGeom prst="rect">
            <a:avLst/>
          </a:prstGeom>
        </p:spPr>
        <p:txBody>
          <a:bodyPr lIns="0" tIns="0" rIns="0" bIns="0"/>
          <a:lstStyle/>
          <a:p>
            <a:endParaRPr/>
          </a:p>
        </p:txBody>
      </p:sp>
      <p:sp>
        <p:nvSpPr>
          <p:cNvPr id="310" name="PlaceHolder 3"/>
          <p:cNvSpPr>
            <a:spLocks noGrp="1"/>
          </p:cNvSpPr>
          <p:nvPr>
            <p:ph type="body"/>
          </p:nvPr>
        </p:nvSpPr>
        <p:spPr>
          <a:xfrm>
            <a:off x="457200" y="1600200"/>
            <a:ext cx="8229240" cy="4525560"/>
          </a:xfrm>
          <a:prstGeom prst="rect">
            <a:avLst/>
          </a:prstGeom>
        </p:spPr>
        <p:txBody>
          <a:bodyPr lIns="0" tIns="0" rIns="0" bIns="0"/>
          <a:lstStyle/>
          <a:p>
            <a:endParaRPr/>
          </a:p>
        </p:txBody>
      </p:sp>
      <p:pic>
        <p:nvPicPr>
          <p:cNvPr id="311" name="Obraz 310"/>
          <p:cNvPicPr/>
          <p:nvPr/>
        </p:nvPicPr>
        <p:blipFill>
          <a:blip r:embed="rId2"/>
          <a:stretch/>
        </p:blipFill>
        <p:spPr>
          <a:xfrm>
            <a:off x="1735200" y="1599840"/>
            <a:ext cx="5672520" cy="4525560"/>
          </a:xfrm>
          <a:prstGeom prst="rect">
            <a:avLst/>
          </a:prstGeom>
          <a:ln>
            <a:noFill/>
          </a:ln>
        </p:spPr>
      </p:pic>
      <p:pic>
        <p:nvPicPr>
          <p:cNvPr id="312" name="Obraz 311"/>
          <p:cNvPicPr/>
          <p:nvPr/>
        </p:nvPicPr>
        <p:blipFill>
          <a:blip r:embed="rId2"/>
          <a:stretch/>
        </p:blipFill>
        <p:spPr>
          <a:xfrm>
            <a:off x="1735200" y="1599840"/>
            <a:ext cx="5672520" cy="4525560"/>
          </a:xfrm>
          <a:prstGeom prst="rect">
            <a:avLst/>
          </a:prstGeom>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theme" Target="../theme/theme8.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9C809-CA0C-43D8-90A1-ADA4844F7145}" type="datetimeFigureOut">
              <a:rPr lang="pl-PL" smtClean="0"/>
              <a:t>2016-02-22</a:t>
            </a:fld>
            <a:endParaRPr lang="pl-PL"/>
          </a:p>
        </p:txBody>
      </p:sp>
      <p:sp>
        <p:nvSpPr>
          <p:cNvPr id="5" name="Symbol zastępczy stopki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7BD2E7-F06F-424B-8235-2AD1A0076850}"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41"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42"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43" name="PlaceHolder 4"/>
          <p:cNvSpPr>
            <a:spLocks noGrp="1"/>
          </p:cNvSpPr>
          <p:nvPr>
            <p:ph type="ftr"/>
          </p:nvPr>
        </p:nvSpPr>
        <p:spPr>
          <a:xfrm>
            <a:off x="3124080" y="6356520"/>
            <a:ext cx="2895120" cy="364680"/>
          </a:xfrm>
          <a:prstGeom prst="rect">
            <a:avLst/>
          </a:prstGeom>
        </p:spPr>
        <p:txBody>
          <a:bodyPr anchor="ctr"/>
          <a:lstStyle/>
          <a:p>
            <a:endParaRPr/>
          </a:p>
        </p:txBody>
      </p:sp>
      <p:sp>
        <p:nvSpPr>
          <p:cNvPr id="44"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C27692B9-9ACC-4901-8F47-D3C0B3157FD0}"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80"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81"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82" name="PlaceHolder 4"/>
          <p:cNvSpPr>
            <a:spLocks noGrp="1"/>
          </p:cNvSpPr>
          <p:nvPr>
            <p:ph type="ftr"/>
          </p:nvPr>
        </p:nvSpPr>
        <p:spPr>
          <a:xfrm>
            <a:off x="3124080" y="6356520"/>
            <a:ext cx="2895120" cy="364680"/>
          </a:xfrm>
          <a:prstGeom prst="rect">
            <a:avLst/>
          </a:prstGeom>
        </p:spPr>
        <p:txBody>
          <a:bodyPr anchor="ctr"/>
          <a:lstStyle/>
          <a:p>
            <a:endParaRPr/>
          </a:p>
        </p:txBody>
      </p:sp>
      <p:sp>
        <p:nvSpPr>
          <p:cNvPr id="83"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873B0DD-2432-4B7D-9C06-111C3C60370F}"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19"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20"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21" name="PlaceHolder 4"/>
          <p:cNvSpPr>
            <a:spLocks noGrp="1"/>
          </p:cNvSpPr>
          <p:nvPr>
            <p:ph type="ftr"/>
          </p:nvPr>
        </p:nvSpPr>
        <p:spPr>
          <a:xfrm>
            <a:off x="3124080" y="6356520"/>
            <a:ext cx="2895120" cy="364680"/>
          </a:xfrm>
          <a:prstGeom prst="rect">
            <a:avLst/>
          </a:prstGeom>
        </p:spPr>
        <p:txBody>
          <a:bodyPr anchor="ctr"/>
          <a:lstStyle/>
          <a:p>
            <a:endParaRPr/>
          </a:p>
        </p:txBody>
      </p:sp>
      <p:sp>
        <p:nvSpPr>
          <p:cNvPr id="122"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D2C9E75B-0DC4-498F-8728-C5EF10DBA98B}"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58"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59"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60" name="PlaceHolder 4"/>
          <p:cNvSpPr>
            <a:spLocks noGrp="1"/>
          </p:cNvSpPr>
          <p:nvPr>
            <p:ph type="ftr"/>
          </p:nvPr>
        </p:nvSpPr>
        <p:spPr>
          <a:xfrm>
            <a:off x="3124080" y="6356520"/>
            <a:ext cx="2895120" cy="364680"/>
          </a:xfrm>
          <a:prstGeom prst="rect">
            <a:avLst/>
          </a:prstGeom>
        </p:spPr>
        <p:txBody>
          <a:bodyPr anchor="ctr"/>
          <a:lstStyle/>
          <a:p>
            <a:endParaRPr/>
          </a:p>
        </p:txBody>
      </p:sp>
      <p:sp>
        <p:nvSpPr>
          <p:cNvPr id="161"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DEFB98B-60AE-49B2-B23D-32D5A116DB75}"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6"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197"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198"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199"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00"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EB960E79-B31A-4763-92DF-85B397E99542}"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236"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237"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238"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39"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9782C05E-AF2F-4ADD-B4FE-1FA5091ED8A5}"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4" name="PlaceHolder 1"/>
          <p:cNvSpPr>
            <a:spLocks noGrp="1"/>
          </p:cNvSpPr>
          <p:nvPr>
            <p:ph type="title"/>
          </p:nvPr>
        </p:nvSpPr>
        <p:spPr>
          <a:xfrm>
            <a:off x="457200" y="274680"/>
            <a:ext cx="8229240" cy="1142640"/>
          </a:xfrm>
          <a:prstGeom prst="rect">
            <a:avLst/>
          </a:prstGeom>
        </p:spPr>
        <p:txBody>
          <a:bodyPr anchor="ctr"/>
          <a:lstStyle/>
          <a:p>
            <a:pPr algn="ctr">
              <a:lnSpc>
                <a:spcPct val="100000"/>
              </a:lnSpc>
            </a:pPr>
            <a:r>
              <a:rPr lang="pl-PL" sz="4400" strike="noStrike" spc="-1">
                <a:solidFill>
                  <a:srgbClr val="000000"/>
                </a:solidFill>
                <a:uFill>
                  <a:solidFill>
                    <a:srgbClr val="FFFFFF"/>
                  </a:solidFill>
                </a:uFill>
                <a:latin typeface="Calibri"/>
              </a:rPr>
              <a:t>Kliknij, aby edytować styl</a:t>
            </a:r>
            <a:endParaRPr/>
          </a:p>
        </p:txBody>
      </p:sp>
      <p:sp>
        <p:nvSpPr>
          <p:cNvPr id="275" name="PlaceHolder 2"/>
          <p:cNvSpPr>
            <a:spLocks noGrp="1"/>
          </p:cNvSpPr>
          <p:nvPr>
            <p:ph type="body"/>
          </p:nvPr>
        </p:nvSpPr>
        <p:spPr>
          <a:xfrm>
            <a:off x="457200" y="1600200"/>
            <a:ext cx="8229240" cy="4525560"/>
          </a:xfrm>
          <a:prstGeom prst="rect">
            <a:avLst/>
          </a:prstGeom>
        </p:spPr>
        <p:txBody>
          <a:bodyPr/>
          <a:lstStyle/>
          <a:p>
            <a:pPr marL="432000" indent="-324000">
              <a:buClr>
                <a:srgbClr val="FFFFFF"/>
              </a:buClr>
              <a:buSzPct val="45000"/>
              <a:buFont typeface="StarSymbol"/>
              <a:buChar char=""/>
            </a:pPr>
            <a:r>
              <a:rPr lang="pl-PL" sz="3200" strike="noStrike" spc="-1">
                <a:solidFill>
                  <a:srgbClr val="000000"/>
                </a:solidFill>
                <a:uFill>
                  <a:solidFill>
                    <a:srgbClr val="FFFFFF"/>
                  </a:solidFill>
                </a:uFill>
                <a:latin typeface="Calibri"/>
              </a:rPr>
              <a:t>Kliknij, aby edytować format tekstu konspektu</a:t>
            </a:r>
            <a:endParaRPr/>
          </a:p>
          <a:p>
            <a:pPr marL="864000" lvl="1" indent="-324000">
              <a:buClr>
                <a:srgbClr val="FFFFFF"/>
              </a:buClr>
              <a:buSzPct val="75000"/>
              <a:buFont typeface="StarSymbol"/>
              <a:buChar char=""/>
            </a:pPr>
            <a:r>
              <a:rPr lang="pl-PL" sz="3200" strike="noStrike" spc="-1">
                <a:solidFill>
                  <a:srgbClr val="000000"/>
                </a:solidFill>
                <a:uFill>
                  <a:solidFill>
                    <a:srgbClr val="FFFFFF"/>
                  </a:solidFill>
                </a:uFill>
                <a:latin typeface="Calibri"/>
              </a:rPr>
              <a:t>Drugi poziom konspektu</a:t>
            </a:r>
            <a:endParaRPr/>
          </a:p>
          <a:p>
            <a:pPr marL="1296000" lvl="2" indent="-288000">
              <a:buClr>
                <a:srgbClr val="FFFFFF"/>
              </a:buClr>
              <a:buSzPct val="45000"/>
              <a:buFont typeface="StarSymbol"/>
              <a:buChar char=""/>
            </a:pPr>
            <a:r>
              <a:rPr lang="pl-PL" sz="3200" strike="noStrike" spc="-1">
                <a:solidFill>
                  <a:srgbClr val="000000"/>
                </a:solidFill>
                <a:uFill>
                  <a:solidFill>
                    <a:srgbClr val="FFFFFF"/>
                  </a:solidFill>
                </a:uFill>
                <a:latin typeface="Calibri"/>
              </a:rPr>
              <a:t>Trzeci poziom konspektu</a:t>
            </a:r>
            <a:endParaRPr/>
          </a:p>
          <a:p>
            <a:pPr marL="1728000" lvl="3" indent="-216000">
              <a:buClr>
                <a:srgbClr val="FFFFFF"/>
              </a:buClr>
              <a:buSzPct val="75000"/>
              <a:buFont typeface="StarSymbol"/>
              <a:buChar char=""/>
            </a:pPr>
            <a:r>
              <a:rPr lang="pl-PL" sz="3200" strike="noStrike" spc="-1">
                <a:solidFill>
                  <a:srgbClr val="000000"/>
                </a:solidFill>
                <a:uFill>
                  <a:solidFill>
                    <a:srgbClr val="FFFFFF"/>
                  </a:solidFill>
                </a:uFill>
                <a:latin typeface="Calibri"/>
              </a:rPr>
              <a:t>Czwarty poziom konspektu</a:t>
            </a:r>
            <a:endParaRPr/>
          </a:p>
          <a:p>
            <a:pPr marL="2160000" lvl="4"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Piąty poziom konspektu</a:t>
            </a:r>
            <a:endParaRPr/>
          </a:p>
          <a:p>
            <a:pPr marL="2592000" lvl="5" indent="-216000">
              <a:buClr>
                <a:srgbClr val="FFFFFF"/>
              </a:buClr>
              <a:buSzPct val="45000"/>
              <a:buFont typeface="StarSymbol"/>
              <a:buChar char=""/>
            </a:pPr>
            <a:r>
              <a:rPr lang="pl-PL" sz="3200" strike="noStrike" spc="-1">
                <a:solidFill>
                  <a:srgbClr val="000000"/>
                </a:solidFill>
                <a:uFill>
                  <a:solidFill>
                    <a:srgbClr val="FFFFFF"/>
                  </a:solidFill>
                </a:uFill>
                <a:latin typeface="Calibri"/>
              </a:rPr>
              <a:t>Szósty poziom konspektu</a:t>
            </a:r>
            <a:endParaRPr/>
          </a:p>
          <a:p>
            <a:pPr marL="343080" indent="-342720">
              <a:lnSpc>
                <a:spcPct val="100000"/>
              </a:lnSpc>
              <a:buFont typeface="Arial"/>
              <a:buChar char="•"/>
            </a:pPr>
            <a:r>
              <a:rPr lang="pl-PL" sz="3200" strike="noStrike" spc="-1">
                <a:solidFill>
                  <a:srgbClr val="000000"/>
                </a:solidFill>
                <a:uFill>
                  <a:solidFill>
                    <a:srgbClr val="FFFFFF"/>
                  </a:solidFill>
                </a:uFill>
                <a:latin typeface="Calibri"/>
              </a:rPr>
              <a:t>Siódmy poziom konspektuKliknij, aby edytować style wzorca tekstu</a:t>
            </a:r>
            <a:endParaRPr/>
          </a:p>
          <a:p>
            <a:pPr marL="743040" lvl="1" indent="-285480">
              <a:lnSpc>
                <a:spcPct val="100000"/>
              </a:lnSpc>
              <a:buFont typeface="Arial"/>
              <a:buChar char="–"/>
            </a:pPr>
            <a:r>
              <a:rPr lang="pl-PL" sz="2800" strike="noStrike" spc="-1">
                <a:solidFill>
                  <a:srgbClr val="000000"/>
                </a:solidFill>
                <a:uFill>
                  <a:solidFill>
                    <a:srgbClr val="FFFFFF"/>
                  </a:solidFill>
                </a:uFill>
                <a:latin typeface="Calibri"/>
              </a:rPr>
              <a:t>Drugi poziom</a:t>
            </a:r>
            <a:endParaRPr/>
          </a:p>
          <a:p>
            <a:pPr marL="1143000" lvl="2" indent="-228240">
              <a:lnSpc>
                <a:spcPct val="100000"/>
              </a:lnSpc>
              <a:buFont typeface="Arial"/>
              <a:buChar char="•"/>
            </a:pPr>
            <a:r>
              <a:rPr lang="pl-PL" sz="2400" strike="noStrike" spc="-1">
                <a:solidFill>
                  <a:srgbClr val="000000"/>
                </a:solidFill>
                <a:uFill>
                  <a:solidFill>
                    <a:srgbClr val="FFFFFF"/>
                  </a:solidFill>
                </a:uFill>
                <a:latin typeface="Calibri"/>
              </a:rPr>
              <a:t>Trzeci poziom</a:t>
            </a:r>
            <a:endParaRPr/>
          </a:p>
          <a:p>
            <a:pPr marL="1600200" lvl="3" indent="-228240">
              <a:lnSpc>
                <a:spcPct val="100000"/>
              </a:lnSpc>
              <a:buFont typeface="Arial"/>
              <a:buChar char="–"/>
            </a:pPr>
            <a:r>
              <a:rPr lang="pl-PL" sz="2000" strike="noStrike" spc="-1">
                <a:solidFill>
                  <a:srgbClr val="000000"/>
                </a:solidFill>
                <a:uFill>
                  <a:solidFill>
                    <a:srgbClr val="FFFFFF"/>
                  </a:solidFill>
                </a:uFill>
                <a:latin typeface="Calibri"/>
              </a:rPr>
              <a:t>Czwarty poziom</a:t>
            </a:r>
            <a:endParaRPr/>
          </a:p>
          <a:p>
            <a:pPr marL="2057400" lvl="4" indent="-228240">
              <a:lnSpc>
                <a:spcPct val="100000"/>
              </a:lnSpc>
              <a:buFont typeface="Arial"/>
              <a:buChar char="»"/>
            </a:pPr>
            <a:r>
              <a:rPr lang="pl-PL" sz="2000" strike="noStrike" spc="-1">
                <a:solidFill>
                  <a:srgbClr val="000000"/>
                </a:solidFill>
                <a:uFill>
                  <a:solidFill>
                    <a:srgbClr val="FFFFFF"/>
                  </a:solidFill>
                </a:uFill>
                <a:latin typeface="Calibri"/>
              </a:rPr>
              <a:t>Piąty poziom</a:t>
            </a:r>
            <a:endParaRPr/>
          </a:p>
        </p:txBody>
      </p:sp>
      <p:sp>
        <p:nvSpPr>
          <p:cNvPr id="276" name="PlaceHolder 3"/>
          <p:cNvSpPr>
            <a:spLocks noGrp="1"/>
          </p:cNvSpPr>
          <p:nvPr>
            <p:ph type="dt"/>
          </p:nvPr>
        </p:nvSpPr>
        <p:spPr>
          <a:xfrm>
            <a:off x="457200" y="6356520"/>
            <a:ext cx="2133360" cy="364680"/>
          </a:xfrm>
          <a:prstGeom prst="rect">
            <a:avLst/>
          </a:prstGeom>
        </p:spPr>
        <p:txBody>
          <a:bodyPr anchor="ctr"/>
          <a:lstStyle/>
          <a:p>
            <a:pPr>
              <a:lnSpc>
                <a:spcPct val="100000"/>
              </a:lnSpc>
            </a:pPr>
            <a:r>
              <a:rPr lang="pl-PL" sz="1200" strike="noStrike" spc="-1">
                <a:solidFill>
                  <a:srgbClr val="8B8B8B"/>
                </a:solidFill>
                <a:uFill>
                  <a:solidFill>
                    <a:srgbClr val="FFFFFF"/>
                  </a:solidFill>
                </a:uFill>
                <a:latin typeface="Calibri"/>
              </a:rPr>
              <a:t>16-2-19</a:t>
            </a:r>
            <a:endParaRPr/>
          </a:p>
        </p:txBody>
      </p:sp>
      <p:sp>
        <p:nvSpPr>
          <p:cNvPr id="277" name="PlaceHolder 4"/>
          <p:cNvSpPr>
            <a:spLocks noGrp="1"/>
          </p:cNvSpPr>
          <p:nvPr>
            <p:ph type="ftr"/>
          </p:nvPr>
        </p:nvSpPr>
        <p:spPr>
          <a:xfrm>
            <a:off x="3124080" y="6356520"/>
            <a:ext cx="2895120" cy="364680"/>
          </a:xfrm>
          <a:prstGeom prst="rect">
            <a:avLst/>
          </a:prstGeom>
        </p:spPr>
        <p:txBody>
          <a:bodyPr anchor="ctr"/>
          <a:lstStyle/>
          <a:p>
            <a:endParaRPr/>
          </a:p>
        </p:txBody>
      </p:sp>
      <p:sp>
        <p:nvSpPr>
          <p:cNvPr id="278" name="PlaceHolder 5"/>
          <p:cNvSpPr>
            <a:spLocks noGrp="1"/>
          </p:cNvSpPr>
          <p:nvPr>
            <p:ph type="sldNum"/>
          </p:nvPr>
        </p:nvSpPr>
        <p:spPr>
          <a:xfrm>
            <a:off x="6553080" y="6356520"/>
            <a:ext cx="2133360" cy="364680"/>
          </a:xfrm>
          <a:prstGeom prst="rect">
            <a:avLst/>
          </a:prstGeom>
        </p:spPr>
        <p:txBody>
          <a:bodyPr anchor="ctr"/>
          <a:lstStyle/>
          <a:p>
            <a:pPr algn="r">
              <a:lnSpc>
                <a:spcPct val="100000"/>
              </a:lnSpc>
            </a:pPr>
            <a:fld id="{7424F7CC-ACD1-4BAE-B5F7-C775D792981A}" type="slidenum">
              <a:rPr lang="pl-PL" sz="1200" strike="noStrike" spc="-1">
                <a:solidFill>
                  <a:srgbClr val="8B8B8B"/>
                </a:solidFill>
                <a:uFill>
                  <a:solidFill>
                    <a:srgbClr val="FFFFFF"/>
                  </a:solidFill>
                </a:uFill>
                <a:latin typeface="Calibri"/>
              </a:rPr>
              <a:t>‹#›</a:t>
            </a:fld>
            <a:endParaRPr/>
          </a:p>
        </p:txBody>
      </p:sp>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9.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18" name="Obraz 5"/>
          <p:cNvPicPr/>
          <p:nvPr/>
        </p:nvPicPr>
        <p:blipFill>
          <a:blip r:embed="rId3"/>
          <a:stretch/>
        </p:blipFill>
        <p:spPr>
          <a:xfrm>
            <a:off x="251640" y="260640"/>
            <a:ext cx="4680000" cy="468720"/>
          </a:xfrm>
          <a:prstGeom prst="rect">
            <a:avLst/>
          </a:prstGeom>
          <a:ln>
            <a:noFill/>
          </a:ln>
        </p:spPr>
      </p:pic>
      <p:sp>
        <p:nvSpPr>
          <p:cNvPr id="319" name="CustomShape 1"/>
          <p:cNvSpPr/>
          <p:nvPr/>
        </p:nvSpPr>
        <p:spPr>
          <a:xfrm>
            <a:off x="785880" y="2853000"/>
            <a:ext cx="7772040" cy="106128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rgbClr r="0" g="0" b="0"/>
          </a:lnRef>
          <a:fillRef idx="0">
            <a:scrgbClr r="0" g="0" b="0"/>
          </a:fillRef>
          <a:effectRef idx="0">
            <a:scrgbClr r="0" g="0" b="0"/>
          </a:effectRef>
          <a:fontRef idx="minor"/>
        </p:style>
        <p:txBody>
          <a:bodyPr anchor="ctr"/>
          <a:lstStyle/>
          <a:p>
            <a:pPr algn="r">
              <a:lnSpc>
                <a:spcPct val="100000"/>
              </a:lnSpc>
            </a:pPr>
            <a:r>
              <a:rPr lang="pl-PL" sz="4000" b="1" strike="noStrike" spc="-1">
                <a:solidFill>
                  <a:srgbClr val="000000"/>
                </a:solidFill>
                <a:uFill>
                  <a:solidFill>
                    <a:srgbClr val="FFFFFF"/>
                  </a:solidFill>
                </a:uFill>
                <a:latin typeface="Verdana"/>
                <a:ea typeface="Verdana"/>
              </a:rPr>
              <a:t>Zintegrowane Inwestycje Terytorialne Aglomeracji Jeleniogórskiej</a:t>
            </a:r>
            <a:endParaRPr/>
          </a:p>
        </p:txBody>
      </p:sp>
      <p:sp>
        <p:nvSpPr>
          <p:cNvPr id="320" name="CustomShape 2"/>
          <p:cNvSpPr/>
          <p:nvPr/>
        </p:nvSpPr>
        <p:spPr>
          <a:xfrm>
            <a:off x="1619640" y="4437000"/>
            <a:ext cx="693828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r">
              <a:lnSpc>
                <a:spcPct val="100000"/>
              </a:lnSpc>
            </a:pPr>
            <a:r>
              <a:rPr lang="pl-PL" sz="2400" strike="noStrike" spc="-1">
                <a:solidFill>
                  <a:srgbClr val="000000"/>
                </a:solidFill>
                <a:uFill>
                  <a:solidFill>
                    <a:srgbClr val="FFFFFF"/>
                  </a:solidFill>
                </a:uFill>
                <a:latin typeface="Calibri"/>
              </a:rPr>
              <a:t>Wydział Zarządzania Zintegrowanymi Inwestycjami Terytorialnymi Aglomeracji Jeleniogórskiej</a:t>
            </a:r>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graphicFrame>
        <p:nvGraphicFramePr>
          <p:cNvPr id="352" name="Table 1"/>
          <p:cNvGraphicFramePr/>
          <p:nvPr>
            <p:extLst>
              <p:ext uri="{D42A27DB-BD31-4B8C-83A1-F6EECF244321}">
                <p14:modId xmlns:p14="http://schemas.microsoft.com/office/powerpoint/2010/main" val="2083561302"/>
              </p:ext>
            </p:extLst>
          </p:nvPr>
        </p:nvGraphicFramePr>
        <p:xfrm>
          <a:off x="0" y="1061578"/>
          <a:ext cx="9143640" cy="5586729"/>
        </p:xfrm>
        <a:graphic>
          <a:graphicData uri="http://schemas.openxmlformats.org/drawingml/2006/table">
            <a:tbl>
              <a:tblPr/>
              <a:tblGrid>
                <a:gridCol w="7187040"/>
                <a:gridCol w="1956600"/>
              </a:tblGrid>
              <a:tr h="830752">
                <a:tc>
                  <a:txBody>
                    <a:bodyPr/>
                    <a:lstStyle/>
                    <a:p>
                      <a:pPr algn="ctr">
                        <a:lnSpc>
                          <a:spcPct val="100000"/>
                        </a:lnSpc>
                      </a:pPr>
                      <a:r>
                        <a:rPr lang="pl-PL" sz="2200" b="1" strike="noStrike" spc="-1" dirty="0">
                          <a:solidFill>
                            <a:srgbClr val="FFFFFF"/>
                          </a:solidFill>
                          <a:uFill>
                            <a:solidFill>
                              <a:srgbClr val="FFFFFF"/>
                            </a:solidFill>
                          </a:uFill>
                          <a:latin typeface="Calibri"/>
                        </a:rPr>
                        <a:t>Nazwa wskaźnika</a:t>
                      </a:r>
                      <a:endParaRPr dirty="0"/>
                    </a:p>
                  </a:txBody>
                  <a:tcPr marL="34200" marR="3492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c>
                  <a:txBody>
                    <a:bodyPr/>
                    <a:lstStyle/>
                    <a:p>
                      <a:pPr algn="ctr">
                        <a:lnSpc>
                          <a:spcPct val="100000"/>
                        </a:lnSpc>
                      </a:pPr>
                      <a:r>
                        <a:rPr lang="pl-PL" sz="2200" b="1" strike="noStrike" spc="-1">
                          <a:solidFill>
                            <a:srgbClr val="FFFFFF"/>
                          </a:solidFill>
                          <a:uFill>
                            <a:solidFill>
                              <a:srgbClr val="FFFFFF"/>
                            </a:solidFill>
                          </a:uFill>
                          <a:latin typeface="Calibri"/>
                        </a:rPr>
                        <a:t>Typ wskaźnika</a:t>
                      </a:r>
                      <a:endParaRPr/>
                    </a:p>
                  </a:txBody>
                  <a:tcPr marL="34200" marR="3492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r>
              <a:tr h="898902">
                <a:tc>
                  <a:txBody>
                    <a:bodyPr/>
                    <a:lstStyle/>
                    <a:p>
                      <a:pPr>
                        <a:lnSpc>
                          <a:spcPct val="100000"/>
                        </a:lnSpc>
                      </a:pPr>
                      <a:r>
                        <a:rPr lang="pl-PL" sz="1800" b="1" strike="noStrike" spc="-1" dirty="0">
                          <a:solidFill>
                            <a:srgbClr val="FFFFFF"/>
                          </a:solidFill>
                          <a:uFill>
                            <a:solidFill>
                              <a:srgbClr val="FFFFFF"/>
                            </a:solidFill>
                          </a:uFill>
                          <a:latin typeface="Calibri"/>
                        </a:rPr>
                        <a:t>Liczba osób zagrożonych ubóstwem lub wykluczeniem społecznym objętych wsparciem w programie</a:t>
                      </a:r>
                      <a:endParaRPr sz="1800" dirty="0"/>
                    </a:p>
                  </a:txBody>
                  <a:tcPr marL="34200" marR="34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17375E"/>
                    </a:solidFill>
                  </a:tcPr>
                </a:tc>
                <a:tc>
                  <a:txBody>
                    <a:bodyPr/>
                    <a:lstStyle/>
                    <a:p>
                      <a:pPr algn="ctr">
                        <a:lnSpc>
                          <a:spcPct val="100000"/>
                        </a:lnSpc>
                      </a:pPr>
                      <a:r>
                        <a:rPr lang="pl-PL" sz="1600" strike="noStrike" spc="-1">
                          <a:solidFill>
                            <a:srgbClr val="000000"/>
                          </a:solidFill>
                          <a:uFill>
                            <a:solidFill>
                              <a:srgbClr val="FFFFFF"/>
                            </a:solidFill>
                          </a:uFill>
                          <a:latin typeface="Calibri"/>
                        </a:rPr>
                        <a:t>Produktu</a:t>
                      </a:r>
                      <a:endParaRPr sz="1600"/>
                    </a:p>
                  </a:txBody>
                  <a:tcPr marL="34200" marR="349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947238">
                <a:tc>
                  <a:txBody>
                    <a:bodyPr/>
                    <a:lstStyle/>
                    <a:p>
                      <a:r>
                        <a:rPr lang="pl-PL" sz="1800" b="1" spc="-1" dirty="0">
                          <a:solidFill>
                            <a:srgbClr val="FFFFFF"/>
                          </a:solidFill>
                          <a:latin typeface="Calibri"/>
                        </a:rPr>
                        <a:t>Liczba osób z niepełnosprawnościami objętych wsparciem w programie</a:t>
                      </a:r>
                      <a:endParaRPr sz="1800" dirty="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algn="ctr">
                        <a:lnSpc>
                          <a:spcPct val="100000"/>
                        </a:lnSpc>
                      </a:pPr>
                      <a:r>
                        <a:rPr lang="pl-PL" sz="1600" strike="noStrike" spc="-1">
                          <a:solidFill>
                            <a:srgbClr val="000000"/>
                          </a:solidFill>
                          <a:uFill>
                            <a:solidFill>
                              <a:srgbClr val="FFFFFF"/>
                            </a:solidFill>
                          </a:uFill>
                          <a:latin typeface="Calibri"/>
                        </a:rPr>
                        <a:t>Produktu</a:t>
                      </a:r>
                      <a:endParaRPr sz="160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976864">
                <a:tc>
                  <a:txBody>
                    <a:bodyPr/>
                    <a:lstStyle/>
                    <a:p>
                      <a:r>
                        <a:rPr lang="pl-PL" sz="1800" b="1" spc="-1" dirty="0">
                          <a:solidFill>
                            <a:srgbClr val="FFFFFF"/>
                          </a:solidFill>
                          <a:latin typeface="Calibri"/>
                        </a:rPr>
                        <a:t>Liczba  osób  zagrożonych  ubóstwem  lub  wykluczeniem  społecznym,  które </a:t>
                      </a:r>
                      <a:r>
                        <a:rPr lang="pl-PL" sz="1800" b="1" spc="-1" dirty="0" smtClean="0">
                          <a:solidFill>
                            <a:srgbClr val="FFFFFF"/>
                          </a:solidFill>
                          <a:latin typeface="Calibri"/>
                        </a:rPr>
                        <a:t>uzyskały  </a:t>
                      </a:r>
                      <a:r>
                        <a:rPr lang="pl-PL" sz="1800" b="1" spc="-1" dirty="0">
                          <a:solidFill>
                            <a:srgbClr val="FFFFFF"/>
                          </a:solidFill>
                          <a:latin typeface="Calibri"/>
                        </a:rPr>
                        <a:t>kwalifikacje  po  opuszczeniu  programu</a:t>
                      </a:r>
                      <a:endParaRPr sz="1800" dirty="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algn="ctr">
                        <a:lnSpc>
                          <a:spcPct val="100000"/>
                        </a:lnSpc>
                      </a:pPr>
                      <a:r>
                        <a:rPr lang="pl-PL" sz="1600" strike="noStrike" spc="-1">
                          <a:solidFill>
                            <a:srgbClr val="000000"/>
                          </a:solidFill>
                          <a:uFill>
                            <a:solidFill>
                              <a:srgbClr val="FFFFFF"/>
                            </a:solidFill>
                          </a:uFill>
                          <a:latin typeface="Calibri"/>
                        </a:rPr>
                        <a:t>Rezultatu bezpośredniego/</a:t>
                      </a:r>
                      <a:endParaRPr sz="1600"/>
                    </a:p>
                    <a:p>
                      <a:pPr algn="ctr">
                        <a:lnSpc>
                          <a:spcPct val="100000"/>
                        </a:lnSpc>
                      </a:pPr>
                      <a:r>
                        <a:rPr lang="pl-PL" sz="1600" strike="noStrike" spc="-1">
                          <a:solidFill>
                            <a:srgbClr val="000000"/>
                          </a:solidFill>
                          <a:uFill>
                            <a:solidFill>
                              <a:srgbClr val="FFFFFF"/>
                            </a:solidFill>
                          </a:uFill>
                          <a:latin typeface="Calibri"/>
                        </a:rPr>
                        <a:t>strategicznego</a:t>
                      </a:r>
                      <a:endParaRPr sz="160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18573">
                <a:tc>
                  <a:txBody>
                    <a:bodyPr/>
                    <a:lstStyle/>
                    <a:p>
                      <a:r>
                        <a:rPr lang="pl-PL" sz="1800" b="1" spc="-1" dirty="0">
                          <a:solidFill>
                            <a:srgbClr val="FFFFFF"/>
                          </a:solidFill>
                          <a:latin typeface="Calibri"/>
                        </a:rPr>
                        <a:t>Liczba  osób  zagrożonych  ubóstwem  lub  wykluczeniem  społecznym poszukujących  pracy  po  opuszczeniu  programu</a:t>
                      </a:r>
                      <a:endParaRPr sz="1800" dirty="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algn="ctr">
                        <a:lnSpc>
                          <a:spcPct val="100000"/>
                        </a:lnSpc>
                      </a:pPr>
                      <a:r>
                        <a:rPr lang="pl-PL" sz="1600" strike="noStrike" spc="-1">
                          <a:solidFill>
                            <a:srgbClr val="000000"/>
                          </a:solidFill>
                          <a:uFill>
                            <a:solidFill>
                              <a:srgbClr val="FFFFFF"/>
                            </a:solidFill>
                          </a:uFill>
                          <a:latin typeface="Calibri"/>
                        </a:rPr>
                        <a:t>Rezultatu bezpośredniego/</a:t>
                      </a:r>
                      <a:endParaRPr sz="1600"/>
                    </a:p>
                    <a:p>
                      <a:pPr algn="ctr">
                        <a:lnSpc>
                          <a:spcPct val="100000"/>
                        </a:lnSpc>
                      </a:pPr>
                      <a:r>
                        <a:rPr lang="pl-PL" sz="1600" strike="noStrike" spc="-1">
                          <a:solidFill>
                            <a:srgbClr val="000000"/>
                          </a:solidFill>
                          <a:uFill>
                            <a:solidFill>
                              <a:srgbClr val="FFFFFF"/>
                            </a:solidFill>
                          </a:uFill>
                          <a:latin typeface="Calibri"/>
                        </a:rPr>
                        <a:t>strategicznego</a:t>
                      </a:r>
                      <a:endParaRPr sz="160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8122">
                <a:tc>
                  <a:txBody>
                    <a:bodyPr/>
                    <a:lstStyle/>
                    <a:p>
                      <a:r>
                        <a:rPr lang="pl-PL" sz="1800" b="1" spc="-1" dirty="0">
                          <a:solidFill>
                            <a:srgbClr val="FFFFFF"/>
                          </a:solidFill>
                          <a:latin typeface="Calibri"/>
                        </a:rPr>
                        <a:t>Liczba  osób  zagrożonych  ubóstwem  lub  wykluczeniem  społecznym  pracujących  po  opuszczeniu  programu  (łącznie  z pracującymi  na  własny rachunek)</a:t>
                      </a:r>
                      <a:endParaRPr sz="1800" dirty="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algn="ctr">
                        <a:lnSpc>
                          <a:spcPct val="100000"/>
                        </a:lnSpc>
                      </a:pPr>
                      <a:r>
                        <a:rPr lang="pl-PL" sz="1600" strike="noStrike" spc="-1" dirty="0">
                          <a:solidFill>
                            <a:srgbClr val="000000"/>
                          </a:solidFill>
                          <a:uFill>
                            <a:solidFill>
                              <a:srgbClr val="FFFFFF"/>
                            </a:solidFill>
                          </a:uFill>
                          <a:latin typeface="Calibri"/>
                        </a:rPr>
                        <a:t>Rezultatu bezpośredniego/</a:t>
                      </a:r>
                      <a:endParaRPr sz="1600" dirty="0"/>
                    </a:p>
                    <a:p>
                      <a:pPr algn="ctr">
                        <a:lnSpc>
                          <a:spcPct val="100000"/>
                        </a:lnSpc>
                      </a:pPr>
                      <a:r>
                        <a:rPr lang="pl-PL" sz="1600" strike="noStrike" spc="-1" dirty="0">
                          <a:solidFill>
                            <a:srgbClr val="000000"/>
                          </a:solidFill>
                          <a:uFill>
                            <a:solidFill>
                              <a:srgbClr val="FFFFFF"/>
                            </a:solidFill>
                          </a:uFill>
                          <a:latin typeface="Calibri"/>
                        </a:rPr>
                        <a:t>strategicznego</a:t>
                      </a:r>
                      <a:endParaRPr sz="1600" dirty="0"/>
                    </a:p>
                  </a:txBody>
                  <a:tcPr marL="34200" marR="349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pic>
        <p:nvPicPr>
          <p:cNvPr id="353"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54" name="TextShape 1"/>
          <p:cNvSpPr txBox="1"/>
          <p:nvPr/>
        </p:nvSpPr>
        <p:spPr>
          <a:xfrm>
            <a:off x="323640" y="1124640"/>
            <a:ext cx="8362800" cy="1223640"/>
          </a:xfrm>
          <a:prstGeom prst="rect">
            <a:avLst/>
          </a:prstGeom>
          <a:noFill/>
          <a:ln>
            <a:noFill/>
          </a:ln>
        </p:spPr>
        <p:txBody>
          <a:bodyPr anchor="ctr"/>
          <a:lstStyle/>
          <a:p>
            <a:pPr algn="ctr">
              <a:lnSpc>
                <a:spcPct val="100000"/>
              </a:lnSpc>
            </a:pPr>
            <a:r>
              <a:rPr lang="pl-PL" sz="2800" b="1" strike="noStrike" spc="-1">
                <a:solidFill>
                  <a:srgbClr val="000000"/>
                </a:solidFill>
                <a:uFill>
                  <a:solidFill>
                    <a:srgbClr val="FFFFFF"/>
                  </a:solidFill>
                </a:uFill>
                <a:latin typeface="Calibri"/>
              </a:rPr>
              <a:t>KRYTERIUM NR 3</a:t>
            </a:r>
            <a:r>
              <a:rPr lang="pl-PL" sz="2800" strike="noStrike" spc="-1">
                <a:solidFill>
                  <a:srgbClr val="000000"/>
                </a:solidFill>
                <a:uFill>
                  <a:solidFill>
                    <a:srgbClr val="FFFFFF"/>
                  </a:solidFill>
                </a:uFill>
                <a:latin typeface="Calibri"/>
              </a:rPr>
              <a:t>
</a:t>
            </a:r>
            <a:r>
              <a:rPr lang="pl-PL" sz="2800" b="1" strike="noStrike" spc="-1">
                <a:solidFill>
                  <a:srgbClr val="000000"/>
                </a:solidFill>
                <a:uFill>
                  <a:solidFill>
                    <a:srgbClr val="FFFFFF"/>
                  </a:solidFill>
                </a:uFill>
                <a:latin typeface="Calibri"/>
              </a:rPr>
              <a:t>Wpływ projektu na realizację Strategii ZIT AJ</a:t>
            </a:r>
            <a:r>
              <a:rPr lang="pl-PL" sz="2800" strike="noStrike" spc="-1">
                <a:solidFill>
                  <a:srgbClr val="000000"/>
                </a:solidFill>
                <a:uFill>
                  <a:solidFill>
                    <a:srgbClr val="FFFFFF"/>
                  </a:solidFill>
                </a:uFill>
                <a:latin typeface="Calibri"/>
              </a:rPr>
              <a:t>
</a:t>
            </a:r>
            <a:endParaRPr/>
          </a:p>
        </p:txBody>
      </p:sp>
      <p:sp>
        <p:nvSpPr>
          <p:cNvPr id="355" name="CustomShape 2"/>
          <p:cNvSpPr/>
          <p:nvPr/>
        </p:nvSpPr>
        <p:spPr>
          <a:xfrm>
            <a:off x="0" y="2851560"/>
            <a:ext cx="9143640" cy="16866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54240" rIns="709560" bIns="120960"/>
          <a:lstStyle/>
          <a:p>
            <a:pPr marL="171360" lvl="1" indent="-171000">
              <a:lnSpc>
                <a:spcPct val="90000"/>
              </a:lnSpc>
              <a:buFont typeface="StarSymbol"/>
              <a:buChar char=""/>
            </a:pPr>
            <a:r>
              <a:rPr lang="pl-PL" sz="1700" strike="noStrike" spc="-1">
                <a:solidFill>
                  <a:srgbClr val="000000"/>
                </a:solidFill>
                <a:uFill>
                  <a:solidFill>
                    <a:srgbClr val="FFFFFF"/>
                  </a:solidFill>
                </a:uFill>
                <a:latin typeface="Calibri"/>
              </a:rPr>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a:p>
        </p:txBody>
      </p:sp>
      <p:sp>
        <p:nvSpPr>
          <p:cNvPr id="356" name="CustomShape 3"/>
          <p:cNvSpPr/>
          <p:nvPr/>
        </p:nvSpPr>
        <p:spPr>
          <a:xfrm>
            <a:off x="457200" y="2394720"/>
            <a:ext cx="6400440" cy="7074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34560" rIns="241920" bIns="34560" anchor="ctr"/>
          <a:lstStyle/>
          <a:p>
            <a:pPr>
              <a:lnSpc>
                <a:spcPct val="90000"/>
              </a:lnSpc>
            </a:pPr>
            <a:r>
              <a:rPr lang="pl-PL" sz="3200" b="1" strike="noStrike" spc="-1">
                <a:solidFill>
                  <a:srgbClr val="FFFFFF"/>
                </a:solidFill>
                <a:uFill>
                  <a:solidFill>
                    <a:srgbClr val="FFFFFF"/>
                  </a:solidFill>
                </a:uFill>
                <a:latin typeface="Calibri"/>
              </a:rPr>
              <a:t>Definicja kryterium </a:t>
            </a:r>
            <a:endParaRPr/>
          </a:p>
        </p:txBody>
      </p:sp>
      <p:sp>
        <p:nvSpPr>
          <p:cNvPr id="357" name="CustomShape 4"/>
          <p:cNvSpPr/>
          <p:nvPr/>
        </p:nvSpPr>
        <p:spPr>
          <a:xfrm>
            <a:off x="0" y="5122440"/>
            <a:ext cx="9143640" cy="12848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54240" rIns="709560" bIns="120960"/>
          <a:lstStyle/>
          <a:p>
            <a:pPr marL="171360" lvl="1" indent="-171000">
              <a:lnSpc>
                <a:spcPct val="90000"/>
              </a:lnSpc>
              <a:buFont typeface="StarSymbol"/>
              <a:buChar char=""/>
            </a:pPr>
            <a:r>
              <a:rPr lang="pl-PL" sz="1700" strike="noStrike" spc="-1">
                <a:solidFill>
                  <a:srgbClr val="000000"/>
                </a:solidFill>
                <a:uFill>
                  <a:solidFill>
                    <a:srgbClr val="FFFFFF"/>
                  </a:solidFill>
                </a:uFill>
                <a:latin typeface="Calibri"/>
              </a:rPr>
              <a:t>Kryterium punktowe</a:t>
            </a:r>
            <a:endParaRPr/>
          </a:p>
          <a:p>
            <a:pPr marL="171360" lvl="1" indent="-171000">
              <a:lnSpc>
                <a:spcPct val="90000"/>
              </a:lnSpc>
              <a:buFont typeface="StarSymbol"/>
              <a:buChar char=""/>
            </a:pPr>
            <a:r>
              <a:rPr lang="pl-PL" sz="1700" strike="noStrike" spc="-1">
                <a:solidFill>
                  <a:srgbClr val="000000"/>
                </a:solidFill>
                <a:uFill>
                  <a:solidFill>
                    <a:srgbClr val="FFFFFF"/>
                  </a:solidFill>
                </a:uFill>
                <a:latin typeface="Calibri"/>
              </a:rPr>
              <a:t>skala punktowa od 0 do 25</a:t>
            </a:r>
            <a:endParaRPr/>
          </a:p>
          <a:p>
            <a:pPr>
              <a:lnSpc>
                <a:spcPct val="90000"/>
              </a:lnSpc>
            </a:pPr>
            <a:endParaRPr/>
          </a:p>
        </p:txBody>
      </p:sp>
      <p:sp>
        <p:nvSpPr>
          <p:cNvPr id="358" name="CustomShape 5"/>
          <p:cNvSpPr/>
          <p:nvPr/>
        </p:nvSpPr>
        <p:spPr>
          <a:xfrm>
            <a:off x="457200" y="4629960"/>
            <a:ext cx="6400440" cy="7426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36360" rIns="241920" bIns="36360" anchor="ctr"/>
          <a:lstStyle/>
          <a:p>
            <a:pPr>
              <a:lnSpc>
                <a:spcPct val="90000"/>
              </a:lnSpc>
            </a:pPr>
            <a:r>
              <a:rPr lang="pl-PL" sz="2400" b="1" strike="noStrike" spc="-1">
                <a:solidFill>
                  <a:srgbClr val="FFFFFF"/>
                </a:solidFill>
                <a:uFill>
                  <a:solidFill>
                    <a:srgbClr val="FFFFFF"/>
                  </a:solidFill>
                </a:uFill>
                <a:latin typeface="Calibri"/>
              </a:rPr>
              <a:t>Opis znaczenia kryterium </a:t>
            </a:r>
            <a:endParaRPr/>
          </a:p>
        </p:txBody>
      </p:sp>
      <p:pic>
        <p:nvPicPr>
          <p:cNvPr id="359" name="Picture 2"/>
          <p:cNvPicPr/>
          <p:nvPr/>
        </p:nvPicPr>
        <p:blipFill>
          <a:blip r:embed="rId3"/>
          <a:stretch/>
        </p:blipFill>
        <p:spPr>
          <a:xfrm>
            <a:off x="3708000" y="39600"/>
            <a:ext cx="497844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61" name="Obraz 3"/>
          <p:cNvPicPr/>
          <p:nvPr/>
        </p:nvPicPr>
        <p:blipFill>
          <a:blip r:embed="rId4"/>
          <a:stretch/>
        </p:blipFill>
        <p:spPr>
          <a:xfrm>
            <a:off x="4788000" y="260640"/>
            <a:ext cx="4355640" cy="436320"/>
          </a:xfrm>
          <a:prstGeom prst="rect">
            <a:avLst/>
          </a:prstGeom>
          <a:ln>
            <a:noFill/>
          </a:ln>
        </p:spPr>
      </p:pic>
      <p:sp>
        <p:nvSpPr>
          <p:cNvPr id="362" name="CustomShape 2"/>
          <p:cNvSpPr/>
          <p:nvPr/>
        </p:nvSpPr>
        <p:spPr>
          <a:xfrm>
            <a:off x="535320" y="1052640"/>
            <a:ext cx="756036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p:txBody>
      </p:sp>
      <p:graphicFrame>
        <p:nvGraphicFramePr>
          <p:cNvPr id="363" name="Table 3"/>
          <p:cNvGraphicFramePr/>
          <p:nvPr>
            <p:extLst>
              <p:ext uri="{D42A27DB-BD31-4B8C-83A1-F6EECF244321}">
                <p14:modId xmlns:p14="http://schemas.microsoft.com/office/powerpoint/2010/main" val="2050184651"/>
              </p:ext>
            </p:extLst>
          </p:nvPr>
        </p:nvGraphicFramePr>
        <p:xfrm>
          <a:off x="0" y="981075"/>
          <a:ext cx="5291640" cy="1678042"/>
        </p:xfrm>
        <a:graphic>
          <a:graphicData uri="http://schemas.openxmlformats.org/drawingml/2006/table">
            <a:tbl>
              <a:tblPr/>
              <a:tblGrid>
                <a:gridCol w="2195640"/>
                <a:gridCol w="3096000"/>
              </a:tblGrid>
              <a:tr h="1678042">
                <a:tc>
                  <a:txBody>
                    <a:bodyPr/>
                    <a:lstStyle/>
                    <a:p>
                      <a:pPr algn="ctr">
                        <a:lnSpc>
                          <a:spcPct val="150000"/>
                        </a:lnSpc>
                      </a:pPr>
                      <a:endParaRPr lang="pl-PL" sz="2000" b="1" strike="noStrike" spc="-1" dirty="0" smtClean="0">
                        <a:solidFill>
                          <a:srgbClr val="FFFFFF"/>
                        </a:solidFill>
                        <a:uFill>
                          <a:solidFill>
                            <a:srgbClr val="FFFFFF"/>
                          </a:solidFill>
                        </a:uFill>
                        <a:latin typeface="Calibri"/>
                      </a:endParaRPr>
                    </a:p>
                    <a:p>
                      <a:pPr algn="ctr">
                        <a:lnSpc>
                          <a:spcPct val="150000"/>
                        </a:lnSpc>
                      </a:pPr>
                      <a:r>
                        <a:rPr lang="pl-PL" sz="2000" b="1" strike="noStrike" spc="-1" dirty="0" smtClean="0">
                          <a:solidFill>
                            <a:srgbClr val="FFFFFF"/>
                          </a:solidFill>
                          <a:uFill>
                            <a:solidFill>
                              <a:srgbClr val="FFFFFF"/>
                            </a:solidFill>
                          </a:uFill>
                          <a:latin typeface="Calibri"/>
                        </a:rPr>
                        <a:t>Wyszczególnienie</a:t>
                      </a:r>
                      <a:endParaRPr dirty="0"/>
                    </a:p>
                  </a:txBody>
                  <a:tcPr marL="57960" marR="5796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c>
                  <a:txBody>
                    <a:bodyPr/>
                    <a:lstStyle/>
                    <a:p>
                      <a:pPr algn="ctr">
                        <a:lnSpc>
                          <a:spcPct val="100000"/>
                        </a:lnSpc>
                      </a:pPr>
                      <a:endParaRPr lang="pl-PL" sz="1800" b="1" strike="noStrike" spc="-1" dirty="0" smtClean="0">
                        <a:solidFill>
                          <a:srgbClr val="FFFFFF"/>
                        </a:solidFill>
                        <a:uFill>
                          <a:solidFill>
                            <a:srgbClr val="FFFFFF"/>
                          </a:solidFill>
                        </a:uFill>
                        <a:latin typeface="Calibri"/>
                      </a:endParaRPr>
                    </a:p>
                    <a:p>
                      <a:pPr algn="ctr">
                        <a:lnSpc>
                          <a:spcPct val="100000"/>
                        </a:lnSpc>
                      </a:pPr>
                      <a:r>
                        <a:rPr lang="pl-PL" sz="1800" b="1" strike="noStrike" spc="-1" dirty="0" smtClean="0">
                          <a:solidFill>
                            <a:srgbClr val="FFFFFF"/>
                          </a:solidFill>
                          <a:uFill>
                            <a:solidFill>
                              <a:srgbClr val="FFFFFF"/>
                            </a:solidFill>
                          </a:uFill>
                          <a:latin typeface="Calibri"/>
                        </a:rPr>
                        <a:t>Adekwatność </a:t>
                      </a:r>
                      <a:r>
                        <a:rPr lang="pl-PL" sz="1800" b="1" strike="noStrike" spc="-1" dirty="0">
                          <a:solidFill>
                            <a:srgbClr val="FFFFFF"/>
                          </a:solidFill>
                          <a:uFill>
                            <a:solidFill>
                              <a:srgbClr val="FFFFFF"/>
                            </a:solidFill>
                          </a:uFill>
                          <a:latin typeface="Calibri"/>
                        </a:rPr>
                        <a:t>celów opisanych w projekcie do celów wskazanych w Strategii ZIT  AJ </a:t>
                      </a:r>
                      <a:endParaRPr dirty="0"/>
                    </a:p>
                  </a:txBody>
                  <a:tcPr marL="57960" marR="5796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r>
            </a:tbl>
          </a:graphicData>
        </a:graphic>
      </p:graphicFrame>
      <p:graphicFrame>
        <p:nvGraphicFramePr>
          <p:cNvPr id="364" name="Table 4"/>
          <p:cNvGraphicFramePr/>
          <p:nvPr>
            <p:extLst>
              <p:ext uri="{D42A27DB-BD31-4B8C-83A1-F6EECF244321}">
                <p14:modId xmlns:p14="http://schemas.microsoft.com/office/powerpoint/2010/main" val="2352111666"/>
              </p:ext>
            </p:extLst>
          </p:nvPr>
        </p:nvGraphicFramePr>
        <p:xfrm>
          <a:off x="0" y="2627587"/>
          <a:ext cx="9143640" cy="4067503"/>
        </p:xfrm>
        <a:graphic>
          <a:graphicData uri="http://schemas.openxmlformats.org/drawingml/2006/table">
            <a:tbl>
              <a:tblPr/>
              <a:tblGrid>
                <a:gridCol w="2195640"/>
                <a:gridCol w="3096000"/>
                <a:gridCol w="3852000"/>
              </a:tblGrid>
              <a:tr h="790284">
                <a:tc>
                  <a:txBody>
                    <a:bodyPr/>
                    <a:lstStyle/>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0 </a:t>
                      </a:r>
                      <a:r>
                        <a:rPr lang="pl-PL" sz="1800" b="1" strike="noStrike" spc="-1" dirty="0">
                          <a:solidFill>
                            <a:srgbClr val="FFFFFF"/>
                          </a:solidFill>
                          <a:uFill>
                            <a:solidFill>
                              <a:srgbClr val="FFFFFF"/>
                            </a:solidFill>
                          </a:uFill>
                          <a:latin typeface="Calibri"/>
                        </a:rPr>
                        <a:t>pkt (brak wpływu i </a:t>
                      </a: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wpływ </a:t>
                      </a:r>
                      <a:r>
                        <a:rPr lang="pl-PL" sz="1800" b="1" strike="noStrike" spc="-1" dirty="0">
                          <a:solidFill>
                            <a:srgbClr val="FFFFFF"/>
                          </a:solidFill>
                          <a:uFill>
                            <a:solidFill>
                              <a:srgbClr val="FFFFFF"/>
                            </a:solidFill>
                          </a:uFill>
                          <a:latin typeface="Calibri"/>
                        </a:rPr>
                        <a:t>nieznaczący)</a:t>
                      </a:r>
                      <a:endParaRPr dirty="0"/>
                    </a:p>
                  </a:txBody>
                  <a:tcPr marL="57960" marR="57960">
                    <a:lnL w="12240">
                      <a:solidFill>
                        <a:srgbClr val="000000"/>
                      </a:solidFill>
                    </a:lnL>
                    <a:lnR w="12240">
                      <a:solidFill>
                        <a:srgbClr val="FFFFFF"/>
                      </a:solidFill>
                    </a:lnR>
                    <a:lnT w="12240">
                      <a:solidFill>
                        <a:srgbClr val="000000"/>
                      </a:solidFill>
                    </a:lnT>
                    <a:lnB w="38160">
                      <a:solidFill>
                        <a:srgbClr val="FFFFFF"/>
                      </a:solidFill>
                    </a:lnB>
                    <a:solidFill>
                      <a:srgbClr val="17375E"/>
                    </a:solidFill>
                  </a:tcPr>
                </a:tc>
                <a:tc>
                  <a:txBody>
                    <a:bodyPr/>
                    <a:lstStyle/>
                    <a:p>
                      <a:pPr algn="ctr">
                        <a:lnSpc>
                          <a:spcPct val="115000"/>
                        </a:lnSpc>
                      </a:pPr>
                      <a:r>
                        <a:rPr lang="pl-PL" sz="1800" b="1" strike="noStrike" spc="-1">
                          <a:solidFill>
                            <a:srgbClr val="000000"/>
                          </a:solidFill>
                          <a:uFill>
                            <a:solidFill>
                              <a:srgbClr val="FFFFFF"/>
                            </a:solidFill>
                          </a:uFill>
                          <a:latin typeface="Calibri"/>
                          <a:ea typeface="Times New Roman"/>
                        </a:rPr>
                        <a:t> 0 pkt</a:t>
                      </a:r>
                      <a:endParaRPr/>
                    </a:p>
                  </a:txBody>
                  <a:tcPr marL="68400" marR="68400">
                    <a:lnL w="12240">
                      <a:solidFill>
                        <a:srgbClr val="FFFFFF"/>
                      </a:solidFill>
                    </a:lnL>
                    <a:lnR w="12240">
                      <a:solidFill>
                        <a:srgbClr val="FFFFFF"/>
                      </a:solidFill>
                    </a:lnR>
                    <a:lnT w="12240">
                      <a:solidFill>
                        <a:srgbClr val="000000"/>
                      </a:solidFill>
                    </a:lnT>
                    <a:lnB w="38160">
                      <a:solidFill>
                        <a:srgbClr val="FFFFFF"/>
                      </a:solidFill>
                    </a:lnB>
                    <a:solidFill>
                      <a:srgbClr val="DBEEF4"/>
                    </a:solidFill>
                  </a:tcPr>
                </a:tc>
                <a:tc>
                  <a:txBody>
                    <a:bodyPr/>
                    <a:lstStyle/>
                    <a:p>
                      <a:pPr algn="ctr">
                        <a:lnSpc>
                          <a:spcPct val="115000"/>
                        </a:lnSpc>
                      </a:pPr>
                      <a:r>
                        <a:rPr lang="pl-PL" sz="1800" b="1" strike="noStrike" spc="-1">
                          <a:solidFill>
                            <a:srgbClr val="000000"/>
                          </a:solidFill>
                          <a:uFill>
                            <a:solidFill>
                              <a:srgbClr val="FFFFFF"/>
                            </a:solidFill>
                          </a:uFill>
                          <a:latin typeface="Calibri"/>
                          <a:ea typeface="Times New Roman"/>
                        </a:rPr>
                        <a:t>0 pkt</a:t>
                      </a:r>
                      <a:endParaRPr/>
                    </a:p>
                  </a:txBody>
                  <a:tcPr marL="68400" marR="68400">
                    <a:lnL w="12240">
                      <a:solidFill>
                        <a:srgbClr val="FFFFFF"/>
                      </a:solidFill>
                    </a:lnL>
                    <a:lnR w="12240">
                      <a:solidFill>
                        <a:srgbClr val="FFFFFF"/>
                      </a:solidFill>
                    </a:lnR>
                    <a:lnT w="12240">
                      <a:solidFill>
                        <a:srgbClr val="000000"/>
                      </a:solidFill>
                    </a:lnT>
                    <a:lnB w="38160">
                      <a:solidFill>
                        <a:srgbClr val="FFFFFF"/>
                      </a:solidFill>
                    </a:lnB>
                    <a:solidFill>
                      <a:srgbClr val="DBEEF4"/>
                    </a:solidFill>
                  </a:tcPr>
                </a:tc>
              </a:tr>
              <a:tr h="790284">
                <a:tc>
                  <a:txBody>
                    <a:bodyPr/>
                    <a:lstStyle/>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50 </a:t>
                      </a:r>
                      <a:r>
                        <a:rPr lang="pl-PL" sz="1800" b="1" strike="noStrike" spc="-1" dirty="0">
                          <a:solidFill>
                            <a:srgbClr val="FFFFFF"/>
                          </a:solidFill>
                          <a:uFill>
                            <a:solidFill>
                              <a:srgbClr val="FFFFFF"/>
                            </a:solidFill>
                          </a:uFill>
                          <a:latin typeface="Calibri"/>
                        </a:rPr>
                        <a:t>% max. oceny </a:t>
                      </a: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a:t>
                      </a:r>
                      <a:r>
                        <a:rPr lang="pl-PL" sz="1800" b="1" strike="noStrike" spc="-1" dirty="0">
                          <a:solidFill>
                            <a:srgbClr val="FFFFFF"/>
                          </a:solidFill>
                          <a:uFill>
                            <a:solidFill>
                              <a:srgbClr val="FFFFFF"/>
                            </a:solidFill>
                          </a:uFill>
                          <a:latin typeface="Calibri"/>
                        </a:rPr>
                        <a:t>średni wpływ)</a:t>
                      </a:r>
                      <a:endParaRPr dirty="0"/>
                    </a:p>
                  </a:txBody>
                  <a:tcPr marL="57960" marR="57960">
                    <a:lnL w="12240">
                      <a:solidFill>
                        <a:srgbClr val="000000"/>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17375E"/>
                    </a:solidFill>
                  </a:tcPr>
                </a:tc>
                <a:tc>
                  <a:txBody>
                    <a:bodyPr/>
                    <a:lstStyle/>
                    <a:p>
                      <a:pPr algn="ctr">
                        <a:lnSpc>
                          <a:spcPct val="115000"/>
                        </a:lnSpc>
                      </a:pPr>
                      <a:r>
                        <a:rPr lang="pl-PL" sz="1800" b="1" strike="noStrike" spc="-1">
                          <a:solidFill>
                            <a:srgbClr val="000000"/>
                          </a:solidFill>
                          <a:uFill>
                            <a:solidFill>
                              <a:srgbClr val="FFFFFF"/>
                            </a:solidFill>
                          </a:uFill>
                          <a:latin typeface="Calibri"/>
                          <a:ea typeface="Times New Roman"/>
                        </a:rPr>
                        <a:t>5 pkt</a:t>
                      </a:r>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EEF4"/>
                    </a:solidFill>
                  </a:tcPr>
                </a:tc>
                <a:tc>
                  <a:txBody>
                    <a:bodyPr/>
                    <a:lstStyle/>
                    <a:p>
                      <a:pPr algn="ctr">
                        <a:lnSpc>
                          <a:spcPct val="100000"/>
                        </a:lnSpc>
                      </a:pPr>
                      <a:r>
                        <a:rPr lang="pl-PL" sz="1800" b="1" strike="noStrike" spc="-1">
                          <a:solidFill>
                            <a:srgbClr val="000000"/>
                          </a:solidFill>
                          <a:uFill>
                            <a:solidFill>
                              <a:srgbClr val="FFFFFF"/>
                            </a:solidFill>
                          </a:uFill>
                          <a:latin typeface="Calibri"/>
                          <a:ea typeface="Times New Roman"/>
                        </a:rPr>
                        <a:t>7,5 pkt</a:t>
                      </a:r>
                      <a:endParaRPr/>
                    </a:p>
                  </a:txBody>
                  <a:tcPr marL="68400" marR="6840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BEEF4"/>
                    </a:solidFill>
                  </a:tcPr>
                </a:tc>
              </a:tr>
              <a:tr h="790284">
                <a:tc>
                  <a:txBody>
                    <a:bodyPr/>
                    <a:lstStyle/>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100  </a:t>
                      </a:r>
                      <a:r>
                        <a:rPr lang="pl-PL" sz="1800" b="1" strike="noStrike" spc="-1" dirty="0">
                          <a:solidFill>
                            <a:srgbClr val="FFFFFF"/>
                          </a:solidFill>
                          <a:uFill>
                            <a:solidFill>
                              <a:srgbClr val="FFFFFF"/>
                            </a:solidFill>
                          </a:uFill>
                          <a:latin typeface="Calibri"/>
                        </a:rPr>
                        <a:t>%  max. oceny</a:t>
                      </a:r>
                      <a:endParaRPr dirty="0"/>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endParaRPr lang="pl-PL" sz="1800" b="1" strike="noStrike" spc="-1" dirty="0" smtClean="0">
                        <a:solidFill>
                          <a:srgbClr val="FFFFFF"/>
                        </a:solidFill>
                        <a:uFill>
                          <a:solidFill>
                            <a:srgbClr val="FFFFFF"/>
                          </a:solidFill>
                        </a:uFill>
                        <a:latin typeface="Calibri"/>
                      </a:endParaRPr>
                    </a:p>
                    <a:p>
                      <a:pPr algn="ctr">
                        <a:lnSpc>
                          <a:spcPts val="564"/>
                        </a:lnSpc>
                      </a:pPr>
                      <a:r>
                        <a:rPr lang="pl-PL" sz="1800" b="1" strike="noStrike" spc="-1" dirty="0" smtClean="0">
                          <a:solidFill>
                            <a:srgbClr val="FFFFFF"/>
                          </a:solidFill>
                          <a:uFill>
                            <a:solidFill>
                              <a:srgbClr val="FFFFFF"/>
                            </a:solidFill>
                          </a:uFill>
                          <a:latin typeface="Calibri"/>
                        </a:rPr>
                        <a:t>(</a:t>
                      </a:r>
                      <a:r>
                        <a:rPr lang="pl-PL" sz="1800" b="1" strike="noStrike" spc="-1" dirty="0">
                          <a:solidFill>
                            <a:srgbClr val="FFFFFF"/>
                          </a:solidFill>
                          <a:uFill>
                            <a:solidFill>
                              <a:srgbClr val="FFFFFF"/>
                            </a:solidFill>
                          </a:uFill>
                          <a:latin typeface="Calibri"/>
                        </a:rPr>
                        <a:t>wysoki wpływ)</a:t>
                      </a:r>
                      <a:endParaRPr dirty="0"/>
                    </a:p>
                  </a:txBody>
                  <a:tcPr marL="57960" marR="57960">
                    <a:lnL w="12240">
                      <a:solidFill>
                        <a:srgbClr val="000000"/>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algn="ctr">
                        <a:lnSpc>
                          <a:spcPct val="115000"/>
                        </a:lnSpc>
                      </a:pPr>
                      <a:r>
                        <a:rPr lang="pl-PL" sz="1800" b="1" strike="noStrike" spc="-1">
                          <a:solidFill>
                            <a:srgbClr val="000000"/>
                          </a:solidFill>
                          <a:uFill>
                            <a:solidFill>
                              <a:srgbClr val="FFFFFF"/>
                            </a:solidFill>
                          </a:uFill>
                          <a:latin typeface="Calibri"/>
                          <a:ea typeface="Times New Roman"/>
                        </a:rPr>
                        <a:t>   10 pkt</a:t>
                      </a:r>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c>
                  <a:txBody>
                    <a:bodyPr/>
                    <a:lstStyle/>
                    <a:p>
                      <a:pPr algn="ctr">
                        <a:lnSpc>
                          <a:spcPct val="115000"/>
                        </a:lnSpc>
                      </a:pPr>
                      <a:r>
                        <a:rPr lang="pl-PL" sz="1800" b="1" strike="noStrike" spc="-1">
                          <a:solidFill>
                            <a:srgbClr val="000000"/>
                          </a:solidFill>
                          <a:uFill>
                            <a:solidFill>
                              <a:srgbClr val="FFFFFF"/>
                            </a:solidFill>
                          </a:uFill>
                          <a:latin typeface="Calibri"/>
                          <a:ea typeface="Times New Roman"/>
                        </a:rPr>
                        <a:t>15 pkt</a:t>
                      </a:r>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r>
              <a:tr h="921394">
                <a:tc>
                  <a:txBody>
                    <a:bodyPr/>
                    <a:lstStyle/>
                    <a:p>
                      <a:pPr algn="ctr">
                        <a:lnSpc>
                          <a:spcPct val="100000"/>
                        </a:lnSpc>
                      </a:pPr>
                      <a:r>
                        <a:rPr lang="pl-PL" sz="1800" b="1" strike="noStrike" spc="-1" dirty="0">
                          <a:solidFill>
                            <a:srgbClr val="FFFFFF"/>
                          </a:solidFill>
                          <a:uFill>
                            <a:solidFill>
                              <a:srgbClr val="FFFFFF"/>
                            </a:solidFill>
                          </a:uFill>
                          <a:latin typeface="Calibri"/>
                        </a:rPr>
                        <a:t>Waga czynnika/elementu</a:t>
                      </a:r>
                      <a:endParaRPr dirty="0"/>
                    </a:p>
                  </a:txBody>
                  <a:tcPr marL="57960" marR="57960">
                    <a:lnL w="12240">
                      <a:solidFill>
                        <a:srgbClr val="000000"/>
                      </a:solidFill>
                    </a:lnL>
                    <a:lnR w="12240">
                      <a:solidFill>
                        <a:srgbClr val="FFFFFF"/>
                      </a:solidFill>
                    </a:lnR>
                    <a:lnT w="12240">
                      <a:solidFill>
                        <a:srgbClr val="FFFFFF"/>
                      </a:solidFill>
                    </a:lnT>
                    <a:lnB w="12240">
                      <a:solidFill>
                        <a:srgbClr val="FFFFFF"/>
                      </a:solidFill>
                    </a:lnB>
                    <a:solidFill>
                      <a:srgbClr val="17375E"/>
                    </a:solidFill>
                  </a:tcPr>
                </a:tc>
                <a:tc>
                  <a:txBody>
                    <a:bodyPr/>
                    <a:lstStyle/>
                    <a:p>
                      <a:pPr algn="ctr">
                        <a:lnSpc>
                          <a:spcPct val="115000"/>
                        </a:lnSpc>
                      </a:pPr>
                      <a:r>
                        <a:rPr lang="pl-PL" sz="1800" b="1" strike="noStrike" spc="-1" dirty="0" smtClean="0">
                          <a:solidFill>
                            <a:srgbClr val="000000"/>
                          </a:solidFill>
                          <a:uFill>
                            <a:solidFill>
                              <a:srgbClr val="FFFFFF"/>
                            </a:solidFill>
                          </a:uFill>
                          <a:latin typeface="Calibri"/>
                          <a:ea typeface="Times New Roman"/>
                        </a:rPr>
                        <a:t>40 </a:t>
                      </a:r>
                      <a:r>
                        <a:rPr lang="pl-PL" sz="1800" b="1" strike="noStrike" spc="-1" dirty="0">
                          <a:solidFill>
                            <a:srgbClr val="000000"/>
                          </a:solidFill>
                          <a:uFill>
                            <a:solidFill>
                              <a:srgbClr val="FFFFFF"/>
                            </a:solidFill>
                          </a:uFill>
                          <a:latin typeface="Calibri"/>
                          <a:ea typeface="Times New Roman"/>
                        </a:rPr>
                        <a:t>%</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c>
                  <a:txBody>
                    <a:bodyPr/>
                    <a:lstStyle/>
                    <a:p>
                      <a:pPr algn="ctr">
                        <a:lnSpc>
                          <a:spcPct val="115000"/>
                        </a:lnSpc>
                      </a:pPr>
                      <a:r>
                        <a:rPr lang="pl-PL" sz="1800" b="1" strike="noStrike" spc="-1">
                          <a:solidFill>
                            <a:srgbClr val="000000"/>
                          </a:solidFill>
                          <a:uFill>
                            <a:solidFill>
                              <a:srgbClr val="FFFFFF"/>
                            </a:solidFill>
                          </a:uFill>
                          <a:latin typeface="Calibri"/>
                          <a:ea typeface="Times New Roman"/>
                        </a:rPr>
                        <a:t>60 %</a:t>
                      </a:r>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B9CDE5"/>
                    </a:solidFill>
                  </a:tcPr>
                </a:tc>
              </a:tr>
              <a:tr h="775257">
                <a:tc gridSpan="3">
                  <a:txBody>
                    <a:bodyPr/>
                    <a:lstStyle/>
                    <a:p>
                      <a:pPr algn="ctr">
                        <a:lnSpc>
                          <a:spcPts val="564"/>
                        </a:lnSpc>
                      </a:pPr>
                      <a:endParaRPr lang="pl-PL" dirty="0" smtClean="0"/>
                    </a:p>
                    <a:p>
                      <a:pPr algn="ctr">
                        <a:lnSpc>
                          <a:spcPts val="564"/>
                        </a:lnSpc>
                      </a:pPr>
                      <a:endParaRPr dirty="0"/>
                    </a:p>
                    <a:p>
                      <a:pPr algn="ctr">
                        <a:lnSpc>
                          <a:spcPts val="564"/>
                        </a:lnSpc>
                      </a:pPr>
                      <a:r>
                        <a:rPr lang="pl-PL" sz="2200" b="1" strike="noStrike" spc="-1" dirty="0">
                          <a:solidFill>
                            <a:srgbClr val="FFFFFF"/>
                          </a:solidFill>
                          <a:uFill>
                            <a:solidFill>
                              <a:srgbClr val="FFFFFF"/>
                            </a:solidFill>
                          </a:uFill>
                          <a:latin typeface="Calibri"/>
                        </a:rPr>
                        <a:t>Ocena: max. 25 pkt - 100%</a:t>
                      </a:r>
                      <a:endParaRPr dirty="0"/>
                    </a:p>
                  </a:txBody>
                  <a:tcPr marL="57960" marR="57960">
                    <a:lnL w="12240">
                      <a:solidFill>
                        <a:srgbClr val="000000"/>
                      </a:solidFill>
                    </a:lnL>
                    <a:lnR w="12240">
                      <a:solidFill>
                        <a:srgbClr val="FFFFFF"/>
                      </a:solidFill>
                    </a:lnR>
                    <a:lnT w="12240">
                      <a:solidFill>
                        <a:srgbClr val="FFFFFF"/>
                      </a:solidFill>
                    </a:lnT>
                    <a:lnB w="12240">
                      <a:solidFill>
                        <a:srgbClr val="000000"/>
                      </a:solidFill>
                    </a:lnB>
                    <a:solidFill>
                      <a:srgbClr val="17375E"/>
                    </a:solidFill>
                  </a:tcPr>
                </a:tc>
                <a:tc hMerge="1">
                  <a:txBody>
                    <a:bodyPr/>
                    <a:lstStyle/>
                    <a:p>
                      <a:endParaRPr lang="pl-PL"/>
                    </a:p>
                  </a:txBody>
                  <a:tcPr>
                    <a:solidFill>
                      <a:srgbClr val="729FCF"/>
                    </a:solidFill>
                  </a:tcPr>
                </a:tc>
                <a:tc hMerge="1">
                  <a:txBody>
                    <a:bodyPr/>
                    <a:lstStyle/>
                    <a:p>
                      <a:endParaRPr lang="pl-PL"/>
                    </a:p>
                  </a:txBody>
                  <a:tcPr>
                    <a:solidFill>
                      <a:srgbClr val="729FCF"/>
                    </a:solidFill>
                  </a:tcPr>
                </a:tc>
              </a:tr>
            </a:tbl>
          </a:graphicData>
        </a:graphic>
      </p:graphicFrame>
      <p:graphicFrame>
        <p:nvGraphicFramePr>
          <p:cNvPr id="365" name="Table 5"/>
          <p:cNvGraphicFramePr/>
          <p:nvPr>
            <p:extLst>
              <p:ext uri="{D42A27DB-BD31-4B8C-83A1-F6EECF244321}">
                <p14:modId xmlns:p14="http://schemas.microsoft.com/office/powerpoint/2010/main" val="973877818"/>
              </p:ext>
            </p:extLst>
          </p:nvPr>
        </p:nvGraphicFramePr>
        <p:xfrm>
          <a:off x="5292000" y="980205"/>
          <a:ext cx="3851640" cy="1657892"/>
        </p:xfrm>
        <a:graphic>
          <a:graphicData uri="http://schemas.openxmlformats.org/drawingml/2006/table">
            <a:tbl>
              <a:tblPr/>
              <a:tblGrid>
                <a:gridCol w="3851640"/>
              </a:tblGrid>
              <a:tr h="1657892">
                <a:tc>
                  <a:txBody>
                    <a:bodyPr/>
                    <a:lstStyle/>
                    <a:p>
                      <a:pPr algn="ctr">
                        <a:lnSpc>
                          <a:spcPct val="100000"/>
                        </a:lnSpc>
                      </a:pPr>
                      <a:endParaRPr lang="pl-PL" sz="1800" b="1" strike="noStrike" spc="-1" dirty="0" smtClean="0">
                        <a:solidFill>
                          <a:srgbClr val="FFFFFF"/>
                        </a:solidFill>
                        <a:uFill>
                          <a:solidFill>
                            <a:srgbClr val="FFFFFF"/>
                          </a:solidFill>
                        </a:uFill>
                        <a:latin typeface="Calibri"/>
                      </a:endParaRPr>
                    </a:p>
                    <a:p>
                      <a:pPr algn="ctr">
                        <a:lnSpc>
                          <a:spcPct val="100000"/>
                        </a:lnSpc>
                      </a:pPr>
                      <a:r>
                        <a:rPr lang="pl-PL" sz="1800" b="1" strike="noStrike" spc="-1" dirty="0" smtClean="0">
                          <a:solidFill>
                            <a:srgbClr val="FFFFFF"/>
                          </a:solidFill>
                          <a:uFill>
                            <a:solidFill>
                              <a:srgbClr val="FFFFFF"/>
                            </a:solidFill>
                          </a:uFill>
                          <a:latin typeface="Calibri"/>
                        </a:rPr>
                        <a:t>Wpływ </a:t>
                      </a:r>
                      <a:r>
                        <a:rPr lang="pl-PL" sz="1800" b="1" strike="noStrike" spc="-1" dirty="0">
                          <a:solidFill>
                            <a:srgbClr val="FFFFFF"/>
                          </a:solidFill>
                          <a:uFill>
                            <a:solidFill>
                              <a:srgbClr val="FFFFFF"/>
                            </a:solidFill>
                          </a:uFill>
                          <a:latin typeface="Calibri"/>
                        </a:rPr>
                        <a:t>projektu na niwelowanie niekorzystnych zjawisk społecznych wskazanych w Strategii ZIT </a:t>
                      </a:r>
                      <a:endParaRPr dirty="0"/>
                    </a:p>
                    <a:p>
                      <a:pPr algn="ctr">
                        <a:lnSpc>
                          <a:spcPct val="100000"/>
                        </a:lnSpc>
                      </a:pPr>
                      <a:r>
                        <a:rPr lang="pl-PL" sz="1800" b="1" strike="noStrike" spc="-1" dirty="0">
                          <a:solidFill>
                            <a:srgbClr val="FFFFFF"/>
                          </a:solidFill>
                          <a:uFill>
                            <a:solidFill>
                              <a:srgbClr val="FFFFFF"/>
                            </a:solidFill>
                          </a:uFill>
                          <a:latin typeface="Calibri"/>
                        </a:rPr>
                        <a:t>AJ</a:t>
                      </a:r>
                      <a:endParaRPr dirty="0"/>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66"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2000" b="1" strike="noStrike" spc="-1" dirty="0">
                <a:solidFill>
                  <a:srgbClr val="000000"/>
                </a:solidFill>
                <a:uFill>
                  <a:solidFill>
                    <a:srgbClr val="FFFFFF"/>
                  </a:solidFill>
                </a:uFill>
                <a:latin typeface="Calibri"/>
              </a:rPr>
              <a:t>
</a:t>
            </a:r>
            <a:r>
              <a:rPr lang="pl-PL" sz="3100" b="1" strike="noStrike" spc="-1" dirty="0">
                <a:solidFill>
                  <a:srgbClr val="000000"/>
                </a:solidFill>
                <a:uFill>
                  <a:solidFill>
                    <a:srgbClr val="FFFFFF"/>
                  </a:solidFill>
                </a:uFill>
                <a:latin typeface="Calibri"/>
              </a:rPr>
              <a:t>KRYTERIUM NR 4</a:t>
            </a:r>
            <a:r>
              <a:rPr lang="pl-PL" sz="3100" strike="noStrike" spc="-1" dirty="0">
                <a:solidFill>
                  <a:srgbClr val="000000"/>
                </a:solidFill>
                <a:uFill>
                  <a:solidFill>
                    <a:srgbClr val="FFFFFF"/>
                  </a:solidFill>
                </a:uFill>
                <a:latin typeface="Calibri"/>
              </a:rPr>
              <a:t>
</a:t>
            </a:r>
            <a:r>
              <a:rPr lang="pl-PL" sz="3000" b="1" strike="noStrike" spc="-1" dirty="0">
                <a:solidFill>
                  <a:srgbClr val="000000"/>
                </a:solidFill>
                <a:uFill>
                  <a:solidFill>
                    <a:srgbClr val="FFFFFF"/>
                  </a:solidFill>
                </a:uFill>
                <a:latin typeface="Calibri"/>
              </a:rPr>
              <a:t>Wpływ realizacji projektu na realizację wartości docelowej wskaźników monitoringu realizacji celów Strategii ZIT AJ wynikających z Porozumienia </a:t>
            </a:r>
            <a:r>
              <a:rPr lang="pl-PL" sz="2200" b="1" strike="noStrike" spc="-1" dirty="0">
                <a:solidFill>
                  <a:srgbClr val="000000"/>
                </a:solidFill>
                <a:uFill>
                  <a:solidFill>
                    <a:srgbClr val="FFFFFF"/>
                  </a:solidFill>
                </a:uFill>
                <a:latin typeface="Calibri"/>
              </a:rPr>
              <a:t>
</a:t>
            </a:r>
            <a:r>
              <a:rPr lang="pl-PL" sz="2200" strike="noStrike" spc="-1" dirty="0">
                <a:solidFill>
                  <a:srgbClr val="000000"/>
                </a:solidFill>
                <a:uFill>
                  <a:solidFill>
                    <a:srgbClr val="FFFFFF"/>
                  </a:solidFill>
                </a:uFill>
                <a:latin typeface="Calibri"/>
              </a:rPr>
              <a:t>
</a:t>
            </a:r>
            <a:endParaRPr dirty="0"/>
          </a:p>
        </p:txBody>
      </p:sp>
      <p:sp>
        <p:nvSpPr>
          <p:cNvPr id="367" name="CustomShape 2"/>
          <p:cNvSpPr/>
          <p:nvPr/>
        </p:nvSpPr>
        <p:spPr>
          <a:xfrm>
            <a:off x="360" y="3366967"/>
            <a:ext cx="9143640" cy="20408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74760" rIns="709560" bIns="128160"/>
          <a:lstStyle/>
          <a:p>
            <a:pPr marL="171360" lvl="1" indent="-171000">
              <a:lnSpc>
                <a:spcPct val="90000"/>
              </a:lnSpc>
              <a:buFont typeface="StarSymbol"/>
              <a:buChar char=""/>
            </a:pPr>
            <a:r>
              <a:rPr lang="pl-PL" sz="1800" strike="noStrike" spc="-1">
                <a:solidFill>
                  <a:srgbClr val="000000"/>
                </a:solidFill>
                <a:uFill>
                  <a:solidFill>
                    <a:srgbClr val="FFFFFF"/>
                  </a:solidFill>
                </a:uFill>
                <a:latin typeface="Calibri"/>
              </a:rPr>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a:p>
        </p:txBody>
      </p:sp>
      <p:sp>
        <p:nvSpPr>
          <p:cNvPr id="368" name="CustomShape 3"/>
          <p:cNvSpPr/>
          <p:nvPr/>
        </p:nvSpPr>
        <p:spPr>
          <a:xfrm>
            <a:off x="457200" y="3196754"/>
            <a:ext cx="6400440" cy="5310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25920" rIns="241920" bIns="25920" anchor="ctr"/>
          <a:lstStyle/>
          <a:p>
            <a:pPr>
              <a:lnSpc>
                <a:spcPct val="90000"/>
              </a:lnSpc>
            </a:pPr>
            <a:r>
              <a:rPr lang="pl-PL" sz="3200" b="1" strike="noStrike" spc="-1" dirty="0">
                <a:solidFill>
                  <a:srgbClr val="FFFFFF"/>
                </a:solidFill>
                <a:uFill>
                  <a:solidFill>
                    <a:srgbClr val="FFFFFF"/>
                  </a:solidFill>
                </a:uFill>
                <a:latin typeface="Calibri"/>
              </a:rPr>
              <a:t>Definicja kryterium </a:t>
            </a:r>
            <a:endParaRPr dirty="0"/>
          </a:p>
        </p:txBody>
      </p:sp>
      <p:sp>
        <p:nvSpPr>
          <p:cNvPr id="369" name="CustomShape 4"/>
          <p:cNvSpPr/>
          <p:nvPr/>
        </p:nvSpPr>
        <p:spPr>
          <a:xfrm>
            <a:off x="0" y="5578020"/>
            <a:ext cx="9143640" cy="104868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374760" rIns="709560" bIns="128160"/>
          <a:lstStyle/>
          <a:p>
            <a:pPr marL="171360" lvl="1" indent="-171000">
              <a:lnSpc>
                <a:spcPct val="90000"/>
              </a:lnSpc>
              <a:buFont typeface="StarSymbol"/>
              <a:buChar char=""/>
            </a:pPr>
            <a:r>
              <a:rPr lang="pl-PL" sz="1800" strike="noStrike" spc="-1">
                <a:solidFill>
                  <a:srgbClr val="000000"/>
                </a:solidFill>
                <a:uFill>
                  <a:solidFill>
                    <a:srgbClr val="FFFFFF"/>
                  </a:solidFill>
                </a:uFill>
                <a:latin typeface="Calibri"/>
              </a:rPr>
              <a:t>Kryterium punktowe</a:t>
            </a:r>
            <a:endParaRPr/>
          </a:p>
          <a:p>
            <a:pPr marL="171360" lvl="1" indent="-171000">
              <a:lnSpc>
                <a:spcPct val="90000"/>
              </a:lnSpc>
              <a:buFont typeface="StarSymbol"/>
              <a:buChar char=""/>
            </a:pPr>
            <a:r>
              <a:rPr lang="pl-PL" sz="1800" strike="noStrike" spc="-1">
                <a:solidFill>
                  <a:srgbClr val="000000"/>
                </a:solidFill>
                <a:uFill>
                  <a:solidFill>
                    <a:srgbClr val="FFFFFF"/>
                  </a:solidFill>
                </a:uFill>
                <a:latin typeface="Calibri"/>
              </a:rPr>
              <a:t>skala punktowa od 0 do 20</a:t>
            </a:r>
            <a:endParaRPr/>
          </a:p>
        </p:txBody>
      </p:sp>
      <p:sp>
        <p:nvSpPr>
          <p:cNvPr id="370" name="CustomShape 5"/>
          <p:cNvSpPr/>
          <p:nvPr/>
        </p:nvSpPr>
        <p:spPr>
          <a:xfrm>
            <a:off x="457200" y="5426895"/>
            <a:ext cx="6400440" cy="53100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41920" tIns="25920" rIns="241920" bIns="25920" anchor="ctr"/>
          <a:lstStyle/>
          <a:p>
            <a:pPr>
              <a:lnSpc>
                <a:spcPct val="90000"/>
              </a:lnSpc>
            </a:pPr>
            <a:r>
              <a:rPr lang="pl-PL" sz="2400" b="1" strike="noStrike" spc="-1" dirty="0">
                <a:solidFill>
                  <a:srgbClr val="FFFFFF"/>
                </a:solidFill>
                <a:uFill>
                  <a:solidFill>
                    <a:srgbClr val="FFFFFF"/>
                  </a:solidFill>
                </a:uFill>
                <a:latin typeface="Calibri"/>
              </a:rPr>
              <a:t>Opis znaczenia kryterium </a:t>
            </a:r>
            <a:endParaRPr dirty="0"/>
          </a:p>
        </p:txBody>
      </p:sp>
      <p:pic>
        <p:nvPicPr>
          <p:cNvPr id="371"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72" name="TextShape 1"/>
          <p:cNvSpPr txBox="1"/>
          <p:nvPr/>
        </p:nvSpPr>
        <p:spPr>
          <a:xfrm>
            <a:off x="457200" y="1600200"/>
            <a:ext cx="8229240" cy="4525560"/>
          </a:xfrm>
          <a:prstGeom prst="rect">
            <a:avLst/>
          </a:prstGeom>
          <a:noFill/>
          <a:ln>
            <a:noFill/>
          </a:ln>
        </p:spPr>
        <p:txBody>
          <a:bodyPr/>
          <a:lstStyle/>
          <a:p>
            <a:pPr marL="743040" indent="-285480" algn="ctr"/>
            <a:endParaRPr/>
          </a:p>
          <a:p>
            <a:pPr marL="343080" indent="-342720" algn="ctr">
              <a:lnSpc>
                <a:spcPct val="100000"/>
              </a:lnSpc>
            </a:pPr>
            <a:endParaRPr/>
          </a:p>
        </p:txBody>
      </p:sp>
      <p:pic>
        <p:nvPicPr>
          <p:cNvPr id="373" name="Obraz 3"/>
          <p:cNvPicPr/>
          <p:nvPr/>
        </p:nvPicPr>
        <p:blipFill>
          <a:blip r:embed="rId3"/>
          <a:stretch/>
        </p:blipFill>
        <p:spPr>
          <a:xfrm>
            <a:off x="4788000" y="260640"/>
            <a:ext cx="4355640" cy="436320"/>
          </a:xfrm>
          <a:prstGeom prst="rect">
            <a:avLst/>
          </a:prstGeom>
          <a:ln>
            <a:noFill/>
          </a:ln>
        </p:spPr>
      </p:pic>
      <p:sp>
        <p:nvSpPr>
          <p:cNvPr id="374" name="CustomShape 2"/>
          <p:cNvSpPr/>
          <p:nvPr/>
        </p:nvSpPr>
        <p:spPr>
          <a:xfrm>
            <a:off x="535320" y="1052640"/>
            <a:ext cx="7560360" cy="760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p:txBody>
      </p:sp>
      <p:graphicFrame>
        <p:nvGraphicFramePr>
          <p:cNvPr id="375" name="Table 3"/>
          <p:cNvGraphicFramePr/>
          <p:nvPr>
            <p:extLst>
              <p:ext uri="{D42A27DB-BD31-4B8C-83A1-F6EECF244321}">
                <p14:modId xmlns:p14="http://schemas.microsoft.com/office/powerpoint/2010/main" val="2043485316"/>
              </p:ext>
            </p:extLst>
          </p:nvPr>
        </p:nvGraphicFramePr>
        <p:xfrm>
          <a:off x="0" y="739800"/>
          <a:ext cx="9143639" cy="5899635"/>
        </p:xfrm>
        <a:graphic>
          <a:graphicData uri="http://schemas.openxmlformats.org/drawingml/2006/table">
            <a:tbl>
              <a:tblPr/>
              <a:tblGrid>
                <a:gridCol w="1377950"/>
                <a:gridCol w="1534456"/>
                <a:gridCol w="1509504"/>
                <a:gridCol w="1606113"/>
                <a:gridCol w="1557808"/>
                <a:gridCol w="1557808"/>
              </a:tblGrid>
              <a:tr h="1755750">
                <a:tc>
                  <a:txBody>
                    <a:bodyPr/>
                    <a:lstStyle/>
                    <a:p>
                      <a:pPr algn="ctr">
                        <a:lnSpc>
                          <a:spcPct val="250000"/>
                        </a:lnSpc>
                      </a:pPr>
                      <a:endParaRPr dirty="0"/>
                    </a:p>
                    <a:p>
                      <a:pPr algn="ctr">
                        <a:lnSpc>
                          <a:spcPct val="250000"/>
                        </a:lnSpc>
                      </a:pPr>
                      <a:r>
                        <a:rPr lang="pl-PL" sz="1000" b="1" strike="noStrike" spc="-1" dirty="0" smtClean="0">
                          <a:solidFill>
                            <a:srgbClr val="FFFFFF"/>
                          </a:solidFill>
                          <a:uFill>
                            <a:solidFill>
                              <a:srgbClr val="FFFFFF"/>
                            </a:solidFill>
                          </a:uFill>
                          <a:latin typeface="Calibri"/>
                        </a:rPr>
                        <a:t>Wyszczególnienie</a:t>
                      </a:r>
                      <a:endParaRPr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Liczba </a:t>
                      </a:r>
                      <a:r>
                        <a:rPr lang="pl-PL" sz="1200" b="1" strike="noStrike" spc="-1" dirty="0">
                          <a:solidFill>
                            <a:srgbClr val="FFFFFF"/>
                          </a:solidFill>
                          <a:uFill>
                            <a:solidFill>
                              <a:srgbClr val="FFFFFF"/>
                            </a:solidFill>
                          </a:uFill>
                          <a:latin typeface="Calibri"/>
                        </a:rPr>
                        <a:t>osób</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zagrożonych </a:t>
                      </a: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ubóstwem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lub </a:t>
                      </a:r>
                      <a:r>
                        <a:rPr lang="pl-PL" sz="1200" b="1" strike="noStrike" spc="-1" dirty="0">
                          <a:solidFill>
                            <a:srgbClr val="FFFFFF"/>
                          </a:solidFill>
                          <a:uFill>
                            <a:solidFill>
                              <a:srgbClr val="FFFFFF"/>
                            </a:solidFill>
                          </a:uFill>
                          <a:latin typeface="Calibri"/>
                        </a:rPr>
                        <a:t>wykluczeniem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społecznym </a:t>
                      </a: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objętych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wsparciem </a:t>
                      </a:r>
                      <a:r>
                        <a:rPr lang="pl-PL" sz="1200" b="1" strike="noStrike" spc="-1" dirty="0">
                          <a:solidFill>
                            <a:srgbClr val="FFFFFF"/>
                          </a:solidFill>
                          <a:uFill>
                            <a:solidFill>
                              <a:srgbClr val="FFFFFF"/>
                            </a:solidFill>
                          </a:uFill>
                          <a:latin typeface="Calibri"/>
                        </a:rPr>
                        <a:t>w</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programie </a:t>
                      </a:r>
                      <a:endParaRPr sz="1200" dirty="0"/>
                    </a:p>
                    <a:p>
                      <a:pPr algn="ctr">
                        <a:lnSpc>
                          <a:spcPts val="564"/>
                        </a:lnSpc>
                      </a:pPr>
                      <a:r>
                        <a:rPr lang="pl-PL" sz="1200" b="1" strike="noStrike" spc="-1" dirty="0">
                          <a:solidFill>
                            <a:srgbClr val="FFFFFF"/>
                          </a:solidFill>
                          <a:uFill>
                            <a:solidFill>
                              <a:srgbClr val="FFFFFF"/>
                            </a:solidFill>
                          </a:uFill>
                          <a:latin typeface="Calibri"/>
                        </a:rPr>
                        <a:t> </a:t>
                      </a:r>
                      <a:endParaRPr sz="1200" dirty="0"/>
                    </a:p>
                    <a:p>
                      <a:pPr algn="ctr">
                        <a:lnSpc>
                          <a:spcPts val="564"/>
                        </a:lnSpc>
                      </a:pPr>
                      <a:r>
                        <a:rPr lang="pl-PL" sz="1200" b="1" strike="noStrike" spc="-1" dirty="0">
                          <a:solidFill>
                            <a:srgbClr val="FFFFFF"/>
                          </a:solidFill>
                          <a:uFill>
                            <a:solidFill>
                              <a:srgbClr val="FFFFFF"/>
                            </a:solidFill>
                          </a:uFill>
                          <a:latin typeface="Calibri"/>
                        </a:rPr>
                        <a:t> </a:t>
                      </a:r>
                      <a:endParaRPr sz="1200"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Liczba </a:t>
                      </a:r>
                      <a:r>
                        <a:rPr lang="pl-PL" sz="1200" b="1" strike="noStrike" spc="-1" dirty="0">
                          <a:solidFill>
                            <a:srgbClr val="FFFFFF"/>
                          </a:solidFill>
                          <a:uFill>
                            <a:solidFill>
                              <a:srgbClr val="FFFFFF"/>
                            </a:solidFill>
                          </a:uFill>
                          <a:latin typeface="Calibri"/>
                        </a:rPr>
                        <a:t>osób</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z</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niepełnosprawno </a:t>
                      </a: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a:t>
                      </a: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err="1" smtClean="0">
                          <a:solidFill>
                            <a:srgbClr val="FFFFFF"/>
                          </a:solidFill>
                          <a:uFill>
                            <a:solidFill>
                              <a:srgbClr val="FFFFFF"/>
                            </a:solidFill>
                          </a:uFill>
                          <a:latin typeface="Calibri"/>
                        </a:rPr>
                        <a:t>ściami</a:t>
                      </a:r>
                      <a:r>
                        <a:rPr lang="pl-PL" sz="1200" b="1" strike="noStrike" spc="-1" dirty="0" smtClean="0">
                          <a:solidFill>
                            <a:srgbClr val="FFFFFF"/>
                          </a:solidFill>
                          <a:uFill>
                            <a:solidFill>
                              <a:srgbClr val="FFFFFF"/>
                            </a:solidFill>
                          </a:uFill>
                          <a:latin typeface="Calibri"/>
                        </a:rPr>
                        <a:t> </a:t>
                      </a:r>
                      <a:r>
                        <a:rPr lang="pl-PL" sz="1200" b="1" strike="noStrike" spc="-1" dirty="0">
                          <a:solidFill>
                            <a:srgbClr val="FFFFFF"/>
                          </a:solidFill>
                          <a:uFill>
                            <a:solidFill>
                              <a:srgbClr val="FFFFFF"/>
                            </a:solidFill>
                          </a:uFill>
                          <a:latin typeface="Calibri"/>
                        </a:rPr>
                        <a:t>objętych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wsparciem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w</a:t>
                      </a:r>
                    </a:p>
                    <a:p>
                      <a:pPr algn="ctr">
                        <a:lnSpc>
                          <a:spcPts val="564"/>
                        </a:lnSpc>
                      </a:pPr>
                      <a:endParaRPr sz="1200" dirty="0"/>
                    </a:p>
                    <a:p>
                      <a:pPr algn="ctr">
                        <a:lnSpc>
                          <a:spcPts val="564"/>
                        </a:lnSpc>
                      </a:pPr>
                      <a:r>
                        <a:rPr lang="pl-PL" sz="1200" b="1" strike="noStrike" spc="-1" dirty="0" smtClean="0">
                          <a:solidFill>
                            <a:srgbClr val="FFFFFF"/>
                          </a:solidFill>
                          <a:uFill>
                            <a:solidFill>
                              <a:srgbClr val="FFFFFF"/>
                            </a:solidFill>
                          </a:uFill>
                          <a:latin typeface="Calibri"/>
                        </a:rPr>
                        <a:t>programie</a:t>
                      </a:r>
                    </a:p>
                    <a:p>
                      <a:pPr algn="ctr">
                        <a:lnSpc>
                          <a:spcPts val="564"/>
                        </a:lnSpc>
                      </a:pPr>
                      <a:r>
                        <a:rPr lang="pl-PL" sz="1200" b="1" strike="noStrike" spc="-1" dirty="0" smtClean="0">
                          <a:solidFill>
                            <a:srgbClr val="FFFFFF"/>
                          </a:solidFill>
                          <a:uFill>
                            <a:solidFill>
                              <a:srgbClr val="FFFFFF"/>
                            </a:solidFill>
                          </a:uFill>
                          <a:latin typeface="Calibri"/>
                        </a:rPr>
                        <a:t> </a:t>
                      </a:r>
                      <a:endParaRPr sz="1200" dirty="0"/>
                    </a:p>
                    <a:p>
                      <a:pPr algn="ctr">
                        <a:lnSpc>
                          <a:spcPts val="564"/>
                        </a:lnSpc>
                      </a:pPr>
                      <a:r>
                        <a:rPr lang="pl-PL" sz="1200" b="1" strike="noStrike" spc="-1" dirty="0">
                          <a:solidFill>
                            <a:srgbClr val="FFFFFF"/>
                          </a:solidFill>
                          <a:uFill>
                            <a:solidFill>
                              <a:srgbClr val="FFFFFF"/>
                            </a:solidFill>
                          </a:uFill>
                          <a:latin typeface="Calibri"/>
                        </a:rPr>
                        <a:t> </a:t>
                      </a:r>
                      <a:endParaRPr sz="1200"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564"/>
                        </a:lnSpc>
                      </a:pPr>
                      <a:endParaRPr sz="1200" dirty="0"/>
                    </a:p>
                    <a:p>
                      <a:pPr algn="ctr">
                        <a:lnSpc>
                          <a:spcPts val="564"/>
                        </a:lnSpc>
                      </a:pPr>
                      <a:r>
                        <a:rPr lang="pl-PL" sz="1200" b="1" strike="noStrike" spc="-1" dirty="0">
                          <a:solidFill>
                            <a:srgbClr val="FFFFFF"/>
                          </a:solidFill>
                          <a:uFill>
                            <a:solidFill>
                              <a:srgbClr val="FFFFFF"/>
                            </a:solidFill>
                          </a:uFill>
                          <a:latin typeface="Calibri"/>
                        </a:rPr>
                        <a:t> </a:t>
                      </a:r>
                      <a:endParaRPr lang="pl-PL" sz="1200" b="1" strike="noStrike" spc="-1" dirty="0" smtClean="0">
                        <a:solidFill>
                          <a:srgbClr val="FFFFFF"/>
                        </a:solidFill>
                        <a:uFill>
                          <a:solidFill>
                            <a:srgbClr val="FFFFFF"/>
                          </a:solidFill>
                        </a:uFill>
                        <a:latin typeface="Calibri"/>
                      </a:endParaRP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Liczba </a:t>
                      </a:r>
                      <a:r>
                        <a:rPr lang="pl-PL" sz="1200" b="1" strike="noStrike" spc="-1" dirty="0">
                          <a:solidFill>
                            <a:srgbClr val="FFFFFF"/>
                          </a:solidFill>
                          <a:uFill>
                            <a:solidFill>
                              <a:srgbClr val="FFFFFF"/>
                            </a:solidFill>
                          </a:uFill>
                          <a:latin typeface="Calibri"/>
                        </a:rPr>
                        <a:t>osób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zagrożonych </a:t>
                      </a: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ubóstwem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lub </a:t>
                      </a:r>
                      <a:r>
                        <a:rPr lang="pl-PL" sz="1200" b="1" strike="noStrike" spc="-1" dirty="0">
                          <a:solidFill>
                            <a:srgbClr val="FFFFFF"/>
                          </a:solidFill>
                          <a:uFill>
                            <a:solidFill>
                              <a:srgbClr val="FFFFFF"/>
                            </a:solidFill>
                          </a:uFill>
                          <a:latin typeface="Calibri"/>
                        </a:rPr>
                        <a:t>wykluczeniem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społecznym</a:t>
                      </a:r>
                      <a:r>
                        <a:rPr lang="pl-PL" sz="1200" b="1" strike="noStrike" spc="-1" dirty="0">
                          <a:solidFill>
                            <a:srgbClr val="FFFFFF"/>
                          </a:solidFill>
                          <a:uFill>
                            <a:solidFill>
                              <a:srgbClr val="FFFFFF"/>
                            </a:solidFill>
                          </a:uFill>
                          <a:latin typeface="Calibri"/>
                        </a:rPr>
                        <a:t>, które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uzyskały </a:t>
                      </a: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kwalifikacje </a:t>
                      </a:r>
                      <a:r>
                        <a:rPr lang="pl-PL" sz="1200" b="1" strike="noStrike" spc="-1" dirty="0">
                          <a:solidFill>
                            <a:srgbClr val="FFFFFF"/>
                          </a:solidFill>
                          <a:uFill>
                            <a:solidFill>
                              <a:srgbClr val="FFFFFF"/>
                            </a:solidFill>
                          </a:uFill>
                          <a:latin typeface="Calibri"/>
                        </a:rPr>
                        <a:t>po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opuszczeniu </a:t>
                      </a: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Programu</a:t>
                      </a:r>
                      <a:endParaRPr sz="1200"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564"/>
                        </a:lnSpc>
                      </a:pPr>
                      <a:endParaRPr sz="1200" dirty="0"/>
                    </a:p>
                    <a:p>
                      <a:pPr algn="ctr">
                        <a:lnSpc>
                          <a:spcPts val="564"/>
                        </a:lnSpc>
                      </a:pPr>
                      <a:r>
                        <a:rPr lang="pl-PL" sz="1200" b="1" strike="noStrike" spc="-1" dirty="0">
                          <a:solidFill>
                            <a:srgbClr val="FFFFFF"/>
                          </a:solidFill>
                          <a:uFill>
                            <a:solidFill>
                              <a:srgbClr val="FFFFFF"/>
                            </a:solidFill>
                          </a:uFill>
                          <a:latin typeface="Calibri"/>
                        </a:rPr>
                        <a:t> </a:t>
                      </a:r>
                      <a:endParaRPr sz="1200" dirty="0"/>
                    </a:p>
                    <a:p>
                      <a:pPr algn="ctr">
                        <a:lnSpc>
                          <a:spcPts val="564"/>
                        </a:lnSpc>
                      </a:pPr>
                      <a:r>
                        <a:rPr lang="pl-PL" sz="1200" b="1" strike="noStrike" spc="-1" dirty="0">
                          <a:solidFill>
                            <a:srgbClr val="FFFFFF"/>
                          </a:solidFill>
                          <a:uFill>
                            <a:solidFill>
                              <a:srgbClr val="FFFFFF"/>
                            </a:solidFill>
                          </a:uFill>
                          <a:latin typeface="Calibri"/>
                        </a:rPr>
                        <a:t> </a:t>
                      </a: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Liczba </a:t>
                      </a:r>
                      <a:r>
                        <a:rPr lang="pl-PL" sz="1200" b="1" strike="noStrike" spc="-1" dirty="0">
                          <a:solidFill>
                            <a:srgbClr val="FFFFFF"/>
                          </a:solidFill>
                          <a:uFill>
                            <a:solidFill>
                              <a:srgbClr val="FFFFFF"/>
                            </a:solidFill>
                          </a:uFill>
                          <a:latin typeface="Calibri"/>
                        </a:rPr>
                        <a:t>osób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zagrożonych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ubóstwem </a:t>
                      </a:r>
                      <a:r>
                        <a:rPr lang="pl-PL" sz="1200" b="1" strike="noStrike" spc="-1" dirty="0">
                          <a:solidFill>
                            <a:srgbClr val="FFFFFF"/>
                          </a:solidFill>
                          <a:uFill>
                            <a:solidFill>
                              <a:srgbClr val="FFFFFF"/>
                            </a:solidFill>
                          </a:uFill>
                          <a:latin typeface="Calibri"/>
                        </a:rPr>
                        <a:t>lub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wykluczeniem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społecznym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poszukujących </a:t>
                      </a:r>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pracy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po </a:t>
                      </a:r>
                      <a:r>
                        <a:rPr lang="pl-PL" sz="1200" b="1" strike="noStrike" spc="-1" dirty="0">
                          <a:solidFill>
                            <a:srgbClr val="FFFFFF"/>
                          </a:solidFill>
                          <a:uFill>
                            <a:solidFill>
                              <a:srgbClr val="FFFFFF"/>
                            </a:solidFill>
                          </a:uFill>
                          <a:latin typeface="Calibri"/>
                        </a:rPr>
                        <a:t>opuszczeniu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programu</a:t>
                      </a:r>
                      <a:endParaRPr sz="1200"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lstStyle/>
                    <a:p>
                      <a:pPr algn="ctr">
                        <a:lnSpc>
                          <a:spcPts val="564"/>
                        </a:lnSpc>
                      </a:pPr>
                      <a:r>
                        <a:rPr lang="pl-PL" sz="1200" b="1" strike="noStrike" spc="-1" dirty="0">
                          <a:solidFill>
                            <a:srgbClr val="FFFFFF"/>
                          </a:solidFill>
                          <a:uFill>
                            <a:solidFill>
                              <a:srgbClr val="FFFFFF"/>
                            </a:solidFill>
                          </a:uFill>
                          <a:latin typeface="Calibri"/>
                        </a:rPr>
                        <a:t>  </a:t>
                      </a: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Liczba </a:t>
                      </a:r>
                      <a:r>
                        <a:rPr lang="pl-PL" sz="1200" b="1" strike="noStrike" spc="-1" dirty="0">
                          <a:solidFill>
                            <a:srgbClr val="FFFFFF"/>
                          </a:solidFill>
                          <a:uFill>
                            <a:solidFill>
                              <a:srgbClr val="FFFFFF"/>
                            </a:solidFill>
                          </a:uFill>
                          <a:latin typeface="Calibri"/>
                        </a:rPr>
                        <a:t>osób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zagrożonych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ubóstwem </a:t>
                      </a:r>
                      <a:r>
                        <a:rPr lang="pl-PL" sz="1200" b="1" strike="noStrike" spc="-1" dirty="0">
                          <a:solidFill>
                            <a:srgbClr val="FFFFFF"/>
                          </a:solidFill>
                          <a:uFill>
                            <a:solidFill>
                              <a:srgbClr val="FFFFFF"/>
                            </a:solidFill>
                          </a:uFill>
                          <a:latin typeface="Calibri"/>
                        </a:rPr>
                        <a:t>lub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wykluczeniem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społecznym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pracujących </a:t>
                      </a:r>
                      <a:r>
                        <a:rPr lang="pl-PL" sz="1200" b="1" strike="noStrike" spc="-1" dirty="0">
                          <a:solidFill>
                            <a:srgbClr val="FFFFFF"/>
                          </a:solidFill>
                          <a:uFill>
                            <a:solidFill>
                              <a:srgbClr val="FFFFFF"/>
                            </a:solidFill>
                          </a:uFill>
                          <a:latin typeface="Calibri"/>
                        </a:rPr>
                        <a:t>po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opuszczeniu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programu </a:t>
                      </a:r>
                      <a:r>
                        <a:rPr lang="pl-PL" sz="1200" b="1" strike="noStrike" spc="-1" dirty="0">
                          <a:solidFill>
                            <a:srgbClr val="FFFFFF"/>
                          </a:solidFill>
                          <a:uFill>
                            <a:solidFill>
                              <a:srgbClr val="FFFFFF"/>
                            </a:solidFill>
                          </a:uFill>
                          <a:latin typeface="Calibri"/>
                        </a:rPr>
                        <a:t>(łącznie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z</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pracującymi </a:t>
                      </a:r>
                      <a:r>
                        <a:rPr lang="pl-PL" sz="1200" b="1" strike="noStrike" spc="-1" dirty="0">
                          <a:solidFill>
                            <a:srgbClr val="FFFFFF"/>
                          </a:solidFill>
                          <a:uFill>
                            <a:solidFill>
                              <a:srgbClr val="FFFFFF"/>
                            </a:solidFill>
                          </a:uFill>
                          <a:latin typeface="Calibri"/>
                        </a:rPr>
                        <a:t>na </a:t>
                      </a:r>
                      <a:endParaRPr sz="1200" dirty="0"/>
                    </a:p>
                    <a:p>
                      <a:pPr algn="ctr">
                        <a:lnSpc>
                          <a:spcPts val="564"/>
                        </a:lnSpc>
                      </a:pPr>
                      <a:endParaRPr lang="pl-PL" sz="1200" b="1" strike="noStrike" spc="-1" dirty="0" smtClean="0">
                        <a:solidFill>
                          <a:srgbClr val="FFFFFF"/>
                        </a:solidFill>
                        <a:uFill>
                          <a:solidFill>
                            <a:srgbClr val="FFFFFF"/>
                          </a:solidFill>
                        </a:uFill>
                        <a:latin typeface="Calibri"/>
                      </a:endParaRPr>
                    </a:p>
                    <a:p>
                      <a:pPr algn="ctr">
                        <a:lnSpc>
                          <a:spcPts val="564"/>
                        </a:lnSpc>
                      </a:pPr>
                      <a:r>
                        <a:rPr lang="pl-PL" sz="1200" b="1" strike="noStrike" spc="-1" dirty="0" smtClean="0">
                          <a:solidFill>
                            <a:srgbClr val="FFFFFF"/>
                          </a:solidFill>
                          <a:uFill>
                            <a:solidFill>
                              <a:srgbClr val="FFFFFF"/>
                            </a:solidFill>
                          </a:uFill>
                          <a:latin typeface="Calibri"/>
                        </a:rPr>
                        <a:t>własny </a:t>
                      </a:r>
                      <a:r>
                        <a:rPr lang="pl-PL" sz="1200" b="1" strike="noStrike" spc="-1" dirty="0">
                          <a:solidFill>
                            <a:srgbClr val="FFFFFF"/>
                          </a:solidFill>
                          <a:uFill>
                            <a:solidFill>
                              <a:srgbClr val="FFFFFF"/>
                            </a:solidFill>
                          </a:uFill>
                          <a:latin typeface="Calibri"/>
                        </a:rPr>
                        <a:t>rachunek) </a:t>
                      </a:r>
                      <a:endParaRPr sz="1200" dirty="0"/>
                    </a:p>
                  </a:txBody>
                  <a:tcPr marL="42120" marR="4212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710857">
                <a:tc>
                  <a:txBody>
                    <a:bodyPr/>
                    <a:lstStyle/>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0 </a:t>
                      </a:r>
                      <a:r>
                        <a:rPr lang="pl-PL" sz="1000" b="1" strike="noStrike" spc="-1" dirty="0">
                          <a:solidFill>
                            <a:srgbClr val="FFFFFF"/>
                          </a:solidFill>
                          <a:uFill>
                            <a:solidFill>
                              <a:srgbClr val="FFFFFF"/>
                            </a:solidFill>
                          </a:uFill>
                          <a:latin typeface="Calibri"/>
                        </a:rPr>
                        <a:t>(brak wpływu i </a:t>
                      </a: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wpływ </a:t>
                      </a:r>
                      <a:r>
                        <a:rPr lang="pl-PL" sz="1000" b="1" strike="noStrike" spc="-1" dirty="0">
                          <a:solidFill>
                            <a:srgbClr val="FFFFFF"/>
                          </a:solidFill>
                          <a:uFill>
                            <a:solidFill>
                              <a:srgbClr val="FFFFFF"/>
                            </a:solidFill>
                          </a:uFill>
                          <a:latin typeface="Calibri"/>
                        </a:rPr>
                        <a:t>nieznaczący)</a:t>
                      </a:r>
                      <a:endParaRPr dirty="0"/>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4F81BD"/>
                    </a:solidFill>
                  </a:tcPr>
                </a:tc>
                <a:tc>
                  <a:txBody>
                    <a:bodyPr/>
                    <a:lstStyle/>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 wskazana w regulaminie </a:t>
                      </a:r>
                    </a:p>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1" strike="noStrike" kern="1200" spc="-1" dirty="0" smtClean="0">
                          <a:solidFill>
                            <a:schemeClr val="tx1"/>
                          </a:solidFill>
                          <a:uFill>
                            <a:solidFill>
                              <a:srgbClr val="FFFFFF"/>
                            </a:solidFill>
                          </a:uFill>
                          <a:latin typeface="Calibri"/>
                          <a:ea typeface="+mn-ea"/>
                          <a:cs typeface="+mn-cs"/>
                        </a:rPr>
                        <a:t>konkursu do 13 os.</a:t>
                      </a: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marL="0" algn="l"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do 4 os.</a:t>
                      </a:r>
                    </a:p>
                    <a:p>
                      <a:pPr marL="0" algn="l" defTabSz="914400" rtl="0" eaLnBrk="1" latinLnBrk="0" hangingPunct="1">
                        <a:lnSpc>
                          <a:spcPts val="564"/>
                        </a:lnSpc>
                      </a:pP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poniżej 12%</a:t>
                      </a:r>
                    </a:p>
                    <a:p>
                      <a:pPr marL="0" algn="l" defTabSz="914400" rtl="0" eaLnBrk="1" latinLnBrk="0" hangingPunct="1">
                        <a:lnSpc>
                          <a:spcPts val="564"/>
                        </a:lnSpc>
                      </a:pP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poniżej 56%</a:t>
                      </a:r>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poniżej 20%</a:t>
                      </a:r>
                    </a:p>
                  </a:txBody>
                  <a:tcPr marL="42120" marR="42120">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r h="636980">
                <a:tc>
                  <a:txBody>
                    <a:bodyPr/>
                    <a:lstStyle/>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25</a:t>
                      </a:r>
                      <a:r>
                        <a:rPr lang="pl-PL" sz="1000" b="1" strike="noStrike" spc="-1" dirty="0">
                          <a:solidFill>
                            <a:srgbClr val="FFFFFF"/>
                          </a:solidFill>
                          <a:uFill>
                            <a:solidFill>
                              <a:srgbClr val="FFFFFF"/>
                            </a:solidFill>
                          </a:uFill>
                          <a:latin typeface="Calibri"/>
                        </a:rPr>
                        <a:t>% maksymalnej </a:t>
                      </a: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oceny </a:t>
                      </a: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a:t>
                      </a:r>
                      <a:r>
                        <a:rPr lang="pl-PL" sz="1000" b="1" strike="noStrike" spc="-1" dirty="0">
                          <a:solidFill>
                            <a:srgbClr val="FFFFFF"/>
                          </a:solidFill>
                          <a:uFill>
                            <a:solidFill>
                              <a:srgbClr val="FFFFFF"/>
                            </a:solidFill>
                          </a:uFill>
                          <a:latin typeface="Calibri"/>
                        </a:rPr>
                        <a:t>niski wpływ)</a:t>
                      </a:r>
                      <a:endParaRPr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 </a:t>
                      </a:r>
                      <a:r>
                        <a:rPr lang="pl-PL" sz="1000" b="1" strike="noStrike" kern="1200" spc="-1" dirty="0" smtClean="0">
                          <a:solidFill>
                            <a:schemeClr val="tx1"/>
                          </a:solidFill>
                          <a:uFill>
                            <a:solidFill>
                              <a:srgbClr val="FFFFFF"/>
                            </a:solidFill>
                          </a:uFill>
                          <a:latin typeface="Calibri"/>
                          <a:ea typeface="+mn-ea"/>
                          <a:cs typeface="+mn-cs"/>
                        </a:rPr>
                        <a:t>od 14 do 26 os.</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1"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od  5 do  7 os.</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od 12% do 14 %</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wskazana w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regulaminie konkursu</a:t>
                      </a:r>
                    </a:p>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1" strike="noStrike" kern="1200" spc="-1" dirty="0" smtClean="0">
                          <a:solidFill>
                            <a:schemeClr val="tx1"/>
                          </a:solidFill>
                          <a:uFill>
                            <a:solidFill>
                              <a:srgbClr val="FFFFFF"/>
                            </a:solidFill>
                          </a:uFill>
                          <a:latin typeface="Calibri"/>
                          <a:ea typeface="+mn-ea"/>
                          <a:cs typeface="+mn-cs"/>
                        </a:rPr>
                        <a:t>od 56% do 58 %</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0" strike="noStrike" kern="1200" spc="-1" dirty="0" smtClean="0">
                          <a:solidFill>
                            <a:schemeClr val="tx1"/>
                          </a:solidFill>
                          <a:uFill>
                            <a:solidFill>
                              <a:srgbClr val="FFFFFF"/>
                            </a:solidFill>
                          </a:uFill>
                          <a:latin typeface="Calibri"/>
                          <a:ea typeface="+mn-ea"/>
                          <a:cs typeface="+mn-cs"/>
                        </a:rPr>
                        <a:t>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od 20 % do 22 %</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76821">
                <a:tc>
                  <a:txBody>
                    <a:bodyPr/>
                    <a:lstStyle/>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50</a:t>
                      </a:r>
                      <a:r>
                        <a:rPr lang="pl-PL" sz="1000" b="1" strike="noStrike" spc="-1" dirty="0">
                          <a:solidFill>
                            <a:srgbClr val="FFFFFF"/>
                          </a:solidFill>
                          <a:uFill>
                            <a:solidFill>
                              <a:srgbClr val="FFFFFF"/>
                            </a:solidFill>
                          </a:uFill>
                          <a:latin typeface="Calibri"/>
                        </a:rPr>
                        <a:t>% maksymalnej </a:t>
                      </a: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oceny </a:t>
                      </a: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a:t>
                      </a:r>
                      <a:r>
                        <a:rPr lang="pl-PL" sz="1000" b="1" strike="noStrike" spc="-1" dirty="0">
                          <a:solidFill>
                            <a:srgbClr val="FFFFFF"/>
                          </a:solidFill>
                          <a:uFill>
                            <a:solidFill>
                              <a:srgbClr val="FFFFFF"/>
                            </a:solidFill>
                          </a:uFill>
                          <a:latin typeface="Calibri"/>
                        </a:rPr>
                        <a:t>średni wpływ)</a:t>
                      </a:r>
                      <a:endParaRPr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1" strike="noStrike" kern="1200" spc="-1" dirty="0" smtClean="0">
                          <a:solidFill>
                            <a:schemeClr val="tx1"/>
                          </a:solidFill>
                          <a:uFill>
                            <a:solidFill>
                              <a:srgbClr val="FFFFFF"/>
                            </a:solidFill>
                          </a:uFill>
                          <a:latin typeface="Calibri"/>
                          <a:ea typeface="+mn-ea"/>
                          <a:cs typeface="+mn-cs"/>
                        </a:rPr>
                        <a:t> od 27</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do 49</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os.</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a:t>
                      </a:r>
                      <a:r>
                        <a:rPr lang="pl-PL" sz="1000" b="1" strike="noStrike" kern="1200" spc="-1" dirty="0" smtClean="0">
                          <a:solidFill>
                            <a:schemeClr val="tx1"/>
                          </a:solidFill>
                          <a:uFill>
                            <a:solidFill>
                              <a:srgbClr val="FFFFFF"/>
                            </a:solidFill>
                          </a:uFill>
                          <a:latin typeface="Calibri"/>
                          <a:ea typeface="+mn-ea"/>
                          <a:cs typeface="+mn-cs"/>
                        </a:rPr>
                        <a:t> </a:t>
                      </a:r>
                    </a:p>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od </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8</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do 11</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os.</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powyżej </a:t>
                      </a:r>
                    </a:p>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1" strike="noStrike" kern="1200" spc="-1" dirty="0" smtClean="0">
                          <a:solidFill>
                            <a:schemeClr val="tx1"/>
                          </a:solidFill>
                          <a:uFill>
                            <a:solidFill>
                              <a:srgbClr val="FFFFFF"/>
                            </a:solidFill>
                          </a:uFill>
                          <a:latin typeface="Calibri"/>
                          <a:ea typeface="+mn-ea"/>
                          <a:cs typeface="+mn-cs"/>
                        </a:rPr>
                        <a:t>14 % do 16%</a:t>
                      </a: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 </a:t>
                      </a:r>
                      <a:r>
                        <a:rPr lang="pl-PL" sz="1000" b="1" strike="noStrike" kern="1200" spc="-1" dirty="0" smtClean="0">
                          <a:solidFill>
                            <a:schemeClr val="tx1"/>
                          </a:solidFill>
                          <a:uFill>
                            <a:solidFill>
                              <a:srgbClr val="FFFFFF"/>
                            </a:solidFill>
                          </a:uFill>
                          <a:latin typeface="Calibri"/>
                          <a:ea typeface="+mn-ea"/>
                          <a:cs typeface="+mn-cs"/>
                        </a:rPr>
                        <a:t>powyżej </a:t>
                      </a:r>
                    </a:p>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1" strike="noStrike" kern="1200" spc="-1" dirty="0" smtClean="0">
                          <a:solidFill>
                            <a:schemeClr val="tx1"/>
                          </a:solidFill>
                          <a:uFill>
                            <a:solidFill>
                              <a:srgbClr val="FFFFFF"/>
                            </a:solidFill>
                          </a:uFill>
                          <a:latin typeface="Calibri"/>
                          <a:ea typeface="+mn-ea"/>
                          <a:cs typeface="+mn-cs"/>
                        </a:rPr>
                        <a:t>58% do 61%</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Wartość wskaźnika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(wyrażona liczbowo lub %)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wskazana w regulaminie </a:t>
                      </a:r>
                    </a:p>
                    <a:p>
                      <a:pPr marL="0" algn="ctr" defTabSz="914400" rtl="0" eaLnBrk="1" latinLnBrk="0" hangingPunct="1">
                        <a:lnSpc>
                          <a:spcPts val="564"/>
                        </a:lnSpc>
                      </a:pPr>
                      <a:endParaRPr lang="pl-PL" sz="1000" b="0"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0" strike="noStrike" kern="1200" spc="-1" dirty="0" smtClean="0">
                          <a:solidFill>
                            <a:schemeClr val="tx1"/>
                          </a:solidFill>
                          <a:uFill>
                            <a:solidFill>
                              <a:srgbClr val="FFFFFF"/>
                            </a:solidFill>
                          </a:uFill>
                          <a:latin typeface="Calibri"/>
                          <a:ea typeface="+mn-ea"/>
                          <a:cs typeface="+mn-cs"/>
                        </a:rPr>
                        <a:t>konkursu</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powyżej </a:t>
                      </a:r>
                    </a:p>
                    <a:p>
                      <a:pPr marL="0" algn="ctr" defTabSz="914400" rtl="0" eaLnBrk="1" latinLnBrk="0" hangingPunct="1">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marL="0" algn="ctr" defTabSz="914400" rtl="0" eaLnBrk="1" latinLnBrk="0" hangingPunct="1">
                        <a:lnSpc>
                          <a:spcPts val="564"/>
                        </a:lnSpc>
                      </a:pPr>
                      <a:r>
                        <a:rPr lang="pl-PL" sz="1000" b="1" strike="noStrike" kern="1200" spc="-1" dirty="0" smtClean="0">
                          <a:solidFill>
                            <a:schemeClr val="tx1"/>
                          </a:solidFill>
                          <a:uFill>
                            <a:solidFill>
                              <a:srgbClr val="FFFFFF"/>
                            </a:solidFill>
                          </a:uFill>
                          <a:latin typeface="Calibri"/>
                          <a:ea typeface="+mn-ea"/>
                          <a:cs typeface="+mn-cs"/>
                        </a:rPr>
                        <a:t>22% do 24%</a:t>
                      </a: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45950">
                <a:tc>
                  <a:txBody>
                    <a:bodyPr/>
                    <a:lstStyle/>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100</a:t>
                      </a:r>
                      <a:r>
                        <a:rPr lang="pl-PL" sz="1000" b="1" strike="noStrike" spc="-1" dirty="0">
                          <a:solidFill>
                            <a:srgbClr val="FFFFFF"/>
                          </a:solidFill>
                          <a:uFill>
                            <a:solidFill>
                              <a:srgbClr val="FFFFFF"/>
                            </a:solidFill>
                          </a:uFill>
                          <a:latin typeface="Calibri"/>
                        </a:rPr>
                        <a:t>% maksymalnej </a:t>
                      </a: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oceny </a:t>
                      </a:r>
                      <a:r>
                        <a:rPr lang="pl-PL" sz="1000" b="1" strike="noStrike" spc="-1" dirty="0">
                          <a:solidFill>
                            <a:srgbClr val="FFFFFF"/>
                          </a:solidFill>
                          <a:uFill>
                            <a:solidFill>
                              <a:srgbClr val="FFFFFF"/>
                            </a:solidFill>
                          </a:uFill>
                          <a:latin typeface="Calibri"/>
                        </a:rPr>
                        <a:t>(wysoki </a:t>
                      </a: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wpływ</a:t>
                      </a:r>
                      <a:r>
                        <a:rPr lang="pl-PL" sz="1000" b="1" strike="noStrike" spc="-1" dirty="0">
                          <a:solidFill>
                            <a:srgbClr val="FFFFFF"/>
                          </a:solidFill>
                          <a:uFill>
                            <a:solidFill>
                              <a:srgbClr val="FFFFFF"/>
                            </a:solidFill>
                          </a:uFill>
                          <a:latin typeface="Calibri"/>
                        </a:rPr>
                        <a:t>)</a:t>
                      </a:r>
                      <a:endParaRPr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r>
                        <a:rPr lang="pl-PL" sz="1000" b="0" strike="noStrike" kern="1200" spc="-1" dirty="0" smtClean="0">
                          <a:solidFill>
                            <a:schemeClr val="tx1"/>
                          </a:solidFill>
                          <a:uFill>
                            <a:solidFill>
                              <a:srgbClr val="FFFFFF"/>
                            </a:solidFill>
                          </a:uFill>
                          <a:latin typeface="Calibri"/>
                          <a:ea typeface="+mn-ea"/>
                          <a:cs typeface="+mn-cs"/>
                        </a:rPr>
                        <a:t>Wartość wskaźnika </a:t>
                      </a:r>
                    </a:p>
                    <a:p>
                      <a:pPr algn="ctr"/>
                      <a:r>
                        <a:rPr lang="pl-PL" sz="1000" b="0" strike="noStrike" kern="1200" spc="-1" dirty="0" smtClean="0">
                          <a:solidFill>
                            <a:schemeClr val="tx1"/>
                          </a:solidFill>
                          <a:uFill>
                            <a:solidFill>
                              <a:srgbClr val="FFFFFF"/>
                            </a:solidFill>
                          </a:uFill>
                          <a:latin typeface="Calibri"/>
                          <a:ea typeface="+mn-ea"/>
                          <a:cs typeface="+mn-cs"/>
                        </a:rPr>
                        <a:t>(wyrażona liczbowo lub %) </a:t>
                      </a:r>
                    </a:p>
                    <a:p>
                      <a:pPr algn="ctr"/>
                      <a:r>
                        <a:rPr lang="pl-PL" sz="1000" b="0" strike="noStrike" kern="1200" spc="-1" dirty="0" smtClean="0">
                          <a:solidFill>
                            <a:schemeClr val="tx1"/>
                          </a:solidFill>
                          <a:uFill>
                            <a:solidFill>
                              <a:srgbClr val="FFFFFF"/>
                            </a:solidFill>
                          </a:uFill>
                          <a:latin typeface="Calibri"/>
                          <a:ea typeface="+mn-ea"/>
                          <a:cs typeface="+mn-cs"/>
                        </a:rPr>
                        <a:t>wskazana w regulaminie </a:t>
                      </a:r>
                    </a:p>
                    <a:p>
                      <a:pPr algn="ctr"/>
                      <a:r>
                        <a:rPr lang="pl-PL" sz="1000" b="0" strike="noStrike" kern="1200" spc="-1" dirty="0" smtClean="0">
                          <a:solidFill>
                            <a:schemeClr val="tx1"/>
                          </a:solidFill>
                          <a:uFill>
                            <a:solidFill>
                              <a:srgbClr val="FFFFFF"/>
                            </a:solidFill>
                          </a:uFill>
                          <a:latin typeface="Calibri"/>
                          <a:ea typeface="+mn-ea"/>
                          <a:cs typeface="+mn-cs"/>
                        </a:rPr>
                        <a:t>konkursu</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od 50</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os.</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r>
                        <a:rPr lang="pl-PL" sz="1000" b="0" strike="noStrike" kern="1200" spc="-1" dirty="0" smtClean="0">
                          <a:solidFill>
                            <a:schemeClr val="tx1"/>
                          </a:solidFill>
                          <a:uFill>
                            <a:solidFill>
                              <a:srgbClr val="FFFFFF"/>
                            </a:solidFill>
                          </a:uFill>
                          <a:latin typeface="Calibri"/>
                          <a:ea typeface="+mn-ea"/>
                          <a:cs typeface="+mn-cs"/>
                        </a:rPr>
                        <a:t>Wartość wskaźnika </a:t>
                      </a:r>
                    </a:p>
                    <a:p>
                      <a:pPr algn="ctr"/>
                      <a:r>
                        <a:rPr lang="pl-PL" sz="1000" b="0" strike="noStrike" kern="1200" spc="-1" dirty="0" smtClean="0">
                          <a:solidFill>
                            <a:schemeClr val="tx1"/>
                          </a:solidFill>
                          <a:uFill>
                            <a:solidFill>
                              <a:srgbClr val="FFFFFF"/>
                            </a:solidFill>
                          </a:uFill>
                          <a:latin typeface="Calibri"/>
                          <a:ea typeface="+mn-ea"/>
                          <a:cs typeface="+mn-cs"/>
                        </a:rPr>
                        <a:t>(wyrażona liczbowo lub %) wskazana w regulaminie konkursu</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od 12</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os.</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r>
                        <a:rPr lang="pl-PL" sz="1000" b="0" strike="noStrike" kern="1200" spc="-1" dirty="0" smtClean="0">
                          <a:solidFill>
                            <a:schemeClr val="tx1"/>
                          </a:solidFill>
                          <a:uFill>
                            <a:solidFill>
                              <a:srgbClr val="FFFFFF"/>
                            </a:solidFill>
                          </a:uFill>
                          <a:latin typeface="Calibri"/>
                          <a:ea typeface="+mn-ea"/>
                          <a:cs typeface="+mn-cs"/>
                        </a:rPr>
                        <a:t>Wartość wskaźnika </a:t>
                      </a:r>
                    </a:p>
                    <a:p>
                      <a:pPr algn="ctr"/>
                      <a:r>
                        <a:rPr lang="pl-PL" sz="1000" b="0" strike="noStrike" kern="1200" spc="-1" dirty="0" smtClean="0">
                          <a:solidFill>
                            <a:schemeClr val="tx1"/>
                          </a:solidFill>
                          <a:uFill>
                            <a:solidFill>
                              <a:srgbClr val="FFFFFF"/>
                            </a:solidFill>
                          </a:uFill>
                          <a:latin typeface="Calibri"/>
                          <a:ea typeface="+mn-ea"/>
                          <a:cs typeface="+mn-cs"/>
                        </a:rPr>
                        <a:t>(wyrażona liczbowo lub %) </a:t>
                      </a:r>
                    </a:p>
                    <a:p>
                      <a:pPr algn="ctr"/>
                      <a:r>
                        <a:rPr lang="pl-PL" sz="1000" b="0" strike="noStrike" kern="1200" spc="-1" dirty="0" smtClean="0">
                          <a:solidFill>
                            <a:schemeClr val="tx1"/>
                          </a:solidFill>
                          <a:uFill>
                            <a:solidFill>
                              <a:srgbClr val="FFFFFF"/>
                            </a:solidFill>
                          </a:uFill>
                          <a:latin typeface="Calibri"/>
                          <a:ea typeface="+mn-ea"/>
                          <a:cs typeface="+mn-cs"/>
                        </a:rPr>
                        <a:t>wskazana w regulaminie </a:t>
                      </a:r>
                    </a:p>
                    <a:p>
                      <a:pPr algn="ctr"/>
                      <a:r>
                        <a:rPr lang="pl-PL" sz="1000" b="0" strike="noStrike" kern="1200" spc="-1" dirty="0" smtClean="0">
                          <a:solidFill>
                            <a:schemeClr val="tx1"/>
                          </a:solidFill>
                          <a:uFill>
                            <a:solidFill>
                              <a:srgbClr val="FFFFFF"/>
                            </a:solidFill>
                          </a:uFill>
                          <a:latin typeface="Calibri"/>
                          <a:ea typeface="+mn-ea"/>
                          <a:cs typeface="+mn-cs"/>
                        </a:rPr>
                        <a:t>konkursu</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powyżej 16%</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r>
                        <a:rPr lang="pl-PL" sz="1000" b="0" strike="noStrike" kern="1200" spc="-1" dirty="0" smtClean="0">
                          <a:solidFill>
                            <a:schemeClr val="tx1"/>
                          </a:solidFill>
                          <a:uFill>
                            <a:solidFill>
                              <a:srgbClr val="FFFFFF"/>
                            </a:solidFill>
                          </a:uFill>
                          <a:latin typeface="Calibri"/>
                          <a:ea typeface="+mn-ea"/>
                          <a:cs typeface="+mn-cs"/>
                        </a:rPr>
                        <a:t>Wartość wskaźnika </a:t>
                      </a:r>
                    </a:p>
                    <a:p>
                      <a:pPr algn="ctr"/>
                      <a:r>
                        <a:rPr lang="pl-PL" sz="1000" b="0" strike="noStrike" kern="1200" spc="-1" dirty="0" smtClean="0">
                          <a:solidFill>
                            <a:schemeClr val="tx1"/>
                          </a:solidFill>
                          <a:uFill>
                            <a:solidFill>
                              <a:srgbClr val="FFFFFF"/>
                            </a:solidFill>
                          </a:uFill>
                          <a:latin typeface="Calibri"/>
                          <a:ea typeface="+mn-ea"/>
                          <a:cs typeface="+mn-cs"/>
                        </a:rPr>
                        <a:t>(wyrażona liczbowo lub</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0" strike="noStrike" kern="1200" spc="-1" dirty="0" smtClean="0">
                          <a:solidFill>
                            <a:schemeClr val="tx1"/>
                          </a:solidFill>
                          <a:uFill>
                            <a:solidFill>
                              <a:srgbClr val="FFFFFF"/>
                            </a:solidFill>
                          </a:uFill>
                          <a:latin typeface="Calibri"/>
                          <a:ea typeface="+mn-ea"/>
                          <a:cs typeface="+mn-cs"/>
                        </a:rPr>
                        <a:t>%) wskazana w regulaminie konkursu</a:t>
                      </a:r>
                      <a:r>
                        <a:rPr lang="pl-PL" sz="1000" b="0"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powyżej 61% </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r>
                        <a:rPr lang="pl-PL" sz="1000" b="0" strike="noStrike" kern="1200" spc="-1" dirty="0" smtClean="0">
                          <a:solidFill>
                            <a:schemeClr val="tx1"/>
                          </a:solidFill>
                          <a:uFill>
                            <a:solidFill>
                              <a:srgbClr val="FFFFFF"/>
                            </a:solidFill>
                          </a:uFill>
                          <a:latin typeface="Calibri"/>
                          <a:ea typeface="+mn-ea"/>
                          <a:cs typeface="+mn-cs"/>
                        </a:rPr>
                        <a:t>Wartość wskaźnika </a:t>
                      </a:r>
                    </a:p>
                    <a:p>
                      <a:pPr algn="ctr"/>
                      <a:r>
                        <a:rPr lang="pl-PL" sz="1000" b="0" strike="noStrike" kern="1200" spc="-1" dirty="0" smtClean="0">
                          <a:solidFill>
                            <a:schemeClr val="tx1"/>
                          </a:solidFill>
                          <a:uFill>
                            <a:solidFill>
                              <a:srgbClr val="FFFFFF"/>
                            </a:solidFill>
                          </a:uFill>
                          <a:latin typeface="Calibri"/>
                          <a:ea typeface="+mn-ea"/>
                          <a:cs typeface="+mn-cs"/>
                        </a:rPr>
                        <a:t>(wyrażona liczbowo lub %) wskazana w regulaminie 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powyżej 24%</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30761">
                <a:tc>
                  <a:txBody>
                    <a:bodyPr/>
                    <a:lstStyle/>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Waga </a:t>
                      </a:r>
                      <a:r>
                        <a:rPr lang="pl-PL" sz="1000" b="1" strike="noStrike" spc="-1" dirty="0">
                          <a:solidFill>
                            <a:srgbClr val="FFFFFF"/>
                          </a:solidFill>
                          <a:uFill>
                            <a:solidFill>
                              <a:srgbClr val="FFFFFF"/>
                            </a:solidFill>
                          </a:uFill>
                          <a:latin typeface="Calibri"/>
                        </a:rPr>
                        <a:t>danego </a:t>
                      </a:r>
                      <a:endParaRPr lang="pl-PL" sz="1000" b="1" strike="noStrike" spc="-1" dirty="0" smtClean="0">
                        <a:solidFill>
                          <a:srgbClr val="FFFFFF"/>
                        </a:solidFill>
                        <a:uFill>
                          <a:solidFill>
                            <a:srgbClr val="FFFFFF"/>
                          </a:solidFill>
                        </a:uFill>
                        <a:latin typeface="Calibri"/>
                      </a:endParaRPr>
                    </a:p>
                    <a:p>
                      <a:pPr>
                        <a:lnSpc>
                          <a:spcPts val="564"/>
                        </a:lnSpc>
                      </a:pP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wskaźnika</a:t>
                      </a:r>
                      <a:endParaRPr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r>
                        <a:rPr lang="pl-PL" sz="1000" b="1" strike="noStrike" kern="1200" spc="-1" dirty="0" smtClean="0">
                          <a:solidFill>
                            <a:schemeClr val="tx1"/>
                          </a:solidFill>
                          <a:uFill>
                            <a:solidFill>
                              <a:srgbClr val="FFFFFF"/>
                            </a:solidFill>
                          </a:uFill>
                          <a:latin typeface="Calibri"/>
                          <a:ea typeface="+mn-ea"/>
                          <a:cs typeface="+mn-cs"/>
                        </a:rPr>
                        <a:t>Waga wskaźnika </a:t>
                      </a:r>
                    </a:p>
                    <a:p>
                      <a:pPr algn="ctr"/>
                      <a:r>
                        <a:rPr lang="pl-PL" sz="1000" b="1" strike="noStrike" kern="1200" spc="-1" dirty="0" smtClean="0">
                          <a:solidFill>
                            <a:schemeClr val="tx1"/>
                          </a:solidFill>
                          <a:uFill>
                            <a:solidFill>
                              <a:srgbClr val="FFFFFF"/>
                            </a:solidFill>
                          </a:uFill>
                          <a:latin typeface="Calibri"/>
                          <a:ea typeface="+mn-ea"/>
                          <a:cs typeface="+mn-cs"/>
                        </a:rPr>
                        <a:t>(wyrażona procentowo) </a:t>
                      </a:r>
                    </a:p>
                    <a:p>
                      <a:pPr algn="ctr"/>
                      <a:r>
                        <a:rPr lang="pl-PL" sz="1000" b="1" strike="noStrike" kern="1200" spc="-1" dirty="0" smtClean="0">
                          <a:solidFill>
                            <a:schemeClr val="tx1"/>
                          </a:solidFill>
                          <a:uFill>
                            <a:solidFill>
                              <a:srgbClr val="FFFFFF"/>
                            </a:solidFill>
                          </a:uFill>
                          <a:latin typeface="Calibri"/>
                          <a:ea typeface="+mn-ea"/>
                          <a:cs typeface="+mn-cs"/>
                        </a:rPr>
                        <a:t>wskazana w regulaminie </a:t>
                      </a:r>
                    </a:p>
                    <a:p>
                      <a:pPr algn="ctr"/>
                      <a:r>
                        <a:rPr lang="pl-PL" sz="1000" b="1"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20%</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r>
                        <a:rPr lang="pl-PL" sz="1000" b="1" strike="noStrike" kern="1200" spc="-1" dirty="0" smtClean="0">
                          <a:solidFill>
                            <a:schemeClr val="tx1"/>
                          </a:solidFill>
                          <a:uFill>
                            <a:solidFill>
                              <a:srgbClr val="FFFFFF"/>
                            </a:solidFill>
                          </a:uFill>
                          <a:latin typeface="Calibri"/>
                          <a:ea typeface="+mn-ea"/>
                          <a:cs typeface="+mn-cs"/>
                        </a:rPr>
                        <a:t>Waga wskaźnika </a:t>
                      </a:r>
                    </a:p>
                    <a:p>
                      <a:pPr algn="ctr"/>
                      <a:r>
                        <a:rPr lang="pl-PL" sz="1000" b="1" strike="noStrike" kern="1200" spc="-1" dirty="0" smtClean="0">
                          <a:solidFill>
                            <a:schemeClr val="tx1"/>
                          </a:solidFill>
                          <a:uFill>
                            <a:solidFill>
                              <a:srgbClr val="FFFFFF"/>
                            </a:solidFill>
                          </a:uFill>
                          <a:latin typeface="Calibri"/>
                          <a:ea typeface="+mn-ea"/>
                          <a:cs typeface="+mn-cs"/>
                        </a:rPr>
                        <a:t>(wyrażona procentowo) </a:t>
                      </a:r>
                    </a:p>
                    <a:p>
                      <a:pPr algn="ctr"/>
                      <a:r>
                        <a:rPr lang="pl-PL" sz="1000" b="1" strike="noStrike" kern="1200" spc="-1" dirty="0" smtClean="0">
                          <a:solidFill>
                            <a:schemeClr val="tx1"/>
                          </a:solidFill>
                          <a:uFill>
                            <a:solidFill>
                              <a:srgbClr val="FFFFFF"/>
                            </a:solidFill>
                          </a:uFill>
                          <a:latin typeface="Calibri"/>
                          <a:ea typeface="+mn-ea"/>
                          <a:cs typeface="+mn-cs"/>
                        </a:rPr>
                        <a:t>wskazana w regulaminie </a:t>
                      </a:r>
                    </a:p>
                    <a:p>
                      <a:pPr algn="ctr"/>
                      <a:r>
                        <a:rPr lang="pl-PL" sz="1000" b="1"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20%</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r>
                        <a:rPr lang="pl-PL" sz="1000" b="1" strike="noStrike" kern="1200" spc="-1" dirty="0" smtClean="0">
                          <a:solidFill>
                            <a:schemeClr val="tx1"/>
                          </a:solidFill>
                          <a:uFill>
                            <a:solidFill>
                              <a:srgbClr val="FFFFFF"/>
                            </a:solidFill>
                          </a:uFill>
                          <a:latin typeface="Calibri"/>
                          <a:ea typeface="+mn-ea"/>
                          <a:cs typeface="+mn-cs"/>
                        </a:rPr>
                        <a:t>Waga wskaźnika </a:t>
                      </a:r>
                    </a:p>
                    <a:p>
                      <a:pPr algn="ctr"/>
                      <a:r>
                        <a:rPr lang="pl-PL" sz="1000" b="1" strike="noStrike" kern="1200" spc="-1" dirty="0" smtClean="0">
                          <a:solidFill>
                            <a:schemeClr val="tx1"/>
                          </a:solidFill>
                          <a:uFill>
                            <a:solidFill>
                              <a:srgbClr val="FFFFFF"/>
                            </a:solidFill>
                          </a:uFill>
                          <a:latin typeface="Calibri"/>
                          <a:ea typeface="+mn-ea"/>
                          <a:cs typeface="+mn-cs"/>
                        </a:rPr>
                        <a:t>(wyrażona procentowo) </a:t>
                      </a:r>
                    </a:p>
                    <a:p>
                      <a:pPr algn="ctr"/>
                      <a:r>
                        <a:rPr lang="pl-PL" sz="1000" b="1" strike="noStrike" kern="1200" spc="-1" dirty="0" smtClean="0">
                          <a:solidFill>
                            <a:schemeClr val="tx1"/>
                          </a:solidFill>
                          <a:uFill>
                            <a:solidFill>
                              <a:srgbClr val="FFFFFF"/>
                            </a:solidFill>
                          </a:uFill>
                          <a:latin typeface="Calibri"/>
                          <a:ea typeface="+mn-ea"/>
                          <a:cs typeface="+mn-cs"/>
                        </a:rPr>
                        <a:t>wskazana w regulaminie </a:t>
                      </a:r>
                    </a:p>
                    <a:p>
                      <a:pPr algn="ctr"/>
                      <a:r>
                        <a:rPr lang="pl-PL" sz="1000" b="1"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20%</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r>
                        <a:rPr lang="pl-PL" sz="1000" b="1" strike="noStrike" kern="1200" spc="-1" dirty="0" smtClean="0">
                          <a:solidFill>
                            <a:schemeClr val="tx1"/>
                          </a:solidFill>
                          <a:uFill>
                            <a:solidFill>
                              <a:srgbClr val="FFFFFF"/>
                            </a:solidFill>
                          </a:uFill>
                          <a:latin typeface="Calibri"/>
                          <a:ea typeface="+mn-ea"/>
                          <a:cs typeface="+mn-cs"/>
                        </a:rPr>
                        <a:t>Waga wskaźnika </a:t>
                      </a:r>
                    </a:p>
                    <a:p>
                      <a:pPr algn="ctr"/>
                      <a:r>
                        <a:rPr lang="pl-PL" sz="1000" b="1" strike="noStrike" kern="1200" spc="-1" dirty="0" smtClean="0">
                          <a:solidFill>
                            <a:schemeClr val="tx1"/>
                          </a:solidFill>
                          <a:uFill>
                            <a:solidFill>
                              <a:srgbClr val="FFFFFF"/>
                            </a:solidFill>
                          </a:uFill>
                          <a:latin typeface="Calibri"/>
                          <a:ea typeface="+mn-ea"/>
                          <a:cs typeface="+mn-cs"/>
                        </a:rPr>
                        <a:t>(wyrażona procentowo) </a:t>
                      </a:r>
                    </a:p>
                    <a:p>
                      <a:pPr algn="ctr"/>
                      <a:r>
                        <a:rPr lang="pl-PL" sz="1000" b="1" strike="noStrike" kern="1200" spc="-1" dirty="0" smtClean="0">
                          <a:solidFill>
                            <a:schemeClr val="tx1"/>
                          </a:solidFill>
                          <a:uFill>
                            <a:solidFill>
                              <a:srgbClr val="FFFFFF"/>
                            </a:solidFill>
                          </a:uFill>
                          <a:latin typeface="Calibri"/>
                          <a:ea typeface="+mn-ea"/>
                          <a:cs typeface="+mn-cs"/>
                        </a:rPr>
                        <a:t>wskazana w regulaminie </a:t>
                      </a:r>
                    </a:p>
                    <a:p>
                      <a:pPr algn="ctr"/>
                      <a:r>
                        <a:rPr lang="pl-PL" sz="1000" b="1"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20%</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r>
                        <a:rPr lang="pl-PL" sz="1000" b="1" strike="noStrike" kern="1200" spc="-1" dirty="0" smtClean="0">
                          <a:solidFill>
                            <a:schemeClr val="tx1"/>
                          </a:solidFill>
                          <a:uFill>
                            <a:solidFill>
                              <a:srgbClr val="FFFFFF"/>
                            </a:solidFill>
                          </a:uFill>
                          <a:latin typeface="Calibri"/>
                          <a:ea typeface="+mn-ea"/>
                          <a:cs typeface="+mn-cs"/>
                        </a:rPr>
                        <a:t>Waga wskaźnika </a:t>
                      </a:r>
                    </a:p>
                    <a:p>
                      <a:pPr algn="ctr"/>
                      <a:r>
                        <a:rPr lang="pl-PL" sz="1000" b="1" strike="noStrike" kern="1200" spc="-1" dirty="0" smtClean="0">
                          <a:solidFill>
                            <a:schemeClr val="tx1"/>
                          </a:solidFill>
                          <a:uFill>
                            <a:solidFill>
                              <a:srgbClr val="FFFFFF"/>
                            </a:solidFill>
                          </a:uFill>
                          <a:latin typeface="Calibri"/>
                          <a:ea typeface="+mn-ea"/>
                          <a:cs typeface="+mn-cs"/>
                        </a:rPr>
                        <a:t>(wyrażona procentowo) </a:t>
                      </a:r>
                    </a:p>
                    <a:p>
                      <a:pPr algn="ctr"/>
                      <a:r>
                        <a:rPr lang="pl-PL" sz="1000" b="1" strike="noStrike" kern="1200" spc="-1" dirty="0" smtClean="0">
                          <a:solidFill>
                            <a:schemeClr val="tx1"/>
                          </a:solidFill>
                          <a:uFill>
                            <a:solidFill>
                              <a:srgbClr val="FFFFFF"/>
                            </a:solidFill>
                          </a:uFill>
                          <a:latin typeface="Calibri"/>
                          <a:ea typeface="+mn-ea"/>
                          <a:cs typeface="+mn-cs"/>
                        </a:rPr>
                        <a:t>wskazana w regulaminie </a:t>
                      </a:r>
                    </a:p>
                    <a:p>
                      <a:pPr algn="ctr"/>
                      <a:r>
                        <a:rPr lang="pl-PL" sz="1000" b="1" strike="noStrike" kern="1200" spc="-1" dirty="0" smtClean="0">
                          <a:solidFill>
                            <a:schemeClr val="tx1"/>
                          </a:solidFill>
                          <a:uFill>
                            <a:solidFill>
                              <a:srgbClr val="FFFFFF"/>
                            </a:solidFill>
                          </a:uFill>
                          <a:latin typeface="Calibri"/>
                          <a:ea typeface="+mn-ea"/>
                          <a:cs typeface="+mn-cs"/>
                        </a:rPr>
                        <a:t>konkursu</a:t>
                      </a:r>
                      <a:r>
                        <a:rPr lang="pl-PL" sz="1000" b="1" strike="noStrike" kern="1200" spc="-1" baseline="0" dirty="0" smtClean="0">
                          <a:solidFill>
                            <a:schemeClr val="tx1"/>
                          </a:solidFill>
                          <a:uFill>
                            <a:solidFill>
                              <a:srgbClr val="FFFFFF"/>
                            </a:solidFill>
                          </a:uFill>
                          <a:latin typeface="Calibri"/>
                          <a:ea typeface="+mn-ea"/>
                          <a:cs typeface="+mn-cs"/>
                        </a:rPr>
                        <a:t> </a:t>
                      </a:r>
                      <a:r>
                        <a:rPr lang="pl-PL" sz="1000" b="1" strike="noStrike" kern="1200" spc="-1" dirty="0" smtClean="0">
                          <a:solidFill>
                            <a:schemeClr val="tx1"/>
                          </a:solidFill>
                          <a:uFill>
                            <a:solidFill>
                              <a:srgbClr val="FFFFFF"/>
                            </a:solidFill>
                          </a:uFill>
                          <a:latin typeface="Calibri"/>
                          <a:ea typeface="+mn-ea"/>
                          <a:cs typeface="+mn-cs"/>
                        </a:rPr>
                        <a:t>20%</a:t>
                      </a: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30761">
                <a:tc>
                  <a:txBody>
                    <a:bodyPr/>
                    <a:lstStyle/>
                    <a:p>
                      <a:pPr>
                        <a:lnSpc>
                          <a:spcPts val="564"/>
                        </a:lnSpc>
                      </a:pPr>
                      <a:r>
                        <a:rPr lang="pl-PL" sz="1000" b="1" strike="noStrike" spc="-1" dirty="0">
                          <a:solidFill>
                            <a:srgbClr val="FFFFFF"/>
                          </a:solidFill>
                          <a:uFill>
                            <a:solidFill>
                              <a:srgbClr val="FFFFFF"/>
                            </a:solidFill>
                          </a:uFill>
                          <a:latin typeface="Calibri"/>
                        </a:rPr>
                        <a:t>Ocena:
</a:t>
                      </a:r>
                      <a:endParaRPr lang="pl-PL" sz="1000" b="1" strike="noStrike" spc="-1" dirty="0" smtClean="0">
                        <a:solidFill>
                          <a:srgbClr val="FFFFFF"/>
                        </a:solidFill>
                        <a:uFill>
                          <a:solidFill>
                            <a:srgbClr val="FFFFFF"/>
                          </a:solidFill>
                        </a:uFill>
                        <a:latin typeface="Calibri"/>
                      </a:endParaRPr>
                    </a:p>
                    <a:p>
                      <a:pPr>
                        <a:lnSpc>
                          <a:spcPts val="564"/>
                        </a:lnSpc>
                      </a:pPr>
                      <a:r>
                        <a:rPr lang="pl-PL" sz="1000" b="1" strike="noStrike" spc="-1" dirty="0" smtClean="0">
                          <a:solidFill>
                            <a:srgbClr val="FFFFFF"/>
                          </a:solidFill>
                          <a:uFill>
                            <a:solidFill>
                              <a:srgbClr val="FFFFFF"/>
                            </a:solidFill>
                          </a:uFill>
                          <a:latin typeface="Calibri"/>
                        </a:rPr>
                        <a:t>(</a:t>
                      </a:r>
                      <a:r>
                        <a:rPr lang="pl-PL" sz="1000" b="1" strike="noStrike" spc="-1" dirty="0">
                          <a:solidFill>
                            <a:srgbClr val="FFFFFF"/>
                          </a:solidFill>
                          <a:uFill>
                            <a:solidFill>
                              <a:srgbClr val="FFFFFF"/>
                            </a:solidFill>
                          </a:uFill>
                          <a:latin typeface="Calibri"/>
                        </a:rPr>
                        <a:t>max 20 pkt. – 100%)</a:t>
                      </a:r>
                      <a:endParaRPr dirty="0"/>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4F81BD"/>
                    </a:solidFill>
                  </a:tcPr>
                </a:tc>
                <a:tc>
                  <a:txBody>
                    <a:bodyPr/>
                    <a:lstStyle/>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r>
                        <a:rPr lang="pl-PL" sz="1000" b="1" strike="noStrike" kern="1200" spc="-1" dirty="0" smtClean="0">
                          <a:solidFill>
                            <a:schemeClr val="tx1"/>
                          </a:solidFill>
                          <a:uFill>
                            <a:solidFill>
                              <a:srgbClr val="FFFFFF"/>
                            </a:solidFill>
                          </a:uFill>
                          <a:latin typeface="Calibri"/>
                          <a:ea typeface="+mn-ea"/>
                          <a:cs typeface="+mn-cs"/>
                        </a:rPr>
                        <a:t>4 pkt</a:t>
                      </a: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r>
                        <a:rPr lang="pl-PL" sz="1000" b="1" strike="noStrike" kern="1200" spc="-1" dirty="0" smtClean="0">
                          <a:solidFill>
                            <a:schemeClr val="tx1"/>
                          </a:solidFill>
                          <a:uFill>
                            <a:solidFill>
                              <a:srgbClr val="FFFFFF"/>
                            </a:solidFill>
                          </a:uFill>
                          <a:latin typeface="Calibri"/>
                          <a:ea typeface="+mn-ea"/>
                          <a:cs typeface="+mn-cs"/>
                        </a:rPr>
                        <a:t>4 pkt</a:t>
                      </a: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r>
                        <a:rPr lang="pl-PL" sz="1000" b="1" strike="noStrike" kern="1200" spc="-1" dirty="0" smtClean="0">
                          <a:solidFill>
                            <a:schemeClr val="tx1"/>
                          </a:solidFill>
                          <a:uFill>
                            <a:solidFill>
                              <a:srgbClr val="FFFFFF"/>
                            </a:solidFill>
                          </a:uFill>
                          <a:latin typeface="Calibri"/>
                          <a:ea typeface="+mn-ea"/>
                          <a:cs typeface="+mn-cs"/>
                        </a:rPr>
                        <a:t>4 pkt</a:t>
                      </a: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r>
                        <a:rPr lang="pl-PL" sz="1000" b="1" strike="noStrike" kern="1200" spc="-1" dirty="0" smtClean="0">
                          <a:solidFill>
                            <a:schemeClr val="tx1"/>
                          </a:solidFill>
                          <a:uFill>
                            <a:solidFill>
                              <a:srgbClr val="FFFFFF"/>
                            </a:solidFill>
                          </a:uFill>
                          <a:latin typeface="Calibri"/>
                          <a:ea typeface="+mn-ea"/>
                          <a:cs typeface="+mn-cs"/>
                        </a:rPr>
                        <a:t>4 pkt</a:t>
                      </a: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endParaRPr lang="pl-PL" sz="1000" b="1" strike="noStrike" kern="1200" spc="-1" dirty="0" smtClean="0">
                        <a:solidFill>
                          <a:schemeClr val="tx1"/>
                        </a:solidFill>
                        <a:uFill>
                          <a:solidFill>
                            <a:srgbClr val="FFFFFF"/>
                          </a:solidFill>
                        </a:uFill>
                        <a:latin typeface="Calibri"/>
                        <a:ea typeface="+mn-ea"/>
                        <a:cs typeface="+mn-cs"/>
                      </a:endParaRPr>
                    </a:p>
                    <a:p>
                      <a:pPr algn="ctr">
                        <a:lnSpc>
                          <a:spcPts val="564"/>
                        </a:lnSpc>
                      </a:pPr>
                      <a:r>
                        <a:rPr lang="pl-PL" sz="1000" b="1" strike="noStrike" kern="1200" spc="-1" dirty="0" smtClean="0">
                          <a:solidFill>
                            <a:schemeClr val="tx1"/>
                          </a:solidFill>
                          <a:uFill>
                            <a:solidFill>
                              <a:srgbClr val="FFFFFF"/>
                            </a:solidFill>
                          </a:uFill>
                          <a:latin typeface="Calibri"/>
                          <a:ea typeface="+mn-ea"/>
                          <a:cs typeface="+mn-cs"/>
                        </a:rPr>
                        <a:t>4 pkt</a:t>
                      </a:r>
                      <a:endParaRPr sz="1000" b="1" strike="noStrike" kern="1200" spc="-1" dirty="0">
                        <a:solidFill>
                          <a:schemeClr val="tx1"/>
                        </a:solidFill>
                        <a:uFill>
                          <a:solidFill>
                            <a:srgbClr val="FFFFFF"/>
                          </a:solidFill>
                        </a:uFill>
                        <a:latin typeface="Calibri"/>
                        <a:ea typeface="+mn-ea"/>
                        <a:cs typeface="+mn-cs"/>
                      </a:endParaRPr>
                    </a:p>
                  </a:txBody>
                  <a:tcPr marL="42120" marR="4212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76"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9600" strike="noStrike" spc="-1">
                <a:solidFill>
                  <a:srgbClr val="000000"/>
                </a:solidFill>
                <a:uFill>
                  <a:solidFill>
                    <a:srgbClr val="FFFFFF"/>
                  </a:solidFill>
                </a:uFill>
                <a:latin typeface="Calibri"/>
              </a:rPr>
              <a:t>
</a:t>
            </a:r>
            <a:r>
              <a:rPr lang="pl-PL" sz="3100" b="1" strike="noStrike" spc="-1">
                <a:solidFill>
                  <a:srgbClr val="000000"/>
                </a:solidFill>
                <a:uFill>
                  <a:solidFill>
                    <a:srgbClr val="FFFFFF"/>
                  </a:solidFill>
                </a:uFill>
                <a:latin typeface="Calibri"/>
              </a:rPr>
              <a:t>KRYTERIUM NR 5
</a:t>
            </a:r>
            <a:r>
              <a:rPr lang="pl-PL" sz="3100" b="1" strike="noStrike" spc="-1">
                <a:solidFill>
                  <a:srgbClr val="000000"/>
                </a:solidFill>
                <a:uFill>
                  <a:solidFill>
                    <a:srgbClr val="FFFFFF"/>
                  </a:solidFill>
                </a:uFill>
                <a:latin typeface="Calibri"/>
                <a:ea typeface="Times New Roman"/>
              </a:rPr>
              <a:t>Komplementarny charakter projektu</a:t>
            </a:r>
            <a:endParaRPr/>
          </a:p>
        </p:txBody>
      </p:sp>
      <p:sp>
        <p:nvSpPr>
          <p:cNvPr id="377" name="CustomShape 2"/>
          <p:cNvSpPr/>
          <p:nvPr/>
        </p:nvSpPr>
        <p:spPr>
          <a:xfrm>
            <a:off x="251640" y="3245760"/>
            <a:ext cx="8434800" cy="32756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164520" rIns="654840" bIns="142200"/>
          <a:lstStyle/>
          <a:p>
            <a:pPr marL="228600" lvl="1" indent="-228240">
              <a:lnSpc>
                <a:spcPct val="90000"/>
              </a:lnSpc>
              <a:buFont typeface="StarSymbol"/>
              <a:buChar char=""/>
            </a:pPr>
            <a:r>
              <a:rPr lang="pl-PL" sz="2000" strike="noStrike" spc="-1">
                <a:solidFill>
                  <a:srgbClr val="000000"/>
                </a:solidFill>
                <a:uFill>
                  <a:solidFill>
                    <a:srgbClr val="FFFFFF"/>
                  </a:solidFill>
                </a:uFill>
                <a:latin typeface="Calibri"/>
              </a:rPr>
              <a:t>W ramach tego kryterium będzie weryfikowane czy istnieją projekty powiązane ze zgłoszonym projektem, które zostały zrealizowane, bądź są w trakcie realizacji, bądź zostały zgłoszone w ramach tego samego naboru</a:t>
            </a:r>
            <a:endParaRPr/>
          </a:p>
          <a:p>
            <a:pPr marL="228600" lvl="1" indent="-228240">
              <a:lnSpc>
                <a:spcPct val="90000"/>
              </a:lnSpc>
              <a:buFont typeface="StarSymbol"/>
              <a:buChar char=""/>
            </a:pPr>
            <a:r>
              <a:rPr lang="pl-PL" sz="2000" strike="noStrike" spc="-1">
                <a:solidFill>
                  <a:srgbClr val="000000"/>
                </a:solidFill>
                <a:uFill>
                  <a:solidFill>
                    <a:srgbClr val="FFFFFF"/>
                  </a:solidFill>
                </a:uFill>
                <a:latin typeface="Calibri"/>
              </a:rPr>
              <a:t>Projekty te mogą polegać na wykorzystywaniu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a:t>
            </a:r>
            <a:endParaRPr/>
          </a:p>
        </p:txBody>
      </p:sp>
      <p:sp>
        <p:nvSpPr>
          <p:cNvPr id="378" name="CustomShape 3"/>
          <p:cNvSpPr/>
          <p:nvPr/>
        </p:nvSpPr>
        <p:spPr>
          <a:xfrm>
            <a:off x="672840" y="2424600"/>
            <a:ext cx="4313520" cy="89172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3200" tIns="43560" rIns="223200" bIns="43560" anchor="ctr"/>
          <a:lstStyle/>
          <a:p>
            <a:pPr>
              <a:lnSpc>
                <a:spcPct val="90000"/>
              </a:lnSpc>
            </a:pPr>
            <a:r>
              <a:rPr lang="pl-PL" sz="2800" b="1" strike="noStrike" spc="-1">
                <a:solidFill>
                  <a:srgbClr val="FFFFFF"/>
                </a:solidFill>
                <a:uFill>
                  <a:solidFill>
                    <a:srgbClr val="FFFFFF"/>
                  </a:solidFill>
                </a:uFill>
                <a:latin typeface="Calibri"/>
              </a:rPr>
              <a:t>Definicja kryterium </a:t>
            </a:r>
            <a:endParaRPr/>
          </a:p>
        </p:txBody>
      </p:sp>
      <p:pic>
        <p:nvPicPr>
          <p:cNvPr id="379"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80" name="TextShape 1"/>
          <p:cNvSpPr txBox="1"/>
          <p:nvPr/>
        </p:nvSpPr>
        <p:spPr>
          <a:xfrm>
            <a:off x="457200" y="1600200"/>
            <a:ext cx="8229240" cy="4525560"/>
          </a:xfrm>
          <a:prstGeom prst="rect">
            <a:avLst/>
          </a:prstGeom>
          <a:noFill/>
          <a:ln>
            <a:noFill/>
          </a:ln>
        </p:spPr>
        <p:txBody>
          <a:bodyPr/>
          <a:lstStyle/>
          <a:p>
            <a:pPr algn="ctr">
              <a:lnSpc>
                <a:spcPct val="100000"/>
              </a:lnSpc>
            </a:pPr>
            <a:endParaRPr/>
          </a:p>
          <a:p>
            <a:pPr algn="ctr">
              <a:lnSpc>
                <a:spcPct val="100000"/>
              </a:lnSpc>
            </a:pPr>
            <a:endParaRPr/>
          </a:p>
          <a:p>
            <a:pPr algn="ctr">
              <a:lnSpc>
                <a:spcPct val="100000"/>
              </a:lnSpc>
            </a:pPr>
            <a:endParaRPr/>
          </a:p>
        </p:txBody>
      </p:sp>
      <p:pic>
        <p:nvPicPr>
          <p:cNvPr id="381" name="Obraz 3"/>
          <p:cNvPicPr/>
          <p:nvPr/>
        </p:nvPicPr>
        <p:blipFill>
          <a:blip r:embed="rId4"/>
          <a:stretch/>
        </p:blipFill>
        <p:spPr>
          <a:xfrm>
            <a:off x="4788000" y="260640"/>
            <a:ext cx="4355640" cy="436320"/>
          </a:xfrm>
          <a:prstGeom prst="rect">
            <a:avLst/>
          </a:prstGeom>
          <a:ln>
            <a:noFill/>
          </a:ln>
        </p:spPr>
      </p:pic>
      <p:graphicFrame>
        <p:nvGraphicFramePr>
          <p:cNvPr id="382" name="Table 2"/>
          <p:cNvGraphicFramePr/>
          <p:nvPr>
            <p:extLst>
              <p:ext uri="{D42A27DB-BD31-4B8C-83A1-F6EECF244321}">
                <p14:modId xmlns:p14="http://schemas.microsoft.com/office/powerpoint/2010/main" val="1265061728"/>
              </p:ext>
            </p:extLst>
          </p:nvPr>
        </p:nvGraphicFramePr>
        <p:xfrm>
          <a:off x="0" y="980640"/>
          <a:ext cx="9143640" cy="6561350"/>
        </p:xfrm>
        <a:graphic>
          <a:graphicData uri="http://schemas.openxmlformats.org/drawingml/2006/table">
            <a:tbl>
              <a:tblPr/>
              <a:tblGrid>
                <a:gridCol w="3275640"/>
                <a:gridCol w="5868000"/>
              </a:tblGrid>
              <a:tr h="854510">
                <a:tc gridSpan="2">
                  <a:txBody>
                    <a:bodyPr/>
                    <a:lstStyle/>
                    <a:p>
                      <a:pPr algn="ctr">
                        <a:lnSpc>
                          <a:spcPct val="100000"/>
                        </a:lnSpc>
                      </a:pPr>
                      <a:endParaRPr dirty="0"/>
                    </a:p>
                    <a:p>
                      <a:pPr algn="ctr">
                        <a:lnSpc>
                          <a:spcPct val="100000"/>
                        </a:lnSpc>
                      </a:pPr>
                      <a:r>
                        <a:rPr lang="pl-PL" sz="2400" b="1" strike="noStrike" spc="-1" dirty="0">
                          <a:solidFill>
                            <a:srgbClr val="FFFFFF"/>
                          </a:solidFill>
                          <a:uFill>
                            <a:solidFill>
                              <a:srgbClr val="FFFFFF"/>
                            </a:solidFill>
                          </a:uFill>
                          <a:latin typeface="Calibri"/>
                        </a:rPr>
                        <a:t>PUNKTACJA</a:t>
                      </a: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10243E"/>
                    </a:solidFill>
                  </a:tcPr>
                </a:tc>
                <a:tc hMerge="1">
                  <a:txBody>
                    <a:bodyPr/>
                    <a:lstStyle/>
                    <a:p>
                      <a:endParaRPr lang="pl-PL"/>
                    </a:p>
                  </a:txBody>
                  <a:tcPr>
                    <a:solidFill>
                      <a:srgbClr val="729FCF"/>
                    </a:solidFill>
                  </a:tcPr>
                </a:tc>
              </a:tr>
              <a:tr h="962640">
                <a:tc>
                  <a:txBody>
                    <a:bodyPr/>
                    <a:lstStyle/>
                    <a:p>
                      <a:pPr algn="ctr">
                        <a:lnSpc>
                          <a:spcPts val="564"/>
                        </a:lnSpc>
                      </a:pPr>
                      <a:endParaRPr dirty="0"/>
                    </a:p>
                    <a:p>
                      <a:pPr algn="ctr">
                        <a:lnSpc>
                          <a:spcPts val="564"/>
                        </a:lnSpc>
                      </a:pPr>
                      <a:endParaRPr lang="pl-PL" sz="2400" b="1" strike="noStrike" spc="-1" dirty="0" smtClean="0">
                        <a:solidFill>
                          <a:srgbClr val="000000"/>
                        </a:solidFill>
                        <a:uFill>
                          <a:solidFill>
                            <a:srgbClr val="FFFFFF"/>
                          </a:solidFill>
                        </a:uFill>
                        <a:latin typeface="Calibri"/>
                        <a:ea typeface="Times New Roman"/>
                      </a:endParaRPr>
                    </a:p>
                    <a:p>
                      <a:pPr algn="ctr">
                        <a:lnSpc>
                          <a:spcPts val="564"/>
                        </a:lnSpc>
                      </a:pPr>
                      <a:endParaRPr lang="pl-PL" sz="2400" b="1" strike="noStrike" spc="-1" dirty="0" smtClean="0">
                        <a:solidFill>
                          <a:srgbClr val="000000"/>
                        </a:solidFill>
                        <a:uFill>
                          <a:solidFill>
                            <a:srgbClr val="FFFFFF"/>
                          </a:solidFill>
                        </a:uFill>
                        <a:latin typeface="Calibri"/>
                        <a:ea typeface="Times New Roman"/>
                      </a:endParaRPr>
                    </a:p>
                    <a:p>
                      <a:pPr algn="ctr">
                        <a:lnSpc>
                          <a:spcPts val="564"/>
                        </a:lnSpc>
                      </a:pPr>
                      <a:endParaRPr lang="pl-PL" sz="2400" b="1" strike="noStrike" spc="-1" dirty="0" smtClean="0">
                        <a:solidFill>
                          <a:srgbClr val="000000"/>
                        </a:solidFill>
                        <a:uFill>
                          <a:solidFill>
                            <a:srgbClr val="FFFFFF"/>
                          </a:solidFill>
                        </a:uFill>
                        <a:latin typeface="Calibri"/>
                        <a:ea typeface="Times New Roman"/>
                      </a:endParaRPr>
                    </a:p>
                    <a:p>
                      <a:pPr algn="ctr">
                        <a:lnSpc>
                          <a:spcPts val="564"/>
                        </a:lnSpc>
                      </a:pPr>
                      <a:r>
                        <a:rPr lang="pl-PL" sz="2400" b="1" strike="noStrike" spc="-1" dirty="0" smtClean="0">
                          <a:solidFill>
                            <a:srgbClr val="000000"/>
                          </a:solidFill>
                          <a:uFill>
                            <a:solidFill>
                              <a:srgbClr val="FFFFFF"/>
                            </a:solidFill>
                          </a:uFill>
                          <a:latin typeface="Calibri"/>
                          <a:ea typeface="Times New Roman"/>
                        </a:rPr>
                        <a:t>0 </a:t>
                      </a:r>
                      <a:r>
                        <a:rPr lang="pl-PL" sz="2400" b="1" strike="noStrike" spc="-1" dirty="0">
                          <a:solidFill>
                            <a:srgbClr val="000000"/>
                          </a:solidFill>
                          <a:uFill>
                            <a:solidFill>
                              <a:srgbClr val="FFFFFF"/>
                            </a:solidFill>
                          </a:uFill>
                          <a:latin typeface="Calibri"/>
                          <a:ea typeface="Times New Roman"/>
                        </a:rPr>
                        <a:t>pkt</a:t>
                      </a:r>
                      <a:endParaRP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Brak</a:t>
                      </a:r>
                      <a:endParaRPr dirty="0"/>
                    </a:p>
                    <a:p>
                      <a:pPr algn="ctr">
                        <a:lnSpc>
                          <a:spcPts val="564"/>
                        </a:lnSpc>
                      </a:pPr>
                      <a:r>
                        <a:rPr lang="pl-PL" sz="2400" strike="noStrike" spc="-1" dirty="0">
                          <a:solidFill>
                            <a:srgbClr val="000000"/>
                          </a:solidFill>
                          <a:uFill>
                            <a:solidFill>
                              <a:srgbClr val="FFFFFF"/>
                            </a:solidFill>
                          </a:uFill>
                          <a:latin typeface="Calibri"/>
                          <a:ea typeface="Times New Roman"/>
                        </a:rPr>
                        <a:t>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komplementarności</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71200">
                <a:tc>
                  <a:txBody>
                    <a:bodyPr/>
                    <a:lstStyle/>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dirty="0"/>
                    </a:p>
                    <a:p>
                      <a:pPr algn="ctr">
                        <a:lnSpc>
                          <a:spcPts val="564"/>
                        </a:lnSpc>
                      </a:pPr>
                      <a:r>
                        <a:rPr lang="pl-PL" sz="2400" b="1" strike="noStrike" spc="-1" dirty="0">
                          <a:solidFill>
                            <a:srgbClr val="000000"/>
                          </a:solidFill>
                          <a:uFill>
                            <a:solidFill>
                              <a:srgbClr val="FFFFFF"/>
                            </a:solidFill>
                          </a:uFill>
                          <a:latin typeface="Calibri"/>
                          <a:ea typeface="Times New Roman"/>
                        </a:rPr>
                        <a:t>1,25 pkt</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Projekt </a:t>
                      </a:r>
                      <a:r>
                        <a:rPr lang="pl-PL" sz="2400" strike="noStrike" spc="-1" dirty="0">
                          <a:solidFill>
                            <a:srgbClr val="000000"/>
                          </a:solidFill>
                          <a:uFill>
                            <a:solidFill>
                              <a:srgbClr val="FFFFFF"/>
                            </a:solidFill>
                          </a:uFill>
                          <a:latin typeface="Calibri"/>
                          <a:ea typeface="Times New Roman"/>
                        </a:rPr>
                        <a:t>komplementarny z co najmniej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jednym  </a:t>
                      </a:r>
                      <a:r>
                        <a:rPr lang="pl-PL" sz="2400" strike="noStrike" spc="-1" dirty="0">
                          <a:solidFill>
                            <a:srgbClr val="000000"/>
                          </a:solidFill>
                          <a:uFill>
                            <a:solidFill>
                              <a:srgbClr val="FFFFFF"/>
                            </a:solidFill>
                          </a:uFill>
                          <a:latin typeface="Calibri"/>
                          <a:ea typeface="Times New Roman"/>
                        </a:rPr>
                        <a:t>projektem</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116000">
                <a:tc>
                  <a:txBody>
                    <a:bodyPr/>
                    <a:lstStyle/>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dirty="0"/>
                    </a:p>
                    <a:p>
                      <a:pPr algn="ctr">
                        <a:lnSpc>
                          <a:spcPts val="564"/>
                        </a:lnSpc>
                      </a:pPr>
                      <a:r>
                        <a:rPr lang="pl-PL" sz="2400" b="1" strike="noStrike" spc="-1" dirty="0">
                          <a:solidFill>
                            <a:srgbClr val="000000"/>
                          </a:solidFill>
                          <a:uFill>
                            <a:solidFill>
                              <a:srgbClr val="FFFFFF"/>
                            </a:solidFill>
                          </a:uFill>
                          <a:latin typeface="Calibri"/>
                          <a:ea typeface="Times New Roman"/>
                        </a:rPr>
                        <a:t>2,5 pkt</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lstStyle/>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Projekt </a:t>
                      </a:r>
                      <a:r>
                        <a:rPr lang="pl-PL" sz="2400" strike="noStrike" spc="-1" dirty="0">
                          <a:solidFill>
                            <a:srgbClr val="000000"/>
                          </a:solidFill>
                          <a:uFill>
                            <a:solidFill>
                              <a:srgbClr val="FFFFFF"/>
                            </a:solidFill>
                          </a:uFill>
                          <a:latin typeface="Calibri"/>
                          <a:ea typeface="Times New Roman"/>
                        </a:rPr>
                        <a:t>komplementarny z co najmniej trzema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projektami</a:t>
                      </a:r>
                      <a:r>
                        <a:rPr lang="pl-PL" sz="2400" strike="noStrike" spc="-1" dirty="0">
                          <a:solidFill>
                            <a:srgbClr val="000000"/>
                          </a:solidFill>
                          <a:uFill>
                            <a:solidFill>
                              <a:srgbClr val="FFFFFF"/>
                            </a:solidFill>
                          </a:uFill>
                          <a:latin typeface="Calibri"/>
                          <a:ea typeface="Times New Roman"/>
                        </a:rPr>
                        <a:t>, w tym minimum jednym w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ramach </a:t>
                      </a:r>
                      <a:r>
                        <a:rPr lang="pl-PL" sz="2400" strike="noStrike" spc="-1" dirty="0">
                          <a:solidFill>
                            <a:srgbClr val="000000"/>
                          </a:solidFill>
                          <a:uFill>
                            <a:solidFill>
                              <a:srgbClr val="FFFFFF"/>
                            </a:solidFill>
                          </a:uFill>
                          <a:latin typeface="Calibri"/>
                          <a:ea typeface="Times New Roman"/>
                        </a:rPr>
                        <a:t>naboru </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116000">
                <a:tc>
                  <a:txBody>
                    <a:bodyPr/>
                    <a:lstStyle/>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dirty="0"/>
                    </a:p>
                    <a:p>
                      <a:pPr algn="ctr">
                        <a:lnSpc>
                          <a:spcPts val="564"/>
                        </a:lnSpc>
                      </a:pPr>
                      <a:r>
                        <a:rPr lang="pl-PL" sz="2400" b="1" strike="noStrike" spc="-1" dirty="0">
                          <a:solidFill>
                            <a:srgbClr val="000000"/>
                          </a:solidFill>
                          <a:uFill>
                            <a:solidFill>
                              <a:srgbClr val="FFFFFF"/>
                            </a:solidFill>
                          </a:uFill>
                          <a:latin typeface="Calibri"/>
                          <a:ea typeface="Times New Roman"/>
                        </a:rPr>
                        <a:t>5 pkt</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lstStyle/>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Projekt </a:t>
                      </a:r>
                      <a:r>
                        <a:rPr lang="pl-PL" sz="2400" strike="noStrike" spc="-1" dirty="0">
                          <a:solidFill>
                            <a:srgbClr val="000000"/>
                          </a:solidFill>
                          <a:uFill>
                            <a:solidFill>
                              <a:srgbClr val="FFFFFF"/>
                            </a:solidFill>
                          </a:uFill>
                          <a:latin typeface="Calibri"/>
                          <a:ea typeface="Times New Roman"/>
                        </a:rPr>
                        <a:t>komplementarny z co najmniej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pięcioma </a:t>
                      </a:r>
                      <a:r>
                        <a:rPr lang="pl-PL" sz="2400" strike="noStrike" spc="-1" dirty="0">
                          <a:solidFill>
                            <a:srgbClr val="000000"/>
                          </a:solidFill>
                          <a:uFill>
                            <a:solidFill>
                              <a:srgbClr val="FFFFFF"/>
                            </a:solidFill>
                          </a:uFill>
                          <a:latin typeface="Calibri"/>
                          <a:ea typeface="Times New Roman"/>
                        </a:rPr>
                        <a:t>projektami, w tym minimum trzema </a:t>
                      </a: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endParaRPr lang="pl-PL" sz="2400" strike="noStrike" spc="-1" dirty="0" smtClean="0">
                        <a:solidFill>
                          <a:srgbClr val="000000"/>
                        </a:solidFill>
                        <a:uFill>
                          <a:solidFill>
                            <a:srgbClr val="FFFFFF"/>
                          </a:solidFill>
                        </a:uFill>
                        <a:latin typeface="Calibri"/>
                        <a:ea typeface="Times New Roman"/>
                      </a:endParaRPr>
                    </a:p>
                    <a:p>
                      <a:pPr algn="ctr">
                        <a:lnSpc>
                          <a:spcPts val="564"/>
                        </a:lnSpc>
                      </a:pPr>
                      <a:r>
                        <a:rPr lang="pl-PL" sz="2400" strike="noStrike" spc="-1" dirty="0" smtClean="0">
                          <a:solidFill>
                            <a:srgbClr val="000000"/>
                          </a:solidFill>
                          <a:uFill>
                            <a:solidFill>
                              <a:srgbClr val="FFFFFF"/>
                            </a:solidFill>
                          </a:uFill>
                          <a:latin typeface="Calibri"/>
                          <a:ea typeface="Times New Roman"/>
                        </a:rPr>
                        <a:t>w </a:t>
                      </a:r>
                      <a:r>
                        <a:rPr lang="pl-PL" sz="2400" strike="noStrike" spc="-1" dirty="0">
                          <a:solidFill>
                            <a:srgbClr val="000000"/>
                          </a:solidFill>
                          <a:uFill>
                            <a:solidFill>
                              <a:srgbClr val="FFFFFF"/>
                            </a:solidFill>
                          </a:uFill>
                          <a:latin typeface="Calibri"/>
                          <a:ea typeface="Times New Roman"/>
                        </a:rPr>
                        <a:t>ramach naboru</a:t>
                      </a:r>
                      <a:endParaRPr dirty="0"/>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370160">
                <a:tc gridSpan="2">
                  <a:txBody>
                    <a:bodyPr/>
                    <a:lstStyle/>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dirty="0" smtClean="0"/>
                    </a:p>
                    <a:p>
                      <a:pPr algn="ctr">
                        <a:lnSpc>
                          <a:spcPts val="564"/>
                        </a:lnSpc>
                      </a:pPr>
                      <a:endParaRPr lang="pl-PL" sz="2200" b="1" dirty="0" smtClean="0"/>
                    </a:p>
                    <a:p>
                      <a:pPr marL="0" algn="ctr" defTabSz="914400" rtl="0" eaLnBrk="1" latinLnBrk="0" hangingPunct="1">
                        <a:lnSpc>
                          <a:spcPts val="564"/>
                        </a:lnSpc>
                      </a:pPr>
                      <a:r>
                        <a:rPr lang="pl-PL" sz="2200" b="1" kern="1200" dirty="0" smtClean="0">
                          <a:solidFill>
                            <a:schemeClr val="tx1"/>
                          </a:solidFill>
                          <a:latin typeface="+mn-lt"/>
                          <a:ea typeface="+mn-ea"/>
                          <a:cs typeface="+mn-cs"/>
                        </a:rPr>
                        <a:t>Ocena: max 5 pkt</a:t>
                      </a:r>
                      <a:endParaRPr sz="2200" b="1" kern="1200" dirty="0">
                        <a:solidFill>
                          <a:schemeClr val="tx1"/>
                        </a:solidFill>
                        <a:latin typeface="+mn-lt"/>
                        <a:ea typeface="+mn-ea"/>
                        <a:cs typeface="+mn-cs"/>
                      </a:endParaRPr>
                    </a:p>
                  </a:txBody>
                  <a:tcPr marL="68400" marR="6840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hMerge="1">
                  <a:txBody>
                    <a:bodyPr/>
                    <a:lstStyle/>
                    <a:p>
                      <a:endParaRPr lang="pl-PL"/>
                    </a:p>
                  </a:txBody>
                  <a:tcPr>
                    <a:solidFill>
                      <a:srgbClr val="729FCF"/>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3" name="CustomShape 1"/>
          <p:cNvSpPr/>
          <p:nvPr/>
        </p:nvSpPr>
        <p:spPr>
          <a:xfrm>
            <a:off x="0" y="2061000"/>
            <a:ext cx="9143640" cy="444924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709560" tIns="1353960" rIns="709560" bIns="199080"/>
          <a:lstStyle/>
          <a:p>
            <a:pPr marL="285840" lvl="1" indent="-285480">
              <a:lnSpc>
                <a:spcPct val="90000"/>
              </a:lnSpc>
              <a:buFont typeface="StarSymbol"/>
              <a:buChar char=""/>
            </a:pPr>
            <a:r>
              <a:rPr lang="pl-PL" sz="2800" strike="noStrike" spc="-1">
                <a:solidFill>
                  <a:srgbClr val="000000"/>
                </a:solidFill>
                <a:uFill>
                  <a:solidFill>
                    <a:srgbClr val="FFFFFF"/>
                  </a:solidFill>
                </a:uFill>
                <a:latin typeface="Calibri"/>
              </a:rPr>
              <a:t>Za spełnianie kryteriów zgodności ze strategią ZIT AJ Wnioskodawca może otrzymać maksymalnie    </a:t>
            </a:r>
            <a:r>
              <a:rPr lang="pl-PL" sz="2800" b="1" strike="noStrike" spc="-1">
                <a:solidFill>
                  <a:srgbClr val="000000"/>
                </a:solidFill>
                <a:uFill>
                  <a:solidFill>
                    <a:srgbClr val="FFFFFF"/>
                  </a:solidFill>
                </a:uFill>
                <a:latin typeface="Calibri"/>
              </a:rPr>
              <a:t>50 punktów</a:t>
            </a:r>
            <a:endParaRPr/>
          </a:p>
        </p:txBody>
      </p:sp>
      <p:sp>
        <p:nvSpPr>
          <p:cNvPr id="384" name="CustomShape 2"/>
          <p:cNvSpPr/>
          <p:nvPr/>
        </p:nvSpPr>
        <p:spPr>
          <a:xfrm>
            <a:off x="457200" y="1102680"/>
            <a:ext cx="6976440" cy="1954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41920" tIns="95400" rIns="241920" bIns="95400" anchor="ctr"/>
          <a:lstStyle/>
          <a:p>
            <a:pPr>
              <a:lnSpc>
                <a:spcPct val="90000"/>
              </a:lnSpc>
            </a:pPr>
            <a:r>
              <a:rPr lang="pl-PL" sz="3600" strike="noStrike" spc="-1">
                <a:solidFill>
                  <a:srgbClr val="FFFFFF"/>
                </a:solidFill>
                <a:uFill>
                  <a:solidFill>
                    <a:srgbClr val="FFFFFF"/>
                  </a:solidFill>
                </a:uFill>
                <a:latin typeface="Calibri"/>
              </a:rPr>
              <a:t>Waga oceny w zakresie zgodności ze Strategią ZIT AJ</a:t>
            </a:r>
            <a:endParaRPr/>
          </a:p>
        </p:txBody>
      </p:sp>
      <p:pic>
        <p:nvPicPr>
          <p:cNvPr id="385"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6" name="TextShape 1"/>
          <p:cNvSpPr txBox="1"/>
          <p:nvPr/>
        </p:nvSpPr>
        <p:spPr>
          <a:xfrm>
            <a:off x="467640" y="1340640"/>
            <a:ext cx="8229240" cy="4525560"/>
          </a:xfrm>
          <a:prstGeom prst="rect">
            <a:avLst/>
          </a:prstGeom>
          <a:noFill/>
          <a:ln>
            <a:noFill/>
          </a:ln>
        </p:spPr>
        <p:txBody>
          <a:bodyPr/>
          <a:lstStyle/>
          <a:p>
            <a:pPr marL="360">
              <a:lnSpc>
                <a:spcPct val="100000"/>
              </a:lnSpc>
            </a:pPr>
            <a:endParaRPr lang="pl-PL" sz="2400" strike="noStrike" spc="-1" dirty="0" smtClean="0">
              <a:solidFill>
                <a:srgbClr val="000000"/>
              </a:solidFill>
              <a:uFill>
                <a:solidFill>
                  <a:srgbClr val="FFFFFF"/>
                </a:solidFill>
              </a:uFill>
              <a:latin typeface="Calibri"/>
            </a:endParaRPr>
          </a:p>
          <a:p>
            <a:pPr marL="360">
              <a:lnSpc>
                <a:spcPct val="100000"/>
              </a:lnSpc>
            </a:pPr>
            <a:r>
              <a:rPr lang="pl-PL" sz="2400" strike="noStrike" spc="-1" dirty="0" smtClean="0">
                <a:solidFill>
                  <a:srgbClr val="000000"/>
                </a:solidFill>
                <a:uFill>
                  <a:solidFill>
                    <a:srgbClr val="FFFFFF"/>
                  </a:solidFill>
                </a:uFill>
                <a:latin typeface="Calibri"/>
              </a:rPr>
              <a:t>Wyjaśnienia </a:t>
            </a:r>
            <a:r>
              <a:rPr lang="pl-PL" sz="2400" strike="noStrike" spc="-1" dirty="0">
                <a:solidFill>
                  <a:srgbClr val="000000"/>
                </a:solidFill>
                <a:uFill>
                  <a:solidFill>
                    <a:srgbClr val="FFFFFF"/>
                  </a:solidFill>
                </a:uFill>
                <a:latin typeface="Calibri"/>
              </a:rPr>
              <a:t>o charakterze ogólnym publikowane są na stronie internetowej  </a:t>
            </a:r>
            <a:r>
              <a:rPr lang="pl-PL" sz="2400" u="sng" strike="noStrike" spc="-1" dirty="0">
                <a:solidFill>
                  <a:srgbClr val="0000FF"/>
                </a:solidFill>
                <a:uFill>
                  <a:solidFill>
                    <a:srgbClr val="FFFFFF"/>
                  </a:solidFill>
                </a:uFill>
                <a:latin typeface="Calibri"/>
              </a:rPr>
              <a:t>www.zitaj.jeleniagora.pl</a:t>
            </a:r>
            <a:r>
              <a:rPr lang="pl-PL" sz="2400" strike="noStrike" spc="-1" dirty="0">
                <a:solidFill>
                  <a:srgbClr val="000000"/>
                </a:solidFill>
                <a:uFill>
                  <a:solidFill>
                    <a:srgbClr val="FFFFFF"/>
                  </a:solidFill>
                </a:uFill>
                <a:latin typeface="Calibri"/>
              </a:rPr>
              <a:t>.</a:t>
            </a:r>
            <a:endParaRPr dirty="0"/>
          </a:p>
          <a:p>
            <a:pPr>
              <a:lnSpc>
                <a:spcPct val="100000"/>
              </a:lnSpc>
            </a:pPr>
            <a:endParaRPr dirty="0"/>
          </a:p>
          <a:p>
            <a:pPr marL="360">
              <a:lnSpc>
                <a:spcPct val="100000"/>
              </a:lnSpc>
            </a:pPr>
            <a:endParaRPr lang="pl-PL" sz="2400" strike="noStrike" spc="-1" dirty="0" smtClean="0">
              <a:solidFill>
                <a:srgbClr val="000000"/>
              </a:solidFill>
              <a:uFill>
                <a:solidFill>
                  <a:srgbClr val="FFFFFF"/>
                </a:solidFill>
              </a:uFill>
              <a:latin typeface="Calibri"/>
            </a:endParaRPr>
          </a:p>
          <a:p>
            <a:pPr marL="360">
              <a:lnSpc>
                <a:spcPct val="100000"/>
              </a:lnSpc>
            </a:pPr>
            <a:r>
              <a:rPr lang="pl-PL" sz="2400" strike="noStrike" spc="-1" dirty="0" smtClean="0">
                <a:solidFill>
                  <a:srgbClr val="000000"/>
                </a:solidFill>
                <a:uFill>
                  <a:solidFill>
                    <a:srgbClr val="FFFFFF"/>
                  </a:solidFill>
                </a:uFill>
                <a:latin typeface="Calibri"/>
              </a:rPr>
              <a:t>Zapytania </a:t>
            </a:r>
            <a:r>
              <a:rPr lang="pl-PL" sz="2400" strike="noStrike" spc="-1" dirty="0">
                <a:solidFill>
                  <a:srgbClr val="000000"/>
                </a:solidFill>
                <a:uFill>
                  <a:solidFill>
                    <a:srgbClr val="FFFFFF"/>
                  </a:solidFill>
                </a:uFill>
                <a:latin typeface="Calibri"/>
              </a:rPr>
              <a:t>w zakresie oceny zgodności projektu ze Strategią ZIT AJ można składać do ZIT AJ:</a:t>
            </a:r>
            <a:endParaRPr dirty="0"/>
          </a:p>
          <a:p>
            <a:pPr>
              <a:lnSpc>
                <a:spcPct val="100000"/>
              </a:lnSpc>
            </a:pPr>
            <a:endParaRPr dirty="0"/>
          </a:p>
          <a:p>
            <a:pPr marL="343080" indent="-342720">
              <a:lnSpc>
                <a:spcPct val="100000"/>
              </a:lnSpc>
              <a:buFont typeface="Arial"/>
              <a:buChar char="•"/>
            </a:pPr>
            <a:r>
              <a:rPr lang="pl-PL" sz="2400" strike="noStrike" spc="-1" dirty="0">
                <a:solidFill>
                  <a:srgbClr val="000000"/>
                </a:solidFill>
                <a:uFill>
                  <a:solidFill>
                    <a:srgbClr val="FFFFFF"/>
                  </a:solidFill>
                </a:uFill>
                <a:latin typeface="Calibri"/>
              </a:rPr>
              <a:t>na adres: </a:t>
            </a:r>
            <a:r>
              <a:rPr lang="pl-PL" sz="2400" u="sng" strike="noStrike" spc="-1" dirty="0">
                <a:solidFill>
                  <a:srgbClr val="0000FF"/>
                </a:solidFill>
                <a:uFill>
                  <a:solidFill>
                    <a:srgbClr val="FFFFFF"/>
                  </a:solidFill>
                </a:uFill>
                <a:latin typeface="Calibri"/>
              </a:rPr>
              <a:t>zitaj@jeleniagora.pl</a:t>
            </a:r>
            <a:endParaRPr dirty="0"/>
          </a:p>
          <a:p>
            <a:pPr marL="343080" indent="-342720">
              <a:lnSpc>
                <a:spcPct val="100000"/>
              </a:lnSpc>
              <a:buFont typeface="Arial"/>
              <a:buChar char="•"/>
            </a:pPr>
            <a:r>
              <a:rPr lang="pl-PL" sz="2400" strike="noStrike" spc="-1" dirty="0">
                <a:solidFill>
                  <a:srgbClr val="000000"/>
                </a:solidFill>
                <a:uFill>
                  <a:solidFill>
                    <a:srgbClr val="FFFFFF"/>
                  </a:solidFill>
                </a:uFill>
                <a:latin typeface="Calibri"/>
              </a:rPr>
              <a:t>telefonicznie: 75 75 46 255  oraz 75 75 46 288</a:t>
            </a:r>
            <a:endParaRPr dirty="0"/>
          </a:p>
          <a:p>
            <a:pPr>
              <a:lnSpc>
                <a:spcPct val="100000"/>
              </a:lnSpc>
            </a:pPr>
            <a:endParaRPr dirty="0"/>
          </a:p>
          <a:p>
            <a:pPr algn="ctr">
              <a:lnSpc>
                <a:spcPct val="100000"/>
              </a:lnSpc>
            </a:pPr>
            <a:endParaRPr dirty="0"/>
          </a:p>
        </p:txBody>
      </p:sp>
      <p:pic>
        <p:nvPicPr>
          <p:cNvPr id="387"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88"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2200" b="1" strike="noStrike" spc="-1">
                <a:solidFill>
                  <a:srgbClr val="000000"/>
                </a:solidFill>
                <a:uFill>
                  <a:solidFill>
                    <a:srgbClr val="FFFFFF"/>
                  </a:solidFill>
                </a:uFill>
                <a:latin typeface="Calibri"/>
              </a:rPr>
              <a:t>
</a:t>
            </a:r>
            <a:r>
              <a:rPr lang="pl-PL" sz="2700" b="1" strike="noStrike" spc="-1">
                <a:solidFill>
                  <a:srgbClr val="000000"/>
                </a:solidFill>
                <a:uFill>
                  <a:solidFill>
                    <a:srgbClr val="FFFFFF"/>
                  </a:solidFill>
                </a:uFill>
                <a:latin typeface="Calibri"/>
              </a:rPr>
              <a:t>MINIMUM PUNKTOWE
Uzyskanie przez projekt minimum punktowego 
</a:t>
            </a:r>
            <a:endParaRPr/>
          </a:p>
        </p:txBody>
      </p:sp>
      <p:sp>
        <p:nvSpPr>
          <p:cNvPr id="389" name="CustomShape 2"/>
          <p:cNvSpPr/>
          <p:nvPr/>
        </p:nvSpPr>
        <p:spPr>
          <a:xfrm>
            <a:off x="251640" y="2457360"/>
            <a:ext cx="8434800" cy="15588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458280" rIns="65484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W ramach tego kryterium będzie sprawdzane czy, projekt otrzymał co najmniej 15% możliwych do uzyskania punktów na tym etapie oceny (</a:t>
            </a:r>
            <a:r>
              <a:rPr lang="pl-PL" sz="2200" b="1" strike="noStrike" spc="-1">
                <a:solidFill>
                  <a:srgbClr val="000000"/>
                </a:solidFill>
                <a:uFill>
                  <a:solidFill>
                    <a:srgbClr val="FFFFFF"/>
                  </a:solidFill>
                </a:uFill>
                <a:latin typeface="Calibri"/>
              </a:rPr>
              <a:t>7,5 pkt</a:t>
            </a:r>
            <a:r>
              <a:rPr lang="pl-PL" sz="2200" strike="noStrike" spc="-1">
                <a:solidFill>
                  <a:srgbClr val="000000"/>
                </a:solidFill>
                <a:uFill>
                  <a:solidFill>
                    <a:srgbClr val="FFFFFF"/>
                  </a:solidFill>
                </a:uFill>
                <a:latin typeface="Calibri"/>
              </a:rPr>
              <a:t>)</a:t>
            </a:r>
            <a:endParaRPr/>
          </a:p>
        </p:txBody>
      </p:sp>
      <p:sp>
        <p:nvSpPr>
          <p:cNvPr id="390" name="CustomShape 3"/>
          <p:cNvSpPr/>
          <p:nvPr/>
        </p:nvSpPr>
        <p:spPr>
          <a:xfrm>
            <a:off x="673200" y="2132640"/>
            <a:ext cx="5904360" cy="649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3200" tIns="31680" rIns="223200" bIns="31680" anchor="ctr"/>
          <a:lstStyle/>
          <a:p>
            <a:pPr>
              <a:lnSpc>
                <a:spcPct val="90000"/>
              </a:lnSpc>
            </a:pPr>
            <a:r>
              <a:rPr lang="pl-PL" sz="2200" b="1" strike="noStrike" spc="-1">
                <a:solidFill>
                  <a:srgbClr val="FFFFFF"/>
                </a:solidFill>
                <a:uFill>
                  <a:solidFill>
                    <a:srgbClr val="FFFFFF"/>
                  </a:solidFill>
                </a:uFill>
                <a:latin typeface="Calibri"/>
              </a:rPr>
              <a:t>Definicja kryterium </a:t>
            </a:r>
            <a:endParaRPr/>
          </a:p>
        </p:txBody>
      </p:sp>
      <p:sp>
        <p:nvSpPr>
          <p:cNvPr id="391" name="CustomShape 4"/>
          <p:cNvSpPr/>
          <p:nvPr/>
        </p:nvSpPr>
        <p:spPr>
          <a:xfrm>
            <a:off x="251640" y="4460400"/>
            <a:ext cx="8434800" cy="15937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54840" tIns="458280" rIns="65484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TAK/NIE</a:t>
            </a:r>
            <a:endParaRPr/>
          </a:p>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Kryterium obligatoryjne (kluczowe) – niespełnienie oznacza odrzucenia wniosku</a:t>
            </a:r>
            <a:endParaRPr/>
          </a:p>
        </p:txBody>
      </p:sp>
      <p:sp>
        <p:nvSpPr>
          <p:cNvPr id="392" name="CustomShape 5"/>
          <p:cNvSpPr/>
          <p:nvPr/>
        </p:nvSpPr>
        <p:spPr>
          <a:xfrm>
            <a:off x="673200" y="4135680"/>
            <a:ext cx="5904360" cy="64908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3200" tIns="31680" rIns="223200" bIns="31680" anchor="ctr"/>
          <a:lstStyle/>
          <a:p>
            <a:pPr>
              <a:lnSpc>
                <a:spcPct val="90000"/>
              </a:lnSpc>
            </a:pPr>
            <a:r>
              <a:rPr lang="pl-PL" sz="2200" b="1" strike="noStrike" spc="-1">
                <a:solidFill>
                  <a:srgbClr val="FFFFFF"/>
                </a:solidFill>
                <a:uFill>
                  <a:solidFill>
                    <a:srgbClr val="FFFFFF"/>
                  </a:solidFill>
                </a:uFill>
                <a:latin typeface="Calibri"/>
              </a:rPr>
              <a:t>Opis znaczenia kryterium </a:t>
            </a:r>
            <a:endParaRPr/>
          </a:p>
        </p:txBody>
      </p:sp>
      <p:pic>
        <p:nvPicPr>
          <p:cNvPr id="393" name="Obraz 3"/>
          <p:cNvPicPr/>
          <p:nvPr/>
        </p:nvPicPr>
        <p:blipFill>
          <a:blip r:embed="rId3"/>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21" name="TextShape 1"/>
          <p:cNvSpPr txBox="1"/>
          <p:nvPr/>
        </p:nvSpPr>
        <p:spPr>
          <a:xfrm>
            <a:off x="550150" y="804627"/>
            <a:ext cx="8229240" cy="1142640"/>
          </a:xfrm>
          <a:prstGeom prst="rect">
            <a:avLst/>
          </a:prstGeom>
          <a:noFill/>
          <a:ln>
            <a:noFill/>
          </a:ln>
        </p:spPr>
        <p:txBody>
          <a:bodyPr anchor="ctr"/>
          <a:lstStyle/>
          <a:p>
            <a:pPr algn="ctr">
              <a:lnSpc>
                <a:spcPct val="100000"/>
              </a:lnSpc>
            </a:pPr>
            <a:r>
              <a:rPr lang="pl-PL" sz="3800" b="1" strike="noStrike" spc="-1" dirty="0">
                <a:solidFill>
                  <a:srgbClr val="000000"/>
                </a:solidFill>
                <a:uFill>
                  <a:solidFill>
                    <a:srgbClr val="FFFFFF"/>
                  </a:solidFill>
                </a:uFill>
                <a:latin typeface="Calibri"/>
              </a:rPr>
              <a:t>
Obszar realizacji ZIT AJ
</a:t>
            </a:r>
            <a:r>
              <a:rPr lang="pl-PL" sz="2000" strike="noStrike" spc="-1" dirty="0">
                <a:solidFill>
                  <a:srgbClr val="000000"/>
                </a:solidFill>
                <a:uFill>
                  <a:solidFill>
                    <a:srgbClr val="FFFFFF"/>
                  </a:solidFill>
                </a:uFill>
                <a:latin typeface="Arial"/>
                <a:ea typeface="DejaVu Sans"/>
              </a:rPr>
              <a:t>Obszarem realizacji ZIT AJ jest obszar jednostek samorządu terytorialnego, </a:t>
            </a:r>
            <a:r>
              <a:rPr lang="pl-PL" sz="2000" strike="noStrike" spc="-1" dirty="0">
                <a:solidFill>
                  <a:srgbClr val="000000"/>
                </a:solidFill>
                <a:uFill>
                  <a:solidFill>
                    <a:srgbClr val="FFFFFF"/>
                  </a:solidFill>
                </a:uFill>
                <a:latin typeface="Calibri"/>
                <a:ea typeface="DejaVu Sans"/>
              </a:rPr>
              <a:t>
</a:t>
            </a:r>
            <a:r>
              <a:rPr lang="pl-PL" sz="2000" strike="noStrike" spc="-1" dirty="0">
                <a:solidFill>
                  <a:srgbClr val="000000"/>
                </a:solidFill>
                <a:uFill>
                  <a:solidFill>
                    <a:srgbClr val="FFFFFF"/>
                  </a:solidFill>
                </a:uFill>
                <a:latin typeface="Arial"/>
                <a:ea typeface="DejaVu Sans"/>
              </a:rPr>
              <a:t>które przystąpiły do Porozumienia w celu wspólnej realizacji ZIT. </a:t>
            </a:r>
            <a:r>
              <a:rPr lang="pl-PL" sz="2000" strike="noStrike" spc="-1" dirty="0">
                <a:solidFill>
                  <a:srgbClr val="000000"/>
                </a:solidFill>
                <a:uFill>
                  <a:solidFill>
                    <a:srgbClr val="FFFFFF"/>
                  </a:solidFill>
                </a:uFill>
                <a:latin typeface="Calibri"/>
                <a:ea typeface="DejaVu Sans"/>
              </a:rPr>
              <a:t>
</a:t>
            </a:r>
            <a:r>
              <a:rPr lang="pl-PL" sz="3800" strike="noStrike" spc="-1" dirty="0">
                <a:solidFill>
                  <a:srgbClr val="000000"/>
                </a:solidFill>
                <a:uFill>
                  <a:solidFill>
                    <a:srgbClr val="FFFFFF"/>
                  </a:solidFill>
                </a:uFill>
                <a:latin typeface="Calibri"/>
                <a:ea typeface="DejaVu Sans"/>
              </a:rPr>
              <a:t>
</a:t>
            </a:r>
            <a:endParaRPr dirty="0"/>
          </a:p>
        </p:txBody>
      </p:sp>
      <p:pic>
        <p:nvPicPr>
          <p:cNvPr id="322" name="Obraz 3"/>
          <p:cNvPicPr/>
          <p:nvPr/>
        </p:nvPicPr>
        <p:blipFill>
          <a:blip r:embed="rId3"/>
          <a:stretch/>
        </p:blipFill>
        <p:spPr>
          <a:xfrm>
            <a:off x="4788000" y="260640"/>
            <a:ext cx="4355640" cy="436320"/>
          </a:xfrm>
          <a:prstGeom prst="rect">
            <a:avLst/>
          </a:prstGeom>
          <a:ln>
            <a:noFill/>
          </a:ln>
        </p:spPr>
      </p:pic>
      <p:sp>
        <p:nvSpPr>
          <p:cNvPr id="323" name="CustomShape 2"/>
          <p:cNvSpPr/>
          <p:nvPr/>
        </p:nvSpPr>
        <p:spPr>
          <a:xfrm>
            <a:off x="179640" y="1635120"/>
            <a:ext cx="7416360" cy="1919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pic>
        <p:nvPicPr>
          <p:cNvPr id="324" name="Obraz 2"/>
          <p:cNvPicPr/>
          <p:nvPr/>
        </p:nvPicPr>
        <p:blipFill>
          <a:blip r:embed="rId4"/>
          <a:stretch/>
        </p:blipFill>
        <p:spPr>
          <a:xfrm>
            <a:off x="1576551" y="2416347"/>
            <a:ext cx="5839738" cy="4152186"/>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94" name="TextShape 1"/>
          <p:cNvSpPr txBox="1"/>
          <p:nvPr/>
        </p:nvSpPr>
        <p:spPr>
          <a:xfrm>
            <a:off x="457200" y="274680"/>
            <a:ext cx="8229240" cy="1142640"/>
          </a:xfrm>
          <a:prstGeom prst="rect">
            <a:avLst/>
          </a:prstGeom>
          <a:noFill/>
          <a:ln>
            <a:noFill/>
          </a:ln>
        </p:spPr>
        <p:txBody>
          <a:bodyPr anchor="ctr"/>
          <a:lstStyle/>
          <a:p>
            <a:pPr algn="ctr">
              <a:lnSpc>
                <a:spcPct val="100000"/>
              </a:lnSpc>
            </a:pPr>
            <a:r>
              <a:rPr lang="pl-PL" sz="4400" b="1" strike="noStrike" spc="-1">
                <a:solidFill>
                  <a:srgbClr val="000000"/>
                </a:solidFill>
                <a:uFill>
                  <a:solidFill>
                    <a:srgbClr val="FFFFFF"/>
                  </a:solidFill>
                </a:uFill>
                <a:latin typeface="Calibri"/>
              </a:rPr>
              <a:t>
</a:t>
            </a:r>
            <a:endParaRPr/>
          </a:p>
        </p:txBody>
      </p:sp>
      <p:sp>
        <p:nvSpPr>
          <p:cNvPr id="395" name="TextShape 2"/>
          <p:cNvSpPr txBox="1"/>
          <p:nvPr/>
        </p:nvSpPr>
        <p:spPr>
          <a:xfrm>
            <a:off x="466200" y="2205000"/>
            <a:ext cx="8229240" cy="2160000"/>
          </a:xfrm>
          <a:prstGeom prst="rect">
            <a:avLst/>
          </a:prstGeom>
          <a:noFill/>
          <a:ln>
            <a:noFill/>
          </a:ln>
        </p:spPr>
        <p:txBody>
          <a:bodyPr/>
          <a:lstStyle/>
          <a:p>
            <a:pPr algn="ctr">
              <a:lnSpc>
                <a:spcPct val="100000"/>
              </a:lnSpc>
            </a:pPr>
            <a:r>
              <a:rPr lang="pl-PL" sz="3200" strike="noStrike" spc="-1">
                <a:solidFill>
                  <a:srgbClr val="000000"/>
                </a:solidFill>
                <a:uFill>
                  <a:solidFill>
                    <a:srgbClr val="FFFFFF"/>
                  </a:solidFill>
                </a:uFill>
                <a:latin typeface="Calibri"/>
              </a:rPr>
              <a:t> </a:t>
            </a:r>
            <a:endParaRPr/>
          </a:p>
          <a:p>
            <a:pPr algn="ctr">
              <a:lnSpc>
                <a:spcPct val="100000"/>
              </a:lnSpc>
            </a:pPr>
            <a:r>
              <a:rPr lang="pl-PL" sz="6600" b="1" strike="noStrike" spc="-1">
                <a:solidFill>
                  <a:srgbClr val="000000"/>
                </a:solidFill>
                <a:uFill>
                  <a:solidFill>
                    <a:srgbClr val="FFFFFF"/>
                  </a:solidFill>
                </a:uFill>
                <a:latin typeface="Calibri"/>
              </a:rPr>
              <a:t>Dziękujemy  za uwagę </a:t>
            </a:r>
            <a:endParaRPr/>
          </a:p>
        </p:txBody>
      </p:sp>
      <p:pic>
        <p:nvPicPr>
          <p:cNvPr id="396" name="Obraz 5"/>
          <p:cNvPicPr/>
          <p:nvPr/>
        </p:nvPicPr>
        <p:blipFill>
          <a:blip r:embed="rId3"/>
          <a:stretch/>
        </p:blipFill>
        <p:spPr>
          <a:xfrm>
            <a:off x="251640" y="260640"/>
            <a:ext cx="4680000" cy="468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25" name="TextShape 1"/>
          <p:cNvSpPr txBox="1"/>
          <p:nvPr/>
        </p:nvSpPr>
        <p:spPr>
          <a:xfrm>
            <a:off x="539640" y="69336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Członkowie ZIT AJ</a:t>
            </a:r>
            <a:endParaRPr/>
          </a:p>
        </p:txBody>
      </p:sp>
      <p:pic>
        <p:nvPicPr>
          <p:cNvPr id="326" name="Obraz 3"/>
          <p:cNvPicPr/>
          <p:nvPr/>
        </p:nvPicPr>
        <p:blipFill>
          <a:blip r:embed="rId3"/>
          <a:stretch/>
        </p:blipFill>
        <p:spPr>
          <a:xfrm>
            <a:off x="4788000" y="260640"/>
            <a:ext cx="4355640" cy="436320"/>
          </a:xfrm>
          <a:prstGeom prst="rect">
            <a:avLst/>
          </a:prstGeom>
          <a:ln>
            <a:noFill/>
          </a:ln>
        </p:spPr>
      </p:pic>
      <p:sp>
        <p:nvSpPr>
          <p:cNvPr id="327" name="CustomShape 2"/>
          <p:cNvSpPr/>
          <p:nvPr/>
        </p:nvSpPr>
        <p:spPr>
          <a:xfrm>
            <a:off x="395640" y="1628640"/>
            <a:ext cx="7416360" cy="15534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a:p>
          <a:p>
            <a:pPr algn="ctr">
              <a:lnSpc>
                <a:spcPct val="100000"/>
              </a:lnSpc>
            </a:pPr>
            <a:endParaRPr/>
          </a:p>
          <a:p>
            <a:pPr algn="ctr">
              <a:lnSpc>
                <a:spcPct val="100000"/>
              </a:lnSpc>
            </a:pPr>
            <a:endParaRPr/>
          </a:p>
          <a:p>
            <a:pPr algn="ctr">
              <a:lnSpc>
                <a:spcPct val="100000"/>
              </a:lnSpc>
            </a:pPr>
            <a:endParaRPr/>
          </a:p>
        </p:txBody>
      </p:sp>
      <p:graphicFrame>
        <p:nvGraphicFramePr>
          <p:cNvPr id="328" name="Table 3"/>
          <p:cNvGraphicFramePr/>
          <p:nvPr/>
        </p:nvGraphicFramePr>
        <p:xfrm>
          <a:off x="251640" y="1836360"/>
          <a:ext cx="8712720" cy="4184280"/>
        </p:xfrm>
        <a:graphic>
          <a:graphicData uri="http://schemas.openxmlformats.org/drawingml/2006/table">
            <a:tbl>
              <a:tblPr/>
              <a:tblGrid>
                <a:gridCol w="2085120"/>
                <a:gridCol w="2085120"/>
                <a:gridCol w="2085120"/>
                <a:gridCol w="2457360"/>
              </a:tblGrid>
              <a:tr h="1443240">
                <a:tc>
                  <a:txBody>
                    <a:bodyPr/>
                    <a:lstStyle/>
                    <a:p>
                      <a:pPr>
                        <a:lnSpc>
                          <a:spcPct val="100000"/>
                        </a:lnSpc>
                      </a:pPr>
                      <a:endParaRPr dirty="0"/>
                    </a:p>
                    <a:p>
                      <a:pPr>
                        <a:lnSpc>
                          <a:spcPct val="100000"/>
                        </a:lnSpc>
                      </a:pPr>
                      <a:r>
                        <a:rPr lang="pl-PL" sz="1800" b="1" strike="noStrike" spc="-1" dirty="0">
                          <a:solidFill>
                            <a:srgbClr val="FFFFFF"/>
                          </a:solidFill>
                          <a:uFill>
                            <a:solidFill>
                              <a:srgbClr val="FFFFFF"/>
                            </a:solidFill>
                          </a:uFill>
                          <a:latin typeface="Arial"/>
                        </a:rPr>
                        <a:t>Gmina miejska</a:t>
                      </a:r>
                      <a:endParaRPr dirty="0"/>
                    </a:p>
                    <a:p>
                      <a:pPr>
                        <a:lnSpc>
                          <a:spcPct val="100000"/>
                        </a:lnSpc>
                      </a:pPr>
                      <a:endParaRPr dirty="0"/>
                    </a:p>
                  </a:txBody>
                  <a:tcPr>
                    <a:lnL w="12240">
                      <a:solidFill>
                        <a:srgbClr val="FFFFFF"/>
                      </a:solidFill>
                    </a:lnL>
                    <a:lnR w="12240">
                      <a:solidFill>
                        <a:srgbClr val="FFFFFF"/>
                      </a:solidFill>
                    </a:lnR>
                    <a:lnT w="12240">
                      <a:solidFill>
                        <a:srgbClr val="FFFFFF"/>
                      </a:solidFill>
                    </a:lnT>
                    <a:lnB w="38160">
                      <a:solidFill>
                        <a:srgbClr val="FFFFFF"/>
                      </a:solidFill>
                    </a:lnB>
                    <a:solidFill>
                      <a:srgbClr val="17375E"/>
                    </a:solidFill>
                  </a:tcPr>
                </a:tc>
                <a:tc>
                  <a:txBody>
                    <a:bodyPr/>
                    <a:lstStyle/>
                    <a:p>
                      <a:pPr>
                        <a:lnSpc>
                          <a:spcPct val="100000"/>
                        </a:lnSpc>
                      </a:pPr>
                      <a:endParaRPr/>
                    </a:p>
                    <a:p>
                      <a:pPr>
                        <a:lnSpc>
                          <a:spcPct val="100000"/>
                        </a:lnSpc>
                      </a:pPr>
                      <a:r>
                        <a:rPr lang="pl-PL" sz="1800" b="1" strike="noStrike" spc="-1">
                          <a:solidFill>
                            <a:srgbClr val="FFFFFF"/>
                          </a:solidFill>
                          <a:uFill>
                            <a:solidFill>
                              <a:srgbClr val="FFFFFF"/>
                            </a:solidFill>
                          </a:uFill>
                          <a:latin typeface="Arial"/>
                        </a:rPr>
                        <a:t>Gmina miejsko-wiejska</a:t>
                      </a:r>
                      <a:endParaRPr/>
                    </a:p>
                    <a:p>
                      <a:pPr>
                        <a:lnSpc>
                          <a:spcPct val="100000"/>
                        </a:lnSpc>
                      </a:pP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7375E"/>
                    </a:solidFill>
                  </a:tcPr>
                </a:tc>
                <a:tc>
                  <a:txBody>
                    <a:bodyPr/>
                    <a:lstStyle/>
                    <a:p>
                      <a:pPr>
                        <a:lnSpc>
                          <a:spcPct val="100000"/>
                        </a:lnSpc>
                      </a:pPr>
                      <a:endParaRPr/>
                    </a:p>
                    <a:p>
                      <a:pPr>
                        <a:lnSpc>
                          <a:spcPct val="100000"/>
                        </a:lnSpc>
                      </a:pPr>
                      <a:r>
                        <a:rPr lang="pl-PL" sz="1800" b="1" strike="noStrike" spc="-1">
                          <a:solidFill>
                            <a:srgbClr val="FFFFFF"/>
                          </a:solidFill>
                          <a:uFill>
                            <a:solidFill>
                              <a:srgbClr val="FFFFFF"/>
                            </a:solidFill>
                          </a:uFill>
                          <a:latin typeface="Arial"/>
                        </a:rPr>
                        <a:t>Gmina wiejska</a:t>
                      </a:r>
                      <a:endParaRPr/>
                    </a:p>
                    <a:p>
                      <a:pPr>
                        <a:lnSpc>
                          <a:spcPct val="100000"/>
                        </a:lnSpc>
                      </a:pP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7375E"/>
                    </a:solidFill>
                  </a:tcPr>
                </a:tc>
                <a:tc>
                  <a:txBody>
                    <a:bodyPr/>
                    <a:lstStyle/>
                    <a:p>
                      <a:pPr>
                        <a:lnSpc>
                          <a:spcPct val="100000"/>
                        </a:lnSpc>
                      </a:pPr>
                      <a:endParaRPr/>
                    </a:p>
                    <a:p>
                      <a:pPr>
                        <a:lnSpc>
                          <a:spcPct val="100000"/>
                        </a:lnSpc>
                      </a:pPr>
                      <a:r>
                        <a:rPr lang="pl-PL" sz="1800" b="1" strike="noStrike" spc="-1">
                          <a:solidFill>
                            <a:srgbClr val="FFFFFF"/>
                          </a:solidFill>
                          <a:uFill>
                            <a:solidFill>
                              <a:srgbClr val="FFFFFF"/>
                            </a:solidFill>
                          </a:uFill>
                          <a:latin typeface="Arial"/>
                        </a:rPr>
                        <a:t>Miasto na prawach powiatu</a:t>
                      </a:r>
                      <a:endParaRPr/>
                    </a:p>
                  </a:txBody>
                  <a:tcPr>
                    <a:lnL w="12240">
                      <a:solidFill>
                        <a:srgbClr val="FFFFFF"/>
                      </a:solidFill>
                    </a:lnL>
                    <a:lnR w="12240">
                      <a:solidFill>
                        <a:srgbClr val="FFFFFF"/>
                      </a:solidFill>
                    </a:lnR>
                    <a:lnT w="12240">
                      <a:solidFill>
                        <a:srgbClr val="FFFFFF"/>
                      </a:solidFill>
                    </a:lnT>
                    <a:lnB w="38160">
                      <a:solidFill>
                        <a:srgbClr val="FFFFFF"/>
                      </a:solidFill>
                    </a:lnB>
                    <a:solidFill>
                      <a:srgbClr val="17375E"/>
                    </a:solidFill>
                  </a:tcPr>
                </a:tc>
              </a:tr>
              <a:tr h="2741040">
                <a:tc>
                  <a:txBody>
                    <a:bodyPr/>
                    <a:lstStyle/>
                    <a:p>
                      <a:pPr algn="just">
                        <a:lnSpc>
                          <a:spcPct val="100000"/>
                        </a:lnSpc>
                      </a:pPr>
                      <a:r>
                        <a:rPr lang="pl-PL" sz="1800" strike="noStrike" spc="-1">
                          <a:solidFill>
                            <a:srgbClr val="000000"/>
                          </a:solidFill>
                          <a:uFill>
                            <a:solidFill>
                              <a:srgbClr val="FFFFFF"/>
                            </a:solidFill>
                          </a:uFill>
                          <a:latin typeface="Arial"/>
                        </a:rPr>
                        <a:t>Karpacz</a:t>
                      </a:r>
                      <a:endParaRPr/>
                    </a:p>
                    <a:p>
                      <a:pPr algn="just">
                        <a:lnSpc>
                          <a:spcPct val="100000"/>
                        </a:lnSpc>
                      </a:pPr>
                      <a:r>
                        <a:rPr lang="pl-PL" sz="1800" strike="noStrike" spc="-1">
                          <a:solidFill>
                            <a:srgbClr val="000000"/>
                          </a:solidFill>
                          <a:uFill>
                            <a:solidFill>
                              <a:srgbClr val="FFFFFF"/>
                            </a:solidFill>
                          </a:uFill>
                          <a:latin typeface="Arial"/>
                        </a:rPr>
                        <a:t>Kowary</a:t>
                      </a:r>
                      <a:endParaRPr/>
                    </a:p>
                    <a:p>
                      <a:pPr algn="just">
                        <a:lnSpc>
                          <a:spcPct val="100000"/>
                        </a:lnSpc>
                      </a:pPr>
                      <a:r>
                        <a:rPr lang="pl-PL" sz="1800" strike="noStrike" spc="-1">
                          <a:solidFill>
                            <a:srgbClr val="000000"/>
                          </a:solidFill>
                          <a:uFill>
                            <a:solidFill>
                              <a:srgbClr val="FFFFFF"/>
                            </a:solidFill>
                          </a:uFill>
                          <a:latin typeface="Arial"/>
                        </a:rPr>
                        <a:t>Piechowice</a:t>
                      </a:r>
                      <a:endParaRPr/>
                    </a:p>
                    <a:p>
                      <a:pPr algn="just">
                        <a:lnSpc>
                          <a:spcPct val="100000"/>
                        </a:lnSpc>
                      </a:pPr>
                      <a:r>
                        <a:rPr lang="pl-PL" sz="1800" strike="noStrike" spc="-1">
                          <a:solidFill>
                            <a:srgbClr val="000000"/>
                          </a:solidFill>
                          <a:uFill>
                            <a:solidFill>
                              <a:srgbClr val="FFFFFF"/>
                            </a:solidFill>
                          </a:uFill>
                          <a:latin typeface="Arial"/>
                        </a:rPr>
                        <a:t>Szklarska Poręba</a:t>
                      </a:r>
                      <a:endParaRPr/>
                    </a:p>
                    <a:p>
                      <a:pPr algn="just">
                        <a:lnSpc>
                          <a:spcPct val="100000"/>
                        </a:lnSpc>
                      </a:pPr>
                      <a:r>
                        <a:rPr lang="pl-PL" sz="1800" strike="noStrike" spc="-1">
                          <a:solidFill>
                            <a:srgbClr val="000000"/>
                          </a:solidFill>
                          <a:uFill>
                            <a:solidFill>
                              <a:srgbClr val="FFFFFF"/>
                            </a:solidFill>
                          </a:uFill>
                          <a:latin typeface="Arial"/>
                        </a:rPr>
                        <a:t>Wojcieszów</a:t>
                      </a:r>
                      <a:endParaRPr/>
                    </a:p>
                    <a:p>
                      <a:pPr algn="just">
                        <a:lnSpc>
                          <a:spcPct val="100000"/>
                        </a:lnSpc>
                      </a:pPr>
                      <a:r>
                        <a:rPr lang="pl-PL" sz="1800" strike="noStrike" spc="-1">
                          <a:solidFill>
                            <a:srgbClr val="000000"/>
                          </a:solidFill>
                          <a:uFill>
                            <a:solidFill>
                              <a:srgbClr val="FFFFFF"/>
                            </a:solidFill>
                          </a:uFill>
                          <a:latin typeface="Arial"/>
                        </a:rPr>
                        <a:t>Złotoryja</a:t>
                      </a:r>
                      <a:endParaRPr/>
                    </a:p>
                    <a:p>
                      <a:pPr algn="just">
                        <a:lnSpc>
                          <a:spcPct val="100000"/>
                        </a:lnSpc>
                      </a:pP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a:solidFill>
                            <a:srgbClr val="000000"/>
                          </a:solidFill>
                          <a:uFill>
                            <a:solidFill>
                              <a:srgbClr val="FFFFFF"/>
                            </a:solidFill>
                          </a:uFill>
                          <a:latin typeface="Arial"/>
                        </a:rPr>
                        <a:t>Gryfów Śląski</a:t>
                      </a:r>
                      <a:endParaRPr/>
                    </a:p>
                    <a:p>
                      <a:pPr algn="just">
                        <a:lnSpc>
                          <a:spcPct val="100000"/>
                        </a:lnSpc>
                      </a:pPr>
                      <a:r>
                        <a:rPr lang="pl-PL" sz="1800" strike="noStrike" spc="-1">
                          <a:solidFill>
                            <a:srgbClr val="000000"/>
                          </a:solidFill>
                          <a:uFill>
                            <a:solidFill>
                              <a:srgbClr val="FFFFFF"/>
                            </a:solidFill>
                          </a:uFill>
                          <a:latin typeface="Arial"/>
                        </a:rPr>
                        <a:t>Lubomierz</a:t>
                      </a:r>
                      <a:endParaRPr/>
                    </a:p>
                    <a:p>
                      <a:pPr algn="just">
                        <a:lnSpc>
                          <a:spcPct val="100000"/>
                        </a:lnSpc>
                      </a:pPr>
                      <a:r>
                        <a:rPr lang="pl-PL" sz="1800" strike="noStrike" spc="-1">
                          <a:solidFill>
                            <a:srgbClr val="000000"/>
                          </a:solidFill>
                          <a:uFill>
                            <a:solidFill>
                              <a:srgbClr val="FFFFFF"/>
                            </a:solidFill>
                          </a:uFill>
                          <a:latin typeface="Arial"/>
                        </a:rPr>
                        <a:t>Mirsk</a:t>
                      </a:r>
                      <a:endParaRPr/>
                    </a:p>
                    <a:p>
                      <a:pPr algn="just">
                        <a:lnSpc>
                          <a:spcPct val="100000"/>
                        </a:lnSpc>
                      </a:pPr>
                      <a:r>
                        <a:rPr lang="pl-PL" sz="1800" strike="noStrike" spc="-1">
                          <a:solidFill>
                            <a:srgbClr val="000000"/>
                          </a:solidFill>
                          <a:uFill>
                            <a:solidFill>
                              <a:srgbClr val="FFFFFF"/>
                            </a:solidFill>
                          </a:uFill>
                          <a:latin typeface="Arial"/>
                        </a:rPr>
                        <a:t>Wleń</a:t>
                      </a:r>
                      <a:endParaRPr/>
                    </a:p>
                    <a:p>
                      <a:pPr algn="just">
                        <a:lnSpc>
                          <a:spcPct val="100000"/>
                        </a:lnSpc>
                      </a:pPr>
                      <a:r>
                        <a:rPr lang="pl-PL" sz="1800" strike="noStrike" spc="-1">
                          <a:solidFill>
                            <a:srgbClr val="000000"/>
                          </a:solidFill>
                          <a:uFill>
                            <a:solidFill>
                              <a:srgbClr val="FFFFFF"/>
                            </a:solidFill>
                          </a:uFill>
                          <a:latin typeface="Arial"/>
                        </a:rPr>
                        <a:t>Świerzawa</a:t>
                      </a: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a:solidFill>
                            <a:srgbClr val="000000"/>
                          </a:solidFill>
                          <a:uFill>
                            <a:solidFill>
                              <a:srgbClr val="FFFFFF"/>
                            </a:solidFill>
                          </a:uFill>
                          <a:latin typeface="Arial"/>
                        </a:rPr>
                        <a:t>Janowice Wielkie</a:t>
                      </a:r>
                      <a:endParaRPr/>
                    </a:p>
                    <a:p>
                      <a:pPr algn="just">
                        <a:lnSpc>
                          <a:spcPct val="100000"/>
                        </a:lnSpc>
                      </a:pPr>
                      <a:r>
                        <a:rPr lang="pl-PL" sz="1800" strike="noStrike" spc="-1">
                          <a:solidFill>
                            <a:srgbClr val="000000"/>
                          </a:solidFill>
                          <a:uFill>
                            <a:solidFill>
                              <a:srgbClr val="FFFFFF"/>
                            </a:solidFill>
                          </a:uFill>
                          <a:latin typeface="Arial"/>
                        </a:rPr>
                        <a:t>Jeżów Sudecki</a:t>
                      </a:r>
                      <a:endParaRPr/>
                    </a:p>
                    <a:p>
                      <a:pPr algn="just">
                        <a:lnSpc>
                          <a:spcPct val="100000"/>
                        </a:lnSpc>
                      </a:pPr>
                      <a:r>
                        <a:rPr lang="pl-PL" sz="1800" strike="noStrike" spc="-1">
                          <a:solidFill>
                            <a:srgbClr val="000000"/>
                          </a:solidFill>
                          <a:uFill>
                            <a:solidFill>
                              <a:srgbClr val="FFFFFF"/>
                            </a:solidFill>
                          </a:uFill>
                          <a:latin typeface="Arial"/>
                        </a:rPr>
                        <a:t>Mysłakowice</a:t>
                      </a:r>
                      <a:endParaRPr/>
                    </a:p>
                    <a:p>
                      <a:pPr algn="just">
                        <a:lnSpc>
                          <a:spcPct val="100000"/>
                        </a:lnSpc>
                      </a:pPr>
                      <a:r>
                        <a:rPr lang="pl-PL" sz="1800" strike="noStrike" spc="-1">
                          <a:solidFill>
                            <a:srgbClr val="000000"/>
                          </a:solidFill>
                          <a:uFill>
                            <a:solidFill>
                              <a:srgbClr val="FFFFFF"/>
                            </a:solidFill>
                          </a:uFill>
                          <a:latin typeface="Arial"/>
                        </a:rPr>
                        <a:t>Podgórzyn</a:t>
                      </a:r>
                      <a:endParaRPr/>
                    </a:p>
                    <a:p>
                      <a:pPr algn="just">
                        <a:lnSpc>
                          <a:spcPct val="100000"/>
                        </a:lnSpc>
                      </a:pPr>
                      <a:r>
                        <a:rPr lang="pl-PL" sz="1800" strike="noStrike" spc="-1">
                          <a:solidFill>
                            <a:srgbClr val="000000"/>
                          </a:solidFill>
                          <a:uFill>
                            <a:solidFill>
                              <a:srgbClr val="FFFFFF"/>
                            </a:solidFill>
                          </a:uFill>
                          <a:latin typeface="Arial"/>
                        </a:rPr>
                        <a:t>Stara Kamienica</a:t>
                      </a:r>
                      <a:endParaRPr/>
                    </a:p>
                    <a:p>
                      <a:pPr algn="just">
                        <a:lnSpc>
                          <a:spcPct val="100000"/>
                        </a:lnSpc>
                      </a:pPr>
                      <a:r>
                        <a:rPr lang="pl-PL" sz="1800" strike="noStrike" spc="-1">
                          <a:solidFill>
                            <a:srgbClr val="000000"/>
                          </a:solidFill>
                          <a:uFill>
                            <a:solidFill>
                              <a:srgbClr val="FFFFFF"/>
                            </a:solidFill>
                          </a:uFill>
                          <a:latin typeface="Arial"/>
                        </a:rPr>
                        <a:t>Pielgrzymka</a:t>
                      </a:r>
                      <a:endParaRPr/>
                    </a:p>
                    <a:p>
                      <a:pPr algn="just">
                        <a:lnSpc>
                          <a:spcPct val="100000"/>
                        </a:lnSpc>
                      </a:pPr>
                      <a:endParaRPr/>
                    </a:p>
                    <a:p>
                      <a:pPr algn="just">
                        <a:lnSpc>
                          <a:spcPct val="100000"/>
                        </a:lnSpc>
                      </a:pPr>
                      <a:endParaRPr/>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c>
                  <a:txBody>
                    <a:bodyPr/>
                    <a:lstStyle/>
                    <a:p>
                      <a:pPr algn="just">
                        <a:lnSpc>
                          <a:spcPct val="100000"/>
                        </a:lnSpc>
                      </a:pPr>
                      <a:r>
                        <a:rPr lang="pl-PL" sz="1800" strike="noStrike" spc="-1" dirty="0">
                          <a:solidFill>
                            <a:srgbClr val="000000"/>
                          </a:solidFill>
                          <a:uFill>
                            <a:solidFill>
                              <a:srgbClr val="FFFFFF"/>
                            </a:solidFill>
                          </a:uFill>
                          <a:latin typeface="Arial"/>
                        </a:rPr>
                        <a:t>Jelenia Góra</a:t>
                      </a:r>
                      <a:endParaRPr dirty="0"/>
                    </a:p>
                    <a:p>
                      <a:pPr algn="just">
                        <a:lnSpc>
                          <a:spcPct val="100000"/>
                        </a:lnSpc>
                      </a:pPr>
                      <a:endParaRPr dirty="0"/>
                    </a:p>
                  </a:txBody>
                  <a:tcPr>
                    <a:lnL w="12240">
                      <a:solidFill>
                        <a:srgbClr val="FFFFFF"/>
                      </a:solidFill>
                    </a:lnL>
                    <a:lnR w="12240">
                      <a:solidFill>
                        <a:srgbClr val="FFFFFF"/>
                      </a:solidFill>
                    </a:lnR>
                    <a:lnT w="38160" cap="flat" cmpd="sng" algn="ctr">
                      <a:solidFill>
                        <a:srgbClr val="FFFFFF"/>
                      </a:solidFill>
                      <a:prstDash val="solid"/>
                      <a:round/>
                      <a:headEnd type="none" w="med" len="med"/>
                      <a:tailEnd type="none" w="med" len="med"/>
                    </a:lnT>
                    <a:lnB w="12240">
                      <a:solidFill>
                        <a:srgbClr val="FFFFFF"/>
                      </a:solidFill>
                    </a:lnB>
                    <a:solidFill>
                      <a:srgbClr val="D0D8E7"/>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29" name="TextShape 1"/>
          <p:cNvSpPr txBox="1"/>
          <p:nvPr/>
        </p:nvSpPr>
        <p:spPr>
          <a:xfrm>
            <a:off x="450360" y="134064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Cel strategiczny ZIT AJ </a:t>
            </a:r>
            <a:endParaRPr/>
          </a:p>
        </p:txBody>
      </p:sp>
      <p:sp>
        <p:nvSpPr>
          <p:cNvPr id="330" name="TextShape 2"/>
          <p:cNvSpPr txBox="1"/>
          <p:nvPr/>
        </p:nvSpPr>
        <p:spPr>
          <a:xfrm>
            <a:off x="457200" y="1772640"/>
            <a:ext cx="8229240" cy="4525560"/>
          </a:xfrm>
          <a:prstGeom prst="rect">
            <a:avLst/>
          </a:prstGeom>
          <a:noFill/>
          <a:ln>
            <a:noFill/>
          </a:ln>
        </p:spPr>
        <p:txBody>
          <a:bodyPr/>
          <a:lstStyle/>
          <a:p>
            <a:pPr algn="just">
              <a:lnSpc>
                <a:spcPct val="100000"/>
              </a:lnSpc>
            </a:pPr>
            <a:endParaRPr/>
          </a:p>
          <a:p>
            <a:pPr algn="just">
              <a:lnSpc>
                <a:spcPct val="100000"/>
              </a:lnSpc>
            </a:pPr>
            <a:endParaRPr/>
          </a:p>
          <a:p>
            <a:pPr algn="ctr">
              <a:lnSpc>
                <a:spcPct val="100000"/>
              </a:lnSpc>
            </a:pPr>
            <a:r>
              <a:rPr lang="pl-PL" sz="2400" b="1" i="1" strike="noStrike" spc="-1">
                <a:solidFill>
                  <a:srgbClr val="000000"/>
                </a:solidFill>
                <a:uFill>
                  <a:solidFill>
                    <a:srgbClr val="FFFFFF"/>
                  </a:solidFill>
                </a:uFill>
                <a:latin typeface="Calibri"/>
              </a:rPr>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a:p>
          <a:p>
            <a:pPr algn="just">
              <a:lnSpc>
                <a:spcPct val="100000"/>
              </a:lnSpc>
            </a:pPr>
            <a:endParaRPr/>
          </a:p>
          <a:p>
            <a:pPr algn="just">
              <a:lnSpc>
                <a:spcPct val="100000"/>
              </a:lnSpc>
            </a:pPr>
            <a:endParaRPr/>
          </a:p>
          <a:p>
            <a:pPr algn="just">
              <a:lnSpc>
                <a:spcPct val="100000"/>
              </a:lnSpc>
            </a:pPr>
            <a:endParaRPr/>
          </a:p>
          <a:p>
            <a:pPr>
              <a:lnSpc>
                <a:spcPct val="100000"/>
              </a:lnSpc>
            </a:pPr>
            <a:endParaRPr/>
          </a:p>
          <a:p>
            <a:pPr>
              <a:lnSpc>
                <a:spcPct val="100000"/>
              </a:lnSpc>
            </a:pPr>
            <a:endParaRPr/>
          </a:p>
        </p:txBody>
      </p:sp>
      <p:pic>
        <p:nvPicPr>
          <p:cNvPr id="331" name="Obraz 3"/>
          <p:cNvPicPr/>
          <p:nvPr/>
        </p:nvPicPr>
        <p:blipFill>
          <a:blip r:embed="rId4"/>
          <a:stretch/>
        </p:blipFill>
        <p:spPr>
          <a:xfrm>
            <a:off x="4788000" y="260640"/>
            <a:ext cx="4355640" cy="4363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2" name="TextShape 1"/>
          <p:cNvSpPr txBox="1"/>
          <p:nvPr/>
        </p:nvSpPr>
        <p:spPr>
          <a:xfrm>
            <a:off x="539640" y="693360"/>
            <a:ext cx="8229240" cy="1142640"/>
          </a:xfrm>
          <a:prstGeom prst="rect">
            <a:avLst/>
          </a:prstGeom>
          <a:noFill/>
          <a:ln>
            <a:noFill/>
          </a:ln>
        </p:spPr>
        <p:txBody>
          <a:bodyPr anchor="ctr"/>
          <a:lstStyle/>
          <a:p>
            <a:pPr algn="ctr">
              <a:lnSpc>
                <a:spcPct val="100000"/>
              </a:lnSpc>
            </a:pPr>
            <a:r>
              <a:rPr lang="pl-PL" sz="3800" b="1" strike="noStrike" spc="-1">
                <a:solidFill>
                  <a:srgbClr val="000000"/>
                </a:solidFill>
                <a:uFill>
                  <a:solidFill>
                    <a:srgbClr val="FFFFFF"/>
                  </a:solidFill>
                </a:uFill>
                <a:latin typeface="Calibri"/>
              </a:rPr>
              <a:t>Cele szczegółowe ZIT AJ</a:t>
            </a:r>
            <a:endParaRPr/>
          </a:p>
        </p:txBody>
      </p:sp>
      <p:pic>
        <p:nvPicPr>
          <p:cNvPr id="333" name="Obraz 3"/>
          <p:cNvPicPr/>
          <p:nvPr/>
        </p:nvPicPr>
        <p:blipFill>
          <a:blip r:embed="rId3"/>
          <a:stretch/>
        </p:blipFill>
        <p:spPr>
          <a:xfrm>
            <a:off x="4788000" y="260640"/>
            <a:ext cx="4355640" cy="436320"/>
          </a:xfrm>
          <a:prstGeom prst="rect">
            <a:avLst/>
          </a:prstGeom>
          <a:ln>
            <a:noFill/>
          </a:ln>
        </p:spPr>
      </p:pic>
      <p:sp>
        <p:nvSpPr>
          <p:cNvPr id="334" name="CustomShape 2"/>
          <p:cNvSpPr/>
          <p:nvPr/>
        </p:nvSpPr>
        <p:spPr>
          <a:xfrm>
            <a:off x="179640" y="1635120"/>
            <a:ext cx="7416360" cy="5942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dirty="0"/>
          </a:p>
          <a:p>
            <a:pPr marL="399960" indent="-399600">
              <a:lnSpc>
                <a:spcPct val="100000"/>
              </a:lnSpc>
              <a:buFont typeface="Calibri"/>
              <a:buAutoNum type="romanUcPeriod"/>
            </a:pPr>
            <a:r>
              <a:rPr lang="pl-PL" sz="2400" b="1" strike="noStrike" spc="-1" dirty="0">
                <a:solidFill>
                  <a:srgbClr val="000000"/>
                </a:solidFill>
                <a:uFill>
                  <a:solidFill>
                    <a:srgbClr val="FFFFFF"/>
                  </a:solidFill>
                </a:uFill>
                <a:latin typeface="Calibri"/>
              </a:rPr>
              <a:t>Stworzenie dogodnych warunków dla inwestycji generujących nowe miejsca pracy w AJ</a:t>
            </a:r>
            <a:endParaRPr dirty="0"/>
          </a:p>
          <a:p>
            <a:pPr>
              <a:lnSpc>
                <a:spcPct val="100000"/>
              </a:lnSpc>
            </a:pPr>
            <a:endParaRPr dirty="0"/>
          </a:p>
          <a:p>
            <a:pPr marL="514710" indent="-514350">
              <a:lnSpc>
                <a:spcPct val="100000"/>
              </a:lnSpc>
              <a:buFont typeface="+mj-lt"/>
              <a:buAutoNum type="romanUcPeriod" startAt="2"/>
            </a:pPr>
            <a:r>
              <a:rPr lang="pl-PL" sz="2400" b="1" strike="noStrike" spc="-1" dirty="0">
                <a:solidFill>
                  <a:srgbClr val="000000"/>
                </a:solidFill>
                <a:uFill>
                  <a:solidFill>
                    <a:srgbClr val="FFFFFF"/>
                  </a:solidFill>
                </a:uFill>
                <a:latin typeface="Calibri"/>
              </a:rPr>
              <a:t>Dogodna dostępność komunikacyjna i infrastrukturalna AJ</a:t>
            </a:r>
            <a:endParaRPr dirty="0"/>
          </a:p>
          <a:p>
            <a:pPr>
              <a:lnSpc>
                <a:spcPct val="100000"/>
              </a:lnSpc>
            </a:pPr>
            <a:endParaRPr dirty="0"/>
          </a:p>
          <a:p>
            <a:pPr marL="514710" indent="-514350">
              <a:lnSpc>
                <a:spcPct val="100000"/>
              </a:lnSpc>
              <a:buFont typeface="+mj-lt"/>
              <a:buAutoNum type="romanUcPeriod" startAt="3"/>
            </a:pPr>
            <a:r>
              <a:rPr lang="pl-PL" sz="2400" b="1" strike="noStrike" spc="-1" dirty="0">
                <a:solidFill>
                  <a:srgbClr val="000000"/>
                </a:solidFill>
                <a:uFill>
                  <a:solidFill>
                    <a:srgbClr val="FFFFFF"/>
                  </a:solidFill>
                </a:uFill>
                <a:latin typeface="Calibri"/>
              </a:rPr>
              <a:t>Atrakcyjna dla mieszkańców i przedsiębiorstw przestrzeń AJ</a:t>
            </a:r>
            <a:endParaRPr dirty="0"/>
          </a:p>
          <a:p>
            <a:pPr>
              <a:lnSpc>
                <a:spcPct val="100000"/>
              </a:lnSpc>
            </a:pPr>
            <a:endParaRPr dirty="0"/>
          </a:p>
          <a:p>
            <a:pPr marL="514710" indent="-514350">
              <a:lnSpc>
                <a:spcPct val="100000"/>
              </a:lnSpc>
              <a:buFont typeface="+mj-lt"/>
              <a:buAutoNum type="romanUcPeriod" startAt="4"/>
            </a:pPr>
            <a:r>
              <a:rPr lang="pl-PL" sz="2400" b="1" strike="noStrike" spc="-1" dirty="0">
                <a:solidFill>
                  <a:srgbClr val="000000"/>
                </a:solidFill>
                <a:uFill>
                  <a:solidFill>
                    <a:srgbClr val="FFFFFF"/>
                  </a:solidFill>
                </a:uFill>
                <a:latin typeface="Calibri"/>
              </a:rPr>
              <a:t>Aktywni zawodowo i społecznie mieszkańcy AJ</a:t>
            </a: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a:p>
            <a:pPr algn="ctr">
              <a:lnSpc>
                <a:spcPct val="100000"/>
              </a:lnSpc>
            </a:pPr>
            <a:endParaRPr dirty="0"/>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5" name="TextShape 1"/>
          <p:cNvSpPr txBox="1"/>
          <p:nvPr/>
        </p:nvSpPr>
        <p:spPr>
          <a:xfrm>
            <a:off x="0" y="1772640"/>
            <a:ext cx="9036000" cy="4968360"/>
          </a:xfrm>
          <a:prstGeom prst="rect">
            <a:avLst/>
          </a:prstGeom>
          <a:noFill/>
          <a:ln>
            <a:noFill/>
          </a:ln>
        </p:spPr>
        <p:txBody>
          <a:bodyPr anchor="ctr"/>
          <a:lstStyle/>
          <a:p>
            <a:pPr algn="ctr">
              <a:lnSpc>
                <a:spcPct val="100000"/>
              </a:lnSpc>
            </a:pPr>
            <a:r>
              <a:rPr lang="pl-PL" sz="5400" b="1" strike="noStrike" spc="-1" dirty="0">
                <a:solidFill>
                  <a:srgbClr val="000000"/>
                </a:solidFill>
                <a:uFill>
                  <a:solidFill>
                    <a:srgbClr val="FFFFFF"/>
                  </a:solidFill>
                </a:uFill>
                <a:latin typeface="Calibri"/>
              </a:rPr>
              <a:t>
</a:t>
            </a:r>
            <a:r>
              <a:rPr lang="pl-PL" sz="4400" strike="noStrike" spc="-1" dirty="0">
                <a:solidFill>
                  <a:srgbClr val="000000"/>
                </a:solidFill>
                <a:uFill>
                  <a:solidFill>
                    <a:srgbClr val="FFFFFF"/>
                  </a:solidFill>
                </a:uFill>
                <a:latin typeface="Calibri"/>
              </a:rPr>
              <a:t>Kryteria oceny zgodności projektów ze Strategią ZIT AJ
Nabór 9.1.3
</a:t>
            </a:r>
            <a:r>
              <a:rPr lang="pl-PL" sz="4000" b="1" strike="noStrike" spc="-1" dirty="0">
                <a:solidFill>
                  <a:srgbClr val="000000"/>
                </a:solidFill>
                <a:uFill>
                  <a:solidFill>
                    <a:srgbClr val="FFFFFF"/>
                  </a:solidFill>
                </a:uFill>
                <a:latin typeface="Calibri"/>
              </a:rPr>
              <a:t> AKTYWNA INTEGRACJA </a:t>
            </a:r>
            <a:endParaRPr lang="pl-PL" sz="4000" b="1" strike="noStrike" spc="-1" dirty="0" smtClean="0">
              <a:solidFill>
                <a:srgbClr val="000000"/>
              </a:solidFill>
              <a:uFill>
                <a:solidFill>
                  <a:srgbClr val="FFFFFF"/>
                </a:solidFill>
              </a:uFill>
              <a:latin typeface="Calibri"/>
            </a:endParaRPr>
          </a:p>
          <a:p>
            <a:pPr algn="ctr">
              <a:lnSpc>
                <a:spcPct val="100000"/>
              </a:lnSpc>
            </a:pPr>
            <a:r>
              <a:rPr lang="pl-PL" sz="4000" b="1" strike="noStrike" spc="-1" dirty="0" smtClean="0">
                <a:solidFill>
                  <a:srgbClr val="000000"/>
                </a:solidFill>
                <a:uFill>
                  <a:solidFill>
                    <a:srgbClr val="FFFFFF"/>
                  </a:solidFill>
                </a:uFill>
                <a:latin typeface="Calibri"/>
              </a:rPr>
              <a:t>(</a:t>
            </a:r>
            <a:r>
              <a:rPr lang="pl-PL" sz="4000" b="1" strike="noStrike" spc="-1" dirty="0">
                <a:solidFill>
                  <a:srgbClr val="000000"/>
                </a:solidFill>
                <a:uFill>
                  <a:solidFill>
                    <a:srgbClr val="FFFFFF"/>
                  </a:solidFill>
                </a:uFill>
                <a:latin typeface="Calibri"/>
              </a:rPr>
              <a:t>9.1.A., 9.1.C.) – ZIT AJ
</a:t>
            </a:r>
            <a:r>
              <a:rPr lang="pl-PL" sz="3600" strike="noStrike" spc="-1" dirty="0">
                <a:solidFill>
                  <a:srgbClr val="000000"/>
                </a:solidFill>
                <a:uFill>
                  <a:solidFill>
                    <a:srgbClr val="FFFFFF"/>
                  </a:solidFill>
                </a:uFill>
                <a:latin typeface="Calibri"/>
              </a:rPr>
              <a:t>
</a:t>
            </a:r>
            <a:r>
              <a:rPr lang="pl-PL" sz="3600" u="sng" strike="noStrike" spc="-1" dirty="0">
                <a:solidFill>
                  <a:srgbClr val="000000"/>
                </a:solidFill>
                <a:uFill>
                  <a:solidFill>
                    <a:srgbClr val="FFFFFF"/>
                  </a:solidFill>
                </a:uFill>
                <a:latin typeface="Calibri"/>
              </a:rPr>
              <a:t>Liczba możliwych do zdobycia punktów, będzie stanowić </a:t>
            </a:r>
            <a:r>
              <a:rPr lang="pl-PL" sz="3600" b="1" u="sng" strike="noStrike" spc="-1" dirty="0">
                <a:solidFill>
                  <a:srgbClr val="000000"/>
                </a:solidFill>
                <a:uFill>
                  <a:solidFill>
                    <a:srgbClr val="FFFFFF"/>
                  </a:solidFill>
                </a:uFill>
                <a:latin typeface="Calibri"/>
              </a:rPr>
              <a:t>50 %</a:t>
            </a:r>
            <a:r>
              <a:rPr lang="pl-PL" sz="3600" u="sng" strike="noStrike" spc="-1" dirty="0">
                <a:solidFill>
                  <a:srgbClr val="000000"/>
                </a:solidFill>
                <a:uFill>
                  <a:solidFill>
                    <a:srgbClr val="FFFFFF"/>
                  </a:solidFill>
                </a:uFill>
                <a:latin typeface="Calibri"/>
              </a:rPr>
              <a:t> wszystkich możliwych  do zdobycia punktów</a:t>
            </a:r>
            <a:r>
              <a:rPr lang="pl-PL" sz="5400" strike="noStrike" spc="-1" dirty="0">
                <a:solidFill>
                  <a:srgbClr val="000000"/>
                </a:solidFill>
                <a:uFill>
                  <a:solidFill>
                    <a:srgbClr val="FFFFFF"/>
                  </a:solidFill>
                </a:uFill>
                <a:latin typeface="Calibri"/>
              </a:rPr>
              <a:t>
</a:t>
            </a:r>
            <a:r>
              <a:rPr lang="pl-PL" sz="4400" b="1" strike="noStrike" spc="-1" dirty="0">
                <a:solidFill>
                  <a:srgbClr val="000000"/>
                </a:solidFill>
                <a:uFill>
                  <a:solidFill>
                    <a:srgbClr val="FFFFFF"/>
                  </a:solidFill>
                </a:uFill>
                <a:latin typeface="Calibri"/>
              </a:rPr>
              <a:t>
</a:t>
            </a:r>
            <a:endParaRPr dirty="0"/>
          </a:p>
        </p:txBody>
      </p:sp>
      <p:pic>
        <p:nvPicPr>
          <p:cNvPr id="336" name="Obraz 5"/>
          <p:cNvPicPr/>
          <p:nvPr/>
        </p:nvPicPr>
        <p:blipFill>
          <a:blip r:embed="rId3"/>
          <a:stretch/>
        </p:blipFill>
        <p:spPr>
          <a:xfrm>
            <a:off x="251640" y="260640"/>
            <a:ext cx="4680000" cy="4687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37" name="TextShape 1"/>
          <p:cNvSpPr txBox="1"/>
          <p:nvPr/>
        </p:nvSpPr>
        <p:spPr>
          <a:xfrm>
            <a:off x="251640" y="1196640"/>
            <a:ext cx="8712720" cy="5400360"/>
          </a:xfrm>
          <a:prstGeom prst="rect">
            <a:avLst/>
          </a:prstGeom>
          <a:noFill/>
          <a:ln>
            <a:noFill/>
          </a:ln>
        </p:spPr>
        <p:txBody>
          <a:bodyPr anchor="ctr"/>
          <a:lstStyle/>
          <a:p>
            <a:pPr algn="ctr">
              <a:lnSpc>
                <a:spcPct val="100000"/>
              </a:lnSpc>
            </a:pPr>
            <a:r>
              <a:rPr lang="pl-PL" sz="3800" strike="noStrike" spc="-1">
                <a:solidFill>
                  <a:srgbClr val="000000"/>
                </a:solidFill>
                <a:uFill>
                  <a:solidFill>
                    <a:srgbClr val="FFFFFF"/>
                  </a:solidFill>
                </a:uFill>
                <a:latin typeface="Calibri"/>
              </a:rPr>
              <a:t>
</a:t>
            </a:r>
            <a:endParaRPr/>
          </a:p>
        </p:txBody>
      </p:sp>
      <p:pic>
        <p:nvPicPr>
          <p:cNvPr id="338" name="Obraz 3"/>
          <p:cNvPicPr/>
          <p:nvPr/>
        </p:nvPicPr>
        <p:blipFill>
          <a:blip r:embed="rId3"/>
          <a:stretch/>
        </p:blipFill>
        <p:spPr>
          <a:xfrm>
            <a:off x="4788000" y="260640"/>
            <a:ext cx="4355640" cy="436320"/>
          </a:xfrm>
          <a:prstGeom prst="rect">
            <a:avLst/>
          </a:prstGeom>
          <a:ln>
            <a:noFill/>
          </a:ln>
        </p:spPr>
      </p:pic>
      <p:graphicFrame>
        <p:nvGraphicFramePr>
          <p:cNvPr id="339" name="Table 2"/>
          <p:cNvGraphicFramePr/>
          <p:nvPr>
            <p:extLst>
              <p:ext uri="{D42A27DB-BD31-4B8C-83A1-F6EECF244321}">
                <p14:modId xmlns:p14="http://schemas.microsoft.com/office/powerpoint/2010/main" val="996314037"/>
              </p:ext>
            </p:extLst>
          </p:nvPr>
        </p:nvGraphicFramePr>
        <p:xfrm>
          <a:off x="35640" y="1126440"/>
          <a:ext cx="9108000" cy="5470560"/>
        </p:xfrm>
        <a:graphic>
          <a:graphicData uri="http://schemas.openxmlformats.org/drawingml/2006/table">
            <a:tbl>
              <a:tblPr/>
              <a:tblGrid>
                <a:gridCol w="950040"/>
                <a:gridCol w="4599360"/>
                <a:gridCol w="1993320"/>
                <a:gridCol w="1565280"/>
              </a:tblGrid>
              <a:tr h="928800">
                <a:tc>
                  <a:txBody>
                    <a:bodyPr/>
                    <a:lstStyle/>
                    <a:p>
                      <a:pPr algn="ctr">
                        <a:lnSpc>
                          <a:spcPct val="100000"/>
                        </a:lnSpc>
                      </a:pPr>
                      <a:r>
                        <a:rPr lang="pl-PL" sz="1800" b="1" strike="noStrike" spc="-1" dirty="0" err="1">
                          <a:solidFill>
                            <a:srgbClr val="FFFFFF"/>
                          </a:solidFill>
                          <a:uFill>
                            <a:solidFill>
                              <a:srgbClr val="FFFFFF"/>
                            </a:solidFill>
                          </a:uFill>
                          <a:latin typeface="Calibri"/>
                        </a:rPr>
                        <a:t>L.p</a:t>
                      </a:r>
                      <a:endParaRPr dirty="0"/>
                    </a:p>
                  </a:txBody>
                  <a:tcPr>
                    <a:lnL w="12240">
                      <a:solidFill>
                        <a:srgbClr val="4BACC6"/>
                      </a:solidFill>
                    </a:lnL>
                    <a:lnR w="12240">
                      <a:solidFill>
                        <a:srgbClr val="4BACC6"/>
                      </a:solidFill>
                    </a:lnR>
                    <a:lnT w="12240">
                      <a:solidFill>
                        <a:srgbClr val="4BACC6"/>
                      </a:solidFill>
                    </a:lnT>
                    <a:lnB w="25200">
                      <a:solidFill>
                        <a:srgbClr val="4BACC6"/>
                      </a:solidFill>
                    </a:lnB>
                    <a:solidFill>
                      <a:srgbClr val="376092"/>
                    </a:solidFill>
                  </a:tcPr>
                </a:tc>
                <a:tc>
                  <a:txBody>
                    <a:bodyPr/>
                    <a:lstStyle/>
                    <a:p>
                      <a:pPr algn="ctr">
                        <a:lnSpc>
                          <a:spcPct val="100000"/>
                        </a:lnSpc>
                      </a:pPr>
                      <a:r>
                        <a:rPr lang="pl-PL" sz="1800" b="1" strike="noStrike" spc="-1" dirty="0">
                          <a:solidFill>
                            <a:srgbClr val="FFFFFF"/>
                          </a:solidFill>
                          <a:uFill>
                            <a:solidFill>
                              <a:srgbClr val="FFFFFF"/>
                            </a:solidFill>
                          </a:uFill>
                          <a:latin typeface="Calibri"/>
                        </a:rPr>
                        <a:t>Nazwa kryterium</a:t>
                      </a:r>
                      <a:endParaRPr dirty="0"/>
                    </a:p>
                  </a:txBody>
                  <a:tcPr>
                    <a:lnL w="12240">
                      <a:solidFill>
                        <a:srgbClr val="4BACC6"/>
                      </a:solidFill>
                    </a:lnL>
                    <a:lnR w="12240">
                      <a:solidFill>
                        <a:srgbClr val="4BACC6"/>
                      </a:solidFill>
                    </a:lnR>
                    <a:lnT w="12240">
                      <a:solidFill>
                        <a:srgbClr val="4BACC6"/>
                      </a:solidFill>
                    </a:lnT>
                    <a:lnB w="25200">
                      <a:solidFill>
                        <a:srgbClr val="4BACC6"/>
                      </a:solidFill>
                    </a:lnB>
                    <a:solidFill>
                      <a:srgbClr val="376092"/>
                    </a:solidFill>
                  </a:tcPr>
                </a:tc>
                <a:tc>
                  <a:txBody>
                    <a:bodyPr/>
                    <a:lstStyle/>
                    <a:p>
                      <a:pPr algn="ctr">
                        <a:lnSpc>
                          <a:spcPct val="100000"/>
                        </a:lnSpc>
                      </a:pPr>
                      <a:r>
                        <a:rPr lang="pl-PL" sz="1800" b="1" strike="noStrike" spc="-1">
                          <a:solidFill>
                            <a:srgbClr val="FFFFFF"/>
                          </a:solidFill>
                          <a:uFill>
                            <a:solidFill>
                              <a:srgbClr val="FFFFFF"/>
                            </a:solidFill>
                          </a:uFill>
                          <a:latin typeface="Calibri"/>
                        </a:rPr>
                        <a:t>Opis znaczenia kryterium</a:t>
                      </a:r>
                      <a:endParaRPr/>
                    </a:p>
                  </a:txBody>
                  <a:tcPr>
                    <a:lnL w="12240">
                      <a:solidFill>
                        <a:srgbClr val="4BACC6"/>
                      </a:solidFill>
                    </a:lnL>
                    <a:lnR w="12240">
                      <a:solidFill>
                        <a:srgbClr val="4BACC6"/>
                      </a:solidFill>
                    </a:lnR>
                    <a:lnT w="12240">
                      <a:solidFill>
                        <a:srgbClr val="4BACC6"/>
                      </a:solidFill>
                    </a:lnT>
                    <a:lnB w="25200">
                      <a:solidFill>
                        <a:srgbClr val="4BACC6"/>
                      </a:solidFill>
                    </a:lnB>
                    <a:solidFill>
                      <a:srgbClr val="376092"/>
                    </a:solidFill>
                  </a:tcPr>
                </a:tc>
                <a:tc>
                  <a:txBody>
                    <a:bodyPr/>
                    <a:lstStyle/>
                    <a:p>
                      <a:pPr algn="ctr">
                        <a:lnSpc>
                          <a:spcPct val="100000"/>
                        </a:lnSpc>
                      </a:pPr>
                      <a:r>
                        <a:rPr lang="pl-PL" sz="1800" b="1" strike="noStrike" spc="-1">
                          <a:solidFill>
                            <a:srgbClr val="FFFFFF"/>
                          </a:solidFill>
                          <a:uFill>
                            <a:solidFill>
                              <a:srgbClr val="FFFFFF"/>
                            </a:solidFill>
                          </a:uFill>
                          <a:latin typeface="Calibri"/>
                        </a:rPr>
                        <a:t>Waga kryterium</a:t>
                      </a:r>
                      <a:endParaRPr/>
                    </a:p>
                    <a:p>
                      <a:pPr algn="ctr">
                        <a:lnSpc>
                          <a:spcPct val="100000"/>
                        </a:lnSpc>
                      </a:pPr>
                      <a:r>
                        <a:rPr lang="pl-PL" sz="1800" b="1" strike="noStrike" spc="-1">
                          <a:solidFill>
                            <a:srgbClr val="FFFFFF"/>
                          </a:solidFill>
                          <a:uFill>
                            <a:solidFill>
                              <a:srgbClr val="FFFFFF"/>
                            </a:solidFill>
                          </a:uFill>
                          <a:latin typeface="Calibri"/>
                        </a:rPr>
                        <a:t> %</a:t>
                      </a:r>
                      <a:endParaRPr/>
                    </a:p>
                  </a:txBody>
                  <a:tcPr>
                    <a:lnL w="12240">
                      <a:solidFill>
                        <a:srgbClr val="4BACC6"/>
                      </a:solidFill>
                    </a:lnL>
                    <a:lnR w="12240">
                      <a:solidFill>
                        <a:srgbClr val="4BACC6"/>
                      </a:solidFill>
                    </a:lnR>
                    <a:lnT w="12240">
                      <a:solidFill>
                        <a:srgbClr val="4BACC6"/>
                      </a:solidFill>
                    </a:lnT>
                    <a:lnB w="25200">
                      <a:solidFill>
                        <a:srgbClr val="4BACC6"/>
                      </a:solidFill>
                    </a:lnB>
                    <a:solidFill>
                      <a:srgbClr val="376092"/>
                    </a:solidFill>
                  </a:tcPr>
                </a:tc>
              </a:tr>
              <a:tr h="727920">
                <a:tc>
                  <a:txBody>
                    <a:bodyPr/>
                    <a:lstStyle/>
                    <a:p>
                      <a:pPr>
                        <a:lnSpc>
                          <a:spcPct val="100000"/>
                        </a:lnSpc>
                      </a:pPr>
                      <a:r>
                        <a:rPr lang="pl-PL" sz="1800" strike="noStrike" spc="-1">
                          <a:solidFill>
                            <a:srgbClr val="000000"/>
                          </a:solidFill>
                          <a:uFill>
                            <a:solidFill>
                              <a:srgbClr val="FFFFFF"/>
                            </a:solidFill>
                          </a:uFill>
                          <a:latin typeface="Calibri"/>
                        </a:rPr>
                        <a:t>1</a:t>
                      </a:r>
                      <a:endParaRPr/>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rgbClr val="4BACC6">
                        <a:alpha val="20000"/>
                      </a:srgbClr>
                    </a:solidFill>
                  </a:tcPr>
                </a:tc>
                <a:tc>
                  <a:txBody>
                    <a:bodyPr/>
                    <a:lstStyle/>
                    <a:p>
                      <a:pPr>
                        <a:lnSpc>
                          <a:spcPct val="100000"/>
                        </a:lnSpc>
                      </a:pPr>
                      <a:r>
                        <a:rPr lang="pl-PL" sz="1800" strike="noStrike" spc="-1">
                          <a:solidFill>
                            <a:srgbClr val="000000"/>
                          </a:solidFill>
                          <a:uFill>
                            <a:solidFill>
                              <a:srgbClr val="FFFFFF"/>
                            </a:solidFill>
                          </a:uFill>
                          <a:latin typeface="Calibri"/>
                        </a:rPr>
                        <a:t>Ocena zgodności projektu ze strategią ZIT AJ</a:t>
                      </a:r>
                      <a:endParaRPr/>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Tak/Nie</a:t>
                      </a:r>
                      <a:endParaRPr/>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n/d</a:t>
                      </a:r>
                      <a:endParaRPr/>
                    </a:p>
                  </a:txBody>
                  <a:tcPr>
                    <a:lnL w="12240">
                      <a:solidFill>
                        <a:srgbClr val="4BACC6"/>
                      </a:solidFill>
                    </a:lnL>
                    <a:lnR w="12240">
                      <a:solidFill>
                        <a:srgbClr val="4BACC6"/>
                      </a:solidFill>
                    </a:lnR>
                    <a:lnT w="25200" cap="flat" cmpd="sng" algn="ctr">
                      <a:solidFill>
                        <a:srgbClr val="4BACC6"/>
                      </a:solidFill>
                      <a:prstDash val="solid"/>
                      <a:round/>
                      <a:headEnd type="none" w="med" len="med"/>
                      <a:tailEnd type="none" w="med" len="med"/>
                    </a:lnT>
                    <a:lnB w="12240">
                      <a:solidFill>
                        <a:srgbClr val="4BACC6"/>
                      </a:solidFill>
                    </a:lnB>
                    <a:solidFill>
                      <a:srgbClr val="4BACC6">
                        <a:alpha val="20000"/>
                      </a:srgbClr>
                    </a:solidFill>
                  </a:tcPr>
                </a:tc>
              </a:tr>
              <a:tr h="791640">
                <a:tc>
                  <a:txBody>
                    <a:bodyPr/>
                    <a:lstStyle/>
                    <a:p>
                      <a:pPr>
                        <a:lnSpc>
                          <a:spcPct val="100000"/>
                        </a:lnSpc>
                      </a:pPr>
                      <a:r>
                        <a:rPr lang="pl-PL" sz="1800" strike="noStrike" spc="-1">
                          <a:solidFill>
                            <a:srgbClr val="000000"/>
                          </a:solidFill>
                          <a:uFill>
                            <a:solidFill>
                              <a:srgbClr val="FFFFFF"/>
                            </a:solidFill>
                          </a:uFill>
                          <a:latin typeface="Calibri"/>
                        </a:rPr>
                        <a:t>2</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nSpc>
                          <a:spcPct val="100000"/>
                        </a:lnSpc>
                      </a:pPr>
                      <a:r>
                        <a:rPr lang="pl-PL" sz="1800" strike="noStrike" spc="-1">
                          <a:solidFill>
                            <a:srgbClr val="000000"/>
                          </a:solidFill>
                          <a:uFill>
                            <a:solidFill>
                              <a:srgbClr val="FFFFFF"/>
                            </a:solidFill>
                          </a:uFill>
                          <a:latin typeface="Calibri"/>
                        </a:rPr>
                        <a:t>Poprawność doboru wskaźników</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Tak/Nie</a:t>
                      </a:r>
                      <a:endParaRPr/>
                    </a:p>
                    <a:p>
                      <a:pPr>
                        <a:lnSpc>
                          <a:spcPct val="100000"/>
                        </a:lnSpc>
                      </a:pP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n/d</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r>
              <a:tr h="863640">
                <a:tc>
                  <a:txBody>
                    <a:bodyPr/>
                    <a:lstStyle/>
                    <a:p>
                      <a:pPr>
                        <a:lnSpc>
                          <a:spcPct val="100000"/>
                        </a:lnSpc>
                      </a:pPr>
                      <a:r>
                        <a:rPr lang="pl-PL" sz="1800" strike="noStrike" spc="-1">
                          <a:solidFill>
                            <a:srgbClr val="000000"/>
                          </a:solidFill>
                          <a:uFill>
                            <a:solidFill>
                              <a:srgbClr val="FFFFFF"/>
                            </a:solidFill>
                          </a:uFill>
                          <a:latin typeface="Calibri"/>
                        </a:rPr>
                        <a:t>3</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nSpc>
                          <a:spcPct val="100000"/>
                        </a:lnSpc>
                      </a:pPr>
                      <a:r>
                        <a:rPr lang="pl-PL" sz="1800" strike="noStrike" spc="-1">
                          <a:solidFill>
                            <a:srgbClr val="000000"/>
                          </a:solidFill>
                          <a:uFill>
                            <a:solidFill>
                              <a:srgbClr val="FFFFFF"/>
                            </a:solidFill>
                          </a:uFill>
                          <a:latin typeface="Calibri"/>
                        </a:rPr>
                        <a:t>Wpływ projektu na realizację Strategii ZIT AJ</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Skala punktowa </a:t>
                      </a:r>
                      <a:endParaRPr/>
                    </a:p>
                    <a:p>
                      <a:pPr algn="ctr">
                        <a:lnSpc>
                          <a:spcPct val="100000"/>
                        </a:lnSpc>
                      </a:pPr>
                      <a:r>
                        <a:rPr lang="pl-PL" sz="1800" strike="noStrike" spc="-1">
                          <a:solidFill>
                            <a:srgbClr val="000000"/>
                          </a:solidFill>
                          <a:uFill>
                            <a:solidFill>
                              <a:srgbClr val="FFFFFF"/>
                            </a:solidFill>
                          </a:uFill>
                          <a:latin typeface="Calibri"/>
                        </a:rPr>
                        <a:t> od 0 do 25</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50 %</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r>
              <a:tr h="1223640">
                <a:tc>
                  <a:txBody>
                    <a:bodyPr/>
                    <a:lstStyle/>
                    <a:p>
                      <a:pPr>
                        <a:lnSpc>
                          <a:spcPct val="100000"/>
                        </a:lnSpc>
                      </a:pPr>
                      <a:r>
                        <a:rPr lang="pl-PL" sz="1800" strike="noStrike" spc="-1">
                          <a:solidFill>
                            <a:srgbClr val="000000"/>
                          </a:solidFill>
                          <a:uFill>
                            <a:solidFill>
                              <a:srgbClr val="FFFFFF"/>
                            </a:solidFill>
                          </a:uFill>
                          <a:latin typeface="Calibri"/>
                        </a:rPr>
                        <a:t>4</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nSpc>
                          <a:spcPct val="100000"/>
                        </a:lnSpc>
                      </a:pPr>
                      <a:r>
                        <a:rPr lang="pl-PL" sz="1800" strike="noStrike" spc="-1">
                          <a:solidFill>
                            <a:srgbClr val="000000"/>
                          </a:solidFill>
                          <a:uFill>
                            <a:solidFill>
                              <a:srgbClr val="FFFFFF"/>
                            </a:solidFill>
                          </a:uFill>
                          <a:latin typeface="Calibri"/>
                        </a:rPr>
                        <a:t>Wpływ projektu na realizację wartości docelowej wskaźników monitoringu realizacji celów Strategii ZIT wynikających z Porozumienia</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Skala punktowa </a:t>
                      </a:r>
                      <a:endParaRPr/>
                    </a:p>
                    <a:p>
                      <a:pPr algn="ctr">
                        <a:lnSpc>
                          <a:spcPct val="100000"/>
                        </a:lnSpc>
                      </a:pPr>
                      <a:r>
                        <a:rPr lang="pl-PL" sz="1800" strike="noStrike" spc="-1">
                          <a:solidFill>
                            <a:srgbClr val="000000"/>
                          </a:solidFill>
                          <a:uFill>
                            <a:solidFill>
                              <a:srgbClr val="FFFFFF"/>
                            </a:solidFill>
                          </a:uFill>
                          <a:latin typeface="Calibri"/>
                        </a:rPr>
                        <a:t> od 0 do 20</a:t>
                      </a:r>
                      <a:endParaRPr/>
                    </a:p>
                    <a:p>
                      <a:pPr>
                        <a:lnSpc>
                          <a:spcPct val="100000"/>
                        </a:lnSpc>
                      </a:pP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c>
                  <a:txBody>
                    <a:bodyPr/>
                    <a:lstStyle/>
                    <a:p>
                      <a:pPr algn="ctr">
                        <a:lnSpc>
                          <a:spcPct val="100000"/>
                        </a:lnSpc>
                      </a:pPr>
                      <a:r>
                        <a:rPr lang="pl-PL" sz="1800" strike="noStrike" spc="-1">
                          <a:solidFill>
                            <a:srgbClr val="000000"/>
                          </a:solidFill>
                          <a:uFill>
                            <a:solidFill>
                              <a:srgbClr val="FFFFFF"/>
                            </a:solidFill>
                          </a:uFill>
                          <a:latin typeface="Calibri"/>
                        </a:rPr>
                        <a:t>40 %</a:t>
                      </a:r>
                      <a:endParaRPr/>
                    </a:p>
                  </a:txBody>
                  <a:tcPr>
                    <a:lnL w="12240">
                      <a:solidFill>
                        <a:srgbClr val="4BACC6"/>
                      </a:solidFill>
                    </a:lnL>
                    <a:lnR w="12240">
                      <a:solidFill>
                        <a:srgbClr val="4BACC6"/>
                      </a:solidFill>
                    </a:lnR>
                    <a:lnT w="12240">
                      <a:solidFill>
                        <a:srgbClr val="4BACC6"/>
                      </a:solidFill>
                    </a:lnT>
                    <a:lnB w="12240">
                      <a:solidFill>
                        <a:srgbClr val="4BACC6"/>
                      </a:solidFill>
                    </a:lnB>
                    <a:noFill/>
                  </a:tcPr>
                </a:tc>
              </a:tr>
              <a:tr h="934920">
                <a:tc>
                  <a:txBody>
                    <a:bodyPr/>
                    <a:lstStyle/>
                    <a:p>
                      <a:pPr>
                        <a:lnSpc>
                          <a:spcPct val="100000"/>
                        </a:lnSpc>
                      </a:pPr>
                      <a:r>
                        <a:rPr lang="pl-PL" sz="1800" strike="noStrike" spc="-1">
                          <a:solidFill>
                            <a:srgbClr val="000000"/>
                          </a:solidFill>
                          <a:uFill>
                            <a:solidFill>
                              <a:srgbClr val="FFFFFF"/>
                            </a:solidFill>
                          </a:uFill>
                          <a:latin typeface="Calibri"/>
                        </a:rPr>
                        <a:t>5</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nSpc>
                          <a:spcPct val="100000"/>
                        </a:lnSpc>
                      </a:pPr>
                      <a:r>
                        <a:rPr lang="pl-PL" sz="1800" strike="noStrike" spc="-1">
                          <a:solidFill>
                            <a:srgbClr val="000000"/>
                          </a:solidFill>
                          <a:uFill>
                            <a:solidFill>
                              <a:srgbClr val="FFFFFF"/>
                            </a:solidFill>
                          </a:uFill>
                          <a:latin typeface="Calibri"/>
                        </a:rPr>
                        <a:t>Komplementarny charakter projektu</a:t>
                      </a: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gn="ctr">
                        <a:lnSpc>
                          <a:spcPct val="100000"/>
                        </a:lnSpc>
                      </a:pPr>
                      <a:r>
                        <a:rPr lang="pl-PL" sz="1800" strike="noStrike" spc="-1">
                          <a:solidFill>
                            <a:srgbClr val="000000"/>
                          </a:solidFill>
                          <a:uFill>
                            <a:solidFill>
                              <a:srgbClr val="FFFFFF"/>
                            </a:solidFill>
                          </a:uFill>
                          <a:latin typeface="Calibri"/>
                        </a:rPr>
                        <a:t>Skala punktowa </a:t>
                      </a:r>
                      <a:endParaRPr/>
                    </a:p>
                    <a:p>
                      <a:pPr algn="ctr">
                        <a:lnSpc>
                          <a:spcPct val="100000"/>
                        </a:lnSpc>
                      </a:pPr>
                      <a:r>
                        <a:rPr lang="pl-PL" sz="1800" strike="noStrike" spc="-1">
                          <a:solidFill>
                            <a:srgbClr val="000000"/>
                          </a:solidFill>
                          <a:uFill>
                            <a:solidFill>
                              <a:srgbClr val="FFFFFF"/>
                            </a:solidFill>
                          </a:uFill>
                          <a:latin typeface="Calibri"/>
                        </a:rPr>
                        <a:t> od 0 do 5</a:t>
                      </a:r>
                      <a:endParaRPr/>
                    </a:p>
                    <a:p>
                      <a:pPr>
                        <a:lnSpc>
                          <a:spcPct val="100000"/>
                        </a:lnSpc>
                      </a:pPr>
                      <a:endParaRPr/>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c>
                  <a:txBody>
                    <a:bodyPr/>
                    <a:lstStyle/>
                    <a:p>
                      <a:pPr algn="ctr">
                        <a:lnSpc>
                          <a:spcPct val="100000"/>
                        </a:lnSpc>
                      </a:pPr>
                      <a:r>
                        <a:rPr lang="pl-PL" sz="1800" strike="noStrike" spc="-1" dirty="0">
                          <a:solidFill>
                            <a:srgbClr val="000000"/>
                          </a:solidFill>
                          <a:uFill>
                            <a:solidFill>
                              <a:srgbClr val="FFFFFF"/>
                            </a:solidFill>
                          </a:uFill>
                          <a:latin typeface="Calibri"/>
                        </a:rPr>
                        <a:t>10%</a:t>
                      </a:r>
                      <a:endParaRPr dirty="0"/>
                    </a:p>
                  </a:txBody>
                  <a:tcPr>
                    <a:lnL w="12240">
                      <a:solidFill>
                        <a:srgbClr val="4BACC6"/>
                      </a:solidFill>
                    </a:lnL>
                    <a:lnR w="12240">
                      <a:solidFill>
                        <a:srgbClr val="4BACC6"/>
                      </a:solidFill>
                    </a:lnR>
                    <a:lnT w="12240">
                      <a:solidFill>
                        <a:srgbClr val="4BACC6"/>
                      </a:solidFill>
                    </a:lnT>
                    <a:lnB w="12240">
                      <a:solidFill>
                        <a:srgbClr val="4BACC6"/>
                      </a:solidFill>
                    </a:lnB>
                    <a:solidFill>
                      <a:srgbClr val="4BACC6">
                        <a:alpha val="20000"/>
                      </a:srgbClr>
                    </a:solidFill>
                  </a:tcPr>
                </a:tc>
              </a:tr>
            </a:tbl>
          </a:graphicData>
        </a:graphic>
      </p:graphicFrame>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40" name="TextShape 1"/>
          <p:cNvSpPr txBox="1"/>
          <p:nvPr/>
        </p:nvSpPr>
        <p:spPr>
          <a:xfrm>
            <a:off x="0" y="1655991"/>
            <a:ext cx="9252000" cy="935640"/>
          </a:xfrm>
          <a:prstGeom prst="rect">
            <a:avLst/>
          </a:prstGeom>
          <a:noFill/>
          <a:ln>
            <a:noFill/>
          </a:ln>
        </p:spPr>
        <p:txBody>
          <a:bodyPr anchor="ctr"/>
          <a:lstStyle/>
          <a:p>
            <a:pPr algn="ctr">
              <a:lnSpc>
                <a:spcPct val="100000"/>
              </a:lnSpc>
            </a:pPr>
            <a:r>
              <a:rPr lang="pl-PL" sz="4400" b="1" strike="noStrike" spc="-1" dirty="0">
                <a:solidFill>
                  <a:srgbClr val="000000"/>
                </a:solidFill>
                <a:uFill>
                  <a:solidFill>
                    <a:srgbClr val="FFFFFF"/>
                  </a:solidFill>
                </a:uFill>
                <a:latin typeface="Calibri"/>
              </a:rPr>
              <a:t>KRYTERIUM NR 1
</a:t>
            </a:r>
            <a:r>
              <a:rPr lang="pl-PL" sz="4200" strike="noStrike" spc="-1" dirty="0">
                <a:solidFill>
                  <a:srgbClr val="000000"/>
                </a:solidFill>
                <a:uFill>
                  <a:solidFill>
                    <a:srgbClr val="FFFFFF"/>
                  </a:solidFill>
                </a:uFill>
                <a:latin typeface="Calibri"/>
              </a:rPr>
              <a:t>Ocena zgodności projektu ze Strategią ZIT</a:t>
            </a:r>
            <a:r>
              <a:rPr lang="pl-PL" sz="4400" strike="noStrike" spc="-1" dirty="0">
                <a:solidFill>
                  <a:srgbClr val="000000"/>
                </a:solidFill>
                <a:uFill>
                  <a:solidFill>
                    <a:srgbClr val="FFFFFF"/>
                  </a:solidFill>
                </a:uFill>
                <a:latin typeface="Calibri"/>
              </a:rPr>
              <a:t>
</a:t>
            </a:r>
            <a:endParaRPr dirty="0"/>
          </a:p>
        </p:txBody>
      </p:sp>
      <p:sp>
        <p:nvSpPr>
          <p:cNvPr id="341" name="CustomShape 2"/>
          <p:cNvSpPr/>
          <p:nvPr/>
        </p:nvSpPr>
        <p:spPr>
          <a:xfrm>
            <a:off x="191456" y="3155931"/>
            <a:ext cx="8686440" cy="119520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687240" rIns="674280" bIns="170640"/>
          <a:lstStyle/>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Weryfikacja czy projekt wpisuje się w Strategię ZIT AJ</a:t>
            </a:r>
            <a:endParaRPr dirty="0"/>
          </a:p>
        </p:txBody>
      </p:sp>
      <p:sp>
        <p:nvSpPr>
          <p:cNvPr id="342" name="CustomShape 3"/>
          <p:cNvSpPr/>
          <p:nvPr/>
        </p:nvSpPr>
        <p:spPr>
          <a:xfrm>
            <a:off x="434520" y="2779731"/>
            <a:ext cx="6080400" cy="97380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9680" tIns="47520" rIns="229680" bIns="47520" anchor="ctr"/>
          <a:lstStyle/>
          <a:p>
            <a:pPr>
              <a:lnSpc>
                <a:spcPct val="90000"/>
              </a:lnSpc>
            </a:pPr>
            <a:r>
              <a:rPr lang="pl-PL" sz="3300" b="1" strike="noStrike" spc="-1" dirty="0">
                <a:solidFill>
                  <a:srgbClr val="FFFFFF"/>
                </a:solidFill>
                <a:uFill>
                  <a:solidFill>
                    <a:srgbClr val="FFFFFF"/>
                  </a:solidFill>
                </a:uFill>
                <a:latin typeface="Calibri"/>
              </a:rPr>
              <a:t>Definicja kryterium </a:t>
            </a:r>
            <a:endParaRPr dirty="0"/>
          </a:p>
        </p:txBody>
      </p:sp>
      <p:sp>
        <p:nvSpPr>
          <p:cNvPr id="343" name="CustomShape 4"/>
          <p:cNvSpPr/>
          <p:nvPr/>
        </p:nvSpPr>
        <p:spPr>
          <a:xfrm>
            <a:off x="191456" y="4790502"/>
            <a:ext cx="8686440" cy="192276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687240" rIns="674280" bIns="170640"/>
          <a:lstStyle/>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TAK/NIE</a:t>
            </a:r>
            <a:endParaRPr dirty="0"/>
          </a:p>
          <a:p>
            <a:pPr marL="228600" lvl="1" indent="-228240">
              <a:lnSpc>
                <a:spcPct val="90000"/>
              </a:lnSpc>
              <a:buFont typeface="StarSymbol"/>
              <a:buChar char=""/>
            </a:pPr>
            <a:r>
              <a:rPr lang="pl-PL" sz="2400" strike="noStrike" spc="-1" dirty="0">
                <a:solidFill>
                  <a:srgbClr val="000000"/>
                </a:solidFill>
                <a:uFill>
                  <a:solidFill>
                    <a:srgbClr val="FFFFFF"/>
                  </a:solidFill>
                </a:uFill>
                <a:latin typeface="Calibri"/>
              </a:rPr>
              <a:t>Kryterium obligatoryjne (kluczowe) – niespełnienie oznacza odrzucenie wniosku</a:t>
            </a:r>
            <a:endParaRPr dirty="0"/>
          </a:p>
        </p:txBody>
      </p:sp>
      <p:sp>
        <p:nvSpPr>
          <p:cNvPr id="344" name="CustomShape 5"/>
          <p:cNvSpPr/>
          <p:nvPr/>
        </p:nvSpPr>
        <p:spPr>
          <a:xfrm>
            <a:off x="434520" y="4387506"/>
            <a:ext cx="6080400" cy="973800"/>
          </a:xfrm>
          <a:prstGeom prst="roundRect">
            <a:avLst>
              <a:gd name="adj" fmla="val 16667"/>
            </a:avLst>
          </a:prstGeom>
          <a:solidFill>
            <a:schemeClr val="tx2">
              <a:lumMod val="50000"/>
            </a:schemeClr>
          </a:solidFill>
          <a:ln>
            <a:solidFill>
              <a:schemeClr val="lt1">
                <a:hueOff val="0"/>
                <a:satOff val="0"/>
                <a:lumOff val="0"/>
                <a:alphaOff val="0"/>
              </a:schemeClr>
            </a:solidFill>
            <a:round/>
          </a:ln>
          <a:effectLst>
            <a:outerShdw blurRad="40000" dist="20000" dir="5400000" rotWithShape="0">
              <a:srgbClr val="000000">
                <a:alpha val="38000"/>
              </a:srgbClr>
            </a:outerShdw>
          </a:effectLst>
        </p:spPr>
        <p:style>
          <a:lnRef idx="3">
            <a:scrgbClr r="0" g="0" b="0"/>
          </a:lnRef>
          <a:fillRef idx="0">
            <a:scrgbClr r="0" g="0" b="0"/>
          </a:fillRef>
          <a:effectRef idx="1">
            <a:scrgbClr r="0" g="0" b="0"/>
          </a:effectRef>
          <a:fontRef idx="minor"/>
        </p:style>
        <p:txBody>
          <a:bodyPr lIns="229680" tIns="47520" rIns="229680" bIns="47520" anchor="ctr"/>
          <a:lstStyle/>
          <a:p>
            <a:pPr>
              <a:lnSpc>
                <a:spcPct val="90000"/>
              </a:lnSpc>
            </a:pPr>
            <a:r>
              <a:rPr lang="pl-PL" sz="2400" b="1" strike="noStrike" spc="-1">
                <a:solidFill>
                  <a:srgbClr val="FFFFFF"/>
                </a:solidFill>
                <a:uFill>
                  <a:solidFill>
                    <a:srgbClr val="FFFFFF"/>
                  </a:solidFill>
                </a:uFill>
                <a:latin typeface="Calibri"/>
              </a:rPr>
              <a:t>Opis znaczenia kryterium </a:t>
            </a:r>
            <a:endParaRPr/>
          </a:p>
        </p:txBody>
      </p:sp>
      <p:pic>
        <p:nvPicPr>
          <p:cNvPr id="345" name="Picture 2"/>
          <p:cNvPicPr/>
          <p:nvPr/>
        </p:nvPicPr>
        <p:blipFill>
          <a:blip r:embed="rId3"/>
          <a:stretch/>
        </p:blipFill>
        <p:spPr>
          <a:xfrm>
            <a:off x="4356000" y="332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46" name="TextShape 1"/>
          <p:cNvSpPr txBox="1"/>
          <p:nvPr/>
        </p:nvSpPr>
        <p:spPr>
          <a:xfrm>
            <a:off x="107640" y="1412640"/>
            <a:ext cx="8218800" cy="1569960"/>
          </a:xfrm>
          <a:prstGeom prst="rect">
            <a:avLst/>
          </a:prstGeom>
          <a:noFill/>
          <a:ln>
            <a:noFill/>
          </a:ln>
        </p:spPr>
        <p:txBody>
          <a:bodyPr anchor="ctr"/>
          <a:lstStyle/>
          <a:p>
            <a:pPr algn="ctr">
              <a:lnSpc>
                <a:spcPct val="100000"/>
              </a:lnSpc>
            </a:pPr>
            <a:r>
              <a:rPr lang="pl-PL" sz="3600" b="1" strike="noStrike" spc="-1">
                <a:solidFill>
                  <a:srgbClr val="000000"/>
                </a:solidFill>
                <a:uFill>
                  <a:solidFill>
                    <a:srgbClr val="FFFFFF"/>
                  </a:solidFill>
                </a:uFill>
                <a:latin typeface="Calibri"/>
              </a:rPr>
              <a:t>KRYTERIUM NR 2</a:t>
            </a:r>
            <a:r>
              <a:rPr lang="pl-PL" sz="3600" strike="noStrike" spc="-1">
                <a:solidFill>
                  <a:srgbClr val="000000"/>
                </a:solidFill>
                <a:uFill>
                  <a:solidFill>
                    <a:srgbClr val="FFFFFF"/>
                  </a:solidFill>
                </a:uFill>
                <a:latin typeface="Calibri"/>
              </a:rPr>
              <a:t>
</a:t>
            </a:r>
            <a:r>
              <a:rPr lang="pl-PL" sz="3600" b="1" strike="noStrike" spc="-1">
                <a:solidFill>
                  <a:srgbClr val="000000"/>
                </a:solidFill>
                <a:uFill>
                  <a:solidFill>
                    <a:srgbClr val="FFFFFF"/>
                  </a:solidFill>
                </a:uFill>
                <a:latin typeface="Calibri"/>
              </a:rPr>
              <a:t>Poprawność doboru wskaźników</a:t>
            </a:r>
            <a:r>
              <a:rPr lang="pl-PL" sz="3600" strike="noStrike" spc="-1">
                <a:solidFill>
                  <a:srgbClr val="000000"/>
                </a:solidFill>
                <a:uFill>
                  <a:solidFill>
                    <a:srgbClr val="FFFFFF"/>
                  </a:solidFill>
                </a:uFill>
                <a:latin typeface="Calibri"/>
              </a:rPr>
              <a:t>
</a:t>
            </a:r>
            <a:endParaRPr/>
          </a:p>
        </p:txBody>
      </p:sp>
      <p:sp>
        <p:nvSpPr>
          <p:cNvPr id="347" name="CustomShape 2"/>
          <p:cNvSpPr/>
          <p:nvPr/>
        </p:nvSpPr>
        <p:spPr>
          <a:xfrm>
            <a:off x="56880" y="2677680"/>
            <a:ext cx="8686440" cy="18709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458280" rIns="67428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W ramach kryterium będzie sprawdzane czy wybrane wskaźniki produktu i rezultatu odzwierciedlają zakres rzeczowy projektu, a założone do osiągnięcia wartości są realne do osiągnięcia (nie zostały sztucznie zawyżone lub zaniżone)</a:t>
            </a:r>
            <a:endParaRPr/>
          </a:p>
        </p:txBody>
      </p:sp>
      <p:sp>
        <p:nvSpPr>
          <p:cNvPr id="348" name="CustomShape 3"/>
          <p:cNvSpPr/>
          <p:nvPr/>
        </p:nvSpPr>
        <p:spPr>
          <a:xfrm>
            <a:off x="491040" y="2352960"/>
            <a:ext cx="6080400" cy="6490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9680" tIns="31680" rIns="229680" bIns="31680" anchor="ctr"/>
          <a:lstStyle/>
          <a:p>
            <a:pPr>
              <a:lnSpc>
                <a:spcPct val="90000"/>
              </a:lnSpc>
            </a:pPr>
            <a:r>
              <a:rPr lang="pl-PL" sz="3200" b="1" strike="noStrike" spc="-1">
                <a:solidFill>
                  <a:srgbClr val="FFFFFF"/>
                </a:solidFill>
                <a:uFill>
                  <a:solidFill>
                    <a:srgbClr val="FFFFFF"/>
                  </a:solidFill>
                </a:uFill>
                <a:latin typeface="Calibri"/>
              </a:rPr>
              <a:t>Definicja kryterium </a:t>
            </a:r>
            <a:endParaRPr/>
          </a:p>
        </p:txBody>
      </p:sp>
      <p:sp>
        <p:nvSpPr>
          <p:cNvPr id="349" name="CustomShape 4"/>
          <p:cNvSpPr/>
          <p:nvPr/>
        </p:nvSpPr>
        <p:spPr>
          <a:xfrm>
            <a:off x="56880" y="4992480"/>
            <a:ext cx="8686440" cy="1593720"/>
          </a:xfrm>
          <a:prstGeom prst="rect">
            <a:avLst/>
          </a:prstGeom>
          <a:solidFill>
            <a:schemeClr val="lt1">
              <a:alpha val="90000"/>
              <a:hueOff val="0"/>
              <a:satOff val="0"/>
              <a:lumOff val="0"/>
              <a:alphaOff val="0"/>
            </a:schemeClr>
          </a:solidFill>
          <a:ln>
            <a:solidFill>
              <a:schemeClr val="accent1">
                <a:hueOff val="0"/>
                <a:satOff val="0"/>
                <a:lumOff val="0"/>
                <a:alphaOff val="0"/>
              </a:schemeClr>
            </a:solidFill>
            <a:round/>
          </a:ln>
        </p:spPr>
        <p:style>
          <a:lnRef idx="2">
            <a:scrgbClr r="0" g="0" b="0"/>
          </a:lnRef>
          <a:fillRef idx="0">
            <a:scrgbClr r="0" g="0" b="0"/>
          </a:fillRef>
          <a:effectRef idx="0">
            <a:scrgbClr r="0" g="0" b="0"/>
          </a:effectRef>
          <a:fontRef idx="minor"/>
        </p:style>
        <p:txBody>
          <a:bodyPr lIns="674280" tIns="458280" rIns="674280" bIns="156600"/>
          <a:lstStyle/>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TAK/NIE/NIE DOTYCZY</a:t>
            </a:r>
            <a:endParaRPr/>
          </a:p>
          <a:p>
            <a:pPr marL="228600" lvl="1" indent="-228240">
              <a:lnSpc>
                <a:spcPct val="90000"/>
              </a:lnSpc>
              <a:buFont typeface="StarSymbol"/>
              <a:buChar char=""/>
            </a:pPr>
            <a:r>
              <a:rPr lang="pl-PL" sz="2200" strike="noStrike" spc="-1">
                <a:solidFill>
                  <a:srgbClr val="000000"/>
                </a:solidFill>
                <a:uFill>
                  <a:solidFill>
                    <a:srgbClr val="FFFFFF"/>
                  </a:solidFill>
                </a:uFill>
                <a:latin typeface="Calibri"/>
              </a:rPr>
              <a:t>Kryterium obligatoryjne (kluczowe) – niespełnienie oznacza odrzucenie wniosku </a:t>
            </a:r>
            <a:endParaRPr/>
          </a:p>
        </p:txBody>
      </p:sp>
      <p:sp>
        <p:nvSpPr>
          <p:cNvPr id="350" name="CustomShape 5"/>
          <p:cNvSpPr/>
          <p:nvPr/>
        </p:nvSpPr>
        <p:spPr>
          <a:xfrm>
            <a:off x="491040" y="4667760"/>
            <a:ext cx="6080400" cy="649080"/>
          </a:xfrm>
          <a:prstGeom prst="roundRect">
            <a:avLst>
              <a:gd name="adj" fmla="val 16667"/>
            </a:avLst>
          </a:prstGeom>
          <a:solidFill>
            <a:schemeClr val="tx2">
              <a:lumMod val="50000"/>
            </a:schemeClr>
          </a:solidFill>
          <a:ln>
            <a:solidFill>
              <a:schemeClr val="lt1">
                <a:hueOff val="0"/>
                <a:satOff val="0"/>
                <a:lumOff val="0"/>
                <a:alphaOff val="0"/>
              </a:schemeClr>
            </a:solidFill>
            <a:round/>
          </a:ln>
        </p:spPr>
        <p:style>
          <a:lnRef idx="2">
            <a:scrgbClr r="0" g="0" b="0"/>
          </a:lnRef>
          <a:fillRef idx="0">
            <a:scrgbClr r="0" g="0" b="0"/>
          </a:fillRef>
          <a:effectRef idx="0">
            <a:scrgbClr r="0" g="0" b="0"/>
          </a:effectRef>
          <a:fontRef idx="minor"/>
        </p:style>
        <p:txBody>
          <a:bodyPr lIns="229680" tIns="31680" rIns="229680" bIns="31680" anchor="ctr"/>
          <a:lstStyle/>
          <a:p>
            <a:pPr>
              <a:lnSpc>
                <a:spcPct val="90000"/>
              </a:lnSpc>
            </a:pPr>
            <a:r>
              <a:rPr lang="pl-PL" sz="2200" b="1" strike="noStrike" spc="-1">
                <a:solidFill>
                  <a:srgbClr val="FFFFFF"/>
                </a:solidFill>
                <a:uFill>
                  <a:solidFill>
                    <a:srgbClr val="FFFFFF"/>
                  </a:solidFill>
                </a:uFill>
                <a:latin typeface="Calibri"/>
              </a:rPr>
              <a:t>Opis znaczenia kryterium </a:t>
            </a:r>
            <a:endParaRPr/>
          </a:p>
        </p:txBody>
      </p:sp>
      <p:pic>
        <p:nvPicPr>
          <p:cNvPr id="351" name="Picture 2"/>
          <p:cNvPicPr/>
          <p:nvPr/>
        </p:nvPicPr>
        <p:blipFill>
          <a:blip r:embed="rId3"/>
          <a:stretch/>
        </p:blipFill>
        <p:spPr>
          <a:xfrm>
            <a:off x="4462560" y="260640"/>
            <a:ext cx="4681080" cy="46944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5530</TotalTime>
  <Words>1268</Words>
  <Application>Microsoft Office PowerPoint</Application>
  <PresentationFormat>Pokaz na ekranie (4:3)</PresentationFormat>
  <Paragraphs>576</Paragraphs>
  <Slides>20</Slides>
  <Notes>3</Notes>
  <HiddenSlides>0</HiddenSlides>
  <MMClips>0</MMClips>
  <ScaleCrop>false</ScaleCrop>
  <HeadingPairs>
    <vt:vector size="6" baseType="variant">
      <vt:variant>
        <vt:lpstr>Używane czcionki</vt:lpstr>
      </vt:variant>
      <vt:variant>
        <vt:i4>7</vt:i4>
      </vt:variant>
      <vt:variant>
        <vt:lpstr>Motyw</vt:lpstr>
      </vt:variant>
      <vt:variant>
        <vt:i4>8</vt:i4>
      </vt:variant>
      <vt:variant>
        <vt:lpstr>Tytuły slajdów</vt:lpstr>
      </vt:variant>
      <vt:variant>
        <vt:i4>20</vt:i4>
      </vt:variant>
    </vt:vector>
  </HeadingPairs>
  <TitlesOfParts>
    <vt:vector size="35" baseType="lpstr">
      <vt:lpstr>Arial</vt:lpstr>
      <vt:lpstr>Calibri</vt:lpstr>
      <vt:lpstr>Calibri Light</vt:lpstr>
      <vt:lpstr>DejaVu Sans</vt:lpstr>
      <vt:lpstr>StarSymbol</vt:lpstr>
      <vt:lpstr>Times New Roman</vt:lpstr>
      <vt:lpstr>Verdana</vt:lpstr>
      <vt:lpstr>Motyw pakietu Office</vt:lpstr>
      <vt:lpstr>Office Theme</vt:lpstr>
      <vt:lpstr>Office Theme</vt:lpstr>
      <vt:lpstr>Office Theme</vt:lpstr>
      <vt:lpstr>Office Theme</vt:lpstr>
      <vt:lpstr>Office Theme</vt:lpstr>
      <vt:lpstr>Office Theme</vt: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Grzegorz Łukaszuk</cp:lastModifiedBy>
  <cp:revision>324</cp:revision>
  <dcterms:created xsi:type="dcterms:W3CDTF">2015-04-22T07:48:15Z</dcterms:created>
  <dcterms:modified xsi:type="dcterms:W3CDTF">2016-02-22T07:55:17Z</dcterms:modified>
  <dc:language>pl-PL</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3</vt:i4>
  </property>
  <property fmtid="{D5CDD505-2E9C-101B-9397-08002B2CF9AE}" pid="8" name="PresentationFormat">
    <vt:lpwstr>Pokaz na ekranie (4:3)</vt:lpwstr>
  </property>
  <property fmtid="{D5CDD505-2E9C-101B-9397-08002B2CF9AE}" pid="9" name="ScaleCrop">
    <vt:bool>false</vt:bool>
  </property>
  <property fmtid="{D5CDD505-2E9C-101B-9397-08002B2CF9AE}" pid="10" name="ShareDoc">
    <vt:bool>false</vt:bool>
  </property>
  <property fmtid="{D5CDD505-2E9C-101B-9397-08002B2CF9AE}" pid="11" name="Slides">
    <vt:i4>20</vt:i4>
  </property>
</Properties>
</file>