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5"/>
  </p:notesMasterIdLst>
  <p:sldIdLst>
    <p:sldId id="256" r:id="rId8"/>
    <p:sldId id="426" r:id="rId9"/>
    <p:sldId id="425" r:id="rId10"/>
    <p:sldId id="284" r:id="rId11"/>
    <p:sldId id="295" r:id="rId12"/>
    <p:sldId id="310" r:id="rId13"/>
    <p:sldId id="393" r:id="rId14"/>
    <p:sldId id="399" r:id="rId15"/>
    <p:sldId id="411" r:id="rId16"/>
    <p:sldId id="400" r:id="rId17"/>
    <p:sldId id="427" r:id="rId18"/>
    <p:sldId id="328" r:id="rId19"/>
    <p:sldId id="330" r:id="rId20"/>
    <p:sldId id="334" r:id="rId21"/>
    <p:sldId id="420" r:id="rId22"/>
    <p:sldId id="336" r:id="rId23"/>
    <p:sldId id="390" r:id="rId24"/>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88" d="100"/>
          <a:sy n="88" d="100"/>
        </p:scale>
        <p:origin x="426" y="96"/>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pPr algn="just"/>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dgm:spPr/>
      <dgm:t>
        <a:bodyPr/>
        <a:lstStyle/>
        <a:p>
          <a:r>
            <a:rPr lang="pl-PL" dirty="0" smtClean="0"/>
            <a:t>0 punktów oznacza odrzucenie wniosku</a:t>
          </a:r>
          <a:endParaRPr lang="pl-PL" dirty="0"/>
        </a:p>
      </dgm:t>
    </dgm:pt>
    <dgm:pt modelId="{38559EC9-C588-4A35-83A4-1F3417C0A218}" type="parTrans" cxnId="{C5AC7A7D-1969-4D8B-BB20-A7F8EF3A3A5B}">
      <dgm:prSet/>
      <dgm:spPr/>
    </dgm:pt>
    <dgm:pt modelId="{0CA609CD-AB2F-4596-B109-03A051AA16EA}" type="sibTrans" cxnId="{C5AC7A7D-1969-4D8B-BB20-A7F8EF3A3A5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4BFE8A36-225A-4522-8319-9B56FDF85334}" type="presOf" srcId="{9EF1F389-BA63-486E-B50A-CC3714F020AF}" destId="{F191104C-2BDE-4FBA-96AE-E978FA566A32}" srcOrd="0" destOrd="2" presId="urn:microsoft.com/office/officeart/2005/8/layout/list1"/>
    <dgm:cxn modelId="{7FB71F18-D401-4A75-9494-26E20350F74F}" srcId="{AC11E5B2-9D1B-4CEA-8787-93B3A572CA17}" destId="{FCF2AA7A-E994-4B0A-B144-15616110309B}" srcOrd="3" destOrd="0" parTransId="{5C4DECE3-DE11-4E81-9F37-070C4EB30A02}" sibTransId="{B40AFA4D-61C5-4636-81CC-51F700901334}"/>
    <dgm:cxn modelId="{AF842F80-97C3-4663-8A82-DF0617AC0810}" type="presOf" srcId="{B33F0227-4069-43AE-89E5-21C5E9CE53EF}" destId="{2661486B-247C-4E1A-8F02-C344A09BFA1B}" srcOrd="0" destOrd="0" presId="urn:microsoft.com/office/officeart/2005/8/layout/list1"/>
    <dgm:cxn modelId="{F3956192-F9AC-4C1E-B7C3-523838FECA90}" type="presOf" srcId="{FCF2AA7A-E994-4B0A-B144-15616110309B}" destId="{F191104C-2BDE-4FBA-96AE-E978FA566A32}" srcOrd="0" destOrd="3"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9D91BCB2-6F86-416A-8A4A-7402EE13EAAA}" type="presOf" srcId="{348A5473-0D5C-4A76-ACFD-97DEE8026BE3}" destId="{F191104C-2BDE-4FBA-96AE-E978FA566A32}" srcOrd="0" destOrd="2" presId="urn:microsoft.com/office/officeart/2005/8/layout/list1"/>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2F6FAE45-30A4-48BD-8E33-BA79BD983365}" type="presOf" srcId="{362587A4-F4DD-4D99-B4FD-D0F887C44543}" destId="{36213A6D-5AD7-47E1-B637-0BB3A3B64CD3}" srcOrd="0" destOrd="1" presId="urn:microsoft.com/office/officeart/2005/8/layout/list1"/>
    <dgm:cxn modelId="{30AB61DF-6B86-4938-AE27-85BEFE62D62C}" type="presOf" srcId="{88191FD6-ABD0-447B-BD7E-5381AD6492B0}" destId="{DE19788E-CB1E-4686-8529-019E14551624}" srcOrd="1" destOrd="0"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50 % możliwych do uzyskania punktów na tym etapie oceny (</a:t>
          </a:r>
          <a:r>
            <a:rPr lang="pl-PL" b="1" dirty="0" smtClean="0">
              <a:solidFill>
                <a:srgbClr val="FF0000"/>
              </a:solidFill>
            </a:rPr>
            <a:t>25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50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2017-03-28</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17575" y="744538"/>
            <a:ext cx="4962525" cy="3722687"/>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9</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303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2017-03-28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2017-03-28</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2017-03-28</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912075477"/>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579285774"/>
              </p:ext>
            </p:extLst>
          </p:nvPr>
        </p:nvGraphicFramePr>
        <p:xfrm>
          <a:off x="0" y="908721"/>
          <a:ext cx="9108504" cy="2179320"/>
        </p:xfrm>
        <a:graphic>
          <a:graphicData uri="http://schemas.openxmlformats.org/drawingml/2006/table">
            <a:tbl>
              <a:tblPr firstRow="1" firstCol="1" bandRow="1">
                <a:tableStyleId>{5C22544A-7EE6-4342-B048-85BDC9FD1C3A}</a:tableStyleId>
              </a:tblPr>
              <a:tblGrid>
                <a:gridCol w="2195736"/>
                <a:gridCol w="3384376"/>
                <a:gridCol w="3528392"/>
              </a:tblGrid>
              <a:tr h="217932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b="1" kern="1200" dirty="0" smtClean="0">
                          <a:solidFill>
                            <a:schemeClr val="lt1"/>
                          </a:solidFill>
                          <a:effectLst/>
                          <a:latin typeface="+mn-lt"/>
                          <a:ea typeface="+mn-ea"/>
                          <a:cs typeface="+mn-cs"/>
                        </a:rPr>
                        <a:t>Liczba osób zagrożonych ubóstwem lub wykluczeniem społecznym objętych usługami społecznymi świadczonymi w interesie ogólnym w programie</a:t>
                      </a:r>
                    </a:p>
                  </a:txBody>
                  <a:tcPr marL="58205" marR="58205" marT="0" marB="0" anchor="ctr">
                    <a:solidFill>
                      <a:schemeClr val="tx2">
                        <a:lumMod val="50000"/>
                      </a:schemeClr>
                    </a:solidFill>
                  </a:tcPr>
                </a:tc>
                <a:tc>
                  <a:txBody>
                    <a:bodyPr/>
                    <a:lstStyle/>
                    <a:p>
                      <a:pPr algn="ctr"/>
                      <a:r>
                        <a:rPr lang="pl-PL" sz="1800" b="1" kern="1200" dirty="0" smtClean="0">
                          <a:solidFill>
                            <a:schemeClr val="lt1"/>
                          </a:solidFill>
                          <a:effectLst/>
                          <a:latin typeface="+mn-lt"/>
                          <a:ea typeface="+mn-ea"/>
                          <a:cs typeface="+mn-cs"/>
                        </a:rPr>
                        <a:t>Liczba wspartych w programie miejsc świadczenia usług społecznych, istniejących po zakończeniu </a:t>
                      </a:r>
                    </a:p>
                    <a:p>
                      <a:pPr algn="ctr"/>
                      <a:r>
                        <a:rPr lang="pl-PL" sz="1800" b="1" kern="1200" dirty="0" smtClean="0">
                          <a:solidFill>
                            <a:schemeClr val="lt1"/>
                          </a:solidFill>
                          <a:effectLst/>
                          <a:latin typeface="+mn-lt"/>
                          <a:ea typeface="+mn-ea"/>
                          <a:cs typeface="+mn-cs"/>
                        </a:rPr>
                        <a:t>projektu</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3329023068"/>
              </p:ext>
            </p:extLst>
          </p:nvPr>
        </p:nvGraphicFramePr>
        <p:xfrm>
          <a:off x="0" y="2852936"/>
          <a:ext cx="9108504" cy="3960439"/>
        </p:xfrm>
        <a:graphic>
          <a:graphicData uri="http://schemas.openxmlformats.org/drawingml/2006/table">
            <a:tbl>
              <a:tblPr firstRow="1" firstCol="1" bandRow="1">
                <a:tableStyleId>{5C22544A-7EE6-4342-B048-85BDC9FD1C3A}</a:tableStyleId>
              </a:tblPr>
              <a:tblGrid>
                <a:gridCol w="2195736"/>
                <a:gridCol w="3384376"/>
                <a:gridCol w="3528392"/>
              </a:tblGrid>
              <a:tr h="958540">
                <a:tc>
                  <a:txBody>
                    <a:bodyPr/>
                    <a:lstStyle/>
                    <a:p>
                      <a:pPr algn="ctr">
                        <a:lnSpc>
                          <a:spcPts val="1600"/>
                        </a:lnSpc>
                        <a:spcBef>
                          <a:spcPts val="1000"/>
                        </a:spcBef>
                        <a:spcAft>
                          <a:spcPts val="0"/>
                        </a:spcAft>
                      </a:pPr>
                      <a:r>
                        <a:rPr lang="pl-PL" sz="1500" b="1" kern="1200" dirty="0" smtClean="0">
                          <a:solidFill>
                            <a:schemeClr val="lt1"/>
                          </a:solidFill>
                          <a:effectLst/>
                          <a:latin typeface="+mn-lt"/>
                          <a:ea typeface="+mn-ea"/>
                          <a:cs typeface="+mn-cs"/>
                        </a:rPr>
                        <a:t>0 pkt (brak wpływu</a:t>
                      </a:r>
                    </a:p>
                    <a:p>
                      <a:pPr algn="ctr">
                        <a:lnSpc>
                          <a:spcPts val="1600"/>
                        </a:lnSpc>
                        <a:spcBef>
                          <a:spcPts val="1000"/>
                        </a:spcBef>
                        <a:spcAft>
                          <a:spcPts val="0"/>
                        </a:spcAft>
                      </a:pPr>
                      <a:r>
                        <a:rPr lang="pl-PL" sz="1500" b="1" kern="1200" dirty="0" smtClean="0">
                          <a:solidFill>
                            <a:schemeClr val="lt1"/>
                          </a:solidFill>
                          <a:effectLst/>
                          <a:latin typeface="+mn-lt"/>
                          <a:ea typeface="+mn-ea"/>
                          <a:cs typeface="+mn-cs"/>
                        </a:rPr>
                        <a:t> i wpływ nieznaczący)</a:t>
                      </a:r>
                      <a:endParaRPr lang="pl-PL" sz="15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00000"/>
                        </a:lnSpc>
                        <a:spcAft>
                          <a:spcPts val="1000"/>
                        </a:spcAft>
                      </a:pPr>
                      <a:r>
                        <a:rPr lang="pl-PL" sz="1500" b="1" kern="1200" dirty="0" smtClean="0">
                          <a:solidFill>
                            <a:schemeClr val="tx1"/>
                          </a:solidFill>
                          <a:effectLst/>
                          <a:latin typeface="+mn-lt"/>
                          <a:ea typeface="+mn-ea"/>
                          <a:cs typeface="+mn-cs"/>
                        </a:rPr>
                        <a:t>do 3 os.</a:t>
                      </a:r>
                    </a:p>
                    <a:p>
                      <a:pPr algn="ctr">
                        <a:lnSpc>
                          <a:spcPct val="100000"/>
                        </a:lnSpc>
                        <a:spcAft>
                          <a:spcPts val="1000"/>
                        </a:spcAft>
                      </a:pPr>
                      <a:r>
                        <a:rPr lang="pl-PL" sz="1500" b="1" kern="1200" dirty="0" smtClean="0">
                          <a:solidFill>
                            <a:schemeClr val="tx1"/>
                          </a:solidFill>
                          <a:effectLst/>
                          <a:latin typeface="+mn-lt"/>
                          <a:ea typeface="+mn-ea"/>
                          <a:cs typeface="+mn-cs"/>
                        </a:rPr>
                        <a:t>0 pkt</a:t>
                      </a:r>
                      <a:endParaRPr lang="pl-PL" sz="1500" b="1" kern="12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00000"/>
                        </a:lnSpc>
                        <a:spcAft>
                          <a:spcPts val="1000"/>
                        </a:spcAft>
                      </a:pPr>
                      <a:r>
                        <a:rPr lang="pl-PL" sz="1500" b="1" kern="1200" dirty="0" smtClean="0">
                          <a:solidFill>
                            <a:schemeClr val="tx1"/>
                          </a:solidFill>
                          <a:effectLst/>
                          <a:latin typeface="+mn-lt"/>
                          <a:ea typeface="+mn-ea"/>
                          <a:cs typeface="+mn-cs"/>
                        </a:rPr>
                        <a:t>0</a:t>
                      </a:r>
                    </a:p>
                    <a:p>
                      <a:pPr algn="ctr">
                        <a:lnSpc>
                          <a:spcPct val="100000"/>
                        </a:lnSpc>
                        <a:spcAft>
                          <a:spcPts val="1000"/>
                        </a:spcAft>
                      </a:pPr>
                      <a:r>
                        <a:rPr lang="pl-PL" sz="1500" b="1" kern="1200" dirty="0" smtClean="0">
                          <a:solidFill>
                            <a:schemeClr val="tx1"/>
                          </a:solidFill>
                          <a:effectLst/>
                          <a:latin typeface="+mn-lt"/>
                          <a:ea typeface="+mn-ea"/>
                          <a:cs typeface="+mn-cs"/>
                        </a:rPr>
                        <a:t>0 pkt</a:t>
                      </a:r>
                      <a:endParaRPr lang="pl-PL" sz="1500" b="1" kern="12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827030">
                <a:tc>
                  <a:txBody>
                    <a:bodyPr/>
                    <a:lstStyle/>
                    <a:p>
                      <a:pPr algn="ctr">
                        <a:lnSpc>
                          <a:spcPts val="1600"/>
                        </a:lnSpc>
                        <a:spcBef>
                          <a:spcPts val="1000"/>
                        </a:spcBef>
                        <a:spcAft>
                          <a:spcPts val="0"/>
                        </a:spcAft>
                      </a:pPr>
                      <a:r>
                        <a:rPr lang="pl-PL" sz="1500" b="1" kern="1200" dirty="0" smtClean="0">
                          <a:solidFill>
                            <a:schemeClr val="lt1"/>
                          </a:solidFill>
                          <a:effectLst/>
                          <a:latin typeface="+mn-lt"/>
                          <a:ea typeface="+mn-ea"/>
                          <a:cs typeface="+mn-cs"/>
                        </a:rPr>
                        <a:t>25 % max. Oceny</a:t>
                      </a:r>
                    </a:p>
                    <a:p>
                      <a:pPr algn="ctr">
                        <a:lnSpc>
                          <a:spcPts val="1600"/>
                        </a:lnSpc>
                        <a:spcBef>
                          <a:spcPts val="1000"/>
                        </a:spcBef>
                        <a:spcAft>
                          <a:spcPts val="0"/>
                        </a:spcAft>
                      </a:pPr>
                      <a:r>
                        <a:rPr lang="pl-PL" sz="1500" b="1" kern="1200" dirty="0" smtClean="0">
                          <a:solidFill>
                            <a:schemeClr val="lt1"/>
                          </a:solidFill>
                          <a:effectLst/>
                          <a:latin typeface="+mn-lt"/>
                          <a:ea typeface="+mn-ea"/>
                          <a:cs typeface="+mn-cs"/>
                        </a:rPr>
                        <a:t> (niski wpływ)</a:t>
                      </a:r>
                      <a:endParaRPr lang="pl-PL" sz="15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00000"/>
                        </a:lnSpc>
                        <a:spcAft>
                          <a:spcPts val="0"/>
                        </a:spcAft>
                      </a:pPr>
                      <a:r>
                        <a:rPr lang="pl-PL" sz="1500" b="1" kern="1200" dirty="0" smtClean="0">
                          <a:solidFill>
                            <a:schemeClr val="tx1"/>
                          </a:solidFill>
                          <a:effectLst/>
                          <a:latin typeface="+mn-lt"/>
                          <a:ea typeface="+mn-ea"/>
                          <a:cs typeface="+mn-cs"/>
                        </a:rPr>
                        <a:t>od 4 do 7 os.</a:t>
                      </a:r>
                    </a:p>
                    <a:p>
                      <a:pPr algn="ctr">
                        <a:lnSpc>
                          <a:spcPct val="100000"/>
                        </a:lnSpc>
                        <a:spcAft>
                          <a:spcPts val="0"/>
                        </a:spcAft>
                      </a:pPr>
                      <a:r>
                        <a:rPr lang="pl-PL" sz="1500" b="1" kern="1200" dirty="0" smtClean="0">
                          <a:solidFill>
                            <a:schemeClr val="tx1"/>
                          </a:solidFill>
                          <a:effectLst/>
                          <a:latin typeface="+mn-lt"/>
                          <a:ea typeface="+mn-ea"/>
                          <a:cs typeface="+mn-cs"/>
                        </a:rPr>
                        <a:t>2,5 pkt</a:t>
                      </a:r>
                    </a:p>
                  </a:txBody>
                  <a:tcPr marL="68580" marR="68580" marT="0" marB="0" anchor="ctr">
                    <a:solidFill>
                      <a:schemeClr val="accent5">
                        <a:lumMod val="20000"/>
                        <a:lumOff val="80000"/>
                      </a:schemeClr>
                    </a:solidFill>
                  </a:tcPr>
                </a:tc>
                <a:tc>
                  <a:txBody>
                    <a:bodyPr/>
                    <a:lstStyle/>
                    <a:p>
                      <a:pPr algn="ctr">
                        <a:lnSpc>
                          <a:spcPct val="100000"/>
                        </a:lnSpc>
                        <a:spcAft>
                          <a:spcPts val="0"/>
                        </a:spcAft>
                      </a:pPr>
                      <a:r>
                        <a:rPr lang="pl-PL" sz="1500" b="1" kern="1200" dirty="0" smtClean="0">
                          <a:solidFill>
                            <a:schemeClr val="tx1"/>
                          </a:solidFill>
                          <a:effectLst/>
                          <a:latin typeface="+mn-lt"/>
                          <a:ea typeface="+mn-ea"/>
                          <a:cs typeface="+mn-cs"/>
                        </a:rPr>
                        <a:t>1</a:t>
                      </a:r>
                    </a:p>
                    <a:p>
                      <a:pPr algn="ctr">
                        <a:lnSpc>
                          <a:spcPct val="100000"/>
                        </a:lnSpc>
                        <a:spcAft>
                          <a:spcPts val="0"/>
                        </a:spcAft>
                      </a:pPr>
                      <a:r>
                        <a:rPr lang="pl-PL" sz="1500" b="1" kern="1200" dirty="0" smtClean="0">
                          <a:solidFill>
                            <a:schemeClr val="tx1"/>
                          </a:solidFill>
                          <a:effectLst/>
                          <a:latin typeface="+mn-lt"/>
                          <a:ea typeface="+mn-ea"/>
                          <a:cs typeface="+mn-cs"/>
                        </a:rPr>
                        <a:t>2,5 pkt</a:t>
                      </a:r>
                      <a:endParaRPr lang="pl-PL" sz="1500" b="1" kern="120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827030">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500" b="1" kern="1200" dirty="0" smtClean="0">
                          <a:solidFill>
                            <a:schemeClr val="lt1"/>
                          </a:solidFill>
                          <a:effectLst/>
                          <a:latin typeface="+mn-lt"/>
                          <a:ea typeface="+mn-ea"/>
                          <a:cs typeface="+mn-cs"/>
                        </a:rPr>
                        <a:t>50 % max. Oceny</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500" b="1" kern="1200" dirty="0" smtClean="0">
                          <a:solidFill>
                            <a:schemeClr val="lt1"/>
                          </a:solidFill>
                          <a:effectLst/>
                          <a:latin typeface="+mn-lt"/>
                          <a:ea typeface="+mn-ea"/>
                          <a:cs typeface="+mn-cs"/>
                        </a:rPr>
                        <a:t> (średni wpływ)</a:t>
                      </a:r>
                      <a:endParaRPr lang="pl-PL" sz="15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od 8 do 11 os.</a:t>
                      </a:r>
                    </a:p>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5 pkt</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2</a:t>
                      </a:r>
                    </a:p>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5 pkt</a:t>
                      </a:r>
                    </a:p>
                  </a:txBody>
                  <a:tcPr marL="68580" marR="68580" marT="0" marB="0" anchor="ctr"/>
                </a:tc>
              </a:tr>
              <a:tr h="682080">
                <a:tc>
                  <a:txBody>
                    <a:bodyPr/>
                    <a:lstStyle/>
                    <a:p>
                      <a:pPr algn="ctr">
                        <a:lnSpc>
                          <a:spcPts val="1600"/>
                        </a:lnSpc>
                        <a:spcBef>
                          <a:spcPts val="0"/>
                        </a:spcBef>
                        <a:spcAft>
                          <a:spcPts val="0"/>
                        </a:spcAft>
                      </a:pPr>
                      <a:r>
                        <a:rPr lang="pl-PL" sz="15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5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od 12 os.</a:t>
                      </a:r>
                    </a:p>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10 pkt</a:t>
                      </a: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od 3</a:t>
                      </a:r>
                    </a:p>
                    <a:p>
                      <a:pPr marL="0" marR="0" indent="0" algn="ctr" defTabSz="914400" rtl="0" eaLnBrk="1" fontAlgn="auto" latinLnBrk="0" hangingPunct="1">
                        <a:lnSpc>
                          <a:spcPct val="100000"/>
                        </a:lnSpc>
                        <a:spcBef>
                          <a:spcPts val="0"/>
                        </a:spcBef>
                        <a:spcAft>
                          <a:spcPts val="0"/>
                        </a:spcAft>
                        <a:buClrTx/>
                        <a:buSzTx/>
                        <a:buFontTx/>
                        <a:buNone/>
                        <a:tabLst/>
                        <a:defRPr/>
                      </a:pPr>
                      <a:r>
                        <a:rPr lang="pl-PL" sz="1500" b="1" kern="1200" dirty="0" smtClean="0">
                          <a:solidFill>
                            <a:schemeClr val="tx1"/>
                          </a:solidFill>
                          <a:effectLst/>
                          <a:latin typeface="+mn-lt"/>
                          <a:ea typeface="+mn-ea"/>
                          <a:cs typeface="+mn-cs"/>
                        </a:rPr>
                        <a:t>10 pkt</a:t>
                      </a:r>
                    </a:p>
                  </a:txBody>
                  <a:tcPr marL="68580" marR="68580" marT="0" marB="0" anchor="ctr">
                    <a:solidFill>
                      <a:schemeClr val="accent1">
                        <a:lumMod val="40000"/>
                        <a:lumOff val="60000"/>
                      </a:schemeClr>
                    </a:solidFill>
                  </a:tcPr>
                </a:tc>
              </a:tr>
              <a:tr h="665759">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20 pkt </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c hMerge="1">
                  <a:txBody>
                    <a:bodyPr/>
                    <a:lstStyle/>
                    <a:p>
                      <a:endParaRPr lang="pl-PL"/>
                    </a:p>
                  </a:txBody>
                  <a:tcPr/>
                </a:tc>
              </a:tr>
            </a:tbl>
          </a:graphicData>
        </a:graphic>
      </p:graphicFrame>
    </p:spTree>
    <p:extLst>
      <p:ext uri="{BB962C8B-B14F-4D97-AF65-F5344CB8AC3E}">
        <p14:creationId xmlns:p14="http://schemas.microsoft.com/office/powerpoint/2010/main" val="67683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8256604"/>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2771825258"/>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2,5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5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215010871"/>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983659584"/>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263219"/>
            <a:ext cx="6023384" cy="4332382"/>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4154984"/>
          </a:xfrm>
          <a:prstGeom prst="rect">
            <a:avLst/>
          </a:prstGeom>
          <a:noFill/>
        </p:spPr>
        <p:txBody>
          <a:bodyPr wrap="square" rtlCol="0">
            <a:spAutoFit/>
          </a:bodyPr>
          <a:lstStyle/>
          <a:p>
            <a:endParaRPr lang="pl-PL" sz="2400" b="1" dirty="0"/>
          </a:p>
          <a:p>
            <a:pPr marL="514350" indent="-514350">
              <a:buFont typeface="+mj-lt"/>
              <a:buAutoNum type="romanUcPeriod"/>
            </a:pPr>
            <a:r>
              <a:rPr lang="pl-PL" sz="2400" b="1" dirty="0" smtClean="0"/>
              <a:t>Stworzenie dogodnych warunków dla inwestycji generujących nowe miejsca pracy w </a:t>
            </a:r>
            <a:r>
              <a:rPr lang="pl-PL" sz="2400" b="1" dirty="0" smtClean="0"/>
              <a:t>AJ</a:t>
            </a:r>
          </a:p>
          <a:p>
            <a:pPr marL="514350" indent="-514350">
              <a:buFont typeface="+mj-lt"/>
              <a:buAutoNum type="romanUcPeriod"/>
            </a:pPr>
            <a:endParaRPr lang="pl-PL" sz="2400" b="1" dirty="0" smtClean="0"/>
          </a:p>
          <a:p>
            <a:pPr marL="514350" indent="-514350">
              <a:buFont typeface="+mj-lt"/>
              <a:buAutoNum type="romanUcPeriod"/>
            </a:pPr>
            <a:r>
              <a:rPr lang="pl-PL" sz="2400" b="1" dirty="0" smtClean="0"/>
              <a:t>Dogodna </a:t>
            </a:r>
            <a:r>
              <a:rPr lang="pl-PL" sz="2400" b="1" dirty="0"/>
              <a:t>dostępność komunikacyjna </a:t>
            </a:r>
            <a:r>
              <a:rPr lang="pl-PL" sz="2400" b="1" dirty="0" smtClean="0"/>
              <a:t>i </a:t>
            </a:r>
            <a:r>
              <a:rPr lang="pl-PL" sz="2400" b="1" dirty="0"/>
              <a:t>infrastrukturalna </a:t>
            </a:r>
            <a:r>
              <a:rPr lang="pl-PL" sz="2400" b="1" dirty="0" smtClean="0"/>
              <a:t>AJ</a:t>
            </a:r>
          </a:p>
          <a:p>
            <a:pPr marL="514350" indent="-514350">
              <a:buFont typeface="+mj-lt"/>
              <a:buAutoNum type="romanUcPeriod"/>
            </a:pPr>
            <a:endParaRPr lang="pl-PL" sz="2400" b="1" dirty="0" smtClean="0"/>
          </a:p>
          <a:p>
            <a:pPr marL="514350" indent="-514350">
              <a:buFont typeface="+mj-lt"/>
              <a:buAutoNum type="romanUcPeriod"/>
            </a:pPr>
            <a:r>
              <a:rPr lang="pl-PL" sz="2400" b="1" dirty="0" smtClean="0"/>
              <a:t>Atrakcyjna </a:t>
            </a:r>
            <a:r>
              <a:rPr lang="pl-PL" sz="2400" b="1" dirty="0"/>
              <a:t>dla mieszkańców i przedsiębiorstw przestrzeń </a:t>
            </a:r>
            <a:r>
              <a:rPr lang="pl-PL" sz="2400" b="1" dirty="0" smtClean="0"/>
              <a:t>AJ</a:t>
            </a:r>
          </a:p>
          <a:p>
            <a:pPr marL="514350" indent="-514350">
              <a:buFont typeface="+mj-lt"/>
              <a:buAutoNum type="romanUcPeriod"/>
            </a:pPr>
            <a:endParaRPr lang="pl-PL" sz="2400" b="1" dirty="0" smtClean="0"/>
          </a:p>
          <a:p>
            <a:pPr marL="514350" indent="-514350">
              <a:buFont typeface="+mj-lt"/>
              <a:buAutoNum type="romanUcPeriod"/>
            </a:pPr>
            <a:r>
              <a:rPr lang="pl-PL" sz="2400" b="1" dirty="0" smtClean="0"/>
              <a:t>Aktywni </a:t>
            </a:r>
            <a:r>
              <a:rPr lang="pl-PL" sz="2400" b="1" dirty="0"/>
              <a:t>zawodowo i społecznie mieszkańcy </a:t>
            </a:r>
            <a:r>
              <a:rPr lang="pl-PL" sz="2400" b="1" dirty="0" smtClean="0"/>
              <a:t>AJ</a:t>
            </a: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7504" y="1772816"/>
            <a:ext cx="9036496" cy="4968552"/>
          </a:xfrm>
        </p:spPr>
        <p:txBody>
          <a:bodyPr>
            <a:normAutofit fontScale="90000"/>
          </a:bodyPr>
          <a:lstStyle/>
          <a:p>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ze  Strategią </a:t>
            </a:r>
            <a:r>
              <a:rPr lang="pl-PL" dirty="0"/>
              <a:t>ZIT </a:t>
            </a:r>
            <a:r>
              <a:rPr lang="pl-PL" dirty="0" smtClean="0"/>
              <a:t>AJ</a:t>
            </a:r>
            <a:r>
              <a:rPr lang="pl-PL" dirty="0"/>
              <a:t/>
            </a:r>
            <a:br>
              <a:rPr lang="pl-PL" dirty="0"/>
            </a:br>
            <a:r>
              <a:rPr lang="pl-PL" sz="2700" dirty="0"/>
              <a:t>Poddziałanie </a:t>
            </a:r>
            <a:r>
              <a:rPr lang="pl-PL" sz="2700" dirty="0" smtClean="0"/>
              <a:t>9.2.3 </a:t>
            </a:r>
            <a:r>
              <a:rPr lang="pl-PL" sz="2400" dirty="0"/>
              <a:t>Dostęp do wysokiej jakości usług społecznych – ZIT AJ</a:t>
            </a:r>
            <a:r>
              <a:rPr lang="pl-PL" sz="2700" dirty="0" smtClean="0"/>
              <a:t/>
            </a:r>
            <a:br>
              <a:rPr lang="pl-PL" sz="2700" dirty="0" smtClean="0"/>
            </a:br>
            <a:r>
              <a:rPr lang="pl-PL" sz="2700" dirty="0" smtClean="0"/>
              <a:t/>
            </a:r>
            <a:br>
              <a:rPr lang="pl-PL" sz="2700" dirty="0" smtClean="0"/>
            </a:br>
            <a:r>
              <a:rPr lang="pl-PL" sz="2800" b="1" dirty="0" smtClean="0"/>
              <a:t>Nr naboru</a:t>
            </a:r>
            <a:r>
              <a:rPr lang="pl-PL" sz="2800" b="1" dirty="0"/>
              <a:t> RPDS.09.02.03-IP.02-02-234/17  </a:t>
            </a:r>
            <a:r>
              <a:rPr lang="pl-PL" sz="2800" b="1" dirty="0" smtClean="0"/>
              <a:t/>
            </a:r>
            <a:br>
              <a:rPr lang="pl-PL" sz="2800" b="1" dirty="0" smtClean="0"/>
            </a:br>
            <a:r>
              <a:rPr lang="pl-PL" sz="2800" b="1" dirty="0"/>
              <a:t>(</a:t>
            </a:r>
            <a:r>
              <a:rPr lang="pl-PL" sz="2800" b="1" dirty="0" smtClean="0"/>
              <a:t>9.2. </a:t>
            </a:r>
            <a:r>
              <a:rPr lang="pl-PL" sz="2800" b="1" dirty="0"/>
              <a:t>B2 – usługi wsparcia systemu pieczy zastępczej)</a:t>
            </a:r>
            <a:br>
              <a:rPr lang="pl-PL" sz="2800" b="1" dirty="0"/>
            </a:br>
            <a:r>
              <a:rPr lang="pl-PL" sz="1600" dirty="0" smtClean="0"/>
              <a:t/>
            </a:r>
            <a:br>
              <a:rPr lang="pl-PL" sz="1600" dirty="0" smtClean="0"/>
            </a:br>
            <a:r>
              <a:rPr lang="pl-PL" sz="3100" b="1" dirty="0" smtClean="0">
                <a:solidFill>
                  <a:srgbClr val="FF0000"/>
                </a:solidFill>
              </a:rPr>
              <a:t>Alokacja </a:t>
            </a:r>
            <a:r>
              <a:rPr lang="pl-PL" sz="3100" b="1" dirty="0">
                <a:solidFill>
                  <a:srgbClr val="FF0000"/>
                </a:solidFill>
              </a:rPr>
              <a:t>1 410 </a:t>
            </a:r>
            <a:r>
              <a:rPr lang="pl-PL" sz="3100" b="1" dirty="0" smtClean="0">
                <a:solidFill>
                  <a:srgbClr val="FF0000"/>
                </a:solidFill>
              </a:rPr>
              <a:t>784 PLN</a:t>
            </a:r>
            <a:r>
              <a:rPr lang="pl-PL" sz="3100" dirty="0"/>
              <a:t/>
            </a:r>
            <a:br>
              <a:rPr lang="pl-PL" sz="3100" dirty="0"/>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507908100"/>
              </p:ext>
            </p:extLst>
          </p:nvPr>
        </p:nvGraphicFramePr>
        <p:xfrm>
          <a:off x="35495" y="910368"/>
          <a:ext cx="9108505" cy="5830999"/>
        </p:xfrm>
        <a:graphic>
          <a:graphicData uri="http://schemas.openxmlformats.org/drawingml/2006/table">
            <a:tbl>
              <a:tblPr firstRow="1" bandRow="1">
                <a:tableStyleId>{BDBED569-4797-4DF1-A0F4-6AAB3CD982D8}</a:tableStyleId>
              </a:tblPr>
              <a:tblGrid>
                <a:gridCol w="950156"/>
                <a:gridCol w="4599698"/>
                <a:gridCol w="1993461"/>
                <a:gridCol w="1565190"/>
              </a:tblGrid>
              <a:tr h="1313865">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1290609">
                <a:tc>
                  <a:txBody>
                    <a:bodyPr/>
                    <a:lstStyle/>
                    <a:p>
                      <a:r>
                        <a:rPr lang="pl-PL" sz="2000" dirty="0" smtClean="0"/>
                        <a:t>1</a:t>
                      </a:r>
                      <a:endParaRPr lang="pl-PL" sz="2000" dirty="0"/>
                    </a:p>
                  </a:txBody>
                  <a:tcPr/>
                </a:tc>
                <a:tc>
                  <a:txBody>
                    <a:bodyPr/>
                    <a:lstStyle/>
                    <a:p>
                      <a:r>
                        <a:rPr lang="pl-PL" sz="2000" dirty="0" smtClean="0"/>
                        <a:t>Wpływ projektu na realizację Strategii ZIT AJ</a:t>
                      </a:r>
                      <a:endParaRPr lang="pl-PL" sz="2000" dirty="0"/>
                    </a:p>
                  </a:txBody>
                  <a:tcPr/>
                </a:tc>
                <a:tc>
                  <a:txBody>
                    <a:bodyPr/>
                    <a:lstStyle/>
                    <a:p>
                      <a:pPr algn="ctr"/>
                      <a:r>
                        <a:rPr lang="pl-PL" sz="2000" dirty="0" smtClean="0"/>
                        <a:t>Skala</a:t>
                      </a:r>
                      <a:r>
                        <a:rPr lang="pl-PL" sz="2000" baseline="0" dirty="0" smtClean="0"/>
                        <a:t> punktowa </a:t>
                      </a:r>
                    </a:p>
                    <a:p>
                      <a:pPr algn="ctr"/>
                      <a:r>
                        <a:rPr lang="pl-PL" sz="2000" baseline="0" dirty="0" smtClean="0"/>
                        <a:t> od 0 do 25</a:t>
                      </a:r>
                      <a:endParaRPr lang="pl-PL" sz="2000" dirty="0"/>
                    </a:p>
                  </a:txBody>
                  <a:tcPr/>
                </a:tc>
                <a:tc>
                  <a:txBody>
                    <a:bodyPr/>
                    <a:lstStyle/>
                    <a:p>
                      <a:pPr algn="ctr"/>
                      <a:r>
                        <a:rPr lang="pl-PL" sz="2000" dirty="0" smtClean="0"/>
                        <a:t>50 %</a:t>
                      </a:r>
                      <a:endParaRPr lang="pl-PL" sz="2000" dirty="0"/>
                    </a:p>
                  </a:txBody>
                  <a:tcPr/>
                </a:tc>
              </a:tr>
              <a:tr h="1828364">
                <a:tc>
                  <a:txBody>
                    <a:bodyPr/>
                    <a:lstStyle/>
                    <a:p>
                      <a:r>
                        <a:rPr lang="pl-PL" sz="2000" dirty="0" smtClean="0"/>
                        <a:t>2</a:t>
                      </a:r>
                      <a:endParaRPr lang="pl-PL" sz="2000" dirty="0"/>
                    </a:p>
                  </a:txBody>
                  <a:tcPr/>
                </a:tc>
                <a:tc>
                  <a:txBody>
                    <a:bodyPr/>
                    <a:lstStyle/>
                    <a:p>
                      <a:pPr algn="just"/>
                      <a:r>
                        <a:rPr lang="pl-PL" sz="2000" dirty="0" smtClean="0"/>
                        <a:t>Wpływ projektu na realizację</a:t>
                      </a:r>
                      <a:r>
                        <a:rPr lang="pl-PL" sz="2000" baseline="0" dirty="0" smtClean="0"/>
                        <a:t> wartości docelowej wskaźników monitoringu realizacji celów Strategii ZIT wynikających z Porozumienia</a:t>
                      </a:r>
                      <a:endParaRPr lang="pl-PL" sz="2000" dirty="0"/>
                    </a:p>
                  </a:txBody>
                  <a:tcPr/>
                </a:tc>
                <a:tc>
                  <a:txBody>
                    <a:bodyPr/>
                    <a:lstStyle/>
                    <a:p>
                      <a:pPr algn="ctr"/>
                      <a:r>
                        <a:rPr lang="pl-PL" sz="2000" dirty="0" smtClean="0"/>
                        <a:t>Skala</a:t>
                      </a:r>
                      <a:r>
                        <a:rPr lang="pl-PL" sz="2000" baseline="0" dirty="0" smtClean="0"/>
                        <a:t> punktowa </a:t>
                      </a:r>
                    </a:p>
                    <a:p>
                      <a:pPr algn="ctr"/>
                      <a:r>
                        <a:rPr lang="pl-PL" sz="2000" baseline="0" dirty="0" smtClean="0"/>
                        <a:t> od 0 do 20</a:t>
                      </a:r>
                      <a:endParaRPr lang="pl-PL" sz="2000" dirty="0" smtClean="0"/>
                    </a:p>
                    <a:p>
                      <a:endParaRPr lang="pl-PL" sz="2000" dirty="0"/>
                    </a:p>
                  </a:txBody>
                  <a:tcPr/>
                </a:tc>
                <a:tc>
                  <a:txBody>
                    <a:bodyPr/>
                    <a:lstStyle/>
                    <a:p>
                      <a:pPr algn="ctr"/>
                      <a:r>
                        <a:rPr lang="pl-PL" sz="2000" dirty="0" smtClean="0"/>
                        <a:t>40 %</a:t>
                      </a:r>
                      <a:endParaRPr lang="pl-PL" sz="2000" dirty="0"/>
                    </a:p>
                  </a:txBody>
                  <a:tcPr/>
                </a:tc>
              </a:tr>
              <a:tr h="1398161">
                <a:tc>
                  <a:txBody>
                    <a:bodyPr/>
                    <a:lstStyle/>
                    <a:p>
                      <a:r>
                        <a:rPr lang="pl-PL" sz="2000" dirty="0" smtClean="0"/>
                        <a:t>3</a:t>
                      </a:r>
                      <a:endParaRPr lang="pl-PL" sz="2000" dirty="0"/>
                    </a:p>
                  </a:txBody>
                  <a:tcPr/>
                </a:tc>
                <a:tc>
                  <a:txBody>
                    <a:bodyPr/>
                    <a:lstStyle/>
                    <a:p>
                      <a:r>
                        <a:rPr lang="pl-PL" sz="2000" dirty="0" smtClean="0"/>
                        <a:t>Komplementarny charakter projektu</a:t>
                      </a:r>
                      <a:endParaRPr lang="pl-PL" sz="2000" dirty="0"/>
                    </a:p>
                  </a:txBody>
                  <a:tcPr/>
                </a:tc>
                <a:tc>
                  <a:txBody>
                    <a:bodyPr/>
                    <a:lstStyle/>
                    <a:p>
                      <a:pPr algn="ctr"/>
                      <a:r>
                        <a:rPr lang="pl-PL" sz="2000" dirty="0" smtClean="0"/>
                        <a:t>Skala</a:t>
                      </a:r>
                      <a:r>
                        <a:rPr lang="pl-PL" sz="2000" baseline="0" dirty="0" smtClean="0"/>
                        <a:t> punktowa </a:t>
                      </a:r>
                    </a:p>
                    <a:p>
                      <a:pPr algn="ctr"/>
                      <a:r>
                        <a:rPr lang="pl-PL" sz="2000" baseline="0" dirty="0" smtClean="0"/>
                        <a:t> od 0 do 5</a:t>
                      </a:r>
                      <a:endParaRPr lang="pl-PL" sz="2000" dirty="0" smtClean="0"/>
                    </a:p>
                    <a:p>
                      <a:endParaRPr lang="pl-PL" sz="2000" dirty="0"/>
                    </a:p>
                  </a:txBody>
                  <a:tcPr/>
                </a:tc>
                <a:tc>
                  <a:txBody>
                    <a:bodyPr/>
                    <a:lstStyle/>
                    <a:p>
                      <a:pPr algn="ctr"/>
                      <a:r>
                        <a:rPr lang="pl-PL" sz="2000" dirty="0" smtClean="0"/>
                        <a:t>10%</a:t>
                      </a:r>
                      <a:endParaRPr lang="pl-PL" sz="20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2800" b="1" dirty="0"/>
              <a:t>Wpływ projektu na realizację </a:t>
            </a:r>
            <a:r>
              <a:rPr lang="pl-PL" sz="2800" b="1" dirty="0" smtClean="0"/>
              <a:t>Strategii </a:t>
            </a:r>
            <a:r>
              <a:rPr lang="pl-PL" sz="28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754401261"/>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656906827"/>
              </p:ext>
            </p:extLst>
          </p:nvPr>
        </p:nvGraphicFramePr>
        <p:xfrm>
          <a:off x="0" y="908720"/>
          <a:ext cx="5220072" cy="2232248"/>
        </p:xfrm>
        <a:graphic>
          <a:graphicData uri="http://schemas.openxmlformats.org/drawingml/2006/table">
            <a:tbl>
              <a:tblPr firstRow="1" firstCol="1" bandRow="1">
                <a:tableStyleId>{5C22544A-7EE6-4342-B048-85BDC9FD1C3A}</a:tableStyleId>
              </a:tblPr>
              <a:tblGrid>
                <a:gridCol w="1835696"/>
                <a:gridCol w="3384376"/>
              </a:tblGrid>
              <a:tr h="1224136">
                <a:tc>
                  <a:txBody>
                    <a:bodyPr/>
                    <a:lstStyle/>
                    <a:p>
                      <a:pPr algn="ctr">
                        <a:lnSpc>
                          <a:spcPct val="150000"/>
                        </a:lnSpc>
                        <a:spcBef>
                          <a:spcPts val="1000"/>
                        </a:spcBef>
                        <a:spcAft>
                          <a:spcPts val="0"/>
                        </a:spcAft>
                      </a:pPr>
                      <a:r>
                        <a:rPr lang="pl-PL" sz="1600" b="1" kern="1200" baseline="0" dirty="0" smtClean="0">
                          <a:solidFill>
                            <a:schemeClr val="lt1"/>
                          </a:solidFill>
                          <a:effectLst/>
                          <a:latin typeface="+mn-lt"/>
                          <a:ea typeface="+mn-ea"/>
                          <a:cs typeface="+mn-cs"/>
                        </a:rPr>
                        <a:t>Wyszczególnienie</a:t>
                      </a:r>
                      <a:endParaRPr lang="pl-PL" sz="1600" b="1" kern="1200" baseline="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50000"/>
                        </a:lnSpc>
                        <a:spcBef>
                          <a:spcPts val="1000"/>
                        </a:spcBef>
                        <a:spcAft>
                          <a:spcPts val="0"/>
                        </a:spcAft>
                      </a:pPr>
                      <a:r>
                        <a:rPr lang="pl-PL" sz="1600" b="1" kern="1200" baseline="0" dirty="0" smtClean="0">
                          <a:solidFill>
                            <a:schemeClr val="lt1"/>
                          </a:solidFill>
                          <a:effectLst/>
                          <a:latin typeface="+mn-lt"/>
                          <a:ea typeface="+mn-ea"/>
                          <a:cs typeface="+mn-cs"/>
                        </a:rPr>
                        <a:t>Adekwatność celów opisanych w projekcie do celów wskazanych w Strategii ZIT AJ</a:t>
                      </a:r>
                    </a:p>
                  </a:txBody>
                  <a:tcPr marL="58205" marR="58205" marT="0" marB="0" anchor="ctr">
                    <a:solidFill>
                      <a:schemeClr val="tx2">
                        <a:lumMod val="50000"/>
                      </a:schemeClr>
                    </a:solidFill>
                  </a:tcPr>
                </a:tc>
              </a:tr>
              <a:tr h="1008112">
                <a:tc>
                  <a:txBody>
                    <a:bodyPr/>
                    <a:lstStyle/>
                    <a:p>
                      <a:pPr algn="ctr">
                        <a:lnSpc>
                          <a:spcPct val="150000"/>
                        </a:lnSpc>
                        <a:spcBef>
                          <a:spcPts val="1000"/>
                        </a:spcBef>
                        <a:spcAft>
                          <a:spcPts val="0"/>
                        </a:spcAft>
                      </a:pPr>
                      <a:endParaRPr lang="pl-PL" sz="11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endParaRPr lang="pl-PL" sz="11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661366550"/>
              </p:ext>
            </p:extLst>
          </p:nvPr>
        </p:nvGraphicFramePr>
        <p:xfrm>
          <a:off x="0" y="2132856"/>
          <a:ext cx="9144000" cy="4547656"/>
        </p:xfrm>
        <a:graphic>
          <a:graphicData uri="http://schemas.openxmlformats.org/drawingml/2006/table">
            <a:tbl>
              <a:tblPr firstRow="1" firstCol="1" bandRow="1">
                <a:tableStyleId>{5C22544A-7EE6-4342-B048-85BDC9FD1C3A}</a:tableStyleId>
              </a:tblPr>
              <a:tblGrid>
                <a:gridCol w="1835696"/>
                <a:gridCol w="3384376"/>
                <a:gridCol w="3923928"/>
              </a:tblGrid>
              <a:tr h="604793">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brak wpływu</a:t>
                      </a:r>
                      <a:r>
                        <a:rPr lang="pl-PL" sz="1600" b="1" kern="1200" baseline="0" dirty="0" smtClean="0">
                          <a:solidFill>
                            <a:schemeClr val="lt1"/>
                          </a:solidFill>
                          <a:effectLst/>
                          <a:latin typeface="+mn-lt"/>
                          <a:ea typeface="+mn-ea"/>
                          <a:cs typeface="+mn-cs"/>
                        </a:rPr>
                        <a:t> i wpływ nieznaczący</a:t>
                      </a:r>
                      <a:r>
                        <a:rPr lang="pl-PL" sz="1600" b="1" kern="1200" dirty="0" smtClean="0">
                          <a:solidFill>
                            <a:schemeClr val="lt1"/>
                          </a:solidFill>
                          <a:effectLst/>
                          <a:latin typeface="+mn-lt"/>
                          <a:ea typeface="+mn-ea"/>
                          <a:cs typeface="+mn-cs"/>
                        </a:rPr>
                        <a:t> </a:t>
                      </a: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0"/>
                        </a:spcAft>
                      </a:pPr>
                      <a:r>
                        <a:rPr lang="pl-PL" sz="2000" b="1" kern="1200" baseline="0" dirty="0" smtClean="0">
                          <a:solidFill>
                            <a:schemeClr val="tx1"/>
                          </a:solidFill>
                          <a:effectLst/>
                          <a:latin typeface="+mn-lt"/>
                          <a:ea typeface="+mn-ea"/>
                          <a:cs typeface="+mn-cs"/>
                        </a:rPr>
                        <a:t>0 pkt</a:t>
                      </a:r>
                      <a:endParaRPr lang="pl-PL" sz="2000" b="1" kern="1200" baseline="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r>
                        <a:rPr lang="pl-PL" sz="2000" b="1" kern="1200" baseline="0" dirty="0" smtClean="0">
                          <a:solidFill>
                            <a:schemeClr val="tx1"/>
                          </a:solidFill>
                          <a:effectLst/>
                          <a:latin typeface="+mn-lt"/>
                          <a:ea typeface="+mn-ea"/>
                          <a:cs typeface="+mn-cs"/>
                        </a:rPr>
                        <a:t>0 pkt</a:t>
                      </a:r>
                      <a:endParaRPr lang="pl-PL" sz="2000" b="1" kern="1200" baseline="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844871">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25 % max.  oceny                      (</a:t>
                      </a:r>
                      <a:r>
                        <a:rPr lang="pl-PL" sz="1600" b="1" kern="1200" baseline="0" dirty="0" smtClean="0">
                          <a:solidFill>
                            <a:schemeClr val="lt1"/>
                          </a:solidFill>
                          <a:effectLst/>
                          <a:latin typeface="+mn-lt"/>
                          <a:ea typeface="+mn-ea"/>
                          <a:cs typeface="+mn-cs"/>
                        </a:rPr>
                        <a:t> niski</a:t>
                      </a:r>
                      <a:r>
                        <a:rPr lang="pl-PL" sz="1600" b="1" kern="1200" dirty="0" smtClean="0">
                          <a:solidFill>
                            <a:schemeClr val="lt1"/>
                          </a:solidFill>
                          <a:effectLst/>
                          <a:latin typeface="+mn-lt"/>
                          <a:ea typeface="+mn-ea"/>
                          <a:cs typeface="+mn-cs"/>
                        </a:rPr>
                        <a:t>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2000" b="1" kern="1200" baseline="0" dirty="0" smtClean="0">
                          <a:solidFill>
                            <a:schemeClr val="tx1"/>
                          </a:solidFill>
                          <a:effectLst/>
                          <a:latin typeface="+mn-lt"/>
                          <a:ea typeface="+mn-ea"/>
                          <a:cs typeface="+mn-cs"/>
                        </a:rPr>
                        <a:t>2,5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000" b="1" kern="1200" baseline="0" dirty="0" smtClean="0">
                          <a:solidFill>
                            <a:schemeClr val="tx1"/>
                          </a:solidFill>
                          <a:effectLst/>
                          <a:latin typeface="+mn-lt"/>
                          <a:ea typeface="+mn-ea"/>
                          <a:cs typeface="+mn-cs"/>
                        </a:rPr>
                        <a:t>3,75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058169">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b="1" kern="1200" dirty="0" smtClean="0">
                          <a:solidFill>
                            <a:schemeClr val="lt1"/>
                          </a:solidFill>
                          <a:effectLst/>
                          <a:latin typeface="+mn-lt"/>
                          <a:ea typeface="+mn-ea"/>
                          <a:cs typeface="+mn-cs"/>
                        </a:rPr>
                        <a:t>50 % max. oceny               (średni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2000" b="1" kern="1200" baseline="0" dirty="0" smtClean="0">
                          <a:solidFill>
                            <a:schemeClr val="tx1"/>
                          </a:solidFill>
                          <a:effectLst/>
                          <a:latin typeface="+mn-lt"/>
                          <a:ea typeface="+mn-ea"/>
                          <a:cs typeface="+mn-cs"/>
                        </a:rPr>
                        <a:t>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000" b="1" kern="1200" baseline="0" dirty="0" smtClean="0">
                          <a:solidFill>
                            <a:schemeClr val="tx1"/>
                          </a:solidFill>
                          <a:effectLst/>
                          <a:latin typeface="+mn-lt"/>
                          <a:ea typeface="+mn-ea"/>
                          <a:cs typeface="+mn-cs"/>
                        </a:rPr>
                        <a:t>7,5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511983">
                <a:tc>
                  <a:txBody>
                    <a:bodyPr/>
                    <a:lstStyle/>
                    <a:p>
                      <a:pPr algn="ctr">
                        <a:lnSpc>
                          <a:spcPts val="1600"/>
                        </a:lnSpc>
                        <a:spcBef>
                          <a:spcPts val="0"/>
                        </a:spcBef>
                        <a:spcAft>
                          <a:spcPts val="0"/>
                        </a:spcAft>
                      </a:pPr>
                      <a:r>
                        <a:rPr lang="pl-PL" sz="16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6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2000" b="1" kern="1200" baseline="0" dirty="0" smtClean="0">
                          <a:solidFill>
                            <a:schemeClr val="tx1"/>
                          </a:solidFill>
                          <a:effectLst/>
                          <a:latin typeface="+mn-lt"/>
                          <a:ea typeface="+mn-ea"/>
                          <a:cs typeface="+mn-cs"/>
                        </a:rPr>
                        <a:t>10 pkt</a:t>
                      </a:r>
                      <a:endParaRPr lang="pl-PL" sz="20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c>
                  <a:txBody>
                    <a:bodyPr/>
                    <a:lstStyle/>
                    <a:p>
                      <a:pPr algn="ctr"/>
                      <a:r>
                        <a:rPr lang="pl-PL" sz="2000" b="1" kern="1200" baseline="0" dirty="0" smtClean="0">
                          <a:solidFill>
                            <a:schemeClr val="tx1"/>
                          </a:solidFill>
                          <a:effectLst/>
                          <a:latin typeface="+mn-lt"/>
                          <a:ea typeface="+mn-ea"/>
                          <a:cs typeface="+mn-cs"/>
                        </a:rPr>
                        <a:t>15 pkt</a:t>
                      </a:r>
                      <a:endParaRPr lang="pl-PL" sz="20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r>
              <a:tr h="527840">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pPr algn="ctr">
                        <a:lnSpc>
                          <a:spcPts val="1600"/>
                        </a:lnSpc>
                        <a:spcBef>
                          <a:spcPts val="0"/>
                        </a:spcBef>
                        <a:spcAft>
                          <a:spcPts val="0"/>
                        </a:spcAft>
                      </a:pP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698198520"/>
              </p:ext>
            </p:extLst>
          </p:nvPr>
        </p:nvGraphicFramePr>
        <p:xfrm>
          <a:off x="5220072" y="908720"/>
          <a:ext cx="3923928" cy="1224136"/>
        </p:xfrm>
        <a:graphic>
          <a:graphicData uri="http://schemas.openxmlformats.org/drawingml/2006/table">
            <a:tbl>
              <a:tblPr firstRow="1" firstCol="1" bandRow="1">
                <a:tableStyleId>{5C22544A-7EE6-4342-B048-85BDC9FD1C3A}</a:tableStyleId>
              </a:tblPr>
              <a:tblGrid>
                <a:gridCol w="3923928"/>
              </a:tblGrid>
              <a:tr h="1224136">
                <a:tc>
                  <a:txBody>
                    <a:bodyPr/>
                    <a:lstStyle/>
                    <a:p>
                      <a:pPr algn="ctr"/>
                      <a:r>
                        <a:rPr lang="pl-PL" sz="1600" b="1" kern="1200" baseline="0" dirty="0" smtClean="0">
                          <a:solidFill>
                            <a:schemeClr val="lt1"/>
                          </a:solidFill>
                          <a:effectLst/>
                          <a:latin typeface="+mn-lt"/>
                          <a:ea typeface="+mn-ea"/>
                          <a:cs typeface="+mn-cs"/>
                        </a:rPr>
                        <a:t>Wpływ projektu na niwelowanie problemu degradacji w </a:t>
                      </a:r>
                      <a:r>
                        <a:rPr lang="pl-PL" sz="1600" b="1" kern="1200" dirty="0" smtClean="0">
                          <a:solidFill>
                            <a:schemeClr val="lt1"/>
                          </a:solidFill>
                          <a:effectLst/>
                          <a:latin typeface="+mn-lt"/>
                          <a:ea typeface="+mn-ea"/>
                          <a:cs typeface="+mn-cs"/>
                        </a:rPr>
                        <a:t>wymiarze społecznym oraz przeciwdziałanie tworzeniu się obszarów ubóstwa i wykluczenia społecznego</a:t>
                      </a:r>
                      <a:endParaRPr lang="pl-PL" sz="1600" b="1" kern="1200" dirty="0">
                        <a:solidFill>
                          <a:schemeClr val="lt1"/>
                        </a:solidFill>
                        <a:effectLst/>
                        <a:latin typeface="+mn-lt"/>
                        <a:ea typeface="+mn-ea"/>
                        <a:cs typeface="+mn-cs"/>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6146</TotalTime>
  <Words>765</Words>
  <Application>Microsoft Office PowerPoint</Application>
  <PresentationFormat>Pokaz na ekranie (4:3)</PresentationFormat>
  <Paragraphs>179</Paragraphs>
  <Slides>17</Slides>
  <Notes>4</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17</vt:i4>
      </vt:variant>
    </vt:vector>
  </HeadingPairs>
  <TitlesOfParts>
    <vt:vector size="29" baseType="lpstr">
      <vt:lpstr>Arial</vt:lpstr>
      <vt:lpstr>Calibri</vt:lpstr>
      <vt:lpstr>DejaVu Sans</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9.2.3 Dostęp do wysokiej jakości usług społecznych – ZIT AJ  Nr naboru RPDS.09.02.03-IP.02-02-234/17   (9.2. B2 – usługi wsparcia systemu pieczy zastępczej)  Alokacja 1 410 784 PLN Liczba możliwych do zdobycia punktów, będzie stanowić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Grzegorz Łukaszuk</cp:lastModifiedBy>
  <cp:revision>365</cp:revision>
  <cp:lastPrinted>2017-03-22T10:06:31Z</cp:lastPrinted>
  <dcterms:created xsi:type="dcterms:W3CDTF">2015-04-22T07:48:15Z</dcterms:created>
  <dcterms:modified xsi:type="dcterms:W3CDTF">2017-03-28T12:03:21Z</dcterms:modified>
</cp:coreProperties>
</file>